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6" r:id="rId3"/>
    <p:sldMasterId id="2147483717" r:id="rId4"/>
    <p:sldMasterId id="2147483718" r:id="rId5"/>
    <p:sldMasterId id="2147483719" r:id="rId6"/>
    <p:sldMasterId id="2147483720" r:id="rId7"/>
    <p:sldMasterId id="2147483721" r:id="rId8"/>
    <p:sldMasterId id="214748372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5143500" cx="914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1.xml"/><Relationship Id="rId22" Type="http://schemas.openxmlformats.org/officeDocument/2006/relationships/slide" Target="slides/slide12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1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328612" y="658812"/>
            <a:ext cx="6238800" cy="3510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">
  <p:cSld name="Lab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1191543" y="2102881"/>
            <a:ext cx="6048376" cy="451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191616" y="2753297"/>
            <a:ext cx="6048375" cy="142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26" name="Shape 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7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2" name="Shape 2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0" y="0"/>
            <a:ext cx="9144000" cy="1627187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35" name="Shape 35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54" name="Shape 154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93" name="Shape 193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Shape 23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36" name="Shape 23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en.wikipedia.org/wiki/LXC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16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ocs.pivotal.io/pivotalcf/1-7/customizing/config_firewall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hyperlink" Target="http://docs.pivotal.io/pivotalcf/1-10/adminguide/isolation-segments.html%20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://docs.pivotal.io/pivotalcf/1-10/adminguide/isolation-segments.html%20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cloudfoundry/cli/release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hyperlink" Target="https://network.pivotal.io/products/isolation-segment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74" name="Shape 274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(1 of 4)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824662" y="1438275"/>
            <a:ext cx="2119312" cy="233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Upload stemcell (VM template) to blobstore</a:t>
            </a:r>
            <a:endParaRPr/>
          </a:p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Register in director's DB</a:t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84669" y="1276637"/>
            <a:ext cx="6340210" cy="2465469"/>
            <a:chOff x="0" y="0"/>
            <a:chExt cx="2147483647" cy="2147483646"/>
          </a:xfrm>
        </p:grpSpPr>
        <p:sp>
          <p:nvSpPr>
            <p:cNvPr id="437" name="Shape 437"/>
            <p:cNvSpPr/>
            <p:nvPr/>
          </p:nvSpPr>
          <p:spPr>
            <a:xfrm>
              <a:off x="0" y="0"/>
              <a:ext cx="992564527" cy="2147483646"/>
            </a:xfrm>
            <a:prstGeom prst="roundRect">
              <a:avLst>
                <a:gd fmla="val 857" name="adj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990515862" y="9222370"/>
              <a:ext cx="1156967784" cy="2129038898"/>
            </a:xfrm>
            <a:prstGeom prst="roundRect">
              <a:avLst>
                <a:gd fmla="val 321" name="adj"/>
              </a:avLst>
            </a:prstGeom>
            <a:noFill/>
            <a:ln cap="flat" cmpd="sng" w="25550">
              <a:solidFill>
                <a:srgbClr val="29756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999222760" y="724611216"/>
              <a:ext cx="510110555" cy="263497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Shape 440"/>
            <p:cNvCxnSpPr/>
            <p:nvPr/>
          </p:nvCxnSpPr>
          <p:spPr>
            <a:xfrm flipH="1" rot="10800000">
              <a:off x="1454020041" y="839231519"/>
              <a:ext cx="65044053" cy="129112725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41" name="Shape 441"/>
            <p:cNvCxnSpPr/>
            <p:nvPr/>
          </p:nvCxnSpPr>
          <p:spPr>
            <a:xfrm>
              <a:off x="1452483496" y="495370290"/>
              <a:ext cx="62483418" cy="121207813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42" name="Shape 442"/>
            <p:cNvSpPr/>
            <p:nvPr/>
          </p:nvSpPr>
          <p:spPr>
            <a:xfrm>
              <a:off x="1025855012" y="899835741"/>
              <a:ext cx="468113498" cy="241097327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Blobstore</a:t>
              </a:r>
              <a:endParaRPr sz="120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041731775" y="952534317"/>
              <a:ext cx="66580694" cy="13438266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025855012" y="1525635586"/>
              <a:ext cx="420482525" cy="393925617"/>
            </a:xfrm>
            <a:prstGeom prst="roundRect">
              <a:avLst>
                <a:gd fmla="val 1727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Health 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45" name="Shape 4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8120828" y="1607318786"/>
              <a:ext cx="77848197" cy="142287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Shape 446"/>
            <p:cNvSpPr/>
            <p:nvPr/>
          </p:nvSpPr>
          <p:spPr>
            <a:xfrm>
              <a:off x="1025855012" y="345178691"/>
              <a:ext cx="468113498" cy="241098140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DB</a:t>
              </a:r>
              <a:endParaRPr sz="120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041731775" y="383385790"/>
              <a:ext cx="66580694" cy="13438266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00383199" y="407100474"/>
              <a:ext cx="420482833" cy="599450818"/>
            </a:xfrm>
            <a:prstGeom prst="rightArrow">
              <a:avLst>
                <a:gd fmla="val 43939" name="adj1"/>
                <a:gd fmla="val 31831" name="adj2"/>
              </a:avLst>
            </a:prstGeom>
            <a:solidFill>
              <a:srgbClr val="66AD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100385062" y="816179201"/>
              <a:ext cx="351853490" cy="40841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latin typeface="Avenir"/>
                  <a:ea typeface="Avenir"/>
                  <a:cs typeface="Avenir"/>
                  <a:sym typeface="Avenir"/>
                </a:rPr>
                <a:t>upload stemcell</a:t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09333217" y="611308160"/>
              <a:ext cx="608445104" cy="226605800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</a:t>
              </a:r>
              <a:r>
                <a:rPr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BOSH Director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51" name="Shape 4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4941214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>
              <a:off x="1507796672" y="1212076438"/>
              <a:ext cx="611518079" cy="242415626"/>
            </a:xfrm>
            <a:prstGeom prst="roundRect">
              <a:avLst>
                <a:gd fmla="val 2825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NATS</a:t>
              </a:r>
              <a:endParaRPr sz="1200"/>
            </a:p>
          </p:txBody>
        </p:sp>
        <p:pic>
          <p:nvPicPr>
            <p:cNvPr id="453" name="Shape 4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6234397" y="1264775849"/>
              <a:ext cx="86042744" cy="134382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Shape 4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568343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Shape 455"/>
            <p:cNvSpPr/>
            <p:nvPr/>
          </p:nvSpPr>
          <p:spPr>
            <a:xfrm>
              <a:off x="1477067075" y="205526033"/>
              <a:ext cx="117796608" cy="226605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202549785" y="1133028260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0863747" y="647543260"/>
              <a:ext cx="54801170" cy="119890351"/>
            </a:xfrm>
            <a:custGeom>
              <a:pathLst>
                <a:path extrusionOk="0" h="120000" w="12000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367977268" y="407100474"/>
              <a:ext cx="54800870" cy="119889502"/>
            </a:xfrm>
            <a:custGeom>
              <a:pathLst>
                <a:path extrusionOk="0" h="120000" w="12000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23939000" y="544117272"/>
              <a:ext cx="461455257" cy="325415559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CLI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/>
            </a:p>
          </p:txBody>
        </p:sp>
        <p:pic>
          <p:nvPicPr>
            <p:cNvPr id="460" name="Shape 4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9790155" y="621848042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1" name="Shape 46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462" name="Shape 4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3" name="Shape 46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67" name="Shape 46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Shape 4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(2 of 4)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6934200" y="1384300"/>
            <a:ext cx="2119312" cy="233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Upload release (software to install) into blobstore</a:t>
            </a:r>
            <a:endParaRPr/>
          </a:p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Register in director's DB</a:t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115887" y="1339850"/>
            <a:ext cx="6656387" cy="2587625"/>
            <a:chOff x="0" y="0"/>
            <a:chExt cx="2147483647" cy="2147483646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992564527" cy="2147483646"/>
            </a:xfrm>
            <a:prstGeom prst="roundRect">
              <a:avLst>
                <a:gd fmla="val 857" name="adj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990515862" y="9222370"/>
              <a:ext cx="1156967784" cy="2129038898"/>
            </a:xfrm>
            <a:prstGeom prst="roundRect">
              <a:avLst>
                <a:gd fmla="val 321" name="adj"/>
              </a:avLst>
            </a:prstGeom>
            <a:noFill/>
            <a:ln cap="flat" cmpd="sng" w="25550">
              <a:solidFill>
                <a:srgbClr val="29756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999222434" y="724611216"/>
              <a:ext cx="510110555" cy="263497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Shape 479"/>
            <p:cNvCxnSpPr/>
            <p:nvPr/>
          </p:nvCxnSpPr>
          <p:spPr>
            <a:xfrm flipH="1" rot="10800000">
              <a:off x="1454020041" y="839231519"/>
              <a:ext cx="65044378" cy="129112725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med" w="med" type="triangle"/>
              <a:tailEnd len="sm" w="sm" type="none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1452483821" y="495370290"/>
              <a:ext cx="62483418" cy="121207813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med" w="med" type="triangle"/>
              <a:tailEnd len="sm" w="sm" type="none"/>
            </a:ln>
          </p:spPr>
        </p:cxnSp>
        <p:sp>
          <p:nvSpPr>
            <p:cNvPr id="481" name="Shape 481"/>
            <p:cNvSpPr/>
            <p:nvPr/>
          </p:nvSpPr>
          <p:spPr>
            <a:xfrm>
              <a:off x="1025854686" y="899835741"/>
              <a:ext cx="468113498" cy="241097327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Blobstore</a:t>
              </a:r>
              <a:endParaRPr sz="120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1041731775" y="952534317"/>
              <a:ext cx="66580694" cy="13438266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025854686" y="1525635586"/>
              <a:ext cx="420482860" cy="393925617"/>
            </a:xfrm>
            <a:prstGeom prst="roundRect">
              <a:avLst>
                <a:gd fmla="val 1727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Health 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/>
            </a:p>
          </p:txBody>
        </p:sp>
        <p:pic>
          <p:nvPicPr>
            <p:cNvPr id="484" name="Shape 4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8120828" y="1607318786"/>
              <a:ext cx="77848197" cy="142287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Shape 485"/>
            <p:cNvSpPr/>
            <p:nvPr/>
          </p:nvSpPr>
          <p:spPr>
            <a:xfrm>
              <a:off x="1025854686" y="345178691"/>
              <a:ext cx="468113498" cy="241098140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DB</a:t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041731775" y="383385790"/>
              <a:ext cx="66580694" cy="13438266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1650703" y="418957031"/>
              <a:ext cx="420482528" cy="578371942"/>
            </a:xfrm>
            <a:prstGeom prst="rightArrow">
              <a:avLst>
                <a:gd fmla="val 43202" name="adj1"/>
                <a:gd fmla="val 41749" name="adj2"/>
              </a:avLst>
            </a:prstGeom>
            <a:solidFill>
              <a:srgbClr val="66AD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5966759" y="816169410"/>
              <a:ext cx="351853185" cy="40841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i="0" lang="en-US" sz="1600" u="none">
                  <a:latin typeface="Avenir"/>
                  <a:ea typeface="Avenir"/>
                  <a:cs typeface="Avenir"/>
                  <a:sym typeface="Avenir"/>
                </a:rPr>
                <a:t>upload</a:t>
              </a:r>
              <a:br>
                <a:rPr i="0" lang="en-US" sz="1600" u="none">
                  <a:latin typeface="Avenir"/>
                  <a:ea typeface="Avenir"/>
                  <a:cs typeface="Avenir"/>
                  <a:sym typeface="Avenir"/>
                </a:rPr>
              </a:br>
              <a:r>
                <a:rPr i="0" lang="en-US" sz="1600" u="none">
                  <a:latin typeface="Avenir"/>
                  <a:ea typeface="Avenir"/>
                  <a:cs typeface="Avenir"/>
                  <a:sym typeface="Avenir"/>
                </a:rPr>
                <a:t>release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509333217" y="611308160"/>
              <a:ext cx="608445104" cy="226605800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BOSH Director</a:t>
              </a:r>
              <a:endParaRPr sz="1200"/>
            </a:p>
          </p:txBody>
        </p:sp>
        <p:pic>
          <p:nvPicPr>
            <p:cNvPr id="490" name="Shape 4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4941214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Shape 491"/>
            <p:cNvSpPr/>
            <p:nvPr/>
          </p:nvSpPr>
          <p:spPr>
            <a:xfrm>
              <a:off x="1507796997" y="1212076438"/>
              <a:ext cx="611518079" cy="242415626"/>
            </a:xfrm>
            <a:prstGeom prst="roundRect">
              <a:avLst>
                <a:gd fmla="val 2825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NATS</a:t>
              </a:r>
              <a:endParaRPr sz="1200"/>
            </a:p>
          </p:txBody>
        </p:sp>
        <p:pic>
          <p:nvPicPr>
            <p:cNvPr id="492" name="Shape 4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6234722" y="1264775849"/>
              <a:ext cx="86042744" cy="134382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Shape 4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939042" y="582988859"/>
              <a:ext cx="141355948" cy="247685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Shape 494"/>
            <p:cNvSpPr/>
            <p:nvPr/>
          </p:nvSpPr>
          <p:spPr>
            <a:xfrm>
              <a:off x="1497041508" y="139652657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83471202" y="1146203166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id="496" name="Shape 4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24701864" y="1144885550"/>
              <a:ext cx="141355930" cy="247685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Shape 497"/>
            <p:cNvSpPr/>
            <p:nvPr/>
          </p:nvSpPr>
          <p:spPr>
            <a:xfrm>
              <a:off x="1365928758" y="396560591"/>
              <a:ext cx="54801191" cy="119889502"/>
            </a:xfrm>
            <a:custGeom>
              <a:pathLst>
                <a:path extrusionOk="0" h="120000" w="12000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8" name="Shape 4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568017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Shape 499"/>
            <p:cNvSpPr/>
            <p:nvPr/>
          </p:nvSpPr>
          <p:spPr>
            <a:xfrm>
              <a:off x="523938675" y="544117272"/>
              <a:ext cx="461455592" cy="325415559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CLI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/>
            </a:p>
          </p:txBody>
        </p:sp>
        <p:pic>
          <p:nvPicPr>
            <p:cNvPr id="500" name="Shape 5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9789830" y="621848042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Shape 50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502" name="Shape 50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3" name="Shape 50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504" name="Shape 50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07" name="Shape 50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Shape 50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22225" y="1339850"/>
            <a:ext cx="3076575" cy="2587625"/>
          </a:xfrm>
          <a:prstGeom prst="roundRect">
            <a:avLst>
              <a:gd fmla="val 857" name="adj"/>
            </a:avLst>
          </a:prstGeom>
          <a:gradFill>
            <a:gsLst>
              <a:gs pos="0">
                <a:srgbClr val="FFFFFF">
                  <a:alpha val="73725"/>
                </a:srgbClr>
              </a:gs>
              <a:gs pos="100000">
                <a:srgbClr val="DDDDDD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(3 of 4) </a:t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092450" y="1350962"/>
            <a:ext cx="3586162" cy="2565400"/>
          </a:xfrm>
          <a:prstGeom prst="roundRect">
            <a:avLst>
              <a:gd fmla="val 321" name="adj"/>
            </a:avLst>
          </a:prstGeom>
          <a:noFill/>
          <a:ln cap="flat" cmpd="sng" w="25550">
            <a:solidFill>
              <a:srgbClr val="29756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Shape 516"/>
          <p:cNvCxnSpPr/>
          <p:nvPr/>
        </p:nvCxnSpPr>
        <p:spPr>
          <a:xfrm flipH="1" rot="10800000">
            <a:off x="4529137" y="2351087"/>
            <a:ext cx="201612" cy="155575"/>
          </a:xfrm>
          <a:prstGeom prst="straightConnector1">
            <a:avLst/>
          </a:prstGeom>
          <a:noFill/>
          <a:ln cap="flat" cmpd="sng" w="19075">
            <a:solidFill>
              <a:srgbClr val="53535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Shape 517"/>
          <p:cNvCxnSpPr/>
          <p:nvPr/>
        </p:nvCxnSpPr>
        <p:spPr>
          <a:xfrm>
            <a:off x="4524375" y="1936750"/>
            <a:ext cx="193675" cy="146050"/>
          </a:xfrm>
          <a:prstGeom prst="straightConnector1">
            <a:avLst/>
          </a:prstGeom>
          <a:noFill/>
          <a:ln cap="flat" cmpd="sng" w="19075">
            <a:solidFill>
              <a:srgbClr val="53535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Shape 518"/>
          <p:cNvSpPr/>
          <p:nvPr/>
        </p:nvSpPr>
        <p:spPr>
          <a:xfrm>
            <a:off x="3201987" y="2424112"/>
            <a:ext cx="1450975" cy="290512"/>
          </a:xfrm>
          <a:prstGeom prst="roundRect">
            <a:avLst>
              <a:gd fmla="val 2816" name="adj"/>
            </a:avLst>
          </a:prstGeom>
          <a:solidFill>
            <a:srgbClr val="54545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Blobstore</a:t>
            </a:r>
            <a:endParaRPr sz="1200"/>
          </a:p>
        </p:txBody>
      </p:sp>
      <p:sp>
        <p:nvSpPr>
          <p:cNvPr id="519" name="Shape 519"/>
          <p:cNvSpPr/>
          <p:nvPr/>
        </p:nvSpPr>
        <p:spPr>
          <a:xfrm>
            <a:off x="3251200" y="2487612"/>
            <a:ext cx="206375" cy="161925"/>
          </a:xfrm>
          <a:custGeom>
            <a:pathLst>
              <a:path extrusionOk="0" h="120000" w="120000">
                <a:moveTo>
                  <a:pt x="0" y="67933"/>
                </a:moveTo>
                <a:cubicBezTo>
                  <a:pt x="0" y="77011"/>
                  <a:pt x="26861" y="84366"/>
                  <a:pt x="60000" y="84366"/>
                </a:cubicBezTo>
                <a:cubicBezTo>
                  <a:pt x="93138" y="84366"/>
                  <a:pt x="120000" y="77011"/>
                  <a:pt x="120000" y="67933"/>
                </a:cubicBezTo>
                <a:lnTo>
                  <a:pt x="120000" y="103666"/>
                </a:lnTo>
                <a:lnTo>
                  <a:pt x="119961" y="103666"/>
                </a:lnTo>
                <a:cubicBezTo>
                  <a:pt x="119794" y="112694"/>
                  <a:pt x="93011" y="120000"/>
                  <a:pt x="60000" y="120000"/>
                </a:cubicBezTo>
                <a:cubicBezTo>
                  <a:pt x="26988" y="120000"/>
                  <a:pt x="205" y="112694"/>
                  <a:pt x="38" y="103666"/>
                </a:cubicBezTo>
                <a:lnTo>
                  <a:pt x="0" y="103666"/>
                </a:lnTo>
                <a:lnTo>
                  <a:pt x="0" y="103561"/>
                </a:lnTo>
                <a:lnTo>
                  <a:pt x="0" y="67933"/>
                </a:lnTo>
                <a:close/>
                <a:moveTo>
                  <a:pt x="0" y="22811"/>
                </a:moveTo>
                <a:cubicBezTo>
                  <a:pt x="0" y="31888"/>
                  <a:pt x="26861" y="39250"/>
                  <a:pt x="60000" y="39250"/>
                </a:cubicBezTo>
                <a:cubicBezTo>
                  <a:pt x="93138" y="39250"/>
                  <a:pt x="120000" y="31888"/>
                  <a:pt x="120000" y="22811"/>
                </a:cubicBezTo>
                <a:lnTo>
                  <a:pt x="120000" y="58544"/>
                </a:lnTo>
                <a:lnTo>
                  <a:pt x="119961" y="58544"/>
                </a:lnTo>
                <a:cubicBezTo>
                  <a:pt x="119794" y="67577"/>
                  <a:pt x="93011" y="74877"/>
                  <a:pt x="60000" y="74877"/>
                </a:cubicBezTo>
                <a:cubicBezTo>
                  <a:pt x="26988" y="74877"/>
                  <a:pt x="205" y="67577"/>
                  <a:pt x="38" y="58544"/>
                </a:cubicBezTo>
                <a:lnTo>
                  <a:pt x="0" y="58544"/>
                </a:lnTo>
                <a:lnTo>
                  <a:pt x="0" y="58444"/>
                </a:lnTo>
                <a:lnTo>
                  <a:pt x="0" y="22811"/>
                </a:lnTo>
                <a:close/>
                <a:moveTo>
                  <a:pt x="60000" y="0"/>
                </a:moveTo>
                <a:cubicBezTo>
                  <a:pt x="91316" y="0"/>
                  <a:pt x="116700" y="6955"/>
                  <a:pt x="116700" y="15533"/>
                </a:cubicBezTo>
                <a:cubicBezTo>
                  <a:pt x="116700" y="24111"/>
                  <a:pt x="91316" y="31066"/>
                  <a:pt x="60000" y="31066"/>
                </a:cubicBezTo>
                <a:cubicBezTo>
                  <a:pt x="28683" y="31066"/>
                  <a:pt x="3300" y="24111"/>
                  <a:pt x="3300" y="15533"/>
                </a:cubicBezTo>
                <a:cubicBezTo>
                  <a:pt x="3300" y="6955"/>
                  <a:pt x="28683" y="0"/>
                  <a:pt x="6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201987" y="3179762"/>
            <a:ext cx="1303337" cy="473075"/>
          </a:xfrm>
          <a:prstGeom prst="roundRect">
            <a:avLst>
              <a:gd fmla="val 1727" name="adj"/>
            </a:avLst>
          </a:prstGeom>
          <a:solidFill>
            <a:srgbClr val="29756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Health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Monitor</a:t>
            </a:r>
            <a:endParaRPr sz="1200"/>
          </a:p>
        </p:txBody>
      </p:sp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0" y="3276600"/>
            <a:ext cx="2413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x="3201987" y="1755775"/>
            <a:ext cx="1450975" cy="290512"/>
          </a:xfrm>
          <a:prstGeom prst="roundRect">
            <a:avLst>
              <a:gd fmla="val 2816" name="adj"/>
            </a:avLst>
          </a:prstGeom>
          <a:solidFill>
            <a:srgbClr val="54545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DB</a:t>
            </a:r>
            <a:endParaRPr sz="1200"/>
          </a:p>
        </p:txBody>
      </p:sp>
      <p:sp>
        <p:nvSpPr>
          <p:cNvPr id="523" name="Shape 523"/>
          <p:cNvSpPr/>
          <p:nvPr/>
        </p:nvSpPr>
        <p:spPr>
          <a:xfrm>
            <a:off x="3251200" y="1801812"/>
            <a:ext cx="206375" cy="161925"/>
          </a:xfrm>
          <a:custGeom>
            <a:pathLst>
              <a:path extrusionOk="0" h="120000" w="120000">
                <a:moveTo>
                  <a:pt x="0" y="67933"/>
                </a:moveTo>
                <a:cubicBezTo>
                  <a:pt x="0" y="77011"/>
                  <a:pt x="26861" y="84366"/>
                  <a:pt x="60000" y="84366"/>
                </a:cubicBezTo>
                <a:cubicBezTo>
                  <a:pt x="93138" y="84366"/>
                  <a:pt x="120000" y="77011"/>
                  <a:pt x="120000" y="67933"/>
                </a:cubicBezTo>
                <a:lnTo>
                  <a:pt x="120000" y="103666"/>
                </a:lnTo>
                <a:lnTo>
                  <a:pt x="119961" y="103666"/>
                </a:lnTo>
                <a:cubicBezTo>
                  <a:pt x="119794" y="112694"/>
                  <a:pt x="93011" y="120000"/>
                  <a:pt x="60000" y="120000"/>
                </a:cubicBezTo>
                <a:cubicBezTo>
                  <a:pt x="26988" y="120000"/>
                  <a:pt x="205" y="112694"/>
                  <a:pt x="38" y="103666"/>
                </a:cubicBezTo>
                <a:lnTo>
                  <a:pt x="0" y="103666"/>
                </a:lnTo>
                <a:lnTo>
                  <a:pt x="0" y="103561"/>
                </a:lnTo>
                <a:lnTo>
                  <a:pt x="0" y="67933"/>
                </a:lnTo>
                <a:close/>
                <a:moveTo>
                  <a:pt x="0" y="22811"/>
                </a:moveTo>
                <a:cubicBezTo>
                  <a:pt x="0" y="31888"/>
                  <a:pt x="26861" y="39250"/>
                  <a:pt x="60000" y="39250"/>
                </a:cubicBezTo>
                <a:cubicBezTo>
                  <a:pt x="93138" y="39250"/>
                  <a:pt x="120000" y="31888"/>
                  <a:pt x="120000" y="22811"/>
                </a:cubicBezTo>
                <a:lnTo>
                  <a:pt x="120000" y="58544"/>
                </a:lnTo>
                <a:lnTo>
                  <a:pt x="119961" y="58544"/>
                </a:lnTo>
                <a:cubicBezTo>
                  <a:pt x="119794" y="67577"/>
                  <a:pt x="93011" y="74877"/>
                  <a:pt x="60000" y="74877"/>
                </a:cubicBezTo>
                <a:cubicBezTo>
                  <a:pt x="26988" y="74877"/>
                  <a:pt x="205" y="67577"/>
                  <a:pt x="38" y="58544"/>
                </a:cubicBezTo>
                <a:lnTo>
                  <a:pt x="0" y="58544"/>
                </a:lnTo>
                <a:lnTo>
                  <a:pt x="0" y="58444"/>
                </a:lnTo>
                <a:lnTo>
                  <a:pt x="0" y="22811"/>
                </a:lnTo>
                <a:close/>
                <a:moveTo>
                  <a:pt x="60000" y="0"/>
                </a:moveTo>
                <a:cubicBezTo>
                  <a:pt x="91316" y="0"/>
                  <a:pt x="116700" y="6955"/>
                  <a:pt x="116700" y="15533"/>
                </a:cubicBezTo>
                <a:cubicBezTo>
                  <a:pt x="116700" y="24111"/>
                  <a:pt x="91316" y="31066"/>
                  <a:pt x="60000" y="31066"/>
                </a:cubicBezTo>
                <a:cubicBezTo>
                  <a:pt x="28683" y="31066"/>
                  <a:pt x="3300" y="24111"/>
                  <a:pt x="3300" y="15533"/>
                </a:cubicBezTo>
                <a:cubicBezTo>
                  <a:pt x="3300" y="6955"/>
                  <a:pt x="28683" y="0"/>
                  <a:pt x="6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27150" y="1989300"/>
            <a:ext cx="1303200" cy="492000"/>
          </a:xfrm>
          <a:prstGeom prst="rightArrow">
            <a:avLst>
              <a:gd fmla="val 57246" name="adj1"/>
              <a:gd fmla="val 49495" name="adj2"/>
            </a:avLst>
          </a:prstGeom>
          <a:solidFill>
            <a:srgbClr val="66AD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180975" y="2335199"/>
            <a:ext cx="1139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latin typeface="Avenir"/>
                <a:ea typeface="Avenir"/>
                <a:cs typeface="Avenir"/>
                <a:sym typeface="Avenir"/>
              </a:rPr>
              <a:t>deployment</a:t>
            </a:r>
            <a:br>
              <a:rPr b="0" i="0" lang="en-US" sz="1600" u="none">
                <a:latin typeface="Avenir"/>
                <a:ea typeface="Avenir"/>
                <a:cs typeface="Avenir"/>
                <a:sym typeface="Avenir"/>
              </a:rPr>
            </a:br>
            <a:r>
              <a:rPr b="0" i="0" lang="en-US" sz="1600" u="none">
                <a:latin typeface="Avenir"/>
                <a:ea typeface="Avenir"/>
                <a:cs typeface="Avenir"/>
                <a:sym typeface="Avenir"/>
              </a:rPr>
              <a:t>(manifest)</a:t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4664075" y="2103437"/>
            <a:ext cx="1885950" cy="273050"/>
          </a:xfrm>
          <a:prstGeom prst="roundRect">
            <a:avLst>
              <a:gd fmla="val 2999" name="adj"/>
            </a:avLst>
          </a:prstGeom>
          <a:solidFill>
            <a:srgbClr val="29756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BOSH Director</a:t>
            </a:r>
            <a:endParaRPr sz="1200"/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962" y="2147887"/>
            <a:ext cx="212725" cy="204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4695825" y="2800350"/>
            <a:ext cx="1895400" cy="292200"/>
          </a:xfrm>
          <a:prstGeom prst="roundRect">
            <a:avLst>
              <a:gd fmla="val 2825" name="adj"/>
            </a:avLst>
          </a:prstGeom>
          <a:solidFill>
            <a:srgbClr val="29756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6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NATS</a:t>
            </a:r>
            <a:endParaRPr sz="1200"/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2975" y="2865437"/>
            <a:ext cx="2667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125" y="2095562"/>
            <a:ext cx="368400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6934200" y="1384300"/>
            <a:ext cx="2119312" cy="233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Pass manifest (deployment instructions) to director</a:t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754562" y="1662112"/>
            <a:ext cx="365125" cy="27463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4650" y="1782762"/>
            <a:ext cx="3683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962" y="2116137"/>
            <a:ext cx="21272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1646237" y="1995487"/>
            <a:ext cx="1430337" cy="392112"/>
          </a:xfrm>
          <a:prstGeom prst="roundRect">
            <a:avLst>
              <a:gd fmla="val 2999" name="adj"/>
            </a:avLst>
          </a:prstGeom>
          <a:solidFill>
            <a:srgbClr val="29756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3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BOSH CLI</a:t>
            </a:r>
            <a:endParaRPr sz="12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b="0" i="0" lang="en-US" sz="120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or Ops Mgr</a:t>
            </a:r>
            <a:endParaRPr sz="1200"/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7362" y="2089150"/>
            <a:ext cx="212725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Shape 537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538" name="Shape 5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Shape 539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43" name="Shape 5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Shape 54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(4 of 4) </a:t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74637" y="4089400"/>
            <a:ext cx="33829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/>
            </a:pPr>
            <a:r>
              <a:rPr b="0" i="0" lang="en-US" sz="15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Director runs deployment</a:t>
            </a:r>
            <a:endParaRPr/>
          </a:p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/>
            </a:pPr>
            <a:r>
              <a:rPr b="0" i="0" lang="en-US" sz="15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Drives worker VMs</a:t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3382962" y="4089400"/>
            <a:ext cx="56689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 startAt="3"/>
            </a:pPr>
            <a:r>
              <a:rPr b="0" i="0" lang="en-US" sz="15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Workers deploy desired VMs (from stemcells)</a:t>
            </a:r>
            <a:endParaRPr/>
          </a:p>
          <a:p>
            <a:pPr indent="-220661" lvl="0" marL="233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 startAt="3"/>
            </a:pPr>
            <a:r>
              <a:rPr b="0" i="0" lang="en-US" sz="15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Director &amp; HM updated with new system status</a:t>
            </a: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22225" y="1339850"/>
            <a:ext cx="9058275" cy="2587625"/>
            <a:chOff x="0" y="0"/>
            <a:chExt cx="2147483647" cy="2147483647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729376720" cy="2147483647"/>
            </a:xfrm>
            <a:prstGeom prst="roundRect">
              <a:avLst>
                <a:gd fmla="val 857" name="adj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727871276" y="9222796"/>
              <a:ext cx="850186909" cy="2129038982"/>
            </a:xfrm>
            <a:prstGeom prst="roundRect">
              <a:avLst>
                <a:gd fmla="val 321" name="adj"/>
              </a:avLst>
            </a:prstGeom>
            <a:noFill/>
            <a:ln cap="flat" cmpd="sng" w="25550">
              <a:solidFill>
                <a:srgbClr val="29756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734269458" y="724611175"/>
              <a:ext cx="374849950" cy="2634948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Shape 556"/>
            <p:cNvCxnSpPr/>
            <p:nvPr/>
          </p:nvCxnSpPr>
          <p:spPr>
            <a:xfrm flipH="1" rot="10800000">
              <a:off x="1068472968" y="839231830"/>
              <a:ext cx="47797011" cy="129112511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7" name="Shape 557"/>
            <p:cNvCxnSpPr/>
            <p:nvPr/>
          </p:nvCxnSpPr>
          <p:spPr>
            <a:xfrm>
              <a:off x="1067343852" y="495370481"/>
              <a:ext cx="45915352" cy="121207661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558" name="Shape 558"/>
            <p:cNvSpPr/>
            <p:nvPr/>
          </p:nvSpPr>
          <p:spPr>
            <a:xfrm>
              <a:off x="753839918" y="899835517"/>
              <a:ext cx="343988807" cy="241097434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Blobstore</a:t>
              </a:r>
              <a:endParaRPr sz="120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765506808" y="952534580"/>
              <a:ext cx="48926197" cy="13438240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753839918" y="1525635636"/>
              <a:ext cx="308987634" cy="393925332"/>
            </a:xfrm>
            <a:prstGeom prst="roundRect">
              <a:avLst>
                <a:gd fmla="val 1727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Health 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/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7550150" y="1607319016"/>
              <a:ext cx="57206016" cy="14228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Shape 562"/>
            <p:cNvSpPr/>
            <p:nvPr/>
          </p:nvSpPr>
          <p:spPr>
            <a:xfrm>
              <a:off x="753839918" y="345178381"/>
              <a:ext cx="343988807" cy="241098271"/>
            </a:xfrm>
            <a:prstGeom prst="roundRect">
              <a:avLst>
                <a:gd fmla="val 2816" name="adj"/>
              </a:avLst>
            </a:prstGeom>
            <a:solidFill>
              <a:srgbClr val="54545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6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DB</a:t>
              </a:r>
              <a:endParaRPr sz="120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765506808" y="383385599"/>
              <a:ext cx="48926197" cy="134382407"/>
            </a:xfrm>
            <a:custGeom>
              <a:pathLst>
                <a:path extrusionOk="0" h="120000" w="12000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99740330" y="519739275"/>
              <a:ext cx="281514771" cy="374176134"/>
            </a:xfrm>
            <a:prstGeom prst="rightArrow">
              <a:avLst>
                <a:gd fmla="val 40177" name="adj1"/>
                <a:gd fmla="val 37203" name="adj2"/>
              </a:avLst>
            </a:prstGeom>
            <a:solidFill>
              <a:srgbClr val="66AD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95412141" y="765837383"/>
              <a:ext cx="290170183" cy="230565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800" u="none">
                  <a:latin typeface="Avenir"/>
                  <a:ea typeface="Avenir"/>
                  <a:cs typeface="Avenir"/>
                  <a:sym typeface="Avenir"/>
                </a:rPr>
                <a:t>deploy</a:t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583327082" y="0"/>
              <a:ext cx="564156564" cy="2147483647"/>
            </a:xfrm>
            <a:prstGeom prst="roundRect">
              <a:avLst>
                <a:gd fmla="val 461" name="adj"/>
              </a:avLst>
            </a:prstGeom>
            <a:solidFill>
              <a:srgbClr val="A7A7A7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598757532" y="79048489"/>
              <a:ext cx="533671902" cy="557292159"/>
            </a:xfrm>
            <a:prstGeom prst="roundRect">
              <a:avLst>
                <a:gd fmla="val 989" name="adj"/>
              </a:avLst>
            </a:prstGeom>
            <a:solidFill>
              <a:srgbClr val="29756E"/>
            </a:solidFill>
            <a:ln>
              <a:noFill/>
            </a:ln>
            <a:effectLst>
              <a:outerShdw blurRad="63500" dir="1064680" dist="75596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1631124117" y="441354443"/>
              <a:ext cx="290170103" cy="171271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Worker VMs</a:t>
              </a:r>
              <a:endParaRPr sz="1200"/>
            </a:p>
          </p:txBody>
        </p:sp>
        <p:grpSp>
          <p:nvGrpSpPr>
            <p:cNvPr id="569" name="Shape 569"/>
            <p:cNvGrpSpPr/>
            <p:nvPr/>
          </p:nvGrpSpPr>
          <p:grpSpPr>
            <a:xfrm>
              <a:off x="1954037045" y="97793198"/>
              <a:ext cx="153552986" cy="471181159"/>
              <a:chOff x="8264525" y="1943100"/>
              <a:chExt cx="647700" cy="757237"/>
            </a:xfrm>
          </p:grpSpPr>
          <p:pic>
            <p:nvPicPr>
              <p:cNvPr id="570" name="Shape 5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64525" y="2133600"/>
                <a:ext cx="311150" cy="363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Shape 57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431212" y="223043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Shape 5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599487" y="233203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3" name="Shape 5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266112" y="1943100"/>
                <a:ext cx="311150" cy="3698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Shape 5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434387" y="204628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Shape 5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01075" y="2147887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6" name="Shape 576"/>
            <p:cNvCxnSpPr/>
            <p:nvPr/>
          </p:nvCxnSpPr>
          <p:spPr>
            <a:xfrm flipH="1" rot="10800000">
              <a:off x="1556229504" y="598133465"/>
              <a:ext cx="42528037" cy="135700296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1833979745" y="635022809"/>
              <a:ext cx="376236" cy="147557152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grpSp>
          <p:nvGrpSpPr>
            <p:cNvPr id="578" name="Shape 578"/>
            <p:cNvGrpSpPr/>
            <p:nvPr/>
          </p:nvGrpSpPr>
          <p:grpSpPr>
            <a:xfrm>
              <a:off x="1594617725" y="782340980"/>
              <a:ext cx="520875832" cy="422779483"/>
              <a:chOff x="6748462" y="3043237"/>
              <a:chExt cx="2197100" cy="67945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6748462" y="3043237"/>
                <a:ext cx="2197100" cy="679450"/>
              </a:xfrm>
              <a:prstGeom prst="roundRect">
                <a:avLst>
                  <a:gd fmla="val 989" name="adj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r="1064680" dist="75596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Shape 580"/>
              <p:cNvSpPr txBox="1"/>
              <p:nvPr/>
            </p:nvSpPr>
            <p:spPr>
              <a:xfrm>
                <a:off x="6788150" y="3062287"/>
                <a:ext cx="2044700" cy="2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b="0" i="0" lang="en-US" sz="120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1" name="Shape 58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439150" y="3214687"/>
                <a:ext cx="403225" cy="4714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2" name="Shape 582"/>
            <p:cNvGrpSpPr/>
            <p:nvPr/>
          </p:nvGrpSpPr>
          <p:grpSpPr>
            <a:xfrm>
              <a:off x="1593865015" y="1220923614"/>
              <a:ext cx="520875832" cy="422780307"/>
              <a:chOff x="6745287" y="3748087"/>
              <a:chExt cx="2197100" cy="679450"/>
            </a:xfrm>
          </p:grpSpPr>
          <p:sp>
            <p:nvSpPr>
              <p:cNvPr id="583" name="Shape 583"/>
              <p:cNvSpPr/>
              <p:nvPr/>
            </p:nvSpPr>
            <p:spPr>
              <a:xfrm>
                <a:off x="6745287" y="3748087"/>
                <a:ext cx="2197100" cy="679450"/>
              </a:xfrm>
              <a:prstGeom prst="roundRect">
                <a:avLst>
                  <a:gd fmla="val 989" name="adj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r="1064680" dist="75596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Shape 584"/>
              <p:cNvSpPr txBox="1"/>
              <p:nvPr/>
            </p:nvSpPr>
            <p:spPr>
              <a:xfrm>
                <a:off x="6831012" y="3778250"/>
                <a:ext cx="1851025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b="0" i="0" lang="en-US" sz="120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5" name="Shape 58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450262" y="3917950"/>
                <a:ext cx="401637" cy="4714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1594994029" y="1661484631"/>
              <a:ext cx="520875832" cy="423767073"/>
              <a:chOff x="6750050" y="4456112"/>
              <a:chExt cx="2197100" cy="681037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6750050" y="4456112"/>
                <a:ext cx="2197100" cy="681037"/>
              </a:xfrm>
              <a:prstGeom prst="roundRect">
                <a:avLst>
                  <a:gd fmla="val 989" name="adj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r="1064680" dist="75596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Shape 588"/>
              <p:cNvSpPr txBox="1"/>
              <p:nvPr/>
            </p:nvSpPr>
            <p:spPr>
              <a:xfrm>
                <a:off x="6861175" y="4486275"/>
                <a:ext cx="2068512" cy="306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b="0" i="0" lang="en-US" sz="120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9" name="Shape 58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442325" y="4625975"/>
                <a:ext cx="403225" cy="476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0" name="Shape 590"/>
              <p:cNvSpPr txBox="1"/>
              <p:nvPr/>
            </p:nvSpPr>
            <p:spPr>
              <a:xfrm>
                <a:off x="7415212" y="4792662"/>
                <a:ext cx="960437" cy="2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b="0" i="0" lang="en-US" sz="100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BOSH agent</a:t>
                </a:r>
                <a:endParaRPr/>
              </a:p>
            </p:txBody>
          </p:sp>
        </p:grpSp>
        <p:sp>
          <p:nvSpPr>
            <p:cNvPr id="591" name="Shape 591"/>
            <p:cNvSpPr/>
            <p:nvPr/>
          </p:nvSpPr>
          <p:spPr>
            <a:xfrm>
              <a:off x="1109119336" y="611308273"/>
              <a:ext cx="447110170" cy="226605624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Director</a:t>
              </a:r>
              <a:endParaRPr sz="1200"/>
            </a:p>
          </p:txBody>
        </p:sp>
        <p:pic>
          <p:nvPicPr>
            <p:cNvPr id="592" name="Shape 5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27937132" y="644245606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Shape 593"/>
            <p:cNvSpPr/>
            <p:nvPr/>
          </p:nvSpPr>
          <p:spPr>
            <a:xfrm>
              <a:off x="1368051901" y="1449222036"/>
              <a:ext cx="243501798" cy="364940875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44977" y="119350"/>
                    <a:pt x="4977" y="79350"/>
                    <a:pt x="0" y="0"/>
                  </a:cubicBezTo>
                </a:path>
              </a:pathLst>
            </a:cu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066214856" y="1333284349"/>
              <a:ext cx="235974698" cy="368892893"/>
            </a:xfrm>
            <a:custGeom>
              <a:pathLst>
                <a:path extrusionOk="0" h="120000" w="120000">
                  <a:moveTo>
                    <a:pt x="119817" y="0"/>
                  </a:moveTo>
                  <a:cubicBezTo>
                    <a:pt x="123059" y="83806"/>
                    <a:pt x="83122" y="123717"/>
                    <a:pt x="0" y="119725"/>
                  </a:cubicBezTo>
                </a:path>
              </a:pathLst>
            </a:cu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107990220" y="1212076671"/>
              <a:ext cx="449368316" cy="242415323"/>
            </a:xfrm>
            <a:prstGeom prst="roundRect">
              <a:avLst>
                <a:gd fmla="val 2825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NATS</a:t>
              </a:r>
              <a:endParaRPr sz="1200"/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1539010" y="1264775734"/>
              <a:ext cx="63227702" cy="1343824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7" name="Shape 597"/>
            <p:cNvCxnSpPr/>
            <p:nvPr/>
          </p:nvCxnSpPr>
          <p:spPr>
            <a:xfrm flipH="1" rot="10800000">
              <a:off x="1332674420" y="836596895"/>
              <a:ext cx="376236" cy="374162801"/>
            </a:xfrm>
            <a:prstGeom prst="straightConnector1">
              <a:avLst/>
            </a:prstGeom>
            <a:noFill/>
            <a:ln cap="flat" cmpd="sng" w="19075">
              <a:solidFill>
                <a:srgbClr val="535353"/>
              </a:solidFill>
              <a:prstDash val="solid"/>
              <a:bevel/>
              <a:headEnd len="sm" w="sm" type="none"/>
              <a:tailEnd len="med" w="med" type="triangle"/>
            </a:ln>
          </p:spPr>
        </p:cxnSp>
        <p:sp>
          <p:nvSpPr>
            <p:cNvPr id="598" name="Shape 598"/>
            <p:cNvSpPr txBox="1"/>
            <p:nvPr/>
          </p:nvSpPr>
          <p:spPr>
            <a:xfrm>
              <a:off x="1993930773" y="271399777"/>
              <a:ext cx="131348137" cy="268764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b="0" i="0" lang="en-US" sz="2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IaaS</a:t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651823813" y="239780464"/>
              <a:ext cx="86561731" cy="22792351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52134467" y="345178381"/>
              <a:ext cx="86561731" cy="22792351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77726598" y="1667922855"/>
              <a:ext cx="86561731" cy="22660562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837366853" y="1118536336"/>
              <a:ext cx="86561731" cy="22792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8000" lIns="18000" spcFirstLastPara="1" rIns="18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pic>
          <p:nvPicPr>
            <p:cNvPr id="603" name="Shape 6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5443279" y="644245606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/>
            <p:nvPr/>
          </p:nvSpPr>
          <p:spPr>
            <a:xfrm>
              <a:off x="385011651" y="544117469"/>
              <a:ext cx="339096061" cy="325415813"/>
            </a:xfrm>
            <a:prstGeom prst="roundRect">
              <a:avLst>
                <a:gd fmla="val 2999" name="adj"/>
              </a:avLst>
            </a:prstGeom>
            <a:solidFill>
              <a:srgbClr val="29756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3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BOSH CLI</a:t>
              </a:r>
              <a:endParaRPr sz="1200"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b="0" i="0" lang="en-US" sz="120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 sz="1200"/>
            </a:p>
          </p:txBody>
        </p:sp>
        <p:pic>
          <p:nvPicPr>
            <p:cNvPr id="605" name="Shape 6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0065858" y="621848044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07" name="Shape 60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8" name="Shape 60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12" name="Shape 6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Shape 6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4560887" y="50292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9" name="Shape 61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</a:t>
            </a:r>
            <a:endParaRPr/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is an example of the distributed software that BOSH can manage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is a set of components/VMs used to run highly available, scalable applications in containers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RT.png" id="621" name="Shape 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925" y="876300"/>
            <a:ext cx="2570162" cy="2579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Shape 622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23" name="Shape 6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4" name="Shape 624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28" name="Shape 6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Shape 6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4560887" y="50292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</a:t>
            </a:r>
            <a:endParaRPr/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87" y="725487"/>
            <a:ext cx="5892800" cy="398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Shape 637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38" name="Shape 6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9" name="Shape 639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43" name="Shape 6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Shape 6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" name="Shape 64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46" name="Shape 6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7" name="Shape 64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48" name="Shape 64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51" name="Shape 6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Shape 65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/>
          </a:p>
        </p:txBody>
      </p:sp>
      <p:sp>
        <p:nvSpPr>
          <p:cNvPr id="658" name="Shape 658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BOSH Logging Demo</a:t>
            </a:r>
            <a:endParaRPr/>
          </a:p>
        </p:txBody>
      </p:sp>
      <p:grpSp>
        <p:nvGrpSpPr>
          <p:cNvPr id="659" name="Shape 65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60" name="Shape 6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1" name="Shape 66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62" name="Shape 66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65" name="Shape 6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Shape 6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Instances Run Inside Containers</a:t>
            </a:r>
            <a:endParaRPr/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457200" y="2957512"/>
            <a:ext cx="822960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 provide isolated environments for applications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resource-friendly and start very quickly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instances in Cloud Foundry run inside containers</a:t>
            </a:r>
            <a:endParaRPr/>
          </a:p>
          <a:p>
            <a:pPr indent="-2841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–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app instance per container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i="0" lang="en-US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http://en.wikipedia.org/wiki/LXC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(Linux containers)</a:t>
            </a:r>
            <a:endParaRPr/>
          </a:p>
          <a:p>
            <a:pPr indent="-2222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Shape 673"/>
          <p:cNvGrpSpPr/>
          <p:nvPr/>
        </p:nvGrpSpPr>
        <p:grpSpPr>
          <a:xfrm>
            <a:off x="587375" y="1287462"/>
            <a:ext cx="7470775" cy="1660525"/>
            <a:chOff x="0" y="0"/>
            <a:chExt cx="2147483647" cy="2147483647"/>
          </a:xfrm>
        </p:grpSpPr>
        <p:grpSp>
          <p:nvGrpSpPr>
            <p:cNvPr id="674" name="Shape 674"/>
            <p:cNvGrpSpPr/>
            <p:nvPr/>
          </p:nvGrpSpPr>
          <p:grpSpPr>
            <a:xfrm>
              <a:off x="87615421" y="0"/>
              <a:ext cx="382403537" cy="1469592335"/>
              <a:chOff x="892175" y="1803400"/>
              <a:chExt cx="1330325" cy="1514475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fmla="val 25" name="adj"/>
                </a:avLst>
              </a:prstGeom>
              <a:solidFill>
                <a:srgbClr val="FFFFFF"/>
              </a:solidFill>
              <a:ln cap="flat" cmpd="sng" w="38150">
                <a:solidFill>
                  <a:srgbClr val="9999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fmla="val 55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8080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77" name="Shape 677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sp>
          <p:nvSpPr>
            <p:cNvPr id="678" name="Shape 678"/>
            <p:cNvSpPr txBox="1"/>
            <p:nvPr/>
          </p:nvSpPr>
          <p:spPr>
            <a:xfrm>
              <a:off x="1461165194" y="466040154"/>
              <a:ext cx="137355115" cy="500942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Font typeface="Arial"/>
                <a:buNone/>
              </a:pPr>
              <a:r>
                <a:rPr b="0" i="0" lang="en-US" sz="2400" u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cxnSp>
          <p:nvCxnSpPr>
            <p:cNvPr id="679" name="Shape 679"/>
            <p:cNvCxnSpPr/>
            <p:nvPr/>
          </p:nvCxnSpPr>
          <p:spPr>
            <a:xfrm>
              <a:off x="0" y="1281099808"/>
              <a:ext cx="456472" cy="412661069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0" name="Shape 680"/>
            <p:cNvCxnSpPr/>
            <p:nvPr/>
          </p:nvCxnSpPr>
          <p:spPr>
            <a:xfrm>
              <a:off x="2147027462" y="1316000571"/>
              <a:ext cx="456184" cy="379813561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1" name="Shape 681"/>
            <p:cNvCxnSpPr/>
            <p:nvPr/>
          </p:nvCxnSpPr>
          <p:spPr>
            <a:xfrm>
              <a:off x="0" y="1681442275"/>
              <a:ext cx="2147027462" cy="205329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682" name="Shape 682"/>
            <p:cNvSpPr txBox="1"/>
            <p:nvPr/>
          </p:nvSpPr>
          <p:spPr>
            <a:xfrm>
              <a:off x="577256116" y="1792306975"/>
              <a:ext cx="1130783117" cy="355176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50E"/>
                </a:buClr>
                <a:buFont typeface="Arial"/>
                <a:buNone/>
              </a:pPr>
              <a:r>
                <a:rPr b="0" i="0" lang="en-US" sz="1500" u="none">
                  <a:solidFill>
                    <a:srgbClr val="FF950E"/>
                  </a:solidFill>
                  <a:latin typeface="Arial"/>
                  <a:ea typeface="Arial"/>
                  <a:cs typeface="Arial"/>
                  <a:sym typeface="Arial"/>
                </a:rPr>
                <a:t>Virtual Machine or Operating System</a:t>
              </a:r>
              <a:endParaRPr/>
            </a:p>
          </p:txBody>
        </p:sp>
        <p:grpSp>
          <p:nvGrpSpPr>
            <p:cNvPr id="683" name="Shape 683"/>
            <p:cNvGrpSpPr/>
            <p:nvPr/>
          </p:nvGrpSpPr>
          <p:grpSpPr>
            <a:xfrm>
              <a:off x="543962332" y="0"/>
              <a:ext cx="382403537" cy="1469592335"/>
              <a:chOff x="892175" y="1803400"/>
              <a:chExt cx="1330325" cy="1514475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fmla="val 25" name="adj"/>
                </a:avLst>
              </a:prstGeom>
              <a:solidFill>
                <a:srgbClr val="FFFFFF"/>
              </a:solidFill>
              <a:ln cap="flat" cmpd="sng" w="38150">
                <a:solidFill>
                  <a:srgbClr val="9999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fmla="val 55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8080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86" name="Shape 686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grpSp>
          <p:nvGrpSpPr>
            <p:cNvPr id="687" name="Shape 687"/>
            <p:cNvGrpSpPr/>
            <p:nvPr/>
          </p:nvGrpSpPr>
          <p:grpSpPr>
            <a:xfrm>
              <a:off x="983212530" y="0"/>
              <a:ext cx="382403537" cy="1469592335"/>
              <a:chOff x="892175" y="1803400"/>
              <a:chExt cx="1330325" cy="1514475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fmla="val 25" name="adj"/>
                </a:avLst>
              </a:prstGeom>
              <a:solidFill>
                <a:srgbClr val="FFFFFF"/>
              </a:solidFill>
              <a:ln cap="flat" cmpd="sng" w="38150">
                <a:solidFill>
                  <a:srgbClr val="9999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fmla="val 55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8080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grpSp>
          <p:nvGrpSpPr>
            <p:cNvPr id="691" name="Shape 691"/>
            <p:cNvGrpSpPr/>
            <p:nvPr/>
          </p:nvGrpSpPr>
          <p:grpSpPr>
            <a:xfrm>
              <a:off x="1702340409" y="0"/>
              <a:ext cx="382403537" cy="1469592335"/>
              <a:chOff x="892175" y="1803400"/>
              <a:chExt cx="1330325" cy="1514475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fmla="val 25" name="adj"/>
                </a:avLst>
              </a:prstGeom>
              <a:solidFill>
                <a:srgbClr val="FFFFFF"/>
              </a:solidFill>
              <a:ln cap="flat" cmpd="sng" w="38150">
                <a:solidFill>
                  <a:srgbClr val="999999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fmla="val 55" name="adj"/>
                </a:avLst>
              </a:prstGeom>
              <a:solidFill>
                <a:srgbClr val="666666"/>
              </a:solidFill>
              <a:ln cap="flat" cmpd="sng" w="9525">
                <a:solidFill>
                  <a:srgbClr val="80808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0" i="0" lang="en-US" sz="13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94" name="Shape 694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</p:grpSp>
      <p:grpSp>
        <p:nvGrpSpPr>
          <p:cNvPr id="695" name="Shape 69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96" name="Shape 6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7" name="Shape 69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01" name="Shape 7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Shape 70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8" name="Shape 70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vSphere</a:t>
            </a:r>
            <a:endParaRPr/>
          </a:p>
        </p:txBody>
      </p:sp>
      <p:pic>
        <p:nvPicPr>
          <p:cNvPr descr="vsphere-overview-arch.png" id="709" name="Shape 7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9420" r="-39438" t="0"/>
          <a:stretch/>
        </p:blipFill>
        <p:spPr>
          <a:xfrm>
            <a:off x="-376237" y="657225"/>
            <a:ext cx="90630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Shape 71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1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2" name="Shape 71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16" name="Shape 7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Shape 7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3" name="Shape 72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AWS</a:t>
            </a:r>
            <a:endParaRPr/>
          </a:p>
        </p:txBody>
      </p:sp>
      <p:pic>
        <p:nvPicPr>
          <p:cNvPr id="724" name="Shape 7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437" y="657225"/>
            <a:ext cx="61356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Shape 72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26" name="Shape 7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7" name="Shape 72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31" name="Shape 7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Shape 7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4D4D4D"/>
                </a:solidFill>
              </a:rPr>
              <a:t>Platform Installation &amp; Setup</a:t>
            </a:r>
            <a:endParaRPr b="1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85" name="Shape 285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86" name="Shape 28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287" name="Shape 2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8" name="Shape 28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92" name="Shape 2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Shape 73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GCP</a:t>
            </a:r>
            <a:endParaRPr/>
          </a:p>
        </p:txBody>
      </p:sp>
      <p:pic>
        <p:nvPicPr>
          <p:cNvPr id="739" name="Shape 7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657225"/>
            <a:ext cx="66531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Shape 74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41" name="Shape 7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2" name="Shape 74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43" name="Shape 74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46" name="Shape 7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Shape 7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Shape 75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Azure</a:t>
            </a:r>
            <a:endParaRPr/>
          </a:p>
        </p:txBody>
      </p:sp>
      <p:pic>
        <p:nvPicPr>
          <p:cNvPr id="754" name="Shape 7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657225"/>
            <a:ext cx="59739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5" name="Shape 75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56" name="Shape 7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7" name="Shape 75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61" name="Shape 7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Shape 7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338137" y="1919287"/>
            <a:ext cx="9248700" cy="6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Shape 768"/>
          <p:cNvGrpSpPr/>
          <p:nvPr/>
        </p:nvGrpSpPr>
        <p:grpSpPr>
          <a:xfrm>
            <a:off x="4267796" y="834622"/>
            <a:ext cx="4114407" cy="3211521"/>
            <a:chOff x="0" y="0"/>
            <a:chExt cx="2147483647" cy="2147483647"/>
          </a:xfrm>
        </p:grpSpPr>
        <p:pic>
          <p:nvPicPr>
            <p:cNvPr id="769" name="Shape 7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1590159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Shape 7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3867572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Shape 7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6933159" y="1600502327"/>
              <a:ext cx="50589395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Shape 7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6933159" y="1474120317"/>
              <a:ext cx="50589395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Shape 7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3867572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Shape 7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41590159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Shape 7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Shape 7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Shape 7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08778" y="1511529814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Shape 7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589986" y="1601513052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Shape 7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1424348" y="1502429439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Shape 78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9977079" y="148625619"/>
              <a:ext cx="274650564" cy="267929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Shape 78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083623" y="687518091"/>
              <a:ext cx="274650564" cy="268940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Shape 7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33466160" y="865464320"/>
              <a:ext cx="275440023" cy="2679300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3" name="Shape 783"/>
            <p:cNvCxnSpPr/>
            <p:nvPr/>
          </p:nvCxnSpPr>
          <p:spPr>
            <a:xfrm flipH="1">
              <a:off x="228085933" y="1345716376"/>
              <a:ext cx="439599057" cy="1010805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84" name="Shape 784"/>
            <p:cNvCxnSpPr/>
            <p:nvPr/>
          </p:nvCxnSpPr>
          <p:spPr>
            <a:xfrm flipH="1" rot="10800000">
              <a:off x="228086152" y="1340660464"/>
              <a:ext cx="789458" cy="240631671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pic>
          <p:nvPicPr>
            <p:cNvPr id="785" name="Shape 78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5837062" y="1405368239"/>
              <a:ext cx="233610829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Shape 7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55615107" y="1502429439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Shape 7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8734219" y="1593424846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8" name="Shape 78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09652112" y="1502429439"/>
              <a:ext cx="233610829" cy="239620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9" name="Shape 78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774969072" y="1402335262"/>
              <a:ext cx="233610829" cy="239620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Shape 79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23300600" y="1610612785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Shape 79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41590159" y="1511529814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Shape 7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4969072" y="1601513052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3" name="Shape 793"/>
            <p:cNvCxnSpPr/>
            <p:nvPr/>
          </p:nvCxnSpPr>
          <p:spPr>
            <a:xfrm flipH="1" rot="10800000">
              <a:off x="303851644" y="1336616682"/>
              <a:ext cx="789458" cy="305338843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4" name="Shape 794"/>
            <p:cNvCxnSpPr/>
            <p:nvPr/>
          </p:nvCxnSpPr>
          <p:spPr>
            <a:xfrm flipH="1">
              <a:off x="532727286" y="1214279136"/>
              <a:ext cx="302273728" cy="1010805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831054630" y="1209223265"/>
              <a:ext cx="789458" cy="217377135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6" name="Shape 796"/>
            <p:cNvCxnSpPr/>
            <p:nvPr/>
          </p:nvCxnSpPr>
          <p:spPr>
            <a:xfrm flipH="1" rot="10800000">
              <a:off x="472746022" y="872541721"/>
              <a:ext cx="789458" cy="486318089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41408921" y="920060954"/>
              <a:ext cx="788988" cy="304328038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8" name="Shape 798"/>
            <p:cNvCxnSpPr/>
            <p:nvPr/>
          </p:nvCxnSpPr>
          <p:spPr>
            <a:xfrm flipH="1" rot="10800000">
              <a:off x="662949679" y="1344704888"/>
              <a:ext cx="788988" cy="218387941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9" name="Shape 799"/>
            <p:cNvCxnSpPr/>
            <p:nvPr/>
          </p:nvCxnSpPr>
          <p:spPr>
            <a:xfrm flipH="1" rot="10800000">
              <a:off x="613228278" y="318483000"/>
              <a:ext cx="373304064" cy="450930764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0" name="Shape 800"/>
            <p:cNvCxnSpPr/>
            <p:nvPr/>
          </p:nvCxnSpPr>
          <p:spPr>
            <a:xfrm flipH="1">
              <a:off x="641640368" y="349825661"/>
              <a:ext cx="393034426" cy="476207631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1" name="Shape 801"/>
            <p:cNvCxnSpPr/>
            <p:nvPr/>
          </p:nvCxnSpPr>
          <p:spPr>
            <a:xfrm rot="10800000">
              <a:off x="1136485786" y="352858678"/>
              <a:ext cx="473535543" cy="539903878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2" name="Shape 802"/>
            <p:cNvCxnSpPr/>
            <p:nvPr/>
          </p:nvCxnSpPr>
          <p:spPr>
            <a:xfrm>
              <a:off x="1107284080" y="385212906"/>
              <a:ext cx="479849334" cy="537881666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3" name="Shape 803"/>
            <p:cNvCxnSpPr/>
            <p:nvPr/>
          </p:nvCxnSpPr>
          <p:spPr>
            <a:xfrm flipH="1">
              <a:off x="1200412685" y="1263820702"/>
              <a:ext cx="425392934" cy="1011406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4" name="Shape 804"/>
            <p:cNvCxnSpPr/>
            <p:nvPr/>
          </p:nvCxnSpPr>
          <p:spPr>
            <a:xfrm flipH="1">
              <a:off x="1465592625" y="1345716376"/>
              <a:ext cx="203620228" cy="1010805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5" name="Shape 805"/>
            <p:cNvCxnSpPr/>
            <p:nvPr/>
          </p:nvCxnSpPr>
          <p:spPr>
            <a:xfrm>
              <a:off x="1628962577" y="1048465698"/>
              <a:ext cx="788988" cy="216365729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6" name="Shape 806"/>
            <p:cNvCxnSpPr/>
            <p:nvPr/>
          </p:nvCxnSpPr>
          <p:spPr>
            <a:xfrm flipH="1" rot="10800000">
              <a:off x="1471906354" y="1344704888"/>
              <a:ext cx="789458" cy="218387941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7" name="Shape 807"/>
            <p:cNvCxnSpPr/>
            <p:nvPr/>
          </p:nvCxnSpPr>
          <p:spPr>
            <a:xfrm flipH="1" rot="10800000">
              <a:off x="1671580885" y="1105084584"/>
              <a:ext cx="788988" cy="239620264"/>
            </a:xfrm>
            <a:prstGeom prst="straightConnector1">
              <a:avLst/>
            </a:prstGeom>
            <a:noFill/>
            <a:ln cap="flat" cmpd="sng" w="50750">
              <a:solidFill>
                <a:srgbClr val="01786E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1205148028" y="1256743221"/>
              <a:ext cx="789458" cy="268940833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1894142549" y="1251687992"/>
              <a:ext cx="788988" cy="174913211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1625016254" y="1256743221"/>
              <a:ext cx="269915221" cy="1010805"/>
            </a:xfrm>
            <a:prstGeom prst="straightConnector1">
              <a:avLst/>
            </a:prstGeom>
            <a:noFill/>
            <a:ln cap="flat" cmpd="sng" w="50750">
              <a:solidFill>
                <a:srgbClr val="75787B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811" name="Shape 811"/>
            <p:cNvSpPr txBox="1"/>
            <p:nvPr/>
          </p:nvSpPr>
          <p:spPr>
            <a:xfrm>
              <a:off x="644797358" y="800756586"/>
              <a:ext cx="889457791" cy="408466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0" lIns="50750" spcFirstLastPara="1" rIns="50750" wrap="square" tIns="50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87B"/>
                </a:buClr>
                <a:buFont typeface="Arial"/>
                <a:buNone/>
              </a:pPr>
              <a:r>
                <a:rPr b="0" i="0" lang="en-US" sz="190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br>
                <a:rPr b="0" i="0" lang="en-US" sz="190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90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1409557872" y="0"/>
              <a:ext cx="623488454" cy="648087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0" lIns="50750" spcFirstLastPara="1" rIns="50750" wrap="square" tIns="50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b="0" i="0" lang="en-US" sz="220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Elastic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b="0" i="0" lang="en-US" sz="220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Runtime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b="0" i="0" lang="en-US" sz="220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</p:grpSp>
      <p:sp>
        <p:nvSpPr>
          <p:cNvPr id="813" name="Shape 81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Networking Prerequisites</a:t>
            </a:r>
            <a:endParaRPr/>
          </a:p>
        </p:txBody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3 isolated networks per availability zone:</a:t>
            </a:r>
            <a:endParaRPr/>
          </a:p>
          <a:p>
            <a:pPr indent="-3349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Management (BOSH, Ops Man, etc)</a:t>
            </a:r>
            <a:endParaRPr sz="1200"/>
          </a:p>
          <a:p>
            <a:pPr indent="-3349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Elastic Runtime Components</a:t>
            </a:r>
            <a:endParaRPr sz="1200"/>
          </a:p>
          <a:p>
            <a:pPr indent="-3349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Services</a:t>
            </a:r>
            <a:endParaRPr sz="1200"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define networks in Ops Manager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/>
          </a:p>
          <a:p>
            <a:pPr indent="-3476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System Domain</a:t>
            </a:r>
            <a:endParaRPr/>
          </a:p>
          <a:p>
            <a:pPr indent="-341312" lvl="2" marL="11414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*.sys.example.com</a:t>
            </a:r>
            <a:endParaRPr/>
          </a:p>
          <a:p>
            <a:pPr indent="-347662" lvl="1" marL="7413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Apps Domain</a:t>
            </a:r>
            <a:endParaRPr/>
          </a:p>
          <a:p>
            <a:pPr indent="-341312" lvl="2" marL="11414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*.apps.example.com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SSL Certificates</a:t>
            </a:r>
            <a:endParaRPr/>
          </a:p>
        </p:txBody>
      </p:sp>
      <p:grpSp>
        <p:nvGrpSpPr>
          <p:cNvPr id="815" name="Shape 81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16" name="Shape 8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7" name="Shape 81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18" name="Shape 81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21" name="Shape 8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Shape 8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Balancer Configuration</a:t>
            </a:r>
            <a:endParaRPr/>
          </a:p>
        </p:txBody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a CNAME wildcard DNS entry that points to your load balancer, which points to Cloud Foundry's router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router uses the host to map to application instance(s)</a:t>
            </a: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1441024" y="2243342"/>
            <a:ext cx="6334159" cy="1905993"/>
            <a:chOff x="0" y="0"/>
            <a:chExt cx="2147483647" cy="2147483647"/>
          </a:xfrm>
        </p:grpSpPr>
        <p:sp>
          <p:nvSpPr>
            <p:cNvPr id="830" name="Shape 830"/>
            <p:cNvSpPr txBox="1"/>
            <p:nvPr/>
          </p:nvSpPr>
          <p:spPr>
            <a:xfrm>
              <a:off x="921229030" y="0"/>
              <a:ext cx="441902930" cy="318714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Font typeface="Arial"/>
                <a:buNone/>
              </a:pPr>
              <a:r>
                <a:rPr b="0" i="0" lang="en-US" sz="12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*.example.com</a:t>
              </a:r>
              <a:endParaRPr/>
            </a:p>
          </p:txBody>
        </p:sp>
        <p:cxnSp>
          <p:nvCxnSpPr>
            <p:cNvPr id="831" name="Shape 831"/>
            <p:cNvCxnSpPr/>
            <p:nvPr/>
          </p:nvCxnSpPr>
          <p:spPr>
            <a:xfrm>
              <a:off x="886881764" y="158505681"/>
              <a:ext cx="64593722" cy="286331396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832" name="Shape 832"/>
            <p:cNvCxnSpPr/>
            <p:nvPr/>
          </p:nvCxnSpPr>
          <p:spPr>
            <a:xfrm>
              <a:off x="992487298" y="444836266"/>
              <a:ext cx="512494" cy="557322944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833" name="Shape 833"/>
            <p:cNvSpPr/>
            <p:nvPr/>
          </p:nvSpPr>
          <p:spPr>
            <a:xfrm>
              <a:off x="703353621" y="444836266"/>
              <a:ext cx="548020979" cy="315304073"/>
            </a:xfrm>
            <a:prstGeom prst="roundRect">
              <a:avLst>
                <a:gd fmla="val 58" name="adj"/>
              </a:avLst>
            </a:prstGeom>
            <a:solidFill>
              <a:schemeClr val="dk2"/>
            </a:solidFill>
            <a:ln cap="flat" cmpd="sng" w="9525">
              <a:solidFill>
                <a:srgbClr val="33928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EEEE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EEEEEE"/>
                  </a:solidFill>
                  <a:latin typeface="Arial"/>
                  <a:ea typeface="Arial"/>
                  <a:cs typeface="Arial"/>
                  <a:sym typeface="Arial"/>
                </a:rPr>
                <a:t>Load Balancer</a:t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0" y="1673673891"/>
              <a:ext cx="513160851" cy="315305290"/>
            </a:xfrm>
            <a:prstGeom prst="roundRect">
              <a:avLst>
                <a:gd fmla="val 87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6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15690564" y="1658334989"/>
              <a:ext cx="556736194" cy="313601111"/>
            </a:xfrm>
            <a:prstGeom prst="roundRect">
              <a:avLst>
                <a:gd fmla="val 87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 sz="120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647474829" y="1733326738"/>
              <a:ext cx="568527230" cy="305078792"/>
            </a:xfrm>
            <a:prstGeom prst="roundRect">
              <a:avLst>
                <a:gd fmla="val 90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79259012" y="1813431365"/>
              <a:ext cx="572115608" cy="315305290"/>
            </a:xfrm>
            <a:prstGeom prst="roundRect">
              <a:avLst>
                <a:gd fmla="val 87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app2.example.com</a:t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7170227" y="1733326738"/>
              <a:ext cx="513161218" cy="315304073"/>
            </a:xfrm>
            <a:prstGeom prst="roundRect">
              <a:avLst>
                <a:gd fmla="val 87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app1.example.com</a:t>
              </a:r>
              <a:endParaRPr/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1326733841" y="1733326738"/>
              <a:ext cx="119959735" cy="294852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8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1544096634" y="1762300430"/>
              <a:ext cx="564425748" cy="294853511"/>
            </a:xfrm>
            <a:prstGeom prst="roundRect">
              <a:avLst>
                <a:gd fmla="val 93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 sz="120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1575368038" y="1832179573"/>
              <a:ext cx="572115608" cy="315304073"/>
            </a:xfrm>
            <a:prstGeom prst="roundRect">
              <a:avLst>
                <a:gd fmla="val 87" name="adj"/>
              </a:avLst>
            </a:prstGeom>
            <a:solidFill>
              <a:srgbClr val="B2B2B2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app3.example.com</a:t>
              </a:r>
              <a:endParaRPr/>
            </a:p>
          </p:txBody>
        </p:sp>
        <p:cxnSp>
          <p:nvCxnSpPr>
            <p:cNvPr id="842" name="Shape 842"/>
            <p:cNvCxnSpPr/>
            <p:nvPr/>
          </p:nvCxnSpPr>
          <p:spPr>
            <a:xfrm>
              <a:off x="996588556" y="1245881990"/>
              <a:ext cx="859198676" cy="586297649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921229051" y="1245881990"/>
              <a:ext cx="75871959" cy="565845059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844" name="Shape 844"/>
            <p:cNvCxnSpPr/>
            <p:nvPr/>
          </p:nvCxnSpPr>
          <p:spPr>
            <a:xfrm flipH="1">
              <a:off x="240431964" y="1245881990"/>
              <a:ext cx="806396112" cy="487444680"/>
            </a:xfrm>
            <a:prstGeom prst="straightConnector1">
              <a:avLst/>
            </a:prstGeom>
            <a:noFill/>
            <a:ln cap="flat" cmpd="sng" w="29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694638487" y="1002159075"/>
              <a:ext cx="556736194" cy="347687544"/>
            </a:xfrm>
            <a:prstGeom prst="roundRect">
              <a:avLst>
                <a:gd fmla="val 58" name="adj"/>
              </a:avLst>
            </a:prstGeom>
            <a:solidFill>
              <a:schemeClr val="lt2"/>
            </a:solidFill>
            <a:ln cap="flat" cmpd="sng" w="9525">
              <a:solidFill>
                <a:srgbClr val="DDDD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EEEE"/>
                </a:buClr>
                <a:buFont typeface="Arial"/>
                <a:buNone/>
              </a:pPr>
              <a:r>
                <a:rPr b="0" i="0" lang="en-US" sz="1200" u="none">
                  <a:solidFill>
                    <a:srgbClr val="EEEEEE"/>
                  </a:solidFill>
                  <a:latin typeface="Arial"/>
                  <a:ea typeface="Arial"/>
                  <a:cs typeface="Arial"/>
                  <a:sym typeface="Arial"/>
                </a:rPr>
                <a:t> Router</a:t>
              </a: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47" name="Shape 8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8" name="Shape 84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49" name="Shape 84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2" name="Shape 8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Shape 8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Firewall Prerequisites</a:t>
            </a:r>
            <a:endParaRPr/>
          </a:p>
        </p:txBody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and Elastic Runtime require TCP ports to be opened in order to access platform services.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443 from the load balancer to the platform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Up-to-date requirements can be located at the following URL: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http://docs.pivotal.io/pivotalcf/1-7/customizing/config_firewall.html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860" name="Shape 86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61" name="Shape 8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2" name="Shape 86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63" name="Shape 86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66" name="Shape 8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Shape 86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Compute Isolation </a:t>
            </a:r>
            <a:endParaRPr/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</a:t>
            </a:r>
            <a:r>
              <a:rPr lang="en-US">
                <a:solidFill>
                  <a:srgbClr val="000000"/>
                </a:solidFill>
              </a:rPr>
              <a:t>group of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applications to specific host VMs (Diego Cells)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hardware (e.g. CPU intensive), chargebacks, isolation of BOSH Add-Ons, individual segment spin downs, etc)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Shared?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Management, Routing, Logging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Dedicated?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resources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lation-cells.png" id="874" name="Shape 87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2883" l="0" r="0" t="2892"/>
          <a:stretch/>
        </p:blipFill>
        <p:spPr>
          <a:xfrm>
            <a:off x="4648200" y="876300"/>
            <a:ext cx="4038600" cy="371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Shape 87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76" name="Shape 8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Shape 87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78" name="Shape 87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81" name="Shape 8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Shape 88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Routing and Compute Isolation</a:t>
            </a:r>
            <a:endParaRPr/>
          </a:p>
        </p:txBody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Isolate application traffic from the Gorouter down to the app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use cases: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building block for PCI compliance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Shared?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Management, Logging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Dedicated?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Routing, Compute resources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lation-everything.png" id="889" name="Shape 88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-2988" r="-2977" t="0"/>
          <a:stretch/>
        </p:blipFill>
        <p:spPr>
          <a:xfrm>
            <a:off x="4648200" y="876300"/>
            <a:ext cx="4038600" cy="371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0" name="Shape 89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91" name="Shape 8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2" name="Shape 89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96" name="Shape 8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7" name="Shape 89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type="title"/>
          </p:nvPr>
        </p:nvSpPr>
        <p:spPr>
          <a:xfrm>
            <a:off x="457200" y="19050"/>
            <a:ext cx="8595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Management via the API</a:t>
            </a:r>
            <a:endParaRPr/>
          </a:p>
        </p:txBody>
      </p:sp>
      <p:pic>
        <p:nvPicPr>
          <p:cNvPr descr="Screen Shot 2017-03-20 at 2.35.08 PM.png" id="903" name="Shape 9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837" y="711200"/>
            <a:ext cx="32130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101600" y="1933575"/>
            <a:ext cx="20208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</a:t>
            </a: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docs.pivotal.io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  <p:pic>
        <p:nvPicPr>
          <p:cNvPr descr="Screen Shot 2017-03-20 at 2.45.58 PM.png" id="905" name="Shape 9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2450" y="766762"/>
            <a:ext cx="3192600" cy="337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Shape 90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07" name="Shape 90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8" name="Shape 90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12" name="Shape 9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Shape 9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Management in the cli</a:t>
            </a:r>
            <a:endParaRPr/>
          </a:p>
        </p:txBody>
      </p:sp>
      <p:sp>
        <p:nvSpPr>
          <p:cNvPr id="919" name="Shape 919"/>
          <p:cNvSpPr txBox="1"/>
          <p:nvPr/>
        </p:nvSpPr>
        <p:spPr>
          <a:xfrm>
            <a:off x="2241550" y="711200"/>
            <a:ext cx="4557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create-isolation-segment</a:t>
            </a: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secured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enable-org-isolation</a:t>
            </a: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finance secured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set-space-isolation-segment</a:t>
            </a: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production secured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cf app transfers restart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cf app transfers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Name:              transfers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Requested state:   started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Instances:         10/10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1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Isolation segment: secured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b="0" i="0" lang="en-US" sz="120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446071" y="4249725"/>
            <a:ext cx="7352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cli support for this feature is available </a:t>
            </a:r>
            <a:r>
              <a:rPr b="1" i="1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921" name="Shape 92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22" name="Shape 9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3" name="Shape 92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27" name="Shape 9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Shape 9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UX in ERT</a:t>
            </a:r>
            <a:endParaRPr/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895350"/>
            <a:ext cx="6562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/>
        </p:nvSpPr>
        <p:spPr>
          <a:xfrm>
            <a:off x="446087" y="4086225"/>
            <a:ext cx="7991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Administrators will need to use </a:t>
            </a:r>
            <a:r>
              <a:rPr b="1" i="1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replicator binary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multiple segments.</a:t>
            </a:r>
            <a:endParaRPr/>
          </a:p>
        </p:txBody>
      </p:sp>
      <p:grpSp>
        <p:nvGrpSpPr>
          <p:cNvPr id="936" name="Shape 93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37" name="Shape 9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8" name="Shape 93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39" name="Shape 93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42" name="Shape 9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3" name="Shape 9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Shape 301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02" name="Shape 30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Speed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Scale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Security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Stability</a:t>
            </a:r>
            <a:endParaRPr b="1" sz="3000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Multiple Isolation Segments: UX</a:t>
            </a:r>
            <a:endParaRPr/>
          </a:p>
        </p:txBody>
      </p:sp>
      <p:pic>
        <p:nvPicPr>
          <p:cNvPr id="949" name="Shape 949"/>
          <p:cNvPicPr preferRelativeResize="0"/>
          <p:nvPr/>
        </p:nvPicPr>
        <p:blipFill rotWithShape="1">
          <a:blip r:embed="rId3">
            <a:alphaModFix/>
          </a:blip>
          <a:srcRect b="0" l="0" r="24431" t="0"/>
          <a:stretch/>
        </p:blipFill>
        <p:spPr>
          <a:xfrm>
            <a:off x="4364037" y="968375"/>
            <a:ext cx="44910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0 at 2.39.43 PM.png" id="950" name="Shape 9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87" y="2397125"/>
            <a:ext cx="342900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1" name="Shape 951"/>
          <p:cNvCxnSpPr/>
          <p:nvPr/>
        </p:nvCxnSpPr>
        <p:spPr>
          <a:xfrm>
            <a:off x="3684587" y="2892425"/>
            <a:ext cx="22716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952" name="Shape 952"/>
          <p:cNvSpPr txBox="1"/>
          <p:nvPr/>
        </p:nvSpPr>
        <p:spPr>
          <a:xfrm>
            <a:off x="255587" y="835025"/>
            <a:ext cx="2695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Isolation Segment Tile, then run this command to create additional segment tiles...</a:t>
            </a:r>
            <a:endParaRPr/>
          </a:p>
        </p:txBody>
      </p:sp>
      <p:sp>
        <p:nvSpPr>
          <p:cNvPr id="953" name="Shape 953"/>
          <p:cNvSpPr txBox="1"/>
          <p:nvPr/>
        </p:nvSpPr>
        <p:spPr>
          <a:xfrm>
            <a:off x="255587" y="3384550"/>
            <a:ext cx="2695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...This creates additional segment tiles. From there, you can upload and deploy them.</a:t>
            </a:r>
            <a:endParaRPr/>
          </a:p>
        </p:txBody>
      </p:sp>
      <p:grpSp>
        <p:nvGrpSpPr>
          <p:cNvPr id="954" name="Shape 95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55" name="Shape 9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6" name="Shape 95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57" name="Shape 95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60" name="Shape 9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Shape 96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IaaSes are you using or are looking to implement?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tool(s) do you use to provision infrastructure</a:t>
            </a:r>
            <a:r>
              <a:rPr lang="en-US"/>
              <a:t>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many teams are involved in order to provision an application environment?</a:t>
            </a:r>
            <a:endParaRPr/>
          </a:p>
        </p:txBody>
      </p:sp>
      <p:sp>
        <p:nvSpPr>
          <p:cNvPr id="968" name="Shape 96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969" name="Shape 96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70" name="Shape 9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1" name="Shape 97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72" name="Shape 97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75" name="Shape 9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6" name="Shape 9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 Admin’s Dream Haiku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509837" y="2433637"/>
            <a:ext cx="47926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go make them a Cloud Foundry,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4270375" y="3240087"/>
            <a:ext cx="3121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I do not care how   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736725" y="1601787"/>
            <a:ext cx="38306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b="0" i="0" lang="en-US" sz="240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Here are my servers,</a:t>
            </a:r>
            <a:endParaRPr/>
          </a:p>
        </p:txBody>
      </p:sp>
      <p:grpSp>
        <p:nvGrpSpPr>
          <p:cNvPr id="319" name="Shape 31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20" name="Shape 3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1" name="Shape 32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25" name="Shape 3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PCF Core Installation Components</a:t>
            </a:r>
            <a:endParaRPr/>
          </a:p>
        </p:txBody>
      </p:sp>
      <p:pic>
        <p:nvPicPr>
          <p:cNvPr id="332" name="Shape 3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452" r="-4452" t="0"/>
          <a:stretch/>
        </p:blipFill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112114" l="0" r="0" t="-112114"/>
          <a:stretch/>
        </p:blipFill>
        <p:spPr>
          <a:xfrm>
            <a:off x="4648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Shape 33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35" name="Shape 3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6" name="Shape 33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40" name="Shape 3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Shape 3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/>
          </a:p>
        </p:txBody>
      </p:sp>
      <p:sp>
        <p:nvSpPr>
          <p:cNvPr id="347" name="Shape 347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Demo</a:t>
            </a:r>
            <a:endParaRPr/>
          </a:p>
        </p:txBody>
      </p:sp>
      <p:grpSp>
        <p:nvGrpSpPr>
          <p:cNvPr id="348" name="Shape 348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49" name="Shape 3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0" name="Shape 350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54" name="Shape 3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Ops Manager and BOSH 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is a user interface on top of BOSH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install or make changes in Ops Manager, BOSH-level changes are being made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tile is tied to a bosh deployment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350" y="2130425"/>
            <a:ext cx="5892800" cy="248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7687" y="2887662"/>
            <a:ext cx="796925" cy="506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Shape 36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65" name="Shape 3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6" name="Shape 36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70" name="Shape 3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2289175" y="2870200"/>
            <a:ext cx="4479900" cy="1474800"/>
          </a:xfrm>
          <a:prstGeom prst="roundRect">
            <a:avLst>
              <a:gd fmla="val 62" name="adj"/>
            </a:avLst>
          </a:prstGeom>
          <a:solidFill>
            <a:srgbClr val="EEEEEE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Functionality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413000" y="3987800"/>
            <a:ext cx="879600" cy="263400"/>
          </a:xfrm>
          <a:prstGeom prst="roundRect">
            <a:avLst>
              <a:gd fmla="val 77" name="adj"/>
            </a:avLst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79" name="Shape 379"/>
          <p:cNvSpPr txBox="1"/>
          <p:nvPr/>
        </p:nvSpPr>
        <p:spPr>
          <a:xfrm>
            <a:off x="5272087" y="3836987"/>
            <a:ext cx="604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3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57200" y="990600"/>
            <a:ext cx="8212137" cy="1470025"/>
          </a:xfrm>
          <a:prstGeom prst="roundRect">
            <a:avLst>
              <a:gd fmla="val 62" name="adj"/>
            </a:avLst>
          </a:prstGeom>
          <a:solidFill>
            <a:srgbClr val="EEEEEE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BOSH</a:t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52462" y="1968500"/>
            <a:ext cx="7848600" cy="368300"/>
          </a:xfrm>
          <a:prstGeom prst="roundRect">
            <a:avLst>
              <a:gd fmla="val 62" name="adj"/>
            </a:avLst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BOSH Cloud Provider Interface (CPI)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391025" y="2552700"/>
            <a:ext cx="274637" cy="246062"/>
          </a:xfrm>
          <a:prstGeom prst="downArrow">
            <a:avLst>
              <a:gd fmla="val 14421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652462" y="1381125"/>
            <a:ext cx="1236662" cy="468312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Software Deployment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973262" y="1381125"/>
            <a:ext cx="1235075" cy="468312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Monitoring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5937250" y="1376362"/>
            <a:ext cx="1235075" cy="466725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Resource Provisioning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3292475" y="1381125"/>
            <a:ext cx="1236662" cy="468312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Software Updates</a:t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7265987" y="1381125"/>
            <a:ext cx="1235075" cy="468312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Failure Recovery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4600575" y="1381125"/>
            <a:ext cx="1235075" cy="468312"/>
          </a:xfrm>
          <a:prstGeom prst="rect">
            <a:avLst/>
          </a:prstGeom>
          <a:solidFill>
            <a:srgbClr val="D1EFEC"/>
          </a:solidFill>
          <a:ln cap="flat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413000" y="2927350"/>
            <a:ext cx="4237037" cy="284162"/>
          </a:xfrm>
          <a:prstGeom prst="roundRect">
            <a:avLst>
              <a:gd fmla="val 77" name="adj"/>
            </a:avLst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IaaS Application Provider Interface (API)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430587" y="3987800"/>
            <a:ext cx="879475" cy="263525"/>
          </a:xfrm>
          <a:prstGeom prst="roundRect">
            <a:avLst>
              <a:gd fmla="val 77" name="adj"/>
            </a:avLst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1" name="Shape 391"/>
          <p:cNvSpPr/>
          <p:nvPr/>
        </p:nvSpPr>
        <p:spPr>
          <a:xfrm>
            <a:off x="4449762" y="3984625"/>
            <a:ext cx="879475" cy="261937"/>
          </a:xfrm>
          <a:prstGeom prst="roundRect">
            <a:avLst>
              <a:gd fmla="val 77" name="adj"/>
            </a:avLst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5759450" y="3971925"/>
            <a:ext cx="879475" cy="261937"/>
          </a:xfrm>
          <a:prstGeom prst="roundRect">
            <a:avLst>
              <a:gd fmla="val 77" name="adj"/>
            </a:avLst>
          </a:prstGeom>
          <a:solidFill>
            <a:srgbClr val="CFE7F5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3" name="Shape 393"/>
          <p:cNvSpPr txBox="1"/>
          <p:nvPr/>
        </p:nvSpPr>
        <p:spPr>
          <a:xfrm>
            <a:off x="3146425" y="3281362"/>
            <a:ext cx="29464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i="0" lang="en-US" sz="18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0" i="0" lang="en-US" sz="1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(AWS, vSphere, OpenStack, etc.)</a:t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95" name="Shape 3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6" name="Shape 39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00" name="Shape 4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Shape 4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8553450" y="5019675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Components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457200" y="876300"/>
            <a:ext cx="8229600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Stemcell: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template VM used for the cluster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and information on how to build the VMs in a cluster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 the cluster using configuration (YAML file)</a:t>
            </a:r>
            <a:endParaRPr/>
          </a:p>
        </p:txBody>
      </p:sp>
      <p:grpSp>
        <p:nvGrpSpPr>
          <p:cNvPr id="409" name="Shape 409"/>
          <p:cNvGrpSpPr/>
          <p:nvPr/>
        </p:nvGrpSpPr>
        <p:grpSpPr>
          <a:xfrm>
            <a:off x="1143000" y="2906712"/>
            <a:ext cx="7010400" cy="1492250"/>
            <a:chOff x="0" y="0"/>
            <a:chExt cx="2147483647" cy="2147483647"/>
          </a:xfrm>
        </p:grpSpPr>
        <p:grpSp>
          <p:nvGrpSpPr>
            <p:cNvPr id="410" name="Shape 410"/>
            <p:cNvGrpSpPr/>
            <p:nvPr/>
          </p:nvGrpSpPr>
          <p:grpSpPr>
            <a:xfrm>
              <a:off x="0" y="321800108"/>
              <a:ext cx="535898231" cy="1676682221"/>
              <a:chOff x="1143000" y="4173537"/>
              <a:chExt cx="1749424" cy="1554162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1143000" y="4173537"/>
                <a:ext cx="1519237" cy="1336675"/>
              </a:xfrm>
              <a:prstGeom prst="roundRect">
                <a:avLst>
                  <a:gd fmla="val 173" name="adj"/>
                </a:avLst>
              </a:prstGeom>
              <a:gradFill>
                <a:gsLst>
                  <a:gs pos="0">
                    <a:srgbClr val="29756E"/>
                  </a:gs>
                  <a:gs pos="100000">
                    <a:srgbClr val="66ADA7"/>
                  </a:gs>
                </a:gsLst>
                <a:lin ang="5400000" scaled="0"/>
              </a:gradFill>
              <a:ln>
                <a:noFill/>
              </a:ln>
              <a:effectLst>
                <a:outerShdw blurRad="63500">
                  <a:srgbClr val="808080">
                    <a:alpha val="7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Shape 412"/>
              <p:cNvSpPr txBox="1"/>
              <p:nvPr/>
            </p:nvSpPr>
            <p:spPr>
              <a:xfrm>
                <a:off x="1265237" y="4248150"/>
                <a:ext cx="1274762" cy="71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b="1" i="0" lang="en-US" sz="22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Stemcell</a:t>
                </a:r>
                <a:endParaRPr/>
              </a:p>
            </p:txBody>
          </p:sp>
          <p:sp>
            <p:nvSpPr>
              <p:cNvPr id="413" name="Shape 413"/>
              <p:cNvSpPr txBox="1"/>
              <p:nvPr/>
            </p:nvSpPr>
            <p:spPr>
              <a:xfrm>
                <a:off x="1617662" y="5011737"/>
                <a:ext cx="1274762" cy="71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DDDD"/>
                  </a:buClr>
                  <a:buFont typeface="Arial"/>
                  <a:buNone/>
                </a:pPr>
                <a:r>
                  <a:rPr b="1" i="0" lang="en-US" sz="1800" u="none">
                    <a:solidFill>
                      <a:srgbClr val="DDDDDD"/>
                    </a:solidFill>
                    <a:latin typeface="Arial"/>
                    <a:ea typeface="Arial"/>
                    <a:cs typeface="Arial"/>
                    <a:sym typeface="Arial"/>
                  </a:rPr>
                  <a:t>Agent  </a:t>
                </a:r>
                <a:endParaRPr/>
              </a:p>
            </p:txBody>
          </p:sp>
        </p:grpSp>
        <p:grpSp>
          <p:nvGrpSpPr>
            <p:cNvPr id="414" name="Shape 414"/>
            <p:cNvGrpSpPr/>
            <p:nvPr/>
          </p:nvGrpSpPr>
          <p:grpSpPr>
            <a:xfrm>
              <a:off x="1506545494" y="269577266"/>
              <a:ext cx="640938152" cy="1624320122"/>
              <a:chOff x="0" y="0"/>
              <a:chExt cx="2147483647" cy="2147483647"/>
            </a:xfrm>
          </p:grpSpPr>
          <p:sp>
            <p:nvSpPr>
              <p:cNvPr id="415" name="Shape 415"/>
              <p:cNvSpPr txBox="1"/>
              <p:nvPr/>
            </p:nvSpPr>
            <p:spPr>
              <a:xfrm>
                <a:off x="0" y="1637041280"/>
                <a:ext cx="2147483647" cy="510442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756E"/>
                  </a:buClr>
                  <a:buFont typeface="Arial"/>
                  <a:buNone/>
                </a:pPr>
                <a:r>
                  <a:rPr b="1" i="0" lang="en-US" sz="1800" u="none">
                    <a:solidFill>
                      <a:srgbClr val="29756E"/>
                    </a:solidFill>
                    <a:latin typeface="Arial"/>
                    <a:ea typeface="Arial"/>
                    <a:cs typeface="Arial"/>
                    <a:sym typeface="Arial"/>
                  </a:rPr>
                  <a:t>Manifest</a:t>
                </a:r>
                <a:endParaRPr/>
              </a:p>
            </p:txBody>
          </p:sp>
          <p:pic>
            <p:nvPicPr>
              <p:cNvPr id="416" name="Shape 4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3145848" y="0"/>
                <a:ext cx="819562695" cy="13621863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7" name="Shape 417"/>
            <p:cNvGrpSpPr/>
            <p:nvPr/>
          </p:nvGrpSpPr>
          <p:grpSpPr>
            <a:xfrm>
              <a:off x="709992228" y="0"/>
              <a:ext cx="694430728" cy="2147483647"/>
              <a:chOff x="0" y="0"/>
              <a:chExt cx="2147483646" cy="2147483647"/>
            </a:xfrm>
          </p:grpSpPr>
          <p:grpSp>
            <p:nvGrpSpPr>
              <p:cNvPr id="418" name="Shape 418"/>
              <p:cNvGrpSpPr/>
              <p:nvPr/>
            </p:nvGrpSpPr>
            <p:grpSpPr>
              <a:xfrm>
                <a:off x="0" y="0"/>
                <a:ext cx="2147483646" cy="1676682240"/>
                <a:chOff x="3460750" y="4230687"/>
                <a:chExt cx="2266950" cy="1554162"/>
              </a:xfrm>
            </p:grpSpPr>
            <p:pic>
              <p:nvPicPr>
                <p:cNvPr id="419" name="Shape 4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106862" y="4230687"/>
                  <a:ext cx="1281112" cy="1554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0" name="Shape 420"/>
                <p:cNvSpPr txBox="1"/>
                <p:nvPr/>
              </p:nvSpPr>
              <p:spPr>
                <a:xfrm>
                  <a:off x="3460750" y="4376737"/>
                  <a:ext cx="2266950" cy="5381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1" name="Shape 421"/>
              <p:cNvSpPr txBox="1"/>
              <p:nvPr/>
            </p:nvSpPr>
            <p:spPr>
              <a:xfrm>
                <a:off x="560932779" y="1761392267"/>
                <a:ext cx="1299317851" cy="386091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756E"/>
                  </a:buClr>
                  <a:buFont typeface="Arial"/>
                  <a:buNone/>
                </a:pPr>
                <a:r>
                  <a:rPr b="1" i="0" lang="en-US" sz="1800" u="none">
                    <a:solidFill>
                      <a:srgbClr val="29756E"/>
                    </a:solidFill>
                    <a:latin typeface="Arial"/>
                    <a:ea typeface="Arial"/>
                    <a:cs typeface="Arial"/>
                    <a:sym typeface="Arial"/>
                  </a:rPr>
                  <a:t>Release</a:t>
                </a:r>
                <a:endParaRPr/>
              </a:p>
            </p:txBody>
          </p:sp>
        </p:grpSp>
      </p:grpSp>
      <p:grpSp>
        <p:nvGrpSpPr>
          <p:cNvPr id="422" name="Shape 422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423" name="Shape 4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Shape 424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28" name="Shape 4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