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7" r:id="rId3"/>
    <p:sldMasterId id="2147483718" r:id="rId4"/>
    <p:sldMasterId id="2147483719" r:id="rId5"/>
    <p:sldMasterId id="2147483720" r:id="rId6"/>
    <p:sldMasterId id="2147483721" r:id="rId7"/>
    <p:sldMasterId id="214748372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6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HelveticaNeue-boldItalic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272072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876474"/>
            <a:ext cx="8229600" cy="2675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648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Blank">
  <p:cSld name="6_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Blank">
  <p:cSld name="9_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ustom Layout">
  <p:cSld name="11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Blank">
  <p:cSld name="5_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lank">
  <p:cSld name="11_Blank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Blank">
  <p:cSld name="4_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Blank">
  <p:cSld name="7_Blank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Blank">
  <p:cSld name="8_Blank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Blank">
  <p:cSld name="10_Blank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Blank">
  <p:cSld name="13_Blank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>
            <p:ph idx="2" type="pic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11480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lank">
  <p:cSld name="3_Blank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green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94069" y="4708315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bg>
      <p:bgPr>
        <a:solidFill>
          <a:schemeClr val="accent5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99300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876474"/>
            <a:ext cx="4038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66713" y="325438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oter Bar Only" showMasterSp="0">
  <p:cSld name="Footer Bar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66713" y="50184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pic>
        <p:nvPicPr>
          <p:cNvPr descr="Pivotal_Logo_white.png"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1733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890587" y="27031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SzPts val="1400"/>
              <a:buFont typeface="Arial"/>
              <a:buNone/>
              <a:defRPr b="0" i="0" sz="9600" u="none" cap="none" strike="noStrik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90587" y="2633384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66713" y="5043849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53450" y="5021495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  <a:defRPr b="0" i="0" sz="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rgbClr val="888888"/>
              </a:solidFill>
            </a:endParaRP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894005" y="3709461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764" y="4709393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with Subtitle and Content">
  <p:cSld name="1_Title with Subtitle and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366714" y="1419224"/>
            <a:ext cx="84105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Verdana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—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876474"/>
            <a:ext cx="8229600" cy="37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>
  <p:cSld name="Text Top Half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10" y="876496"/>
            <a:ext cx="4351055" cy="18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876474"/>
            <a:ext cx="8229600" cy="184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Left Half">
  <p:cSld name="Text Left Half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Full Page">
  <p:cSld name="Text Full Page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Half" type="obj">
  <p:cSld name="OBJEC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87647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66713" y="1074737"/>
            <a:ext cx="84105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Bottom Half">
  <p:cSld name="Text Bottom Half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2720724"/>
            <a:ext cx="8229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Top Three Quarters">
  <p:cSld name="Text Top Three Quarter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876474"/>
            <a:ext cx="82296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Upper Left">
  <p:cSld name="Text Upper Lef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10" y="876496"/>
            <a:ext cx="43512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4648200" y="876474"/>
            <a:ext cx="40386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, no circles">
  <p:cSld name="Title Only, no circle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2" name="Shape 12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47625" y="4860925"/>
            <a:ext cx="374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Font typeface="Arial"/>
              <a:buNone/>
              <a:defRPr b="0" i="0" sz="9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0" y="4746625"/>
            <a:ext cx="9144000" cy="29051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41900"/>
            <a:ext cx="533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4" name="Shape 24"/>
          <p:cNvPicPr preferRelativeResize="0"/>
          <p:nvPr/>
        </p:nvPicPr>
        <p:blipFill rotWithShape="1">
          <a:blip r:embed="rId1">
            <a:alphaModFix/>
          </a:blip>
          <a:srcRect b="26492" l="20050" r="18528" t="21652"/>
          <a:stretch/>
        </p:blipFill>
        <p:spPr>
          <a:xfrm>
            <a:off x="8093075" y="4749800"/>
            <a:ext cx="741362" cy="2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/>
        </p:nvSpPr>
        <p:spPr>
          <a:xfrm>
            <a:off x="49212" y="5057775"/>
            <a:ext cx="2274887" cy="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524348" y="465181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46" name="Shape 146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Shape 187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189" name="Shape 189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Shape 226"/>
          <p:cNvSpPr txBox="1"/>
          <p:nvPr/>
        </p:nvSpPr>
        <p:spPr>
          <a:xfrm>
            <a:off x="0" y="4746625"/>
            <a:ext cx="9144000" cy="290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 flipH="1">
            <a:off x="8553450" y="5041900"/>
            <a:ext cx="533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votal_White.png" id="228" name="Shape 228"/>
          <p:cNvPicPr preferRelativeResize="0"/>
          <p:nvPr/>
        </p:nvPicPr>
        <p:blipFill rotWithShape="1">
          <a:blip r:embed="rId1">
            <a:alphaModFix/>
          </a:blip>
          <a:srcRect b="26497" l="20054" r="18524" t="21648"/>
          <a:stretch/>
        </p:blipFill>
        <p:spPr>
          <a:xfrm>
            <a:off x="8093075" y="4749800"/>
            <a:ext cx="741300" cy="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49212" y="5057775"/>
            <a:ext cx="2274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2016 Pivotal. All rights reserved.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266" name="Shape 266"/>
          <p:cNvPicPr preferRelativeResize="0"/>
          <p:nvPr/>
        </p:nvPicPr>
        <p:blipFill rotWithShape="1">
          <a:blip r:embed="rId3">
            <a:alphaModFix/>
          </a:blip>
          <a:srcRect b="9349" l="0" r="0" t="935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268" name="Shape 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75" y="977900"/>
            <a:ext cx="1368425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623887" y="1898650"/>
            <a:ext cx="7896225" cy="1538287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808080">
                <a:alpha val="3960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PCF Operations Workshop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1" i="0" lang="en-US" sz="4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Role Based Access Control</a:t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623887" y="3462337"/>
            <a:ext cx="7896225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&lt;Presenter&gt;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Space Roles </a:t>
            </a:r>
            <a:endParaRPr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0" y="876300"/>
            <a:ext cx="91440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Manager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invite/manage users, enable features for a given space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manage applications and services in a space 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Auditor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only access to all space information, settings, reports, logs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Developer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create, delete, manage applications and services, full access to all usage reports and logs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Screen Shot 2016-07-13 at 1.51.19 PM.png"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75" y="219075"/>
            <a:ext cx="1431925" cy="979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Shape 36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69" name="Shape 3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Shape 37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Users and Roles with Apps Manager </a:t>
            </a:r>
            <a:endParaRPr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876300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Invite members and assign roles with Apps Manager </a:t>
            </a:r>
            <a:endParaRPr/>
          </a:p>
          <a:p>
            <a: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7-13 at 1.59.43 PM.png"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075" y="1466850"/>
            <a:ext cx="5507037" cy="3074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Shape 37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79" name="Shape 3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Shape 3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Users and Roles with the CLI</a:t>
            </a:r>
            <a:endParaRPr/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457200" y="876300"/>
            <a:ext cx="82296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the cf CLI to work with users and roles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help</a:t>
            </a:r>
            <a:endParaRPr/>
          </a:p>
        </p:txBody>
      </p:sp>
      <p:pic>
        <p:nvPicPr>
          <p:cNvPr descr="Screen Shot 2016-07-13 at 1.59.58 PM.png" id="387" name="Shape 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2139950"/>
            <a:ext cx="7192962" cy="2268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Shape 38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89" name="Shape 3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Shape 3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Roles when Creating a Space</a:t>
            </a:r>
            <a:endParaRPr/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457200" y="876300"/>
            <a:ext cx="8229600" cy="183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space adds new roles for the organization manager in the new space </a:t>
            </a:r>
            <a:endParaRPr/>
          </a:p>
          <a:p>
            <a:pPr indent="-2476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SpaceManager</a:t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SpaceDeveloper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7-13 at 2.00.12 PM.png"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50" y="2716212"/>
            <a:ext cx="8686800" cy="171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Shape 39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99" name="Shape 3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Shape 4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Administrator User</a:t>
            </a:r>
            <a:endParaRPr/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7200" y="876300"/>
            <a:ext cx="8229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Administrator user / role defined </a:t>
            </a:r>
            <a:endParaRPr/>
          </a:p>
          <a:p>
            <a:pPr indent="-2794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for the Cloud Foundry installation </a:t>
            </a:r>
            <a:endParaRPr sz="1800"/>
          </a:p>
          <a:p>
            <a:pPr indent="-2794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from users defined at organization / space </a:t>
            </a:r>
            <a:endParaRPr sz="1800"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 restricted to Administrator only </a:t>
            </a:r>
            <a:endParaRPr/>
          </a:p>
          <a:p>
            <a:pPr indent="-2794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organization and space quotas </a:t>
            </a:r>
            <a:endParaRPr sz="1800"/>
          </a:p>
          <a:p>
            <a:pPr indent="-2794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security groups </a:t>
            </a:r>
            <a:endParaRPr sz="1800"/>
          </a:p>
          <a:p>
            <a:pPr indent="-2794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Administering services </a:t>
            </a:r>
            <a:endParaRPr sz="1800"/>
          </a:p>
          <a:p>
            <a:pPr indent="-2794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Adding, modifying and removing user accounts </a:t>
            </a:r>
            <a:endParaRPr sz="1800"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without the right role, the cf CLI returns: </a:t>
            </a:r>
            <a:endParaRPr/>
          </a:p>
          <a:p>
            <a:pPr indent="-22225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7-13 at 2.00.27 PM.png" id="407" name="Shape 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236537"/>
            <a:ext cx="1524000" cy="1281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7-13 at 2.00.42 PM.png" id="408" name="Shape 4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350" y="4108675"/>
            <a:ext cx="8686800" cy="59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Shape 409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410" name="Shape 4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Shape 4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Platform Consumption &amp; Chargeback</a:t>
            </a:r>
            <a:endParaRPr/>
          </a:p>
        </p:txBody>
      </p:sp>
      <p:pic>
        <p:nvPicPr>
          <p:cNvPr descr="usagereport.png" id="417" name="Shape 4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3594" r="-23594" t="0"/>
          <a:stretch/>
        </p:blipFill>
        <p:spPr>
          <a:xfrm>
            <a:off x="457200" y="876300"/>
            <a:ext cx="8229600" cy="37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6340475" y="1581150"/>
            <a:ext cx="1041300" cy="211200"/>
          </a:xfrm>
          <a:prstGeom prst="leftArrow">
            <a:avLst>
              <a:gd fmla="val 219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7429500" y="1522412"/>
            <a:ext cx="1393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ZIP</a:t>
            </a: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387983" y="4800084"/>
            <a:ext cx="295635" cy="203105"/>
            <a:chOff x="2055625" y="1272525"/>
            <a:chExt cx="723000" cy="678600"/>
          </a:xfrm>
        </p:grpSpPr>
        <p:sp>
          <p:nvSpPr>
            <p:cNvPr id="421" name="Shape 421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4" name="Shape 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0" y="4778591"/>
            <a:ext cx="291498" cy="22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457200" y="876474"/>
            <a:ext cx="8229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What tool(s) are used to authenticate users?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How does your team manage/assign quotas to resources?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Have you implemented chargeback or looking to implement that functionality?</a:t>
            </a:r>
            <a:endParaRPr/>
          </a:p>
        </p:txBody>
      </p:sp>
      <p:sp>
        <p:nvSpPr>
          <p:cNvPr id="431" name="Shape 431"/>
          <p:cNvSpPr txBox="1"/>
          <p:nvPr>
            <p:ph type="title"/>
          </p:nvPr>
        </p:nvSpPr>
        <p:spPr>
          <a:xfrm>
            <a:off x="457200" y="1905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grpSp>
        <p:nvGrpSpPr>
          <p:cNvPr id="432" name="Shape 432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433" name="Shape 4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Shape 4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3800475" y="969962"/>
            <a:ext cx="4813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225" lIns="21225" spcFirstLastPara="1" rIns="21225" wrap="square" tIns="212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Services Overview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Installation &amp; Setup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rgbClr val="4D4D4D"/>
                </a:solidFill>
              </a:rPr>
              <a:t>Role Based Access Control</a:t>
            </a:r>
            <a:endParaRPr b="1"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Platform &amp; Application Scaling</a:t>
            </a:r>
            <a:endParaRPr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Health, Events, &amp; Logging</a:t>
            </a:r>
            <a:endParaRPr/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Platform &amp; Application Patching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1900">
                <a:solidFill>
                  <a:schemeClr val="dk1"/>
                </a:solidFill>
              </a:rPr>
              <a:t> Overview</a:t>
            </a:r>
            <a:endParaRPr sz="1900">
              <a:solidFill>
                <a:schemeClr val="dk1"/>
              </a:solidFill>
            </a:endParaRPr>
          </a:p>
          <a:p>
            <a:pPr indent="-342900" lvl="0" marL="34290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Authentication &amp; Authorization</a:t>
            </a:r>
            <a:endParaRPr sz="1900">
              <a:solidFill>
                <a:srgbClr val="4D4D4D"/>
              </a:solidFill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449262" y="1474787"/>
            <a:ext cx="2398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86E"/>
              </a:buClr>
              <a:buFont typeface="Helvetica Neue"/>
              <a:buNone/>
            </a:pPr>
            <a:r>
              <a:rPr b="0" i="0" lang="en-US" sz="3300" u="none">
                <a:solidFill>
                  <a:srgbClr val="0078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Workshop Agenda</a:t>
            </a:r>
            <a:endParaRPr/>
          </a:p>
        </p:txBody>
      </p:sp>
      <p:cxnSp>
        <p:nvCxnSpPr>
          <p:cNvPr id="277" name="Shape 277"/>
          <p:cNvCxnSpPr/>
          <p:nvPr/>
        </p:nvCxnSpPr>
        <p:spPr>
          <a:xfrm flipH="1" rot="10800000">
            <a:off x="3333750" y="779424"/>
            <a:ext cx="1500" cy="35862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78" name="Shape 27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279" name="Shape 2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Shape 2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411480" y="347473"/>
            <a:ext cx="53034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3000"/>
              <a:t>Key Themes</a:t>
            </a:r>
            <a:endParaRPr sz="3000"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3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Shape 288"/>
          <p:cNvGrpSpPr/>
          <p:nvPr/>
        </p:nvGrpSpPr>
        <p:grpSpPr>
          <a:xfrm>
            <a:off x="798750" y="2077488"/>
            <a:ext cx="723000" cy="678600"/>
            <a:chOff x="2055625" y="1272525"/>
            <a:chExt cx="723000" cy="678600"/>
          </a:xfrm>
        </p:grpSpPr>
        <p:sp>
          <p:nvSpPr>
            <p:cNvPr id="289" name="Shape 289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D0E0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9"/>
            <a:ext cx="678577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8"/>
            <a:ext cx="926261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Speed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2C4C9"/>
                </a:solidFill>
              </a:rPr>
              <a:t>Security</a:t>
            </a:r>
            <a:endParaRPr b="1" sz="3000">
              <a:solidFill>
                <a:srgbClr val="A2C4C9"/>
              </a:solidFill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948850" y="3844963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  <a:endParaRPr sz="3000">
              <a:solidFill>
                <a:srgbClr val="A2C4C9"/>
              </a:solidFill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697150" y="3713188"/>
            <a:ext cx="2868900" cy="8886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12950" y="1931405"/>
            <a:ext cx="2868900" cy="8886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Organizations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876300"/>
            <a:ext cx="4038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Top-most administrative unit </a:t>
            </a:r>
            <a:endParaRPr sz="1800"/>
          </a:p>
          <a:p>
            <a:pPr indent="-3302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Cloud Foundry installation  </a:t>
            </a:r>
            <a:endParaRPr sz="1800"/>
          </a:p>
          <a:p>
            <a:pPr indent="-3302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/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have multiple organizations defined in any way </a:t>
            </a:r>
            <a:endParaRPr sz="1800"/>
          </a:p>
          <a:p>
            <a:pPr indent="-2540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logical way to organize users and resources </a:t>
            </a:r>
            <a:endParaRPr sz="1400"/>
          </a:p>
          <a:p>
            <a:pPr indent="-25400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a company, department, application suite or large project </a:t>
            </a:r>
            <a:endParaRPr sz="1400"/>
          </a:p>
          <a:p>
            <a:pPr indent="-3302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support many users working collaboratively </a:t>
            </a:r>
            <a:endParaRPr sz="1800"/>
          </a:p>
          <a:p>
            <a:pPr indent="-215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7-13 at 1.34.55 PM.png"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062" y="1018787"/>
            <a:ext cx="4579800" cy="273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Shape 307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08" name="Shape 3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Shape 3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Spaces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876300"/>
            <a:ext cx="36567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Organizations contains multiple spaces 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logical way to organize users and resources </a:t>
            </a:r>
            <a:b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7-13 at 1.37.10 PM.png"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3975" y="1606725"/>
            <a:ext cx="4987800" cy="1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Shape 317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18" name="Shape 3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Shape 3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7-13 at 1.40.45 PM.png"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150" y="3343275"/>
            <a:ext cx="42608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Spaces: Applications, Services and Users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and services are scoped to a space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set of users access for: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development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 and/or performance testing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assurance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to production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Maintenance </a:t>
            </a:r>
            <a:endParaRPr/>
          </a:p>
          <a:p>
            <a:pPr indent="-203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Shape 327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28" name="Shape 3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Shape 3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Organizations and Spaces with the cf CLI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876300"/>
            <a:ext cx="4351337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the cf CLI to work with organizations and spaces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 help</a:t>
            </a:r>
            <a:endParaRPr/>
          </a:p>
        </p:txBody>
      </p:sp>
      <p:pic>
        <p:nvPicPr>
          <p:cNvPr descr="Screen Shot 2016-07-13 at 1.46.36 PM.png"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62" y="2611437"/>
            <a:ext cx="4808537" cy="192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7-13 at 1.37.10 PM.png" id="337" name="Shape 3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9075" y="1349375"/>
            <a:ext cx="3844925" cy="1262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Shape 33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39" name="Shape 3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Shape 3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Users and Roles</a:t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members of an organization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they are operators or developers (not application end users)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sent an email invite and asked to create an account 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have specific organization and space roles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roles grant permissions in an organization </a:t>
            </a:r>
            <a:endParaRPr sz="1800"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roles grant permissions in a particular space </a:t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combination defines the user's overall permissions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032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7-13 at 1.51.19 PM.png" id="347" name="Shape 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75" y="219075"/>
            <a:ext cx="1431925" cy="979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Shape 34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49" name="Shape 3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Shape 3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57200" y="190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Organization Roles 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0" y="876300"/>
            <a:ext cx="9144000" cy="37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Manager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do things like invite/manage users and roles, manage spaces, view application usage Organization Auditor 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Auditor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only access to all org and space info, settings, reports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 Manager </a:t>
            </a:r>
            <a:endParaRPr/>
          </a:p>
          <a:p>
            <a:pPr indent="-2603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org spending limits, and works with invoices and payments </a:t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relevant for Cloud Foundry environments deployed with a billing engine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Screen Shot 2016-07-13 at 1.51.19 PM.png"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75" y="219075"/>
            <a:ext cx="1431925" cy="979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Shape 358"/>
          <p:cNvGrpSpPr/>
          <p:nvPr/>
        </p:nvGrpSpPr>
        <p:grpSpPr>
          <a:xfrm>
            <a:off x="47240" y="4778591"/>
            <a:ext cx="605430" cy="221127"/>
            <a:chOff x="1036513" y="3518800"/>
            <a:chExt cx="1464513" cy="705125"/>
          </a:xfrm>
        </p:grpSpPr>
        <p:pic>
          <p:nvPicPr>
            <p:cNvPr id="359" name="Shape 3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6513" y="3518800"/>
              <a:ext cx="705125" cy="70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Shape 36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2448" y="3532061"/>
              <a:ext cx="678577" cy="67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_cfdev-pivotal-template-16-9a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