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8" r:id="rId3"/>
    <p:sldMasterId id="2147483719" r:id="rId4"/>
    <p:sldMasterId id="2147483720" r:id="rId5"/>
    <p:sldMasterId id="2147483721" r:id="rId6"/>
    <p:sldMasterId id="2147483722" r:id="rId7"/>
    <p:sldMasterId id="2147483723" r:id="rId8"/>
    <p:sldMasterId id="2147483724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-bold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b">
  <p:cSld name="Lab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1191543" y="2102881"/>
            <a:ext cx="604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1191616" y="2753297"/>
            <a:ext cx="60483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3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46" name="Shape 14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7" name="Shape 187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0" y="0"/>
            <a:ext cx="9144000" cy="1627200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00" name="Shape 200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39" name="Shape 239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vailability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77" name="Shape 277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23874" y="1898650"/>
            <a:ext cx="8438100" cy="1538400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Autoscaling – Scheduling	 	</a:t>
            </a:r>
            <a:endParaRPr/>
          </a:p>
        </p:txBody>
      </p:sp>
      <p:pic>
        <p:nvPicPr>
          <p:cNvPr descr="Screen Shot 2017-03-31 at 10.40.47 AM.png" id="382" name="Shape 3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279" l="0" r="0" t="-16293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6380162" y="2908300"/>
            <a:ext cx="2508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7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380162" y="3300412"/>
            <a:ext cx="2508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7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86" name="Shape 386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Auto </a:t>
            </a:r>
            <a:r>
              <a:rPr lang="en-US"/>
              <a:t>S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caling – Moving Average	 	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876300"/>
            <a:ext cx="8229600" cy="117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activity based on moving averages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Softens effect of temporary spikes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scaling disables autoscaling</a:t>
            </a:r>
            <a:endParaRPr/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271247" y="1484002"/>
            <a:ext cx="8131218" cy="2839300"/>
            <a:chOff x="0" y="0"/>
            <a:chExt cx="2147483647" cy="2147483647"/>
          </a:xfrm>
        </p:grpSpPr>
        <p:sp>
          <p:nvSpPr>
            <p:cNvPr id="396" name="Shape 396"/>
            <p:cNvSpPr/>
            <p:nvPr/>
          </p:nvSpPr>
          <p:spPr>
            <a:xfrm>
              <a:off x="215494681" y="517091536"/>
              <a:ext cx="1684055880" cy="1630392110"/>
            </a:xfrm>
            <a:prstGeom prst="roundRect">
              <a:avLst>
                <a:gd fmla="val 11" name="adj"/>
              </a:avLst>
            </a:prstGeom>
            <a:solidFill>
              <a:srgbClr val="E6E6FF"/>
            </a:solidFill>
            <a:ln cap="flat" cmpd="sng" w="9525">
              <a:solidFill>
                <a:srgbClr val="808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15494681" y="551391974"/>
              <a:ext cx="1684055871" cy="1439455939"/>
            </a:xfrm>
            <a:custGeom>
              <a:pathLst>
                <a:path extrusionOk="0" h="120000" w="120000">
                  <a:moveTo>
                    <a:pt x="0" y="70510"/>
                  </a:moveTo>
                  <a:cubicBezTo>
                    <a:pt x="2832" y="70316"/>
                    <a:pt x="6659" y="58004"/>
                    <a:pt x="8898" y="52457"/>
                  </a:cubicBezTo>
                  <a:cubicBezTo>
                    <a:pt x="11427" y="46196"/>
                    <a:pt x="10169" y="6050"/>
                    <a:pt x="13092" y="3519"/>
                  </a:cubicBezTo>
                  <a:cubicBezTo>
                    <a:pt x="17131" y="0"/>
                    <a:pt x="13105" y="46017"/>
                    <a:pt x="16989" y="41914"/>
                  </a:cubicBezTo>
                  <a:cubicBezTo>
                    <a:pt x="20029" y="38702"/>
                    <a:pt x="30804" y="16090"/>
                    <a:pt x="34908" y="17988"/>
                  </a:cubicBezTo>
                  <a:cubicBezTo>
                    <a:pt x="37954" y="19399"/>
                    <a:pt x="41038" y="19026"/>
                    <a:pt x="44142" y="18702"/>
                  </a:cubicBezTo>
                  <a:cubicBezTo>
                    <a:pt x="47026" y="18410"/>
                    <a:pt x="49975" y="17420"/>
                    <a:pt x="52821" y="18702"/>
                  </a:cubicBezTo>
                  <a:cubicBezTo>
                    <a:pt x="56596" y="20405"/>
                    <a:pt x="58086" y="30867"/>
                    <a:pt x="59254" y="39107"/>
                  </a:cubicBezTo>
                  <a:cubicBezTo>
                    <a:pt x="60435" y="47461"/>
                    <a:pt x="62797" y="54355"/>
                    <a:pt x="64294" y="62319"/>
                  </a:cubicBezTo>
                  <a:cubicBezTo>
                    <a:pt x="65726" y="69943"/>
                    <a:pt x="66313" y="78426"/>
                    <a:pt x="67656" y="86244"/>
                  </a:cubicBezTo>
                  <a:cubicBezTo>
                    <a:pt x="69243" y="95490"/>
                    <a:pt x="71959" y="103357"/>
                    <a:pt x="74650" y="110867"/>
                  </a:cubicBezTo>
                  <a:cubicBezTo>
                    <a:pt x="76793" y="116836"/>
                    <a:pt x="80445" y="117291"/>
                    <a:pt x="83607" y="117193"/>
                  </a:cubicBezTo>
                  <a:cubicBezTo>
                    <a:pt x="86588" y="117112"/>
                    <a:pt x="89453" y="117615"/>
                    <a:pt x="92563" y="115085"/>
                  </a:cubicBezTo>
                  <a:cubicBezTo>
                    <a:pt x="95505" y="112700"/>
                    <a:pt x="98673" y="116577"/>
                    <a:pt x="101797" y="117907"/>
                  </a:cubicBezTo>
                  <a:cubicBezTo>
                    <a:pt x="104836" y="119188"/>
                    <a:pt x="108030" y="119059"/>
                    <a:pt x="111037" y="116496"/>
                  </a:cubicBezTo>
                  <a:lnTo>
                    <a:pt x="114392" y="117193"/>
                  </a:lnTo>
                  <a:lnTo>
                    <a:pt x="117470" y="119302"/>
                  </a:lnTo>
                  <a:lnTo>
                    <a:pt x="119993" y="119983"/>
                  </a:lnTo>
                </a:path>
              </a:pathLst>
            </a:custGeom>
            <a:noFill/>
            <a:ln cap="flat" cmpd="sng" w="367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15494681" y="670298101"/>
              <a:ext cx="1683257254" cy="1330838674"/>
            </a:xfrm>
            <a:custGeom>
              <a:pathLst>
                <a:path extrusionOk="0" h="120000" w="120000">
                  <a:moveTo>
                    <a:pt x="0" y="70327"/>
                  </a:moveTo>
                  <a:cubicBezTo>
                    <a:pt x="3363" y="70958"/>
                    <a:pt x="6456" y="58229"/>
                    <a:pt x="9839" y="61034"/>
                  </a:cubicBezTo>
                  <a:cubicBezTo>
                    <a:pt x="12602" y="63331"/>
                    <a:pt x="18361" y="44973"/>
                    <a:pt x="21189" y="42676"/>
                  </a:cubicBezTo>
                  <a:cubicBezTo>
                    <a:pt x="24655" y="39853"/>
                    <a:pt x="26502" y="39818"/>
                    <a:pt x="27645" y="29228"/>
                  </a:cubicBezTo>
                  <a:cubicBezTo>
                    <a:pt x="28652" y="19918"/>
                    <a:pt x="31357" y="13009"/>
                    <a:pt x="33804" y="6399"/>
                  </a:cubicBezTo>
                  <a:cubicBezTo>
                    <a:pt x="36167" y="0"/>
                    <a:pt x="39537" y="4137"/>
                    <a:pt x="42487" y="2594"/>
                  </a:cubicBezTo>
                  <a:cubicBezTo>
                    <a:pt x="45328" y="1104"/>
                    <a:pt x="48253" y="1315"/>
                    <a:pt x="51171" y="1087"/>
                  </a:cubicBezTo>
                  <a:cubicBezTo>
                    <a:pt x="54412" y="841"/>
                    <a:pt x="58692" y="1858"/>
                    <a:pt x="59848" y="11729"/>
                  </a:cubicBezTo>
                  <a:cubicBezTo>
                    <a:pt x="60887" y="20601"/>
                    <a:pt x="61668" y="30052"/>
                    <a:pt x="63767" y="37592"/>
                  </a:cubicBezTo>
                  <a:cubicBezTo>
                    <a:pt x="65975" y="45534"/>
                    <a:pt x="64645" y="55616"/>
                    <a:pt x="65729" y="64208"/>
                  </a:cubicBezTo>
                  <a:cubicBezTo>
                    <a:pt x="66885" y="73378"/>
                    <a:pt x="66543" y="85073"/>
                    <a:pt x="69932" y="90824"/>
                  </a:cubicBezTo>
                  <a:cubicBezTo>
                    <a:pt x="73548" y="96960"/>
                    <a:pt x="72599" y="110338"/>
                    <a:pt x="75433" y="115160"/>
                  </a:cubicBezTo>
                  <a:cubicBezTo>
                    <a:pt x="78177" y="119824"/>
                    <a:pt x="79248" y="119982"/>
                    <a:pt x="82528" y="118194"/>
                  </a:cubicBezTo>
                  <a:cubicBezTo>
                    <a:pt x="85291" y="116668"/>
                    <a:pt x="88139" y="116721"/>
                    <a:pt x="90934" y="117440"/>
                  </a:cubicBezTo>
                  <a:cubicBezTo>
                    <a:pt x="94065" y="118246"/>
                    <a:pt x="96841" y="115020"/>
                    <a:pt x="99895" y="115160"/>
                  </a:cubicBezTo>
                  <a:cubicBezTo>
                    <a:pt x="102962" y="115300"/>
                    <a:pt x="106054" y="115160"/>
                    <a:pt x="109134" y="115160"/>
                  </a:cubicBezTo>
                  <a:lnTo>
                    <a:pt x="112775" y="115160"/>
                  </a:lnTo>
                  <a:lnTo>
                    <a:pt x="115855" y="113635"/>
                  </a:lnTo>
                  <a:lnTo>
                    <a:pt x="119993" y="109707"/>
                  </a:lnTo>
                </a:path>
              </a:pathLst>
            </a:custGeom>
            <a:noFill/>
            <a:ln cap="flat" cmpd="sng" w="36700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15494681" y="634854981"/>
              <a:ext cx="1680062439" cy="1389148504"/>
            </a:xfrm>
            <a:custGeom>
              <a:pathLst>
                <a:path extrusionOk="0" h="120000" w="120000">
                  <a:moveTo>
                    <a:pt x="0" y="61621"/>
                  </a:moveTo>
                  <a:cubicBezTo>
                    <a:pt x="3363" y="61133"/>
                    <a:pt x="2218" y="5611"/>
                    <a:pt x="5620" y="4149"/>
                  </a:cubicBezTo>
                  <a:cubicBezTo>
                    <a:pt x="8473" y="2923"/>
                    <a:pt x="6649" y="53137"/>
                    <a:pt x="9520" y="54178"/>
                  </a:cubicBezTo>
                  <a:cubicBezTo>
                    <a:pt x="12722" y="55338"/>
                    <a:pt x="22961" y="13372"/>
                    <a:pt x="26033" y="15959"/>
                  </a:cubicBezTo>
                  <a:cubicBezTo>
                    <a:pt x="29552" y="18916"/>
                    <a:pt x="33782" y="1310"/>
                    <a:pt x="37236" y="2721"/>
                  </a:cubicBezTo>
                  <a:cubicBezTo>
                    <a:pt x="40191" y="3931"/>
                    <a:pt x="43574" y="0"/>
                    <a:pt x="46213" y="4183"/>
                  </a:cubicBezTo>
                  <a:cubicBezTo>
                    <a:pt x="49356" y="9172"/>
                    <a:pt x="51413" y="7291"/>
                    <a:pt x="55191" y="14380"/>
                  </a:cubicBezTo>
                  <a:cubicBezTo>
                    <a:pt x="58224" y="20092"/>
                    <a:pt x="60850" y="23536"/>
                    <a:pt x="63043" y="30407"/>
                  </a:cubicBezTo>
                  <a:cubicBezTo>
                    <a:pt x="65462" y="37984"/>
                    <a:pt x="65358" y="46199"/>
                    <a:pt x="67531" y="53002"/>
                  </a:cubicBezTo>
                  <a:cubicBezTo>
                    <a:pt x="69750" y="59958"/>
                    <a:pt x="69239" y="68962"/>
                    <a:pt x="71457" y="76320"/>
                  </a:cubicBezTo>
                  <a:cubicBezTo>
                    <a:pt x="73902" y="84451"/>
                    <a:pt x="75836" y="93338"/>
                    <a:pt x="78753" y="100361"/>
                  </a:cubicBezTo>
                  <a:cubicBezTo>
                    <a:pt x="81185" y="106207"/>
                    <a:pt x="84277" y="110222"/>
                    <a:pt x="87453" y="112742"/>
                  </a:cubicBezTo>
                  <a:cubicBezTo>
                    <a:pt x="90434" y="115111"/>
                    <a:pt x="93759" y="113582"/>
                    <a:pt x="96708" y="116388"/>
                  </a:cubicBezTo>
                  <a:cubicBezTo>
                    <a:pt x="99794" y="119328"/>
                    <a:pt x="102491" y="118992"/>
                    <a:pt x="105408" y="119311"/>
                  </a:cubicBezTo>
                  <a:cubicBezTo>
                    <a:pt x="108390" y="119647"/>
                    <a:pt x="111410" y="119983"/>
                    <a:pt x="114385" y="118572"/>
                  </a:cubicBezTo>
                  <a:lnTo>
                    <a:pt x="117471" y="118572"/>
                  </a:lnTo>
                  <a:lnTo>
                    <a:pt x="119993" y="119176"/>
                  </a:lnTo>
                  <a:lnTo>
                    <a:pt x="117516" y="118639"/>
                  </a:lnTo>
                </a:path>
              </a:pathLst>
            </a:custGeom>
            <a:noFill/>
            <a:ln cap="flat" cmpd="sng" w="367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15494681" y="750331246"/>
              <a:ext cx="1684055871" cy="1198212232"/>
            </a:xfrm>
            <a:custGeom>
              <a:pathLst>
                <a:path extrusionOk="0" h="120000" w="120000">
                  <a:moveTo>
                    <a:pt x="0" y="79565"/>
                  </a:moveTo>
                  <a:cubicBezTo>
                    <a:pt x="3168" y="79565"/>
                    <a:pt x="6659" y="69670"/>
                    <a:pt x="9833" y="69670"/>
                  </a:cubicBezTo>
                  <a:cubicBezTo>
                    <a:pt x="13060" y="69670"/>
                    <a:pt x="16841" y="59425"/>
                    <a:pt x="19667" y="54828"/>
                  </a:cubicBezTo>
                  <a:cubicBezTo>
                    <a:pt x="23139" y="49160"/>
                    <a:pt x="26991" y="22905"/>
                    <a:pt x="29869" y="13458"/>
                  </a:cubicBezTo>
                  <a:cubicBezTo>
                    <a:pt x="32089" y="6174"/>
                    <a:pt x="35534" y="5492"/>
                    <a:pt x="38548" y="3311"/>
                  </a:cubicBezTo>
                  <a:cubicBezTo>
                    <a:pt x="41490" y="1188"/>
                    <a:pt x="44678" y="0"/>
                    <a:pt x="47504" y="3311"/>
                  </a:cubicBezTo>
                  <a:cubicBezTo>
                    <a:pt x="51376" y="7849"/>
                    <a:pt x="53298" y="20217"/>
                    <a:pt x="55899" y="29508"/>
                  </a:cubicBezTo>
                  <a:cubicBezTo>
                    <a:pt x="58377" y="38350"/>
                    <a:pt x="59596" y="48868"/>
                    <a:pt x="62055" y="57380"/>
                  </a:cubicBezTo>
                  <a:cubicBezTo>
                    <a:pt x="64552" y="66028"/>
                    <a:pt x="66307" y="76468"/>
                    <a:pt x="69049" y="84414"/>
                  </a:cubicBezTo>
                  <a:cubicBezTo>
                    <a:pt x="71811" y="92420"/>
                    <a:pt x="73573" y="104203"/>
                    <a:pt x="77728" y="107222"/>
                  </a:cubicBezTo>
                  <a:cubicBezTo>
                    <a:pt x="80890" y="109521"/>
                    <a:pt x="84045" y="111936"/>
                    <a:pt x="87246" y="113981"/>
                  </a:cubicBezTo>
                  <a:cubicBezTo>
                    <a:pt x="90401" y="116007"/>
                    <a:pt x="93531" y="119415"/>
                    <a:pt x="96763" y="119045"/>
                  </a:cubicBezTo>
                  <a:cubicBezTo>
                    <a:pt x="99777" y="118695"/>
                    <a:pt x="102700" y="119980"/>
                    <a:pt x="105720" y="119902"/>
                  </a:cubicBezTo>
                  <a:cubicBezTo>
                    <a:pt x="108824" y="119824"/>
                    <a:pt x="111876" y="118928"/>
                    <a:pt x="114954" y="118208"/>
                  </a:cubicBezTo>
                  <a:lnTo>
                    <a:pt x="117754" y="116513"/>
                  </a:lnTo>
                  <a:lnTo>
                    <a:pt x="119993" y="116338"/>
                  </a:lnTo>
                </a:path>
              </a:pathLst>
            </a:custGeom>
            <a:noFill/>
            <a:ln cap="flat" cmpd="sng" w="367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6425055" y="820074805"/>
              <a:ext cx="896139992" cy="1069015673"/>
            </a:xfrm>
            <a:custGeom>
              <a:pathLst>
                <a:path extrusionOk="0" h="120000" w="120000">
                  <a:moveTo>
                    <a:pt x="0" y="35318"/>
                  </a:moveTo>
                  <a:cubicBezTo>
                    <a:pt x="6304" y="35318"/>
                    <a:pt x="22988" y="2664"/>
                    <a:pt x="29257" y="1397"/>
                  </a:cubicBezTo>
                  <a:cubicBezTo>
                    <a:pt x="36144" y="0"/>
                    <a:pt x="47675" y="8780"/>
                    <a:pt x="52670" y="15769"/>
                  </a:cubicBezTo>
                  <a:cubicBezTo>
                    <a:pt x="58648" y="24135"/>
                    <a:pt x="62855" y="34859"/>
                    <a:pt x="67390" y="45147"/>
                  </a:cubicBezTo>
                  <a:cubicBezTo>
                    <a:pt x="71767" y="55063"/>
                    <a:pt x="74822" y="66356"/>
                    <a:pt x="78435" y="77342"/>
                  </a:cubicBezTo>
                  <a:cubicBezTo>
                    <a:pt x="82279" y="89006"/>
                    <a:pt x="88681" y="94597"/>
                    <a:pt x="93167" y="104819"/>
                  </a:cubicBezTo>
                  <a:cubicBezTo>
                    <a:pt x="97180" y="113971"/>
                    <a:pt x="104043" y="115020"/>
                    <a:pt x="109996" y="117138"/>
                  </a:cubicBezTo>
                  <a:lnTo>
                    <a:pt x="115780" y="119038"/>
                  </a:lnTo>
                  <a:lnTo>
                    <a:pt x="119987" y="119978"/>
                  </a:lnTo>
                </a:path>
              </a:pathLst>
            </a:custGeom>
            <a:noFill/>
            <a:ln cap="flat" cmpd="sng" w="36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210702469" y="912684353"/>
              <a:ext cx="168725068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3" name="Shape 403"/>
            <p:cNvCxnSpPr/>
            <p:nvPr/>
          </p:nvCxnSpPr>
          <p:spPr>
            <a:xfrm>
              <a:off x="210702469" y="1787334448"/>
              <a:ext cx="1687250686" cy="1143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61745042" y="813215080"/>
              <a:ext cx="160538440" cy="197796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1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80%</a:t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61745042" y="1669571003"/>
              <a:ext cx="160538440" cy="197796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1" i="0" lang="en-US" sz="15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20%</a:t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595582812" y="0"/>
              <a:ext cx="551900834" cy="345286159"/>
            </a:xfrm>
            <a:prstGeom prst="wedgeRoundRectCallout">
              <a:avLst>
                <a:gd fmla="val -59950" name="adj1"/>
                <a:gd fmla="val 96811" name="adj2"/>
                <a:gd fmla="val 0" name="adj3"/>
              </a:avLst>
            </a:prstGeom>
            <a:solidFill>
              <a:srgbClr val="FFFFCC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Spikes do not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trigger auto-scaling</a:t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283420837" y="593776972"/>
              <a:ext cx="706049640" cy="346429476"/>
            </a:xfrm>
            <a:prstGeom prst="wedgeRoundRectCallout">
              <a:avLst>
                <a:gd fmla="val -60092" name="adj1"/>
                <a:gd fmla="val 40113" name="adj2"/>
                <a:gd fmla="val 0" name="adj3"/>
              </a:avLst>
            </a:prstGeom>
            <a:solidFill>
              <a:srgbClr val="FFFFCC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Moving average exceeds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threshold, add instances</a:t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482466416" y="1416105996"/>
              <a:ext cx="644150665" cy="346429476"/>
            </a:xfrm>
            <a:prstGeom prst="wedgeRoundRectCallout">
              <a:avLst>
                <a:gd fmla="val -64268" name="adj1"/>
                <a:gd fmla="val 54772" name="adj2"/>
                <a:gd fmla="val 0" name="adj3"/>
              </a:avLst>
            </a:prstGeom>
            <a:solidFill>
              <a:srgbClr val="FFFFCC"/>
            </a:solidFill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Moving average drops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0" i="0" lang="en-US" sz="140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remove instances</a:t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0" y="1231002712"/>
              <a:ext cx="215350055" cy="313277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b="1" i="0" lang="en-US" sz="1800" u="none">
                  <a:solidFill>
                    <a:srgbClr val="4D4D4D"/>
                  </a:solidFill>
                </a:rPr>
                <a:t>CPU</a:t>
              </a:r>
              <a:endParaRPr b="1"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11" name="Shape 41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Apps Manager Scaling</a:t>
            </a:r>
            <a:endParaRPr/>
          </a:p>
        </p:txBody>
      </p:sp>
      <p:pic>
        <p:nvPicPr>
          <p:cNvPr descr="scaling-appsmanager.png" id="419" name="Shape 4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76" r="375" t="0"/>
          <a:stretch/>
        </p:blipFill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Shape 42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21" name="Shape 42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 Scaling</a:t>
            </a:r>
            <a:endParaRPr/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2027237"/>
            <a:ext cx="7807200" cy="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2682875" y="3265487"/>
            <a:ext cx="3711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scale -i 2 “my-application-name”</a:t>
            </a:r>
            <a:endParaRPr/>
          </a:p>
        </p:txBody>
      </p:sp>
      <p:grpSp>
        <p:nvGrpSpPr>
          <p:cNvPr id="431" name="Shape 43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32" name="Shape 43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Manifest Scaling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2725725" y="1416050"/>
            <a:ext cx="3565500" cy="2658000"/>
          </a:xfrm>
          <a:prstGeom prst="rect">
            <a:avLst/>
          </a:prstGeom>
          <a:solidFill>
            <a:srgbClr val="FFFFCC"/>
          </a:solidFill>
          <a:ln cap="sq" cmpd="sng" w="9525">
            <a:solidFill>
              <a:srgbClr val="2F9189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1064680" dist="75596">
              <a:srgbClr val="808080">
                <a:alpha val="34901"/>
              </a:srgbClr>
            </a:outerShdw>
          </a:effectLst>
        </p:spPr>
        <p:txBody>
          <a:bodyPr anchorCtr="0" anchor="t" bIns="65150" lIns="129950" spcFirstLastPara="1" rIns="129950" wrap="square" tIns="65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spring-music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memory: 64M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instances: </a:t>
            </a:r>
            <a:r>
              <a:rPr b="0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 # &lt;-- Increase</a:t>
            </a:r>
            <a:endParaRPr b="0" i="0" sz="1400" u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host: myspringmusic</a:t>
            </a:r>
            <a:endParaRPr b="0" i="0" sz="1400" u="non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domain: example.com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4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name: nextapp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memory: 256M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</p:txBody>
      </p:sp>
      <p:grpSp>
        <p:nvGrpSpPr>
          <p:cNvPr id="441" name="Shape 44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42" name="Shape 44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&amp; Application Scaling</a:t>
            </a:r>
            <a:endParaRPr/>
          </a:p>
        </p:txBody>
      </p:sp>
      <p:sp>
        <p:nvSpPr>
          <p:cNvPr id="450" name="Shape 450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Application Scaling &amp; Autoscaler Service Demo</a:t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52" name="Shape 45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Consumption &amp; Chargeback</a:t>
            </a:r>
            <a:endParaRPr/>
          </a:p>
        </p:txBody>
      </p:sp>
      <p:pic>
        <p:nvPicPr>
          <p:cNvPr descr="usagereport.png" id="460" name="Shape 4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3594" r="-23594" t="0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6340475" y="1581150"/>
            <a:ext cx="1041300" cy="211200"/>
          </a:xfrm>
          <a:prstGeom prst="leftArrow">
            <a:avLst>
              <a:gd fmla="val 219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7429500" y="1522412"/>
            <a:ext cx="139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ZIP</a:t>
            </a:r>
            <a:endParaRPr/>
          </a:p>
        </p:txBody>
      </p:sp>
      <p:grpSp>
        <p:nvGrpSpPr>
          <p:cNvPr id="463" name="Shape 463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64" name="Shape 46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metrics does your team use in order to determine when you should scale a application?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 you scale Virtual Machines and applications?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Have you implemented any tools that automatically scale your applications?</a:t>
            </a:r>
            <a:endParaRPr/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474" name="Shape 474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475" name="Shape 475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4D4D4D"/>
                </a:solidFill>
              </a:rPr>
              <a:t>Platform &amp; Application Scaling</a:t>
            </a:r>
            <a:endParaRPr b="1"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88" name="Shape 288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89" name="Shape 28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290" name="Shape 29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Shape 300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01" name="Shape 30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Scale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697150" y="2896857"/>
            <a:ext cx="2868900" cy="17610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97150" y="1095254"/>
            <a:ext cx="2868900" cy="8415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Scaling</a:t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allows administrators to quickly and easily scale PCF components using the “Resource Config” workflow of the Elastic Runtime tile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Administrators can select machine sizes for their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information can be located at the following URL: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http://docs.pivotal.io/pivotalcf/1-7/concepts/high-availability.html#availability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27-ERT-ResourceConfig-1.png" id="318" name="Shape 3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17181" l="0" r="0" t="-17181"/>
          <a:stretch/>
        </p:blipFill>
        <p:spPr>
          <a:xfrm>
            <a:off x="4648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20" name="Shape 32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&amp; Application Scaling</a:t>
            </a:r>
            <a:endParaRPr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Ops Manager Platform Scaling Demo</a:t>
            </a:r>
            <a:endParaRPr/>
          </a:p>
        </p:txBody>
      </p:sp>
      <p:grpSp>
        <p:nvGrpSpPr>
          <p:cNvPr id="329" name="Shape 329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30" name="Shape 330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- Vertical Scaling 	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enables vertical scaling of instances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modify Memory and Disk limits via: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Manager console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CLI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manifest.yml</a:t>
            </a:r>
            <a:endParaRPr sz="180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2792412"/>
            <a:ext cx="5610300" cy="17001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40" name="Shape 34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41" name="Shape 34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- Horizontal Scaling	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Foundry enables rapid horizontal scaling of applications via containers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modify the number of instances via: 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Autoscaler tile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Manager console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CLI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manifest.yml</a:t>
            </a:r>
            <a:endParaRPr sz="1800"/>
          </a:p>
        </p:txBody>
      </p:sp>
      <p:grpSp>
        <p:nvGrpSpPr>
          <p:cNvPr id="350" name="Shape 350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51" name="Shape 35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Autoscaler 	 	</a:t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Autoscaling service included with PCF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parameters: </a:t>
            </a:r>
            <a:endParaRPr/>
          </a:p>
          <a:p>
            <a:pPr indent="-3476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Utilization</a:t>
            </a:r>
            <a:endParaRPr/>
          </a:p>
          <a:p>
            <a:pPr indent="-3476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Latency (ms)</a:t>
            </a:r>
            <a:endParaRPr/>
          </a:p>
          <a:p>
            <a:pPr indent="-347662" lvl="1" marL="7413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Throughput (/s) 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587" y="876300"/>
            <a:ext cx="2154300" cy="37149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61" name="Shape 361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62" name="Shape 36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Autoscaling – Scheduling	 	</a:t>
            </a:r>
            <a:endParaRPr/>
          </a:p>
        </p:txBody>
      </p:sp>
      <p:pic>
        <p:nvPicPr>
          <p:cNvPr descr="Screen Shot 2017-03-31 at 10.40.47 AM.png" id="370" name="Shape 3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6279" l="0" r="0" t="-16293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6380162" y="2908300"/>
            <a:ext cx="2508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7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6380162" y="3300412"/>
            <a:ext cx="250800" cy="18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49494"/>
              </a:buClr>
              <a:buFont typeface="Arial"/>
              <a:buNone/>
            </a:pPr>
            <a:r>
              <a:rPr b="0" i="0" lang="en-US" sz="700" u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83183" y="4800084"/>
            <a:ext cx="295635" cy="203105"/>
            <a:chOff x="2055625" y="1272525"/>
            <a:chExt cx="723000" cy="678600"/>
          </a:xfrm>
        </p:grpSpPr>
        <p:sp>
          <p:nvSpPr>
            <p:cNvPr id="374" name="Shape 37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