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9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29" r:id="rId3"/>
    <p:sldMasterId id="2147483730" r:id="rId4"/>
    <p:sldMasterId id="2147483731" r:id="rId5"/>
    <p:sldMasterId id="2147483732" r:id="rId6"/>
    <p:sldMasterId id="2147483733" r:id="rId7"/>
    <p:sldMasterId id="2147483734" r:id="rId8"/>
    <p:sldMasterId id="2147483735" r:id="rId9"/>
    <p:sldMasterId id="2147483736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</p:sldIdLst>
  <p:sldSz cy="5143500" cx="9144000"/>
  <p:notesSz cx="6858000" cy="9144000"/>
  <p:embeddedFontLst>
    <p:embeddedFont>
      <p:font typeface="Helvetica Neue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9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18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font" Target="fonts/HelveticaNeue-regular.fntdata"/><Relationship Id="rId30" Type="http://schemas.openxmlformats.org/officeDocument/2006/relationships/slide" Target="slides/slide19.xml"/><Relationship Id="rId11" Type="http://schemas.openxmlformats.org/officeDocument/2006/relationships/notesMaster" Target="notesMasters/notesMaster1.xml"/><Relationship Id="rId33" Type="http://schemas.openxmlformats.org/officeDocument/2006/relationships/font" Target="fonts/HelveticaNeue-italic.fntdata"/><Relationship Id="rId10" Type="http://schemas.openxmlformats.org/officeDocument/2006/relationships/slideMaster" Target="slideMasters/slideMaster8.xml"/><Relationship Id="rId32" Type="http://schemas.openxmlformats.org/officeDocument/2006/relationships/font" Target="fonts/HelveticaNeue-bold.fntdata"/><Relationship Id="rId13" Type="http://schemas.openxmlformats.org/officeDocument/2006/relationships/slide" Target="slides/slide2.xml"/><Relationship Id="rId12" Type="http://schemas.openxmlformats.org/officeDocument/2006/relationships/slide" Target="slides/slide1.xml"/><Relationship Id="rId34" Type="http://schemas.openxmlformats.org/officeDocument/2006/relationships/font" Target="fonts/HelveticaNeue-boldItalic.fntdata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Shape 5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Shape 6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Shape 68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Shape 6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Shape 7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Shape 7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Shape 7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Shape 7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Shape 7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Shape 775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 Blank logo">
  <p:cSld name=" Blank log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2" type="sldNum"/>
          </p:nvPr>
        </p:nvSpPr>
        <p:spPr>
          <a:xfrm>
            <a:off x="47625" y="4860925"/>
            <a:ext cx="3746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Bottom Half">
  <p:cSld name="Text Bottom Half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2720724"/>
            <a:ext cx="8229600" cy="1840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Three Quarters">
  <p:cSld name="Text Top Three Quarter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876474"/>
            <a:ext cx="8229600" cy="26759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Upper Left">
  <p:cSld name="Text Upper Lef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10" y="876496"/>
            <a:ext cx="4351055" cy="1889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876474"/>
            <a:ext cx="4038600" cy="37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648200" y="876474"/>
            <a:ext cx="4038600" cy="37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Blank">
  <p:cSld name="6_Blank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Blank">
  <p:cSld name="9_Blank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Custom Layout">
  <p:cSld name="11_Custom Layou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Blank">
  <p:cSld name="5_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/>
          <p:nvPr/>
        </p:nvSpPr>
        <p:spPr>
          <a:xfrm>
            <a:off x="0" y="0"/>
            <a:ext cx="9144000" cy="1017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Blank">
  <p:cSld name="11_Blank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with Subtitle and Content">
  <p:cSld name="1_Title with Subtitle and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366712" y="785812"/>
            <a:ext cx="8410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366714" y="1419224"/>
            <a:ext cx="8410500" cy="30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—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Blank">
  <p:cSld name="4_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Blank">
  <p:cSld name="7_Blank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Blank">
  <p:cSld name="8_Blank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Blank">
  <p:cSld name="10_Blank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3_Blank">
  <p:cSld name="13_Blank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>
  <p:cSld name="1_Blank">
    <p:bg>
      <p:bgPr>
        <a:solidFill>
          <a:schemeClr val="accen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0" y="112014"/>
            <a:ext cx="9144000" cy="50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green.png" id="110" name="Shape 1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Blank">
  <p:cSld name="3_Blank"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114300" y="112014"/>
            <a:ext cx="37947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green.png" id="113" name="Shape 1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114300" y="112014"/>
            <a:ext cx="37947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lank">
  <p:cSld name="2_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white.png" id="118" name="Shape 1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94069" y="4708315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2_Custom Layout">
  <p:cSld name="22_Custom Layout">
    <p:bg>
      <p:bgPr>
        <a:solidFill>
          <a:schemeClr val="accent5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0" y="0"/>
            <a:ext cx="9144000" cy="99300"/>
          </a:xfrm>
          <a:prstGeom prst="rect">
            <a:avLst/>
          </a:prstGeom>
          <a:gradFill>
            <a:gsLst>
              <a:gs pos="0">
                <a:srgbClr val="AF7CBA"/>
              </a:gs>
              <a:gs pos="100000">
                <a:schemeClr val="accent4"/>
              </a:gs>
            </a:gsLst>
            <a:lin ang="1800004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Half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876474"/>
            <a:ext cx="8229600" cy="1840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66713" y="325438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oter Bar Only" showMasterSp="0">
  <p:cSld name="Footer Bar 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rgbClr val="888888"/>
              </a:solidFill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366713" y="50184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  <a:endParaRPr/>
          </a:p>
        </p:txBody>
      </p:sp>
      <p:pic>
        <p:nvPicPr>
          <p:cNvPr descr="Pivotal_Logo_white.png" id="132" name="Shape 1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1733" y="4713966"/>
            <a:ext cx="957300" cy="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890587" y="27031"/>
            <a:ext cx="7620000" cy="22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6F3B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90587" y="2633384"/>
            <a:ext cx="7620000" cy="10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6" name="Shape 136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  <a:endParaRPr/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rgbClr val="888888"/>
              </a:solidFill>
            </a:endParaRPr>
          </a:p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894005" y="3709461"/>
            <a:ext cx="7620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Left Half">
  <p:cSld name="Text Left Half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Full Page">
  <p:cSld name="Text Full Page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Half" type="obj">
  <p:cSld name="OBJEC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87647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66713" y="1074737"/>
            <a:ext cx="8410500" cy="3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, no circles">
  <p:cSld name="Title Only, no circles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Bottom Half">
  <p:cSld name="Text Bottom Half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272072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Three Quarters">
  <p:cSld name="Text Top Three Quarter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876474"/>
            <a:ext cx="8229600" cy="26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Upper Left">
  <p:cSld name="Text Upper Lef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10" y="876496"/>
            <a:ext cx="4351200" cy="18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4648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, no circles">
  <p:cSld name="Title Only, no circles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Left Half">
  <p:cSld name="Text Left Half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with Subtitle and Content">
  <p:cSld name="1_Title with Subtitle and Conten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366712" y="785812"/>
            <a:ext cx="8410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Shape 197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2" type="body"/>
          </p:nvPr>
        </p:nvSpPr>
        <p:spPr>
          <a:xfrm>
            <a:off x="366714" y="1419224"/>
            <a:ext cx="8410500" cy="30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Verdana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—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Left Half">
  <p:cSld name="Text Left Half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876474"/>
            <a:ext cx="4038600" cy="37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66713" y="1074737"/>
            <a:ext cx="8410500" cy="3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Bottom Half" type="obj">
  <p:cSld name="OBJEC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272072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Three Quarters">
  <p:cSld name="Text Top Three Quarters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876474"/>
            <a:ext cx="8229600" cy="26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Half">
  <p:cSld name="Text Top Half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57200" y="87647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Upper Left">
  <p:cSld name="Text Upper Lef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57210" y="876496"/>
            <a:ext cx="4351200" cy="18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Shape 219"/>
          <p:cNvSpPr txBox="1"/>
          <p:nvPr>
            <p:ph idx="2" type="body"/>
          </p:nvPr>
        </p:nvSpPr>
        <p:spPr>
          <a:xfrm>
            <a:off x="4648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Full Page">
  <p:cSld name="Text Full Page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Full Page">
  <p:cSld name="Text Full Page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Full Page">
  <p:cSld name="Text Full Pag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876474"/>
            <a:ext cx="8229600" cy="37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Half" type="obj">
  <p:cSld name="OBJEC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457200" y="87647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" name="Shape 241"/>
          <p:cNvSpPr txBox="1"/>
          <p:nvPr>
            <p:ph idx="2" type="body"/>
          </p:nvPr>
        </p:nvSpPr>
        <p:spPr>
          <a:xfrm>
            <a:off x="4648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66713" y="1074737"/>
            <a:ext cx="8410500" cy="3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, no circles">
  <p:cSld name="Title Only, no circles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Bottom Half">
  <p:cSld name="Text Bottom Half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457200" y="272072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Three Quarters">
  <p:cSld name="Text Top Three Quarters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457200" y="876474"/>
            <a:ext cx="8229600" cy="26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Upper Left">
  <p:cSld name="Text Upper Lef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457210" y="876496"/>
            <a:ext cx="4351200" cy="18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Left Half">
  <p:cSld name="Text Left Half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4" name="Shape 274"/>
          <p:cNvSpPr txBox="1"/>
          <p:nvPr>
            <p:ph idx="2" type="body"/>
          </p:nvPr>
        </p:nvSpPr>
        <p:spPr>
          <a:xfrm>
            <a:off x="4648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Half" type="obj">
  <p:cSld name="OBJECT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457200" y="87647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Full Page">
  <p:cSld name="Text Full Page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Three Quarters">
  <p:cSld name="Text Top Three Quarters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457200" y="876474"/>
            <a:ext cx="8229600" cy="26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Left Half">
  <p:cSld name="Text Left Half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Bottom Half">
  <p:cSld name="Text Bottom Half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457200" y="272072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, no circles">
  <p:cSld name="Title Only, no circles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366713" y="1074737"/>
            <a:ext cx="8410500" cy="3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Upper Left">
  <p:cSld name="Text Upper Left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457210" y="876496"/>
            <a:ext cx="4351200" cy="18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b">
  <p:cSld name="Lab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ctrTitle"/>
          </p:nvPr>
        </p:nvSpPr>
        <p:spPr>
          <a:xfrm>
            <a:off x="1191543" y="2102881"/>
            <a:ext cx="60483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0" name="Shape 310"/>
          <p:cNvSpPr txBox="1"/>
          <p:nvPr>
            <p:ph idx="1" type="subTitle"/>
          </p:nvPr>
        </p:nvSpPr>
        <p:spPr>
          <a:xfrm>
            <a:off x="1191616" y="2753297"/>
            <a:ext cx="6048300" cy="14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, no circles">
  <p:cSld name="Title Only, no circle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theme" Target="../theme/theme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32.xml"/><Relationship Id="rId6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5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5" Type="http://schemas.openxmlformats.org/officeDocument/2006/relationships/theme" Target="../theme/theme7.xml"/><Relationship Id="rId14" Type="http://schemas.openxmlformats.org/officeDocument/2006/relationships/slideLayout" Target="../slideLayouts/slideLayout57.xml"/><Relationship Id="rId5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68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79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9.xml"/><Relationship Id="rId3" Type="http://schemas.openxmlformats.org/officeDocument/2006/relationships/slideLayout" Target="../slideLayouts/slideLayout70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theme" Target="../theme/theme8.xml"/><Relationship Id="rId5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5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81.xml"/><Relationship Id="rId3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4746625"/>
            <a:ext cx="9144000" cy="29051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 flipH="1">
            <a:off x="8553450" y="5041900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ivotal_White.png" id="12" name="Shape 12"/>
          <p:cNvPicPr preferRelativeResize="0"/>
          <p:nvPr/>
        </p:nvPicPr>
        <p:blipFill rotWithShape="1">
          <a:blip r:embed="rId1">
            <a:alphaModFix/>
          </a:blip>
          <a:srcRect b="26492" l="20050" r="18528" t="21652"/>
          <a:stretch/>
        </p:blipFill>
        <p:spPr>
          <a:xfrm>
            <a:off x="8093075" y="4749800"/>
            <a:ext cx="741362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/>
        </p:nvSpPr>
        <p:spPr>
          <a:xfrm>
            <a:off x="49212" y="5057775"/>
            <a:ext cx="2274887" cy="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47625" y="4860925"/>
            <a:ext cx="3746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/>
        </p:nvSpPr>
        <p:spPr>
          <a:xfrm>
            <a:off x="0" y="4746625"/>
            <a:ext cx="9144000" cy="29051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/>
          <p:nvPr/>
        </p:nvSpPr>
        <p:spPr>
          <a:xfrm flipH="1">
            <a:off x="8553450" y="5041900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ivotal_White.png" id="24" name="Shape 24"/>
          <p:cNvPicPr preferRelativeResize="0"/>
          <p:nvPr/>
        </p:nvPicPr>
        <p:blipFill rotWithShape="1">
          <a:blip r:embed="rId1">
            <a:alphaModFix/>
          </a:blip>
          <a:srcRect b="26492" l="20050" r="18528" t="21652"/>
          <a:stretch/>
        </p:blipFill>
        <p:spPr>
          <a:xfrm>
            <a:off x="8093075" y="4749800"/>
            <a:ext cx="741362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/>
        </p:nvSpPr>
        <p:spPr>
          <a:xfrm>
            <a:off x="49212" y="5057775"/>
            <a:ext cx="2274887" cy="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Shape 144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ivotal_White.png" id="146" name="Shape 146"/>
          <p:cNvPicPr preferRelativeResize="0"/>
          <p:nvPr/>
        </p:nvPicPr>
        <p:blipFill rotWithShape="1">
          <a:blip r:embed="rId1">
            <a:alphaModFix/>
          </a:blip>
          <a:srcRect b="26497" l="20054" r="18524" t="21648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Shape 183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ivotal_White.png" id="185" name="Shape 185"/>
          <p:cNvPicPr preferRelativeResize="0"/>
          <p:nvPr/>
        </p:nvPicPr>
        <p:blipFill rotWithShape="1">
          <a:blip r:embed="rId1">
            <a:alphaModFix/>
          </a:blip>
          <a:srcRect b="26497" l="20054" r="18524" t="21648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Shape 226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ivotal_White.png" id="228" name="Shape 228"/>
          <p:cNvPicPr preferRelativeResize="0"/>
          <p:nvPr/>
        </p:nvPicPr>
        <p:blipFill rotWithShape="1">
          <a:blip r:embed="rId1">
            <a:alphaModFix/>
          </a:blip>
          <a:srcRect b="26497" l="20054" r="18524" t="21648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Shape 264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ivotal_White.png" id="266" name="Shape 266"/>
          <p:cNvPicPr preferRelativeResize="0"/>
          <p:nvPr/>
        </p:nvPicPr>
        <p:blipFill rotWithShape="1">
          <a:blip r:embed="rId1">
            <a:alphaModFix/>
          </a:blip>
          <a:srcRect b="26497" l="20054" r="18524" t="21648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ivotal_White.png" id="303" name="Shape 303"/>
          <p:cNvPicPr preferRelativeResize="0"/>
          <p:nvPr/>
        </p:nvPicPr>
        <p:blipFill rotWithShape="1">
          <a:blip r:embed="rId1">
            <a:alphaModFix/>
          </a:blip>
          <a:srcRect b="26497" l="20054" r="18524" t="21648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  <p:sp>
        <p:nvSpPr>
          <p:cNvPr id="305" name="Shape 305"/>
          <p:cNvSpPr txBox="1"/>
          <p:nvPr/>
        </p:nvSpPr>
        <p:spPr>
          <a:xfrm>
            <a:off x="0" y="0"/>
            <a:ext cx="9144000" cy="1627200"/>
          </a:xfrm>
          <a:prstGeom prst="rect">
            <a:avLst/>
          </a:prstGeom>
          <a:gradFill>
            <a:gsLst>
              <a:gs pos="0">
                <a:srgbClr val="BFBFBF">
                  <a:alpha val="60784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Relationship Id="rId4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jp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ivotal.io/security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people.canonical.com/~ubuntu-security/cve/priority.html" TargetMode="External"/><Relationship Id="rId4" Type="http://schemas.openxmlformats.org/officeDocument/2006/relationships/hyperlink" Target="https://www.first.org/cvss/specification-document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F_Bridge-01.jpeg" id="315" name="Shape 315"/>
          <p:cNvPicPr preferRelativeResize="0"/>
          <p:nvPr/>
        </p:nvPicPr>
        <p:blipFill rotWithShape="1">
          <a:blip r:embed="rId3">
            <a:alphaModFix/>
          </a:blip>
          <a:srcRect b="9349" l="0" r="0" t="935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Shape 316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white.png" id="317" name="Shape 3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2475" y="977900"/>
            <a:ext cx="1368425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 txBox="1"/>
          <p:nvPr/>
        </p:nvSpPr>
        <p:spPr>
          <a:xfrm>
            <a:off x="623874" y="1898650"/>
            <a:ext cx="8408700" cy="2338500"/>
          </a:xfrm>
          <a:prstGeom prst="rect">
            <a:avLst/>
          </a:prstGeom>
          <a:noFill/>
          <a:ln>
            <a:noFill/>
          </a:ln>
          <a:effectLst>
            <a:outerShdw blurRad="63500" sx="102000" sy="102000">
              <a:srgbClr val="808080">
                <a:alpha val="3960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4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PCF Operations Workshop –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lang="en-US" sz="4200">
                <a:solidFill>
                  <a:schemeClr val="accent2"/>
                </a:solidFill>
              </a:rPr>
              <a:t>Platform &amp; Application </a:t>
            </a:r>
            <a:r>
              <a:rPr b="1" i="0" lang="en-US" sz="4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Patching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0" sz="42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623887" y="3462337"/>
            <a:ext cx="7896225" cy="6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&lt;Presenter&gt;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&lt;Title&gt;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Upgrade and patch with rolling “canary” deploys</a:t>
            </a:r>
            <a:endParaRPr/>
          </a:p>
        </p:txBody>
      </p:sp>
      <p:sp>
        <p:nvSpPr>
          <p:cNvPr id="483" name="Shape 483"/>
          <p:cNvSpPr txBox="1"/>
          <p:nvPr/>
        </p:nvSpPr>
        <p:spPr>
          <a:xfrm>
            <a:off x="9017000" y="5021262"/>
            <a:ext cx="127000" cy="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4" name="Shape 484"/>
          <p:cNvSpPr txBox="1"/>
          <p:nvPr/>
        </p:nvSpPr>
        <p:spPr>
          <a:xfrm>
            <a:off x="1136650" y="2449512"/>
            <a:ext cx="546100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Shape 485"/>
          <p:cNvSpPr txBox="1"/>
          <p:nvPr/>
        </p:nvSpPr>
        <p:spPr>
          <a:xfrm>
            <a:off x="1366837" y="2181225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86" name="Shape 486"/>
          <p:cNvSpPr txBox="1"/>
          <p:nvPr/>
        </p:nvSpPr>
        <p:spPr>
          <a:xfrm>
            <a:off x="1963737" y="2176462"/>
            <a:ext cx="3127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87" name="Shape 487"/>
          <p:cNvSpPr txBox="1"/>
          <p:nvPr/>
        </p:nvSpPr>
        <p:spPr>
          <a:xfrm>
            <a:off x="1757362" y="2449512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Shape 488"/>
          <p:cNvSpPr txBox="1"/>
          <p:nvPr/>
        </p:nvSpPr>
        <p:spPr>
          <a:xfrm>
            <a:off x="2366962" y="2449512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 txBox="1"/>
          <p:nvPr/>
        </p:nvSpPr>
        <p:spPr>
          <a:xfrm>
            <a:off x="2976562" y="2449512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Shape 490"/>
          <p:cNvSpPr txBox="1"/>
          <p:nvPr/>
        </p:nvSpPr>
        <p:spPr>
          <a:xfrm>
            <a:off x="1144587" y="2176462"/>
            <a:ext cx="3349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491" name="Shape 491"/>
          <p:cNvSpPr txBox="1"/>
          <p:nvPr/>
        </p:nvSpPr>
        <p:spPr>
          <a:xfrm>
            <a:off x="1766887" y="2176462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492" name="Shape 492"/>
          <p:cNvSpPr txBox="1"/>
          <p:nvPr/>
        </p:nvSpPr>
        <p:spPr>
          <a:xfrm>
            <a:off x="539750" y="2449512"/>
            <a:ext cx="546100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Shape 493"/>
          <p:cNvSpPr txBox="1"/>
          <p:nvPr/>
        </p:nvSpPr>
        <p:spPr>
          <a:xfrm>
            <a:off x="538162" y="2176462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494" name="Shape 494"/>
          <p:cNvSpPr txBox="1"/>
          <p:nvPr/>
        </p:nvSpPr>
        <p:spPr>
          <a:xfrm>
            <a:off x="744537" y="2176462"/>
            <a:ext cx="30321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95" name="Shape 495"/>
          <p:cNvSpPr txBox="1"/>
          <p:nvPr/>
        </p:nvSpPr>
        <p:spPr>
          <a:xfrm>
            <a:off x="1146175" y="3421062"/>
            <a:ext cx="547687" cy="244475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1376362" y="3154362"/>
            <a:ext cx="304800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97" name="Shape 497"/>
          <p:cNvSpPr txBox="1"/>
          <p:nvPr/>
        </p:nvSpPr>
        <p:spPr>
          <a:xfrm>
            <a:off x="1973262" y="3148012"/>
            <a:ext cx="3127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98" name="Shape 498"/>
          <p:cNvSpPr txBox="1"/>
          <p:nvPr/>
        </p:nvSpPr>
        <p:spPr>
          <a:xfrm>
            <a:off x="1766887" y="3421062"/>
            <a:ext cx="547687" cy="244475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Shape 499"/>
          <p:cNvSpPr txBox="1"/>
          <p:nvPr/>
        </p:nvSpPr>
        <p:spPr>
          <a:xfrm>
            <a:off x="2376487" y="3421062"/>
            <a:ext cx="547687" cy="24447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56A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Shape 500"/>
          <p:cNvSpPr txBox="1"/>
          <p:nvPr/>
        </p:nvSpPr>
        <p:spPr>
          <a:xfrm>
            <a:off x="2986087" y="3421062"/>
            <a:ext cx="547687" cy="24447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56A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Shape 501"/>
          <p:cNvSpPr txBox="1"/>
          <p:nvPr/>
        </p:nvSpPr>
        <p:spPr>
          <a:xfrm>
            <a:off x="1155700" y="3148012"/>
            <a:ext cx="3333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502" name="Shape 502"/>
          <p:cNvSpPr txBox="1"/>
          <p:nvPr/>
        </p:nvSpPr>
        <p:spPr>
          <a:xfrm>
            <a:off x="1776412" y="3148012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503" name="Shape 503"/>
          <p:cNvSpPr txBox="1"/>
          <p:nvPr/>
        </p:nvSpPr>
        <p:spPr>
          <a:xfrm>
            <a:off x="549275" y="3421062"/>
            <a:ext cx="547687" cy="244475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Shape 504"/>
          <p:cNvSpPr txBox="1"/>
          <p:nvPr/>
        </p:nvSpPr>
        <p:spPr>
          <a:xfrm>
            <a:off x="549275" y="3148012"/>
            <a:ext cx="30321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05" name="Shape 505"/>
          <p:cNvSpPr txBox="1"/>
          <p:nvPr/>
        </p:nvSpPr>
        <p:spPr>
          <a:xfrm>
            <a:off x="754062" y="3148012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506" name="Shape 506"/>
          <p:cNvSpPr txBox="1"/>
          <p:nvPr/>
        </p:nvSpPr>
        <p:spPr>
          <a:xfrm>
            <a:off x="5849937" y="1543050"/>
            <a:ext cx="546100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Shape 507"/>
          <p:cNvSpPr txBox="1"/>
          <p:nvPr/>
        </p:nvSpPr>
        <p:spPr>
          <a:xfrm>
            <a:off x="7283450" y="1274762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508" name="Shape 508"/>
          <p:cNvSpPr txBox="1"/>
          <p:nvPr/>
        </p:nvSpPr>
        <p:spPr>
          <a:xfrm>
            <a:off x="7880350" y="1270000"/>
            <a:ext cx="3127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509" name="Shape 509"/>
          <p:cNvSpPr txBox="1"/>
          <p:nvPr/>
        </p:nvSpPr>
        <p:spPr>
          <a:xfrm>
            <a:off x="6470650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7080250" y="1543050"/>
            <a:ext cx="547687" cy="24288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56A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Shape 511"/>
          <p:cNvSpPr txBox="1"/>
          <p:nvPr/>
        </p:nvSpPr>
        <p:spPr>
          <a:xfrm>
            <a:off x="7689850" y="1543050"/>
            <a:ext cx="547687" cy="24288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56A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Shape 512"/>
          <p:cNvSpPr txBox="1"/>
          <p:nvPr/>
        </p:nvSpPr>
        <p:spPr>
          <a:xfrm>
            <a:off x="7061200" y="1270000"/>
            <a:ext cx="3397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513" name="Shape 513"/>
          <p:cNvSpPr txBox="1"/>
          <p:nvPr/>
        </p:nvSpPr>
        <p:spPr>
          <a:xfrm>
            <a:off x="7683500" y="1270000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514" name="Shape 514"/>
          <p:cNvSpPr txBox="1"/>
          <p:nvPr/>
        </p:nvSpPr>
        <p:spPr>
          <a:xfrm>
            <a:off x="5253037" y="1543050"/>
            <a:ext cx="546100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Shape 515"/>
          <p:cNvSpPr txBox="1"/>
          <p:nvPr/>
        </p:nvSpPr>
        <p:spPr>
          <a:xfrm>
            <a:off x="5251450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16" name="Shape 516"/>
          <p:cNvSpPr txBox="1"/>
          <p:nvPr/>
        </p:nvSpPr>
        <p:spPr>
          <a:xfrm>
            <a:off x="5456237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pic>
        <p:nvPicPr>
          <p:cNvPr id="517" name="Shape 5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6887" y="2968625"/>
            <a:ext cx="561975" cy="547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Shape 5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2187" y="1146175"/>
            <a:ext cx="4572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Shape 519"/>
          <p:cNvSpPr txBox="1"/>
          <p:nvPr/>
        </p:nvSpPr>
        <p:spPr>
          <a:xfrm>
            <a:off x="5183187" y="2425700"/>
            <a:ext cx="30972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</a:pPr>
            <a:r>
              <a:rPr b="1" i="0" lang="en-US" sz="1300" u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rPr>
              <a:t>Apps redeployed to updated VMs</a:t>
            </a:r>
            <a:endParaRPr/>
          </a:p>
        </p:txBody>
      </p:sp>
      <p:sp>
        <p:nvSpPr>
          <p:cNvPr id="520" name="Shape 520"/>
          <p:cNvSpPr txBox="1"/>
          <p:nvPr/>
        </p:nvSpPr>
        <p:spPr>
          <a:xfrm>
            <a:off x="1155700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Shape 521"/>
          <p:cNvSpPr txBox="1"/>
          <p:nvPr/>
        </p:nvSpPr>
        <p:spPr>
          <a:xfrm>
            <a:off x="2386012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522" name="Shape 522"/>
          <p:cNvSpPr txBox="1"/>
          <p:nvPr/>
        </p:nvSpPr>
        <p:spPr>
          <a:xfrm>
            <a:off x="2606675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523" name="Shape 523"/>
          <p:cNvSpPr txBox="1"/>
          <p:nvPr/>
        </p:nvSpPr>
        <p:spPr>
          <a:xfrm>
            <a:off x="1776412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Shape 524"/>
          <p:cNvSpPr txBox="1"/>
          <p:nvPr/>
        </p:nvSpPr>
        <p:spPr>
          <a:xfrm>
            <a:off x="2386012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Shape 525"/>
          <p:cNvSpPr txBox="1"/>
          <p:nvPr/>
        </p:nvSpPr>
        <p:spPr>
          <a:xfrm>
            <a:off x="2995612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Shape 526"/>
          <p:cNvSpPr txBox="1"/>
          <p:nvPr/>
        </p:nvSpPr>
        <p:spPr>
          <a:xfrm>
            <a:off x="1270000" y="1270000"/>
            <a:ext cx="3349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527" name="Shape 527"/>
          <p:cNvSpPr txBox="1"/>
          <p:nvPr/>
        </p:nvSpPr>
        <p:spPr>
          <a:xfrm>
            <a:off x="1905000" y="1270000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528" name="Shape 528"/>
          <p:cNvSpPr txBox="1"/>
          <p:nvPr/>
        </p:nvSpPr>
        <p:spPr>
          <a:xfrm>
            <a:off x="558800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558800" y="1270000"/>
            <a:ext cx="30321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30" name="Shape 530"/>
          <p:cNvSpPr txBox="1"/>
          <p:nvPr/>
        </p:nvSpPr>
        <p:spPr>
          <a:xfrm>
            <a:off x="763587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531" name="Shape 531"/>
          <p:cNvCxnSpPr/>
          <p:nvPr/>
        </p:nvCxnSpPr>
        <p:spPr>
          <a:xfrm flipH="1" rot="10800000">
            <a:off x="6689725" y="1260537"/>
            <a:ext cx="1003200" cy="174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532" name="Shape 532"/>
          <p:cNvCxnSpPr/>
          <p:nvPr/>
        </p:nvCxnSpPr>
        <p:spPr>
          <a:xfrm flipH="1" rot="10800000">
            <a:off x="6064250" y="1395474"/>
            <a:ext cx="1003200" cy="174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miter lim="8000"/>
            <a:headEnd len="sm" w="sm" type="none"/>
            <a:tailEnd len="med" w="med" type="stealth"/>
          </a:ln>
        </p:spPr>
      </p:cxnSp>
      <p:grpSp>
        <p:nvGrpSpPr>
          <p:cNvPr id="533" name="Shape 533"/>
          <p:cNvGrpSpPr/>
          <p:nvPr/>
        </p:nvGrpSpPr>
        <p:grpSpPr>
          <a:xfrm>
            <a:off x="63175" y="4772262"/>
            <a:ext cx="638560" cy="237980"/>
            <a:chOff x="4805348" y="2688225"/>
            <a:chExt cx="1604826" cy="705125"/>
          </a:xfrm>
        </p:grpSpPr>
        <p:pic>
          <p:nvPicPr>
            <p:cNvPr id="534" name="Shape 5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05348" y="2701499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5" name="Shape 5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483913" y="2688225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Upgrade and patch with rolling “canary” deploys</a:t>
            </a:r>
            <a:endParaRPr/>
          </a:p>
        </p:txBody>
      </p:sp>
      <p:sp>
        <p:nvSpPr>
          <p:cNvPr id="541" name="Shape 541"/>
          <p:cNvSpPr txBox="1"/>
          <p:nvPr/>
        </p:nvSpPr>
        <p:spPr>
          <a:xfrm>
            <a:off x="9017000" y="5021262"/>
            <a:ext cx="127000" cy="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42" name="Shape 542"/>
          <p:cNvSpPr txBox="1"/>
          <p:nvPr/>
        </p:nvSpPr>
        <p:spPr>
          <a:xfrm>
            <a:off x="1136650" y="2449512"/>
            <a:ext cx="546100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Shape 543"/>
          <p:cNvSpPr txBox="1"/>
          <p:nvPr/>
        </p:nvSpPr>
        <p:spPr>
          <a:xfrm>
            <a:off x="1366837" y="2181225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544" name="Shape 544"/>
          <p:cNvSpPr txBox="1"/>
          <p:nvPr/>
        </p:nvSpPr>
        <p:spPr>
          <a:xfrm>
            <a:off x="1963737" y="2176462"/>
            <a:ext cx="3127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545" name="Shape 545"/>
          <p:cNvSpPr txBox="1"/>
          <p:nvPr/>
        </p:nvSpPr>
        <p:spPr>
          <a:xfrm>
            <a:off x="1757362" y="2449512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Shape 546"/>
          <p:cNvSpPr txBox="1"/>
          <p:nvPr/>
        </p:nvSpPr>
        <p:spPr>
          <a:xfrm>
            <a:off x="2366962" y="2449512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Shape 547"/>
          <p:cNvSpPr txBox="1"/>
          <p:nvPr/>
        </p:nvSpPr>
        <p:spPr>
          <a:xfrm>
            <a:off x="2976562" y="2449512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Shape 548"/>
          <p:cNvSpPr txBox="1"/>
          <p:nvPr/>
        </p:nvSpPr>
        <p:spPr>
          <a:xfrm>
            <a:off x="1144587" y="2176462"/>
            <a:ext cx="3349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549" name="Shape 549"/>
          <p:cNvSpPr txBox="1"/>
          <p:nvPr/>
        </p:nvSpPr>
        <p:spPr>
          <a:xfrm>
            <a:off x="1766887" y="2176462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550" name="Shape 550"/>
          <p:cNvSpPr txBox="1"/>
          <p:nvPr/>
        </p:nvSpPr>
        <p:spPr>
          <a:xfrm>
            <a:off x="539750" y="2449512"/>
            <a:ext cx="546100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Shape 551"/>
          <p:cNvSpPr txBox="1"/>
          <p:nvPr/>
        </p:nvSpPr>
        <p:spPr>
          <a:xfrm>
            <a:off x="538162" y="2176462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52" name="Shape 552"/>
          <p:cNvSpPr txBox="1"/>
          <p:nvPr/>
        </p:nvSpPr>
        <p:spPr>
          <a:xfrm>
            <a:off x="744537" y="2176462"/>
            <a:ext cx="30321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553" name="Shape 553"/>
          <p:cNvSpPr txBox="1"/>
          <p:nvPr/>
        </p:nvSpPr>
        <p:spPr>
          <a:xfrm>
            <a:off x="1146175" y="3421062"/>
            <a:ext cx="547687" cy="244475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Shape 554"/>
          <p:cNvSpPr txBox="1"/>
          <p:nvPr/>
        </p:nvSpPr>
        <p:spPr>
          <a:xfrm>
            <a:off x="1376362" y="3154362"/>
            <a:ext cx="304800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555" name="Shape 555"/>
          <p:cNvSpPr txBox="1"/>
          <p:nvPr/>
        </p:nvSpPr>
        <p:spPr>
          <a:xfrm>
            <a:off x="1973262" y="3148012"/>
            <a:ext cx="3127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556" name="Shape 556"/>
          <p:cNvSpPr txBox="1"/>
          <p:nvPr/>
        </p:nvSpPr>
        <p:spPr>
          <a:xfrm>
            <a:off x="1766887" y="3421062"/>
            <a:ext cx="547687" cy="244475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Shape 557"/>
          <p:cNvSpPr txBox="1"/>
          <p:nvPr/>
        </p:nvSpPr>
        <p:spPr>
          <a:xfrm>
            <a:off x="2376487" y="3421062"/>
            <a:ext cx="547687" cy="24447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56A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2986087" y="3421062"/>
            <a:ext cx="547687" cy="24447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56A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Shape 559"/>
          <p:cNvSpPr txBox="1"/>
          <p:nvPr/>
        </p:nvSpPr>
        <p:spPr>
          <a:xfrm>
            <a:off x="1155700" y="3148012"/>
            <a:ext cx="3333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560" name="Shape 560"/>
          <p:cNvSpPr txBox="1"/>
          <p:nvPr/>
        </p:nvSpPr>
        <p:spPr>
          <a:xfrm>
            <a:off x="1776412" y="3148012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561" name="Shape 561"/>
          <p:cNvSpPr txBox="1"/>
          <p:nvPr/>
        </p:nvSpPr>
        <p:spPr>
          <a:xfrm>
            <a:off x="549275" y="3421062"/>
            <a:ext cx="547687" cy="244475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Shape 562"/>
          <p:cNvSpPr txBox="1"/>
          <p:nvPr/>
        </p:nvSpPr>
        <p:spPr>
          <a:xfrm>
            <a:off x="549275" y="3148012"/>
            <a:ext cx="30321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63" name="Shape 563"/>
          <p:cNvSpPr txBox="1"/>
          <p:nvPr/>
        </p:nvSpPr>
        <p:spPr>
          <a:xfrm>
            <a:off x="754062" y="3148012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564" name="Shape 564"/>
          <p:cNvSpPr txBox="1"/>
          <p:nvPr/>
        </p:nvSpPr>
        <p:spPr>
          <a:xfrm>
            <a:off x="5849937" y="1543050"/>
            <a:ext cx="546100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Shape 565"/>
          <p:cNvSpPr txBox="1"/>
          <p:nvPr/>
        </p:nvSpPr>
        <p:spPr>
          <a:xfrm>
            <a:off x="7283450" y="1274762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566" name="Shape 566"/>
          <p:cNvSpPr txBox="1"/>
          <p:nvPr/>
        </p:nvSpPr>
        <p:spPr>
          <a:xfrm>
            <a:off x="7880350" y="1270000"/>
            <a:ext cx="3127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567" name="Shape 567"/>
          <p:cNvSpPr txBox="1"/>
          <p:nvPr/>
        </p:nvSpPr>
        <p:spPr>
          <a:xfrm>
            <a:off x="6470650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Shape 568"/>
          <p:cNvSpPr txBox="1"/>
          <p:nvPr/>
        </p:nvSpPr>
        <p:spPr>
          <a:xfrm>
            <a:off x="7080250" y="1543050"/>
            <a:ext cx="547687" cy="24288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56A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7689850" y="1543050"/>
            <a:ext cx="547687" cy="24288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56A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7061200" y="1270000"/>
            <a:ext cx="3397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571" name="Shape 571"/>
          <p:cNvSpPr txBox="1"/>
          <p:nvPr/>
        </p:nvSpPr>
        <p:spPr>
          <a:xfrm>
            <a:off x="7683500" y="1270000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572" name="Shape 572"/>
          <p:cNvSpPr txBox="1"/>
          <p:nvPr/>
        </p:nvSpPr>
        <p:spPr>
          <a:xfrm>
            <a:off x="5253037" y="1543050"/>
            <a:ext cx="546100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 txBox="1"/>
          <p:nvPr/>
        </p:nvSpPr>
        <p:spPr>
          <a:xfrm>
            <a:off x="5251450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74" name="Shape 574"/>
          <p:cNvSpPr txBox="1"/>
          <p:nvPr/>
        </p:nvSpPr>
        <p:spPr>
          <a:xfrm>
            <a:off x="5456237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pic>
        <p:nvPicPr>
          <p:cNvPr id="575" name="Shape 5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6887" y="2968625"/>
            <a:ext cx="561975" cy="547687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Shape 576"/>
          <p:cNvSpPr txBox="1"/>
          <p:nvPr/>
        </p:nvSpPr>
        <p:spPr>
          <a:xfrm>
            <a:off x="5845175" y="2449512"/>
            <a:ext cx="547687" cy="24288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56A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Shape 577"/>
          <p:cNvSpPr txBox="1"/>
          <p:nvPr/>
        </p:nvSpPr>
        <p:spPr>
          <a:xfrm>
            <a:off x="7280275" y="2181225"/>
            <a:ext cx="30321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578" name="Shape 578"/>
          <p:cNvSpPr txBox="1"/>
          <p:nvPr/>
        </p:nvSpPr>
        <p:spPr>
          <a:xfrm>
            <a:off x="7875587" y="2176462"/>
            <a:ext cx="3127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579" name="Shape 579"/>
          <p:cNvSpPr txBox="1"/>
          <p:nvPr/>
        </p:nvSpPr>
        <p:spPr>
          <a:xfrm>
            <a:off x="6465887" y="2449512"/>
            <a:ext cx="547687" cy="24288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56A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Shape 580"/>
          <p:cNvSpPr txBox="1"/>
          <p:nvPr/>
        </p:nvSpPr>
        <p:spPr>
          <a:xfrm>
            <a:off x="7075487" y="2449512"/>
            <a:ext cx="547687" cy="24288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56A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Shape 581"/>
          <p:cNvSpPr txBox="1"/>
          <p:nvPr/>
        </p:nvSpPr>
        <p:spPr>
          <a:xfrm>
            <a:off x="7685087" y="2449512"/>
            <a:ext cx="547687" cy="24288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56A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7058025" y="2176462"/>
            <a:ext cx="3381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583" name="Shape 583"/>
          <p:cNvSpPr txBox="1"/>
          <p:nvPr/>
        </p:nvSpPr>
        <p:spPr>
          <a:xfrm>
            <a:off x="7680325" y="2176462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584" name="Shape 584"/>
          <p:cNvSpPr txBox="1"/>
          <p:nvPr/>
        </p:nvSpPr>
        <p:spPr>
          <a:xfrm>
            <a:off x="5248275" y="2449512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Shape 585"/>
          <p:cNvSpPr txBox="1"/>
          <p:nvPr/>
        </p:nvSpPr>
        <p:spPr>
          <a:xfrm>
            <a:off x="5248275" y="2176462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86" name="Shape 586"/>
          <p:cNvSpPr txBox="1"/>
          <p:nvPr/>
        </p:nvSpPr>
        <p:spPr>
          <a:xfrm>
            <a:off x="5453062" y="2176462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pic>
        <p:nvPicPr>
          <p:cNvPr id="587" name="Shape 5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2187" y="1146175"/>
            <a:ext cx="4572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Shape 588"/>
          <p:cNvSpPr txBox="1"/>
          <p:nvPr/>
        </p:nvSpPr>
        <p:spPr>
          <a:xfrm>
            <a:off x="5194300" y="3338512"/>
            <a:ext cx="309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</a:pPr>
            <a:r>
              <a:rPr b="1" i="0" lang="en-US" sz="1300" u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rPr>
              <a:t>Remaining VMs updated same way </a:t>
            </a:r>
            <a:endParaRPr/>
          </a:p>
        </p:txBody>
      </p:sp>
      <p:sp>
        <p:nvSpPr>
          <p:cNvPr id="589" name="Shape 589"/>
          <p:cNvSpPr txBox="1"/>
          <p:nvPr/>
        </p:nvSpPr>
        <p:spPr>
          <a:xfrm>
            <a:off x="1155700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Shape 590"/>
          <p:cNvSpPr txBox="1"/>
          <p:nvPr/>
        </p:nvSpPr>
        <p:spPr>
          <a:xfrm>
            <a:off x="2386012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2606675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592" name="Shape 592"/>
          <p:cNvSpPr txBox="1"/>
          <p:nvPr/>
        </p:nvSpPr>
        <p:spPr>
          <a:xfrm>
            <a:off x="1776412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Shape 593"/>
          <p:cNvSpPr txBox="1"/>
          <p:nvPr/>
        </p:nvSpPr>
        <p:spPr>
          <a:xfrm>
            <a:off x="2386012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Shape 594"/>
          <p:cNvSpPr txBox="1"/>
          <p:nvPr/>
        </p:nvSpPr>
        <p:spPr>
          <a:xfrm>
            <a:off x="2995612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Shape 595"/>
          <p:cNvSpPr txBox="1"/>
          <p:nvPr/>
        </p:nvSpPr>
        <p:spPr>
          <a:xfrm>
            <a:off x="1270000" y="1270000"/>
            <a:ext cx="3349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596" name="Shape 596"/>
          <p:cNvSpPr txBox="1"/>
          <p:nvPr/>
        </p:nvSpPr>
        <p:spPr>
          <a:xfrm>
            <a:off x="1905000" y="1270000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597" name="Shape 597"/>
          <p:cNvSpPr txBox="1"/>
          <p:nvPr/>
        </p:nvSpPr>
        <p:spPr>
          <a:xfrm>
            <a:off x="558800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Shape 598"/>
          <p:cNvSpPr txBox="1"/>
          <p:nvPr/>
        </p:nvSpPr>
        <p:spPr>
          <a:xfrm>
            <a:off x="558800" y="1270000"/>
            <a:ext cx="30321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99" name="Shape 599"/>
          <p:cNvSpPr txBox="1"/>
          <p:nvPr/>
        </p:nvSpPr>
        <p:spPr>
          <a:xfrm>
            <a:off x="763587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grpSp>
        <p:nvGrpSpPr>
          <p:cNvPr id="600" name="Shape 600"/>
          <p:cNvGrpSpPr/>
          <p:nvPr/>
        </p:nvGrpSpPr>
        <p:grpSpPr>
          <a:xfrm>
            <a:off x="63175" y="4772262"/>
            <a:ext cx="638560" cy="237980"/>
            <a:chOff x="4805348" y="2688225"/>
            <a:chExt cx="1604826" cy="705125"/>
          </a:xfrm>
        </p:grpSpPr>
        <p:pic>
          <p:nvPicPr>
            <p:cNvPr id="601" name="Shape 60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05348" y="2701499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2" name="Shape 60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483913" y="2688225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Upgrade and patch with rolling “canary” deploys</a:t>
            </a:r>
            <a:endParaRPr/>
          </a:p>
        </p:txBody>
      </p:sp>
      <p:sp>
        <p:nvSpPr>
          <p:cNvPr id="608" name="Shape 608"/>
          <p:cNvSpPr txBox="1"/>
          <p:nvPr/>
        </p:nvSpPr>
        <p:spPr>
          <a:xfrm>
            <a:off x="9017000" y="5021262"/>
            <a:ext cx="127000" cy="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9" name="Shape 609"/>
          <p:cNvSpPr txBox="1"/>
          <p:nvPr/>
        </p:nvSpPr>
        <p:spPr>
          <a:xfrm>
            <a:off x="1136650" y="2449512"/>
            <a:ext cx="546100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Shape 610"/>
          <p:cNvSpPr txBox="1"/>
          <p:nvPr/>
        </p:nvSpPr>
        <p:spPr>
          <a:xfrm>
            <a:off x="1366837" y="2181225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611" name="Shape 611"/>
          <p:cNvSpPr txBox="1"/>
          <p:nvPr/>
        </p:nvSpPr>
        <p:spPr>
          <a:xfrm>
            <a:off x="1963737" y="2176462"/>
            <a:ext cx="3127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612" name="Shape 612"/>
          <p:cNvSpPr txBox="1"/>
          <p:nvPr/>
        </p:nvSpPr>
        <p:spPr>
          <a:xfrm>
            <a:off x="1757362" y="2449512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Shape 613"/>
          <p:cNvSpPr txBox="1"/>
          <p:nvPr/>
        </p:nvSpPr>
        <p:spPr>
          <a:xfrm>
            <a:off x="2366962" y="2449512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Shape 614"/>
          <p:cNvSpPr txBox="1"/>
          <p:nvPr/>
        </p:nvSpPr>
        <p:spPr>
          <a:xfrm>
            <a:off x="2976562" y="2449512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Shape 615"/>
          <p:cNvSpPr txBox="1"/>
          <p:nvPr/>
        </p:nvSpPr>
        <p:spPr>
          <a:xfrm>
            <a:off x="1144587" y="2176462"/>
            <a:ext cx="3349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616" name="Shape 616"/>
          <p:cNvSpPr txBox="1"/>
          <p:nvPr/>
        </p:nvSpPr>
        <p:spPr>
          <a:xfrm>
            <a:off x="1766887" y="2176462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617" name="Shape 617"/>
          <p:cNvSpPr txBox="1"/>
          <p:nvPr/>
        </p:nvSpPr>
        <p:spPr>
          <a:xfrm>
            <a:off x="539750" y="2449512"/>
            <a:ext cx="546100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Shape 618"/>
          <p:cNvSpPr txBox="1"/>
          <p:nvPr/>
        </p:nvSpPr>
        <p:spPr>
          <a:xfrm>
            <a:off x="538162" y="2176462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19" name="Shape 619"/>
          <p:cNvSpPr txBox="1"/>
          <p:nvPr/>
        </p:nvSpPr>
        <p:spPr>
          <a:xfrm>
            <a:off x="744537" y="2176462"/>
            <a:ext cx="30321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620" name="Shape 620"/>
          <p:cNvSpPr txBox="1"/>
          <p:nvPr/>
        </p:nvSpPr>
        <p:spPr>
          <a:xfrm>
            <a:off x="1146175" y="3421062"/>
            <a:ext cx="547687" cy="244475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Shape 621"/>
          <p:cNvSpPr txBox="1"/>
          <p:nvPr/>
        </p:nvSpPr>
        <p:spPr>
          <a:xfrm>
            <a:off x="1376362" y="3154362"/>
            <a:ext cx="304800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622" name="Shape 622"/>
          <p:cNvSpPr txBox="1"/>
          <p:nvPr/>
        </p:nvSpPr>
        <p:spPr>
          <a:xfrm>
            <a:off x="1973262" y="3148012"/>
            <a:ext cx="3127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623" name="Shape 623"/>
          <p:cNvSpPr txBox="1"/>
          <p:nvPr/>
        </p:nvSpPr>
        <p:spPr>
          <a:xfrm>
            <a:off x="1766887" y="3421062"/>
            <a:ext cx="547687" cy="244475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Shape 624"/>
          <p:cNvSpPr txBox="1"/>
          <p:nvPr/>
        </p:nvSpPr>
        <p:spPr>
          <a:xfrm>
            <a:off x="2376487" y="3421062"/>
            <a:ext cx="547687" cy="24447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56A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Shape 625"/>
          <p:cNvSpPr txBox="1"/>
          <p:nvPr/>
        </p:nvSpPr>
        <p:spPr>
          <a:xfrm>
            <a:off x="2986087" y="3421062"/>
            <a:ext cx="547687" cy="24447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56A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Shape 626"/>
          <p:cNvSpPr txBox="1"/>
          <p:nvPr/>
        </p:nvSpPr>
        <p:spPr>
          <a:xfrm>
            <a:off x="1155700" y="3148012"/>
            <a:ext cx="3333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627" name="Shape 627"/>
          <p:cNvSpPr txBox="1"/>
          <p:nvPr/>
        </p:nvSpPr>
        <p:spPr>
          <a:xfrm>
            <a:off x="1776412" y="3148012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628" name="Shape 628"/>
          <p:cNvSpPr txBox="1"/>
          <p:nvPr/>
        </p:nvSpPr>
        <p:spPr>
          <a:xfrm>
            <a:off x="549275" y="3421062"/>
            <a:ext cx="547687" cy="244475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Shape 629"/>
          <p:cNvSpPr txBox="1"/>
          <p:nvPr/>
        </p:nvSpPr>
        <p:spPr>
          <a:xfrm>
            <a:off x="549275" y="3148012"/>
            <a:ext cx="30321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30" name="Shape 630"/>
          <p:cNvSpPr txBox="1"/>
          <p:nvPr/>
        </p:nvSpPr>
        <p:spPr>
          <a:xfrm>
            <a:off x="754062" y="3148012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631" name="Shape 631"/>
          <p:cNvSpPr txBox="1"/>
          <p:nvPr/>
        </p:nvSpPr>
        <p:spPr>
          <a:xfrm>
            <a:off x="5849937" y="1543050"/>
            <a:ext cx="546100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Shape 632"/>
          <p:cNvSpPr txBox="1"/>
          <p:nvPr/>
        </p:nvSpPr>
        <p:spPr>
          <a:xfrm>
            <a:off x="7283450" y="1274762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633" name="Shape 633"/>
          <p:cNvSpPr txBox="1"/>
          <p:nvPr/>
        </p:nvSpPr>
        <p:spPr>
          <a:xfrm>
            <a:off x="7880350" y="1270000"/>
            <a:ext cx="3127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634" name="Shape 634"/>
          <p:cNvSpPr txBox="1"/>
          <p:nvPr/>
        </p:nvSpPr>
        <p:spPr>
          <a:xfrm>
            <a:off x="6470650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7080250" y="1543050"/>
            <a:ext cx="547687" cy="24288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56A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Shape 636"/>
          <p:cNvSpPr txBox="1"/>
          <p:nvPr/>
        </p:nvSpPr>
        <p:spPr>
          <a:xfrm>
            <a:off x="7689850" y="1543050"/>
            <a:ext cx="547687" cy="24288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56A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Shape 637"/>
          <p:cNvSpPr txBox="1"/>
          <p:nvPr/>
        </p:nvSpPr>
        <p:spPr>
          <a:xfrm>
            <a:off x="7061200" y="1270000"/>
            <a:ext cx="3397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638" name="Shape 638"/>
          <p:cNvSpPr txBox="1"/>
          <p:nvPr/>
        </p:nvSpPr>
        <p:spPr>
          <a:xfrm>
            <a:off x="7683500" y="1270000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639" name="Shape 639"/>
          <p:cNvSpPr txBox="1"/>
          <p:nvPr/>
        </p:nvSpPr>
        <p:spPr>
          <a:xfrm>
            <a:off x="5253037" y="1543050"/>
            <a:ext cx="546100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Shape 640"/>
          <p:cNvSpPr txBox="1"/>
          <p:nvPr/>
        </p:nvSpPr>
        <p:spPr>
          <a:xfrm>
            <a:off x="5251450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41" name="Shape 641"/>
          <p:cNvSpPr txBox="1"/>
          <p:nvPr/>
        </p:nvSpPr>
        <p:spPr>
          <a:xfrm>
            <a:off x="5456237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pic>
        <p:nvPicPr>
          <p:cNvPr id="642" name="Shape 6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6887" y="2968625"/>
            <a:ext cx="561975" cy="547687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Shape 643"/>
          <p:cNvSpPr txBox="1"/>
          <p:nvPr/>
        </p:nvSpPr>
        <p:spPr>
          <a:xfrm>
            <a:off x="5845175" y="2449512"/>
            <a:ext cx="547687" cy="24288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56A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Shape 644"/>
          <p:cNvSpPr txBox="1"/>
          <p:nvPr/>
        </p:nvSpPr>
        <p:spPr>
          <a:xfrm>
            <a:off x="7280275" y="2181225"/>
            <a:ext cx="30321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645" name="Shape 645"/>
          <p:cNvSpPr txBox="1"/>
          <p:nvPr/>
        </p:nvSpPr>
        <p:spPr>
          <a:xfrm>
            <a:off x="7875587" y="2176462"/>
            <a:ext cx="3127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646" name="Shape 646"/>
          <p:cNvSpPr txBox="1"/>
          <p:nvPr/>
        </p:nvSpPr>
        <p:spPr>
          <a:xfrm>
            <a:off x="6465887" y="2449512"/>
            <a:ext cx="547687" cy="24288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56A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Shape 647"/>
          <p:cNvSpPr txBox="1"/>
          <p:nvPr/>
        </p:nvSpPr>
        <p:spPr>
          <a:xfrm>
            <a:off x="7075487" y="2449512"/>
            <a:ext cx="547687" cy="24288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56A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Shape 648"/>
          <p:cNvSpPr txBox="1"/>
          <p:nvPr/>
        </p:nvSpPr>
        <p:spPr>
          <a:xfrm>
            <a:off x="7685087" y="2449512"/>
            <a:ext cx="547687" cy="24288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56A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Shape 649"/>
          <p:cNvSpPr txBox="1"/>
          <p:nvPr/>
        </p:nvSpPr>
        <p:spPr>
          <a:xfrm>
            <a:off x="7058025" y="2176462"/>
            <a:ext cx="3381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650" name="Shape 650"/>
          <p:cNvSpPr txBox="1"/>
          <p:nvPr/>
        </p:nvSpPr>
        <p:spPr>
          <a:xfrm>
            <a:off x="7680325" y="2176462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651" name="Shape 651"/>
          <p:cNvSpPr txBox="1"/>
          <p:nvPr/>
        </p:nvSpPr>
        <p:spPr>
          <a:xfrm>
            <a:off x="5248275" y="2449512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5248275" y="2176462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53" name="Shape 653"/>
          <p:cNvSpPr txBox="1"/>
          <p:nvPr/>
        </p:nvSpPr>
        <p:spPr>
          <a:xfrm>
            <a:off x="5453062" y="2176462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654" name="Shape 654"/>
          <p:cNvSpPr txBox="1"/>
          <p:nvPr/>
        </p:nvSpPr>
        <p:spPr>
          <a:xfrm>
            <a:off x="5864225" y="3421062"/>
            <a:ext cx="547687" cy="24447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56A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Shape 655"/>
          <p:cNvSpPr txBox="1"/>
          <p:nvPr/>
        </p:nvSpPr>
        <p:spPr>
          <a:xfrm>
            <a:off x="7299325" y="3133725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656" name="Shape 656"/>
          <p:cNvSpPr txBox="1"/>
          <p:nvPr/>
        </p:nvSpPr>
        <p:spPr>
          <a:xfrm>
            <a:off x="7896225" y="3133725"/>
            <a:ext cx="3127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657" name="Shape 657"/>
          <p:cNvSpPr txBox="1"/>
          <p:nvPr/>
        </p:nvSpPr>
        <p:spPr>
          <a:xfrm>
            <a:off x="6486525" y="3421062"/>
            <a:ext cx="546100" cy="24447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56A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Shape 658"/>
          <p:cNvSpPr txBox="1"/>
          <p:nvPr/>
        </p:nvSpPr>
        <p:spPr>
          <a:xfrm>
            <a:off x="7096125" y="3421062"/>
            <a:ext cx="546100" cy="24447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56A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Shape 659"/>
          <p:cNvSpPr txBox="1"/>
          <p:nvPr/>
        </p:nvSpPr>
        <p:spPr>
          <a:xfrm>
            <a:off x="7705725" y="3421062"/>
            <a:ext cx="546100" cy="24447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56A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Shape 660"/>
          <p:cNvSpPr txBox="1"/>
          <p:nvPr/>
        </p:nvSpPr>
        <p:spPr>
          <a:xfrm>
            <a:off x="7077075" y="3133725"/>
            <a:ext cx="3397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661" name="Shape 661"/>
          <p:cNvSpPr txBox="1"/>
          <p:nvPr/>
        </p:nvSpPr>
        <p:spPr>
          <a:xfrm>
            <a:off x="7699375" y="3133725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662" name="Shape 662"/>
          <p:cNvSpPr txBox="1"/>
          <p:nvPr/>
        </p:nvSpPr>
        <p:spPr>
          <a:xfrm>
            <a:off x="5267325" y="3421062"/>
            <a:ext cx="547687" cy="24447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56A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Shape 663"/>
          <p:cNvSpPr txBox="1"/>
          <p:nvPr/>
        </p:nvSpPr>
        <p:spPr>
          <a:xfrm>
            <a:off x="5986462" y="3133725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64" name="Shape 664"/>
          <p:cNvSpPr txBox="1"/>
          <p:nvPr/>
        </p:nvSpPr>
        <p:spPr>
          <a:xfrm>
            <a:off x="6623050" y="3133725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pic>
        <p:nvPicPr>
          <p:cNvPr id="665" name="Shape 6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2187" y="1146175"/>
            <a:ext cx="4572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Shape 666"/>
          <p:cNvSpPr txBox="1"/>
          <p:nvPr/>
        </p:nvSpPr>
        <p:spPr>
          <a:xfrm>
            <a:off x="2536825" y="4029075"/>
            <a:ext cx="43068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</a:pPr>
            <a:r>
              <a:rPr b="1" i="0" lang="en-US" sz="1800" u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rPr>
              <a:t>Automated, No downtime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</a:pPr>
            <a:r>
              <a:rPr b="1" i="0" lang="en-US" sz="1800" u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rPr>
              <a:t>Atomic rolling update</a:t>
            </a:r>
            <a:endParaRPr/>
          </a:p>
        </p:txBody>
      </p:sp>
      <p:sp>
        <p:nvSpPr>
          <p:cNvPr id="667" name="Shape 667"/>
          <p:cNvSpPr txBox="1"/>
          <p:nvPr/>
        </p:nvSpPr>
        <p:spPr>
          <a:xfrm>
            <a:off x="1155700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Shape 668"/>
          <p:cNvSpPr txBox="1"/>
          <p:nvPr/>
        </p:nvSpPr>
        <p:spPr>
          <a:xfrm>
            <a:off x="2386012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669" name="Shape 669"/>
          <p:cNvSpPr txBox="1"/>
          <p:nvPr/>
        </p:nvSpPr>
        <p:spPr>
          <a:xfrm>
            <a:off x="2606675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670" name="Shape 670"/>
          <p:cNvSpPr txBox="1"/>
          <p:nvPr/>
        </p:nvSpPr>
        <p:spPr>
          <a:xfrm>
            <a:off x="1776412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Shape 671"/>
          <p:cNvSpPr txBox="1"/>
          <p:nvPr/>
        </p:nvSpPr>
        <p:spPr>
          <a:xfrm>
            <a:off x="2386012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Shape 672"/>
          <p:cNvSpPr txBox="1"/>
          <p:nvPr/>
        </p:nvSpPr>
        <p:spPr>
          <a:xfrm>
            <a:off x="2995612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1270000" y="1270000"/>
            <a:ext cx="3349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674" name="Shape 674"/>
          <p:cNvSpPr txBox="1"/>
          <p:nvPr/>
        </p:nvSpPr>
        <p:spPr>
          <a:xfrm>
            <a:off x="1905000" y="1270000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675" name="Shape 675"/>
          <p:cNvSpPr txBox="1"/>
          <p:nvPr/>
        </p:nvSpPr>
        <p:spPr>
          <a:xfrm>
            <a:off x="558800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Shape 676"/>
          <p:cNvSpPr txBox="1"/>
          <p:nvPr/>
        </p:nvSpPr>
        <p:spPr>
          <a:xfrm>
            <a:off x="558800" y="1270000"/>
            <a:ext cx="30321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77" name="Shape 677"/>
          <p:cNvSpPr txBox="1"/>
          <p:nvPr/>
        </p:nvSpPr>
        <p:spPr>
          <a:xfrm>
            <a:off x="763587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678" name="Shape 678"/>
          <p:cNvCxnSpPr/>
          <p:nvPr/>
        </p:nvCxnSpPr>
        <p:spPr>
          <a:xfrm flipH="1" rot="10800000">
            <a:off x="5553075" y="3111562"/>
            <a:ext cx="1001700" cy="174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679" name="Shape 679"/>
          <p:cNvCxnSpPr/>
          <p:nvPr/>
        </p:nvCxnSpPr>
        <p:spPr>
          <a:xfrm flipH="1" rot="10800000">
            <a:off x="5557837" y="3281424"/>
            <a:ext cx="349200" cy="174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miter lim="8000"/>
            <a:headEnd len="sm" w="sm" type="none"/>
            <a:tailEnd len="med" w="med" type="stealth"/>
          </a:ln>
        </p:spPr>
      </p:cxnSp>
      <p:grpSp>
        <p:nvGrpSpPr>
          <p:cNvPr id="680" name="Shape 680"/>
          <p:cNvGrpSpPr/>
          <p:nvPr/>
        </p:nvGrpSpPr>
        <p:grpSpPr>
          <a:xfrm>
            <a:off x="63175" y="4772262"/>
            <a:ext cx="638560" cy="237980"/>
            <a:chOff x="4805348" y="2688225"/>
            <a:chExt cx="1604826" cy="705125"/>
          </a:xfrm>
        </p:grpSpPr>
        <p:pic>
          <p:nvPicPr>
            <p:cNvPr id="681" name="Shape 68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05348" y="2701499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2" name="Shape 68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483913" y="2688225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phoneWhite-incexc-blank.jpg" id="687" name="Shape 687"/>
          <p:cNvPicPr preferRelativeResize="0"/>
          <p:nvPr/>
        </p:nvPicPr>
        <p:blipFill rotWithShape="1">
          <a:blip r:embed="rId3">
            <a:alphaModFix/>
          </a:blip>
          <a:srcRect b="55645" l="20860" r="19424" t="-2290"/>
          <a:stretch/>
        </p:blipFill>
        <p:spPr>
          <a:xfrm>
            <a:off x="1031875" y="-107950"/>
            <a:ext cx="6723062" cy="48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Shape 6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72112" y="3643312"/>
            <a:ext cx="89535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Shape 689"/>
          <p:cNvSpPr txBox="1"/>
          <p:nvPr/>
        </p:nvSpPr>
        <p:spPr>
          <a:xfrm>
            <a:off x="1577975" y="446087"/>
            <a:ext cx="5307012" cy="286861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0" name="Shape 6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5825" y="2298700"/>
            <a:ext cx="4278312" cy="157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Shape 691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Upgrade and patch with rolling “canary” deploys</a:t>
            </a:r>
            <a:endParaRPr/>
          </a:p>
        </p:txBody>
      </p:sp>
      <p:grpSp>
        <p:nvGrpSpPr>
          <p:cNvPr id="692" name="Shape 692"/>
          <p:cNvGrpSpPr/>
          <p:nvPr/>
        </p:nvGrpSpPr>
        <p:grpSpPr>
          <a:xfrm>
            <a:off x="63175" y="4772262"/>
            <a:ext cx="638560" cy="237980"/>
            <a:chOff x="4805348" y="2688225"/>
            <a:chExt cx="1604826" cy="705125"/>
          </a:xfrm>
        </p:grpSpPr>
        <p:pic>
          <p:nvPicPr>
            <p:cNvPr id="693" name="Shape 69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805348" y="2701499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4" name="Shape 69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483913" y="2688225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Elastic Runtime Patching</a:t>
            </a:r>
            <a:endParaRPr/>
          </a:p>
        </p:txBody>
      </p:sp>
      <p:sp>
        <p:nvSpPr>
          <p:cNvPr id="700" name="Shape 700"/>
          <p:cNvSpPr txBox="1"/>
          <p:nvPr>
            <p:ph idx="1" type="body"/>
          </p:nvPr>
        </p:nvSpPr>
        <p:spPr>
          <a:xfrm>
            <a:off x="225425" y="863600"/>
            <a:ext cx="3175000" cy="3249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Elastic Runtime (ERT) needs a new stemcell to be applied for a proper upgrade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/>
          </a:p>
          <a:p>
            <a:pPr indent="-3175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stemcell can easily be selected and applied from the ERT’s Setting tab. </a:t>
            </a:r>
            <a:endParaRPr sz="1800"/>
          </a:p>
        </p:txBody>
      </p:sp>
      <p:pic>
        <p:nvPicPr>
          <p:cNvPr descr="28-ERT-Stemcell.png" id="701" name="Shape 7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0275" y="876300"/>
            <a:ext cx="5353050" cy="37607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2" name="Shape 702"/>
          <p:cNvGrpSpPr/>
          <p:nvPr/>
        </p:nvGrpSpPr>
        <p:grpSpPr>
          <a:xfrm>
            <a:off x="63175" y="4772262"/>
            <a:ext cx="638560" cy="237980"/>
            <a:chOff x="4805348" y="2688225"/>
            <a:chExt cx="1604826" cy="705125"/>
          </a:xfrm>
        </p:grpSpPr>
        <p:pic>
          <p:nvPicPr>
            <p:cNvPr id="703" name="Shape 70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05348" y="2701499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4" name="Shape 70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83913" y="2688225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rPr>
              <a:t>Canary-Style Deployment: Implications</a:t>
            </a:r>
            <a:endParaRPr/>
          </a:p>
        </p:txBody>
      </p:sp>
      <p:sp>
        <p:nvSpPr>
          <p:cNvPr id="710" name="Shape 710"/>
          <p:cNvSpPr txBox="1"/>
          <p:nvPr>
            <p:ph idx="1" type="body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Elastic Runtime can be upgraded to new versions with no application downtime</a:t>
            </a:r>
            <a:endParaRPr/>
          </a:p>
          <a:p>
            <a:pPr indent="-2603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“Apply changes” does not mean “wait for it to finish”</a:t>
            </a:r>
            <a:endParaRPr sz="1800"/>
          </a:p>
          <a:p>
            <a:pPr indent="-2603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You will have limited ability to deploy applications during Elastic Runtime upgrades</a:t>
            </a:r>
            <a:endParaRPr sz="1800"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Installing or modifying other tiles does not affect the Elastic Runtime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For the ops team- upgrade the system during working hours!</a:t>
            </a:r>
            <a:endParaRPr/>
          </a:p>
          <a:p>
            <a:pPr indent="-1905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1" name="Shape 711"/>
          <p:cNvGrpSpPr/>
          <p:nvPr/>
        </p:nvGrpSpPr>
        <p:grpSpPr>
          <a:xfrm>
            <a:off x="63175" y="4772262"/>
            <a:ext cx="638560" cy="237980"/>
            <a:chOff x="4805348" y="2688225"/>
            <a:chExt cx="1604826" cy="705125"/>
          </a:xfrm>
        </p:grpSpPr>
        <p:pic>
          <p:nvPicPr>
            <p:cNvPr id="712" name="Shape 71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05348" y="2701499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3" name="Shape 7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83913" y="2688225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Blue-Green Deployments</a:t>
            </a:r>
            <a:endParaRPr/>
          </a:p>
        </p:txBody>
      </p:sp>
      <p:sp>
        <p:nvSpPr>
          <p:cNvPr id="719" name="Shape 719"/>
          <p:cNvSpPr txBox="1"/>
          <p:nvPr>
            <p:ph idx="1" type="body"/>
          </p:nvPr>
        </p:nvSpPr>
        <p:spPr>
          <a:xfrm>
            <a:off x="457200" y="876300"/>
            <a:ext cx="8229600" cy="18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Blue-green deployment is an approach to upgrading applications with minimal downtime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also enables easy rollback to the old version if the new version experiences problems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works by keeping both versions online, and switching from the old version to the new version </a:t>
            </a:r>
            <a:endParaRPr/>
          </a:p>
        </p:txBody>
      </p:sp>
      <p:grpSp>
        <p:nvGrpSpPr>
          <p:cNvPr id="720" name="Shape 720"/>
          <p:cNvGrpSpPr/>
          <p:nvPr/>
        </p:nvGrpSpPr>
        <p:grpSpPr>
          <a:xfrm>
            <a:off x="294803" y="2906632"/>
            <a:ext cx="6028536" cy="1388686"/>
            <a:chOff x="0" y="0"/>
            <a:chExt cx="2147483647" cy="2147483647"/>
          </a:xfrm>
        </p:grpSpPr>
        <p:sp>
          <p:nvSpPr>
            <p:cNvPr id="721" name="Shape 721"/>
            <p:cNvSpPr/>
            <p:nvPr/>
          </p:nvSpPr>
          <p:spPr>
            <a:xfrm>
              <a:off x="579565392" y="54933405"/>
              <a:ext cx="365183475" cy="621919069"/>
            </a:xfrm>
            <a:prstGeom prst="roundRect">
              <a:avLst>
                <a:gd fmla="val 61" name="adj"/>
              </a:avLst>
            </a:prstGeom>
            <a:solidFill>
              <a:srgbClr val="3399FF"/>
            </a:solidFill>
            <a:ln cap="flat" cmpd="sng" w="9525">
              <a:solidFill>
                <a:srgbClr val="80808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b="0" i="0" lang="en-US" sz="180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app 1.0</a:t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579565392" y="920010161"/>
              <a:ext cx="365183475" cy="619582838"/>
            </a:xfrm>
            <a:prstGeom prst="roundRect">
              <a:avLst>
                <a:gd fmla="val 61" name="adj"/>
              </a:avLst>
            </a:prstGeom>
            <a:solidFill>
              <a:srgbClr val="66FF66"/>
            </a:solidFill>
            <a:ln cap="flat" cmpd="sng" w="9525">
              <a:solidFill>
                <a:srgbClr val="80808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b="0" i="0" lang="en-US" sz="180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app 1.1</a:t>
              </a:r>
              <a:endParaRPr/>
            </a:p>
          </p:txBody>
        </p:sp>
        <p:cxnSp>
          <p:nvCxnSpPr>
            <p:cNvPr id="723" name="Shape 723"/>
            <p:cNvCxnSpPr/>
            <p:nvPr/>
          </p:nvCxnSpPr>
          <p:spPr>
            <a:xfrm>
              <a:off x="251546363" y="351865769"/>
              <a:ext cx="327480210" cy="233762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sp>
          <p:nvSpPr>
            <p:cNvPr id="724" name="Shape 724"/>
            <p:cNvSpPr txBox="1"/>
            <p:nvPr/>
          </p:nvSpPr>
          <p:spPr>
            <a:xfrm>
              <a:off x="0" y="0"/>
              <a:ext cx="250996345" cy="7060898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b="0" i="0" lang="en-US" sz="150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live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b="0" i="0" lang="en-US" sz="150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traffic</a:t>
              </a:r>
              <a:endParaRPr/>
            </a:p>
          </p:txBody>
        </p:sp>
        <p:sp>
          <p:nvSpPr>
            <p:cNvPr id="725" name="Shape 725"/>
            <p:cNvSpPr txBox="1"/>
            <p:nvPr/>
          </p:nvSpPr>
          <p:spPr>
            <a:xfrm>
              <a:off x="602725591" y="1743001557"/>
              <a:ext cx="281158700" cy="4044820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b="0" i="1" lang="en-US" sz="150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before</a:t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1782300171" y="94681329"/>
              <a:ext cx="365183475" cy="621919069"/>
            </a:xfrm>
            <a:prstGeom prst="roundRect">
              <a:avLst>
                <a:gd fmla="val 61" name="adj"/>
              </a:avLst>
            </a:prstGeom>
            <a:solidFill>
              <a:srgbClr val="3399FF"/>
            </a:solidFill>
            <a:ln cap="flat" cmpd="sng" w="9525">
              <a:solidFill>
                <a:srgbClr val="80808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b="0" i="0" lang="en-US" sz="180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app 1.0</a:t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1782300171" y="959757714"/>
              <a:ext cx="365183475" cy="621919069"/>
            </a:xfrm>
            <a:prstGeom prst="roundRect">
              <a:avLst>
                <a:gd fmla="val 61" name="adj"/>
              </a:avLst>
            </a:prstGeom>
            <a:solidFill>
              <a:srgbClr val="66FF66"/>
            </a:solidFill>
            <a:ln cap="flat" cmpd="sng" w="9525">
              <a:solidFill>
                <a:srgbClr val="80808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b="0" i="0" lang="en-US" sz="180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app 1.1</a:t>
              </a:r>
              <a:endParaRPr/>
            </a:p>
          </p:txBody>
        </p:sp>
        <p:cxnSp>
          <p:nvCxnSpPr>
            <p:cNvPr id="728" name="Shape 728"/>
            <p:cNvCxnSpPr/>
            <p:nvPr/>
          </p:nvCxnSpPr>
          <p:spPr>
            <a:xfrm>
              <a:off x="1454820196" y="1266040567"/>
              <a:ext cx="327480210" cy="233901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sp>
          <p:nvSpPr>
            <p:cNvPr id="729" name="Shape 729"/>
            <p:cNvSpPr txBox="1"/>
            <p:nvPr/>
          </p:nvSpPr>
          <p:spPr>
            <a:xfrm>
              <a:off x="1842087132" y="1743001557"/>
              <a:ext cx="216524579" cy="4044820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b="0" i="1" lang="en-US" sz="150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after</a:t>
              </a:r>
              <a:endParaRPr/>
            </a:p>
          </p:txBody>
        </p:sp>
        <p:sp>
          <p:nvSpPr>
            <p:cNvPr id="730" name="Shape 730"/>
            <p:cNvSpPr txBox="1"/>
            <p:nvPr/>
          </p:nvSpPr>
          <p:spPr>
            <a:xfrm>
              <a:off x="1482828475" y="543586401"/>
              <a:ext cx="250996345" cy="7060898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b="0" i="0" lang="en-US" sz="150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live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b="0" i="0" lang="en-US" sz="150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traffic</a:t>
              </a:r>
              <a:endParaRPr/>
            </a:p>
          </p:txBody>
        </p:sp>
      </p:grpSp>
      <p:grpSp>
        <p:nvGrpSpPr>
          <p:cNvPr id="731" name="Shape 731"/>
          <p:cNvGrpSpPr/>
          <p:nvPr/>
        </p:nvGrpSpPr>
        <p:grpSpPr>
          <a:xfrm>
            <a:off x="63175" y="4772262"/>
            <a:ext cx="638560" cy="237980"/>
            <a:chOff x="4805348" y="2688225"/>
            <a:chExt cx="1604826" cy="705125"/>
          </a:xfrm>
        </p:grpSpPr>
        <p:pic>
          <p:nvPicPr>
            <p:cNvPr id="732" name="Shape 7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05348" y="2701499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3" name="Shape 7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83913" y="2688225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Blue-Green Deployment - Routes</a:t>
            </a:r>
            <a:endParaRPr/>
          </a:p>
        </p:txBody>
      </p:sp>
      <p:sp>
        <p:nvSpPr>
          <p:cNvPr id="739" name="Shape 739"/>
          <p:cNvSpPr txBox="1"/>
          <p:nvPr>
            <p:ph idx="1" type="body"/>
          </p:nvPr>
        </p:nvSpPr>
        <p:spPr>
          <a:xfrm>
            <a:off x="457200" y="876300"/>
            <a:ext cx="8229600" cy="18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applications can use the same route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application can have more than 1 route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administrators to safely redistribute live traffic to updated applications (ex: 80% v1 20% v2) </a:t>
            </a:r>
            <a:endParaRPr/>
          </a:p>
          <a:p>
            <a:pPr indent="-1905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0" name="Shape 740"/>
          <p:cNvGrpSpPr/>
          <p:nvPr/>
        </p:nvGrpSpPr>
        <p:grpSpPr>
          <a:xfrm>
            <a:off x="-22675" y="2554600"/>
            <a:ext cx="8541798" cy="1659166"/>
            <a:chOff x="0" y="0"/>
            <a:chExt cx="2147483647" cy="2147483647"/>
          </a:xfrm>
        </p:grpSpPr>
        <p:cxnSp>
          <p:nvCxnSpPr>
            <p:cNvPr id="741" name="Shape 741"/>
            <p:cNvCxnSpPr/>
            <p:nvPr/>
          </p:nvCxnSpPr>
          <p:spPr>
            <a:xfrm>
              <a:off x="259642937" y="420882206"/>
              <a:ext cx="231133000" cy="195770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sp>
          <p:nvSpPr>
            <p:cNvPr id="742" name="Shape 742"/>
            <p:cNvSpPr txBox="1"/>
            <p:nvPr/>
          </p:nvSpPr>
          <p:spPr>
            <a:xfrm>
              <a:off x="33449718" y="0"/>
              <a:ext cx="445923888" cy="5344226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 typeface="Arial"/>
                <a:buNone/>
              </a:pPr>
              <a:r>
                <a:rPr b="0" i="0" lang="en-US" sz="16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myapp.cfapps.io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Shape 743"/>
            <p:cNvSpPr txBox="1"/>
            <p:nvPr/>
          </p:nvSpPr>
          <p:spPr>
            <a:xfrm>
              <a:off x="123548132" y="1556288778"/>
              <a:ext cx="627633040" cy="5911948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b="0" i="1" lang="en-US" sz="150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before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b="0" i="1" lang="en-US" sz="150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(working on version 1.1)</a:t>
              </a: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1191398470" y="144861686"/>
              <a:ext cx="257743788" cy="520721053"/>
            </a:xfrm>
            <a:prstGeom prst="roundRect">
              <a:avLst>
                <a:gd fmla="val 61" name="adj"/>
              </a:avLst>
            </a:prstGeom>
            <a:solidFill>
              <a:srgbClr val="3399FF"/>
            </a:solidFill>
            <a:ln cap="flat" cmpd="sng" w="9525">
              <a:solidFill>
                <a:srgbClr val="80808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b="0" i="0" lang="en-US" sz="180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app1.0</a:t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1186076285" y="865257577"/>
              <a:ext cx="257743788" cy="520721053"/>
            </a:xfrm>
            <a:prstGeom prst="roundRect">
              <a:avLst>
                <a:gd fmla="val 61" name="adj"/>
              </a:avLst>
            </a:prstGeom>
            <a:solidFill>
              <a:srgbClr val="66FF66"/>
            </a:solidFill>
            <a:ln cap="flat" cmpd="sng" w="9525">
              <a:solidFill>
                <a:srgbClr val="80808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b="0" i="0" lang="en-US" sz="180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app1.1</a:t>
              </a:r>
              <a:endParaRPr/>
            </a:p>
          </p:txBody>
        </p:sp>
        <p:cxnSp>
          <p:nvCxnSpPr>
            <p:cNvPr id="746" name="Shape 746"/>
            <p:cNvCxnSpPr/>
            <p:nvPr/>
          </p:nvCxnSpPr>
          <p:spPr>
            <a:xfrm>
              <a:off x="954943314" y="1123661022"/>
              <a:ext cx="231133000" cy="195653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sp>
          <p:nvSpPr>
            <p:cNvPr id="747" name="Shape 747"/>
            <p:cNvSpPr txBox="1"/>
            <p:nvPr/>
          </p:nvSpPr>
          <p:spPr>
            <a:xfrm>
              <a:off x="927192001" y="1556288778"/>
              <a:ext cx="554643519" cy="5911948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b="0" i="1" lang="en-US" sz="150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during </a:t>
              </a:r>
              <a:br>
                <a:rPr b="0" i="1" lang="en-US" sz="150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1" lang="en-US" sz="150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(version 1.1 is ready)</a:t>
              </a:r>
              <a:endParaRPr/>
            </a:p>
          </p:txBody>
        </p:sp>
        <p:cxnSp>
          <p:nvCxnSpPr>
            <p:cNvPr id="748" name="Shape 748"/>
            <p:cNvCxnSpPr/>
            <p:nvPr/>
          </p:nvCxnSpPr>
          <p:spPr>
            <a:xfrm>
              <a:off x="252039866" y="1137362847"/>
              <a:ext cx="231133000" cy="195770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sp>
          <p:nvSpPr>
            <p:cNvPr id="749" name="Shape 749"/>
            <p:cNvSpPr txBox="1"/>
            <p:nvPr/>
          </p:nvSpPr>
          <p:spPr>
            <a:xfrm>
              <a:off x="0" y="714526535"/>
              <a:ext cx="504847823" cy="5344226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 typeface="Arial"/>
                <a:buNone/>
              </a:pPr>
              <a:r>
                <a:rPr b="0" i="0" lang="en-US" sz="16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myappdev.cfapps.io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50" name="Shape 750"/>
            <p:cNvCxnSpPr/>
            <p:nvPr/>
          </p:nvCxnSpPr>
          <p:spPr>
            <a:xfrm>
              <a:off x="966727953" y="420882206"/>
              <a:ext cx="231133000" cy="195770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sp>
          <p:nvSpPr>
            <p:cNvPr id="751" name="Shape 751"/>
            <p:cNvSpPr txBox="1"/>
            <p:nvPr/>
          </p:nvSpPr>
          <p:spPr>
            <a:xfrm>
              <a:off x="767758606" y="0"/>
              <a:ext cx="445923888" cy="5344226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 typeface="Arial"/>
                <a:buNone/>
              </a:pPr>
              <a:r>
                <a:rPr b="0" i="0" lang="en-US" sz="16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myapp.cfapps.io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Shape 752"/>
            <p:cNvSpPr txBox="1"/>
            <p:nvPr/>
          </p:nvSpPr>
          <p:spPr>
            <a:xfrm>
              <a:off x="773082282" y="714526535"/>
              <a:ext cx="445923888" cy="5344226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 typeface="Arial"/>
                <a:buNone/>
              </a:pPr>
              <a:r>
                <a:rPr b="0" i="0" lang="en-US" sz="16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myapp.cfapps.io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1889739858" y="144861686"/>
              <a:ext cx="257743788" cy="520721053"/>
            </a:xfrm>
            <a:prstGeom prst="roundRect">
              <a:avLst>
                <a:gd fmla="val 61" name="adj"/>
              </a:avLst>
            </a:prstGeom>
            <a:solidFill>
              <a:srgbClr val="3399FF"/>
            </a:solidFill>
            <a:ln cap="flat" cmpd="sng" w="9525">
              <a:solidFill>
                <a:srgbClr val="80808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b="0" i="0" lang="en-US" sz="180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app1.0</a:t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1884417674" y="865257577"/>
              <a:ext cx="257743788" cy="520721053"/>
            </a:xfrm>
            <a:prstGeom prst="roundRect">
              <a:avLst>
                <a:gd fmla="val 61" name="adj"/>
              </a:avLst>
            </a:prstGeom>
            <a:solidFill>
              <a:srgbClr val="66FF66"/>
            </a:solidFill>
            <a:ln cap="flat" cmpd="sng" w="9525">
              <a:solidFill>
                <a:srgbClr val="80808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b="0" i="0" lang="en-US" sz="180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app1.1</a:t>
              </a:r>
              <a:endParaRPr/>
            </a:p>
          </p:txBody>
        </p:sp>
        <p:cxnSp>
          <p:nvCxnSpPr>
            <p:cNvPr id="755" name="Shape 755"/>
            <p:cNvCxnSpPr/>
            <p:nvPr/>
          </p:nvCxnSpPr>
          <p:spPr>
            <a:xfrm>
              <a:off x="1653284401" y="1123661022"/>
              <a:ext cx="231133000" cy="195653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sp>
          <p:nvSpPr>
            <p:cNvPr id="756" name="Shape 756"/>
            <p:cNvSpPr txBox="1"/>
            <p:nvPr/>
          </p:nvSpPr>
          <p:spPr>
            <a:xfrm>
              <a:off x="1532015752" y="1556288778"/>
              <a:ext cx="596840414" cy="5911948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b="0" i="1" lang="en-US" sz="150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after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b="0" i="1" lang="en-US" sz="150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(version 1.1 in Prod)</a:t>
              </a:r>
              <a:endParaRPr/>
            </a:p>
          </p:txBody>
        </p:sp>
        <p:sp>
          <p:nvSpPr>
            <p:cNvPr id="757" name="Shape 757"/>
            <p:cNvSpPr txBox="1"/>
            <p:nvPr/>
          </p:nvSpPr>
          <p:spPr>
            <a:xfrm>
              <a:off x="1452263085" y="714526535"/>
              <a:ext cx="445923888" cy="5344226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 typeface="Arial"/>
                <a:buNone/>
              </a:pPr>
              <a:r>
                <a:rPr b="0" i="0" lang="en-US" sz="16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myapp.cfapps.io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484313694" y="144861686"/>
              <a:ext cx="257743788" cy="520721053"/>
            </a:xfrm>
            <a:prstGeom prst="roundRect">
              <a:avLst>
                <a:gd fmla="val 61" name="adj"/>
              </a:avLst>
            </a:prstGeom>
            <a:solidFill>
              <a:srgbClr val="3399FF"/>
            </a:solidFill>
            <a:ln cap="flat" cmpd="sng" w="9525">
              <a:solidFill>
                <a:srgbClr val="80808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b="0" i="0" lang="en-US" sz="180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app1.0</a:t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479371580" y="865257577"/>
              <a:ext cx="257743788" cy="520721053"/>
            </a:xfrm>
            <a:prstGeom prst="roundRect">
              <a:avLst>
                <a:gd fmla="val 61" name="adj"/>
              </a:avLst>
            </a:prstGeom>
            <a:solidFill>
              <a:srgbClr val="66FF66"/>
            </a:solidFill>
            <a:ln cap="flat" cmpd="sng" w="9525">
              <a:solidFill>
                <a:srgbClr val="80808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b="0" i="0" lang="en-US" sz="180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app1.1</a:t>
              </a:r>
              <a:endParaRPr/>
            </a:p>
          </p:txBody>
        </p:sp>
      </p:grpSp>
      <p:grpSp>
        <p:nvGrpSpPr>
          <p:cNvPr id="760" name="Shape 760"/>
          <p:cNvGrpSpPr/>
          <p:nvPr/>
        </p:nvGrpSpPr>
        <p:grpSpPr>
          <a:xfrm>
            <a:off x="63175" y="4772262"/>
            <a:ext cx="638560" cy="237980"/>
            <a:chOff x="4805348" y="2688225"/>
            <a:chExt cx="1604826" cy="705125"/>
          </a:xfrm>
        </p:grpSpPr>
        <p:pic>
          <p:nvPicPr>
            <p:cNvPr id="761" name="Shape 76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05348" y="2701499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2" name="Shape 76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83913" y="2688225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 txBox="1"/>
          <p:nvPr>
            <p:ph type="ctrTitle"/>
          </p:nvPr>
        </p:nvSpPr>
        <p:spPr>
          <a:xfrm>
            <a:off x="1192212" y="2103437"/>
            <a:ext cx="60483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Platform &amp; Application Health</a:t>
            </a:r>
            <a:endParaRPr/>
          </a:p>
        </p:txBody>
      </p:sp>
      <p:sp>
        <p:nvSpPr>
          <p:cNvPr id="768" name="Shape 768"/>
          <p:cNvSpPr txBox="1"/>
          <p:nvPr>
            <p:ph idx="1" type="subTitle"/>
          </p:nvPr>
        </p:nvSpPr>
        <p:spPr>
          <a:xfrm>
            <a:off x="1192212" y="2752725"/>
            <a:ext cx="60483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/>
              <a:t>Blue Green Demo</a:t>
            </a:r>
            <a:endParaRPr/>
          </a:p>
        </p:txBody>
      </p:sp>
      <p:grpSp>
        <p:nvGrpSpPr>
          <p:cNvPr id="769" name="Shape 769"/>
          <p:cNvGrpSpPr/>
          <p:nvPr/>
        </p:nvGrpSpPr>
        <p:grpSpPr>
          <a:xfrm>
            <a:off x="63175" y="4772262"/>
            <a:ext cx="638560" cy="237980"/>
            <a:chOff x="4805348" y="2688225"/>
            <a:chExt cx="1604826" cy="705125"/>
          </a:xfrm>
        </p:grpSpPr>
        <p:pic>
          <p:nvPicPr>
            <p:cNvPr id="770" name="Shape 77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05348" y="2701499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1" name="Shape 77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83913" y="2688225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 txBox="1"/>
          <p:nvPr>
            <p:ph idx="1" type="body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How quickly is your team required to respond to High, Medium, or Low vulnerabilities?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What </a:t>
            </a:r>
            <a:r>
              <a:rPr lang="en-US"/>
              <a:t>teams need to be involved during a patch cycles?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Do you have the ability to do zero downtime patching of the infrastructure and apps?</a:t>
            </a:r>
            <a:endParaRPr/>
          </a:p>
        </p:txBody>
      </p:sp>
      <p:sp>
        <p:nvSpPr>
          <p:cNvPr id="778" name="Shape 778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</a:t>
            </a:r>
            <a:endParaRPr/>
          </a:p>
        </p:txBody>
      </p:sp>
      <p:grpSp>
        <p:nvGrpSpPr>
          <p:cNvPr id="779" name="Shape 779"/>
          <p:cNvGrpSpPr/>
          <p:nvPr/>
        </p:nvGrpSpPr>
        <p:grpSpPr>
          <a:xfrm>
            <a:off x="63175" y="4772262"/>
            <a:ext cx="638560" cy="237980"/>
            <a:chOff x="4805348" y="2688225"/>
            <a:chExt cx="1604826" cy="705125"/>
          </a:xfrm>
        </p:grpSpPr>
        <p:pic>
          <p:nvPicPr>
            <p:cNvPr id="780" name="Shape 78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05348" y="2701499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1" name="Shape 78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83913" y="2688225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3800475" y="969962"/>
            <a:ext cx="48132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225" lIns="21225" spcFirstLastPara="1" rIns="21225" wrap="square" tIns="212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Services Overview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Platform Installation &amp; Setup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Role Based Access Control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Platform &amp; Application Scaling</a:t>
            </a:r>
            <a:endParaRPr/>
          </a:p>
          <a:p>
            <a:pPr indent="-342900" lvl="0" marL="3429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</a:rPr>
              <a:t>Health, Events, &amp; Logging</a:t>
            </a:r>
            <a:endParaRPr/>
          </a:p>
          <a:p>
            <a:pPr indent="-342900" lvl="0" marL="3429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Char char="•"/>
            </a:pPr>
            <a:r>
              <a:rPr b="1" lang="en-US" sz="1900">
                <a:solidFill>
                  <a:schemeClr val="dk1"/>
                </a:solidFill>
              </a:rPr>
              <a:t>Platform &amp; Application Patching</a:t>
            </a:r>
            <a:endParaRPr b="1"/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r>
              <a:rPr lang="en-US" sz="1900">
                <a:solidFill>
                  <a:schemeClr val="dk1"/>
                </a:solidFill>
              </a:rPr>
              <a:t> Overview</a:t>
            </a:r>
            <a:endParaRPr sz="1900">
              <a:solidFill>
                <a:schemeClr val="dk1"/>
              </a:solidFill>
            </a:endParaRPr>
          </a:p>
          <a:p>
            <a:pPr indent="-342900" lvl="0" marL="3429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Authentication &amp; Authorization</a:t>
            </a:r>
            <a:endParaRPr sz="1900">
              <a:solidFill>
                <a:srgbClr val="4D4D4D"/>
              </a:solidFill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449262" y="1474787"/>
            <a:ext cx="2398800" cy="16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86E"/>
              </a:buClr>
              <a:buFont typeface="Helvetica Neue"/>
              <a:buNone/>
            </a:pPr>
            <a:r>
              <a:rPr b="0" i="0" lang="en-US" sz="3300" u="none">
                <a:solidFill>
                  <a:srgbClr val="0078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Operations Workshop Agenda</a:t>
            </a:r>
            <a:endParaRPr/>
          </a:p>
        </p:txBody>
      </p:sp>
      <p:cxnSp>
        <p:nvCxnSpPr>
          <p:cNvPr id="326" name="Shape 326"/>
          <p:cNvCxnSpPr/>
          <p:nvPr/>
        </p:nvCxnSpPr>
        <p:spPr>
          <a:xfrm flipH="1" rot="10800000">
            <a:off x="3333750" y="779424"/>
            <a:ext cx="1500" cy="35862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327" name="Shape 327"/>
          <p:cNvGrpSpPr/>
          <p:nvPr/>
        </p:nvGrpSpPr>
        <p:grpSpPr>
          <a:xfrm>
            <a:off x="63175" y="4772262"/>
            <a:ext cx="638560" cy="237980"/>
            <a:chOff x="4805348" y="2688225"/>
            <a:chExt cx="1604826" cy="705125"/>
          </a:xfrm>
        </p:grpSpPr>
        <p:pic>
          <p:nvPicPr>
            <p:cNvPr id="328" name="Shape 3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05348" y="2701499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Shape 3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83913" y="2688225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3000"/>
              <a:t>Key Themes</a:t>
            </a:r>
            <a:endParaRPr sz="3000"/>
          </a:p>
        </p:txBody>
      </p:sp>
      <p:pic>
        <p:nvPicPr>
          <p:cNvPr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963" y="1201175"/>
            <a:ext cx="705125" cy="705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7" name="Shape 337"/>
          <p:cNvGrpSpPr/>
          <p:nvPr/>
        </p:nvGrpSpPr>
        <p:grpSpPr>
          <a:xfrm>
            <a:off x="798750" y="2077488"/>
            <a:ext cx="723000" cy="678600"/>
            <a:chOff x="2055625" y="1272525"/>
            <a:chExt cx="723000" cy="678600"/>
          </a:xfrm>
        </p:grpSpPr>
        <p:sp>
          <p:nvSpPr>
            <p:cNvPr id="338" name="Shape 338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41" name="Shape 3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973" y="2927299"/>
            <a:ext cx="678577" cy="6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138" y="3777088"/>
            <a:ext cx="926261" cy="7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Shape 343"/>
          <p:cNvSpPr txBox="1"/>
          <p:nvPr/>
        </p:nvSpPr>
        <p:spPr>
          <a:xfrm>
            <a:off x="1926525" y="12547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2C4C9"/>
                </a:solidFill>
              </a:rPr>
              <a:t>Speed</a:t>
            </a:r>
            <a:endParaRPr sz="3000">
              <a:solidFill>
                <a:srgbClr val="A2C4C9"/>
              </a:solidFill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1948850" y="21321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2C4C9"/>
                </a:solidFill>
              </a:rPr>
              <a:t>Scale</a:t>
            </a:r>
            <a:endParaRPr sz="3000">
              <a:solidFill>
                <a:srgbClr val="A2C4C9"/>
              </a:solidFill>
            </a:endParaRPr>
          </a:p>
        </p:txBody>
      </p:sp>
      <p:sp>
        <p:nvSpPr>
          <p:cNvPr id="345" name="Shape 345"/>
          <p:cNvSpPr txBox="1"/>
          <p:nvPr/>
        </p:nvSpPr>
        <p:spPr>
          <a:xfrm>
            <a:off x="1948850" y="29819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A2C4C9"/>
                </a:solidFill>
              </a:rPr>
              <a:t>Security</a:t>
            </a:r>
            <a:endParaRPr b="1" sz="3000">
              <a:solidFill>
                <a:srgbClr val="A2C4C9"/>
              </a:solidFill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1948850" y="3844963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A2C4C9"/>
                </a:solidFill>
              </a:rPr>
              <a:t>Stability</a:t>
            </a:r>
            <a:endParaRPr b="1" sz="3000">
              <a:solidFill>
                <a:srgbClr val="A2C4C9"/>
              </a:solidFill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619950" y="1102276"/>
            <a:ext cx="2868900" cy="1760700"/>
          </a:xfrm>
          <a:prstGeom prst="rect">
            <a:avLst/>
          </a:prstGeom>
          <a:solidFill>
            <a:srgbClr val="22313C">
              <a:alpha val="8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Detecting &amp; Responding to Vulnerabilities</a:t>
            </a:r>
            <a:endParaRPr/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Detection</a:t>
            </a:r>
            <a:endParaRPr/>
          </a:p>
          <a:p>
            <a:pPr indent="-2603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 Disclosure Process: Customers &amp; Partners</a:t>
            </a:r>
            <a:endParaRPr sz="1800"/>
          </a:p>
          <a:p>
            <a:pPr indent="-2603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 public repositories </a:t>
            </a:r>
            <a:endParaRPr sz="1800"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Respond</a:t>
            </a:r>
            <a:endParaRPr/>
          </a:p>
          <a:p>
            <a:pPr indent="-2603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Assess vulnerability</a:t>
            </a:r>
            <a:endParaRPr sz="1800"/>
          </a:p>
          <a:p>
            <a:pPr indent="-2603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impacted, update components and test changes</a:t>
            </a:r>
            <a:endParaRPr sz="1800"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Announce</a:t>
            </a:r>
            <a:endParaRPr/>
          </a:p>
          <a:p>
            <a:pPr indent="-2603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fix to Pivotal Network (email alerts available)</a:t>
            </a:r>
            <a:endParaRPr sz="1800"/>
          </a:p>
          <a:p>
            <a:pPr indent="-2603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to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https://pivotal.io/security</a:t>
            </a:r>
            <a:endParaRPr sz="1800"/>
          </a:p>
          <a:p>
            <a:pPr indent="-1460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4" name="Shape 354"/>
          <p:cNvGrpSpPr/>
          <p:nvPr/>
        </p:nvGrpSpPr>
        <p:grpSpPr>
          <a:xfrm>
            <a:off x="63175" y="4772262"/>
            <a:ext cx="638560" cy="237980"/>
            <a:chOff x="4805348" y="2688225"/>
            <a:chExt cx="1604826" cy="705125"/>
          </a:xfrm>
        </p:grpSpPr>
        <p:pic>
          <p:nvPicPr>
            <p:cNvPr id="355" name="Shape 35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05348" y="2701499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Shape 35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83913" y="2688225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Categorizing Vulnerabilities</a:t>
            </a:r>
            <a:endParaRPr/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Ubuntu provided packages: Canonical’s priority levels are followed:</a:t>
            </a:r>
            <a:endParaRPr/>
          </a:p>
          <a:p>
            <a:pPr indent="-2730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http://people.canonical.com/~ubuntu-security/cve/priority.html</a:t>
            </a:r>
            <a:endParaRPr sz="1800"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vulnerabilities for Common Vulnerability Scoring System v3.0 standards</a:t>
            </a:r>
            <a:endParaRPr/>
          </a:p>
          <a:p>
            <a:pPr indent="-2730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https://www.first.org/cvss/specification-document</a:t>
            </a:r>
            <a:endParaRPr sz="1800"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 Frequency</a:t>
            </a:r>
            <a:endParaRPr/>
          </a:p>
          <a:p>
            <a:pPr indent="-2730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Low/Medium – 1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week each month</a:t>
            </a:r>
            <a:endParaRPr sz="1800"/>
          </a:p>
          <a:p>
            <a:pPr indent="-2730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- ASAP</a:t>
            </a:r>
            <a:endParaRPr sz="1800"/>
          </a:p>
          <a:p>
            <a:pPr indent="-215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3" name="Shape 363"/>
          <p:cNvGrpSpPr/>
          <p:nvPr/>
        </p:nvGrpSpPr>
        <p:grpSpPr>
          <a:xfrm>
            <a:off x="63175" y="4772262"/>
            <a:ext cx="638560" cy="237980"/>
            <a:chOff x="4805348" y="2688225"/>
            <a:chExt cx="1604826" cy="705125"/>
          </a:xfrm>
        </p:grpSpPr>
        <p:pic>
          <p:nvPicPr>
            <p:cNvPr id="364" name="Shape 36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05348" y="2701499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Shape 36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483913" y="2688225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rPr>
              <a:t>Platform Upgrades and Patches</a:t>
            </a:r>
            <a:endParaRPr/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457200" y="876300"/>
            <a:ext cx="82296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Canary-style deployments </a:t>
            </a:r>
            <a:r>
              <a:rPr b="0" i="0" lang="en-US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to minimize downtime</a:t>
            </a:r>
            <a:endParaRPr/>
          </a:p>
          <a:p>
            <a:pPr indent="-247650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Also known as rolling upgrades</a:t>
            </a:r>
            <a:endParaRPr sz="1800"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4D4D4D"/>
                </a:solidFill>
              </a:rPr>
              <a:t>N</a:t>
            </a:r>
            <a:r>
              <a:rPr b="0" i="0" lang="en-US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umber of “canary” VMs are deployed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4D4D4D"/>
                </a:solidFill>
              </a:rPr>
              <a:t>Smoke test</a:t>
            </a:r>
            <a:r>
              <a:rPr b="0" i="0" lang="en-US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 new VMs </a:t>
            </a:r>
            <a:endParaRPr>
              <a:solidFill>
                <a:srgbClr val="4D4D4D"/>
              </a:solidFill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Remaining VMs are deployed </a:t>
            </a:r>
            <a:endParaRPr/>
          </a:p>
          <a:p>
            <a:pPr indent="-24765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Otherwise the upgrade is halted</a:t>
            </a:r>
            <a:endParaRPr sz="1800"/>
          </a:p>
          <a:p>
            <a:pPr indent="-1905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2" name="Shape 372"/>
          <p:cNvGrpSpPr/>
          <p:nvPr/>
        </p:nvGrpSpPr>
        <p:grpSpPr>
          <a:xfrm>
            <a:off x="63175" y="4772262"/>
            <a:ext cx="638560" cy="237980"/>
            <a:chOff x="4805348" y="2688225"/>
            <a:chExt cx="1604826" cy="705125"/>
          </a:xfrm>
        </p:grpSpPr>
        <p:pic>
          <p:nvPicPr>
            <p:cNvPr id="373" name="Shape 37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05348" y="2701499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Shape 37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83913" y="2688225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Upgrade and patch with rolling “canary” deploys</a:t>
            </a:r>
            <a:endParaRPr/>
          </a:p>
        </p:txBody>
      </p:sp>
      <p:sp>
        <p:nvSpPr>
          <p:cNvPr id="380" name="Shape 380"/>
          <p:cNvSpPr txBox="1"/>
          <p:nvPr/>
        </p:nvSpPr>
        <p:spPr>
          <a:xfrm>
            <a:off x="9017000" y="5021262"/>
            <a:ext cx="127000" cy="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1" name="Shape 381"/>
          <p:cNvSpPr txBox="1"/>
          <p:nvPr/>
        </p:nvSpPr>
        <p:spPr>
          <a:xfrm>
            <a:off x="1155700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 txBox="1"/>
          <p:nvPr/>
        </p:nvSpPr>
        <p:spPr>
          <a:xfrm>
            <a:off x="2386012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383" name="Shape 383"/>
          <p:cNvSpPr txBox="1"/>
          <p:nvPr/>
        </p:nvSpPr>
        <p:spPr>
          <a:xfrm>
            <a:off x="2606675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384" name="Shape 384"/>
          <p:cNvSpPr txBox="1"/>
          <p:nvPr/>
        </p:nvSpPr>
        <p:spPr>
          <a:xfrm>
            <a:off x="1776412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2386012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2995612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1270000" y="1270000"/>
            <a:ext cx="3349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388" name="Shape 388"/>
          <p:cNvSpPr txBox="1"/>
          <p:nvPr/>
        </p:nvSpPr>
        <p:spPr>
          <a:xfrm>
            <a:off x="1905000" y="1270000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389" name="Shape 389"/>
          <p:cNvSpPr txBox="1"/>
          <p:nvPr/>
        </p:nvSpPr>
        <p:spPr>
          <a:xfrm>
            <a:off x="558800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 txBox="1"/>
          <p:nvPr/>
        </p:nvSpPr>
        <p:spPr>
          <a:xfrm>
            <a:off x="558800" y="1270000"/>
            <a:ext cx="30321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91" name="Shape 391"/>
          <p:cNvSpPr txBox="1"/>
          <p:nvPr/>
        </p:nvSpPr>
        <p:spPr>
          <a:xfrm>
            <a:off x="763587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92" name="Shape 392"/>
          <p:cNvSpPr txBox="1"/>
          <p:nvPr/>
        </p:nvSpPr>
        <p:spPr>
          <a:xfrm>
            <a:off x="5265737" y="3908425"/>
            <a:ext cx="546100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5133975" y="3416300"/>
            <a:ext cx="119221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A,B,M,N,X,Y</a:t>
            </a:r>
            <a:endParaRPr/>
          </a:p>
        </p:txBody>
      </p:sp>
      <p:sp>
        <p:nvSpPr>
          <p:cNvPr id="394" name="Shape 394"/>
          <p:cNvSpPr txBox="1"/>
          <p:nvPr/>
        </p:nvSpPr>
        <p:spPr>
          <a:xfrm>
            <a:off x="6286500" y="3433762"/>
            <a:ext cx="25304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</a:pPr>
            <a:r>
              <a:rPr b="1" i="0" lang="en-US" sz="1300" u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rPr>
              <a:t>-  Application instances</a:t>
            </a:r>
            <a:endParaRPr/>
          </a:p>
        </p:txBody>
      </p:sp>
      <p:sp>
        <p:nvSpPr>
          <p:cNvPr id="395" name="Shape 395"/>
          <p:cNvSpPr txBox="1"/>
          <p:nvPr/>
        </p:nvSpPr>
        <p:spPr>
          <a:xfrm>
            <a:off x="6286500" y="3894137"/>
            <a:ext cx="25304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</a:pPr>
            <a:r>
              <a:rPr b="1" i="0" lang="en-US" sz="1300" u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rPr>
              <a:t>-  VM prior to update</a:t>
            </a:r>
            <a:endParaRPr/>
          </a:p>
        </p:txBody>
      </p:sp>
      <p:sp>
        <p:nvSpPr>
          <p:cNvPr id="396" name="Shape 396"/>
          <p:cNvSpPr txBox="1"/>
          <p:nvPr/>
        </p:nvSpPr>
        <p:spPr>
          <a:xfrm>
            <a:off x="4881562" y="3368675"/>
            <a:ext cx="3935412" cy="1050925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7" name="Shape 397"/>
          <p:cNvGrpSpPr/>
          <p:nvPr/>
        </p:nvGrpSpPr>
        <p:grpSpPr>
          <a:xfrm>
            <a:off x="63175" y="4772262"/>
            <a:ext cx="638560" cy="237980"/>
            <a:chOff x="4805348" y="2688225"/>
            <a:chExt cx="1604826" cy="705125"/>
          </a:xfrm>
        </p:grpSpPr>
        <p:pic>
          <p:nvPicPr>
            <p:cNvPr id="398" name="Shape 39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05348" y="2701499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Shape 39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83913" y="2688225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Upgrade and patch with rolling “canary” deploys</a:t>
            </a:r>
            <a:endParaRPr/>
          </a:p>
        </p:txBody>
      </p:sp>
      <p:sp>
        <p:nvSpPr>
          <p:cNvPr id="405" name="Shape 405"/>
          <p:cNvSpPr txBox="1"/>
          <p:nvPr/>
        </p:nvSpPr>
        <p:spPr>
          <a:xfrm>
            <a:off x="9017000" y="5021262"/>
            <a:ext cx="127000" cy="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6" name="Shape 406"/>
          <p:cNvSpPr txBox="1"/>
          <p:nvPr/>
        </p:nvSpPr>
        <p:spPr>
          <a:xfrm>
            <a:off x="1136650" y="2449512"/>
            <a:ext cx="546100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1366837" y="2181225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08" name="Shape 408"/>
          <p:cNvSpPr txBox="1"/>
          <p:nvPr/>
        </p:nvSpPr>
        <p:spPr>
          <a:xfrm>
            <a:off x="1963737" y="2176462"/>
            <a:ext cx="3127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09" name="Shape 409"/>
          <p:cNvSpPr txBox="1"/>
          <p:nvPr/>
        </p:nvSpPr>
        <p:spPr>
          <a:xfrm>
            <a:off x="1757362" y="2449512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 txBox="1"/>
          <p:nvPr/>
        </p:nvSpPr>
        <p:spPr>
          <a:xfrm>
            <a:off x="2366962" y="2449512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2976562" y="2449512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Shape 412"/>
          <p:cNvSpPr txBox="1"/>
          <p:nvPr/>
        </p:nvSpPr>
        <p:spPr>
          <a:xfrm>
            <a:off x="1144587" y="2176462"/>
            <a:ext cx="3349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413" name="Shape 413"/>
          <p:cNvSpPr txBox="1"/>
          <p:nvPr/>
        </p:nvSpPr>
        <p:spPr>
          <a:xfrm>
            <a:off x="1766887" y="2176462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414" name="Shape 414"/>
          <p:cNvSpPr txBox="1"/>
          <p:nvPr/>
        </p:nvSpPr>
        <p:spPr>
          <a:xfrm>
            <a:off x="539750" y="2449512"/>
            <a:ext cx="546100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538162" y="2176462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416" name="Shape 416"/>
          <p:cNvSpPr txBox="1"/>
          <p:nvPr/>
        </p:nvSpPr>
        <p:spPr>
          <a:xfrm>
            <a:off x="744537" y="2176462"/>
            <a:ext cx="30321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17" name="Shape 417"/>
          <p:cNvSpPr txBox="1"/>
          <p:nvPr/>
        </p:nvSpPr>
        <p:spPr>
          <a:xfrm>
            <a:off x="4076700" y="2405062"/>
            <a:ext cx="25304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</a:pPr>
            <a:r>
              <a:rPr b="1" i="0" lang="en-US" sz="1300" u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rPr>
              <a:t>Apps redeployed to </a:t>
            </a:r>
            <a:r>
              <a:rPr b="1" i="0" lang="en-US" sz="1300" u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rPr>
              <a:t>clear</a:t>
            </a:r>
            <a:r>
              <a:rPr b="1" i="0" lang="en-US" sz="1300" u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rPr>
              <a:t> VMs</a:t>
            </a:r>
            <a:endParaRPr/>
          </a:p>
        </p:txBody>
      </p:sp>
      <p:sp>
        <p:nvSpPr>
          <p:cNvPr id="418" name="Shape 418"/>
          <p:cNvSpPr txBox="1"/>
          <p:nvPr/>
        </p:nvSpPr>
        <p:spPr>
          <a:xfrm>
            <a:off x="1155700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Shape 419"/>
          <p:cNvSpPr txBox="1"/>
          <p:nvPr/>
        </p:nvSpPr>
        <p:spPr>
          <a:xfrm>
            <a:off x="2386012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20" name="Shape 420"/>
          <p:cNvSpPr txBox="1"/>
          <p:nvPr/>
        </p:nvSpPr>
        <p:spPr>
          <a:xfrm>
            <a:off x="2606675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21" name="Shape 421"/>
          <p:cNvSpPr txBox="1"/>
          <p:nvPr/>
        </p:nvSpPr>
        <p:spPr>
          <a:xfrm>
            <a:off x="1776412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2386012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2995612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1270000" y="1270000"/>
            <a:ext cx="3349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425" name="Shape 425"/>
          <p:cNvSpPr txBox="1"/>
          <p:nvPr/>
        </p:nvSpPr>
        <p:spPr>
          <a:xfrm>
            <a:off x="1905000" y="1270000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426" name="Shape 426"/>
          <p:cNvSpPr txBox="1"/>
          <p:nvPr/>
        </p:nvSpPr>
        <p:spPr>
          <a:xfrm>
            <a:off x="558800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Shape 427"/>
          <p:cNvSpPr txBox="1"/>
          <p:nvPr/>
        </p:nvSpPr>
        <p:spPr>
          <a:xfrm>
            <a:off x="558800" y="1270000"/>
            <a:ext cx="30321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428" name="Shape 428"/>
          <p:cNvSpPr txBox="1"/>
          <p:nvPr/>
        </p:nvSpPr>
        <p:spPr>
          <a:xfrm>
            <a:off x="763587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429" name="Shape 429"/>
          <p:cNvCxnSpPr/>
          <p:nvPr/>
        </p:nvCxnSpPr>
        <p:spPr>
          <a:xfrm flipH="1">
            <a:off x="1586949" y="2127049"/>
            <a:ext cx="891000" cy="1173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430" name="Shape 430"/>
          <p:cNvCxnSpPr/>
          <p:nvPr/>
        </p:nvCxnSpPr>
        <p:spPr>
          <a:xfrm flipH="1">
            <a:off x="2196412" y="2225675"/>
            <a:ext cx="532500" cy="1602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miter lim="8000"/>
            <a:headEnd len="sm" w="sm" type="none"/>
            <a:tailEnd len="med" w="med" type="stealth"/>
          </a:ln>
        </p:spPr>
      </p:cxnSp>
      <p:grpSp>
        <p:nvGrpSpPr>
          <p:cNvPr id="431" name="Shape 431"/>
          <p:cNvGrpSpPr/>
          <p:nvPr/>
        </p:nvGrpSpPr>
        <p:grpSpPr>
          <a:xfrm>
            <a:off x="63175" y="4772262"/>
            <a:ext cx="638560" cy="237980"/>
            <a:chOff x="4805348" y="2688225"/>
            <a:chExt cx="1604826" cy="705125"/>
          </a:xfrm>
        </p:grpSpPr>
        <p:pic>
          <p:nvPicPr>
            <p:cNvPr id="432" name="Shape 4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05348" y="2701499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Shape 4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83913" y="2688225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Upgrade and patch with rolling “canary” deploys</a:t>
            </a:r>
            <a:endParaRPr/>
          </a:p>
        </p:txBody>
      </p:sp>
      <p:sp>
        <p:nvSpPr>
          <p:cNvPr id="439" name="Shape 439"/>
          <p:cNvSpPr txBox="1"/>
          <p:nvPr/>
        </p:nvSpPr>
        <p:spPr>
          <a:xfrm>
            <a:off x="9017000" y="5021262"/>
            <a:ext cx="127000" cy="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0" name="Shape 440"/>
          <p:cNvSpPr txBox="1"/>
          <p:nvPr/>
        </p:nvSpPr>
        <p:spPr>
          <a:xfrm>
            <a:off x="1136650" y="2449512"/>
            <a:ext cx="546100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 txBox="1"/>
          <p:nvPr/>
        </p:nvSpPr>
        <p:spPr>
          <a:xfrm>
            <a:off x="1366837" y="2181225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42" name="Shape 442"/>
          <p:cNvSpPr txBox="1"/>
          <p:nvPr/>
        </p:nvSpPr>
        <p:spPr>
          <a:xfrm>
            <a:off x="1963737" y="2176462"/>
            <a:ext cx="3127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43" name="Shape 443"/>
          <p:cNvSpPr txBox="1"/>
          <p:nvPr/>
        </p:nvSpPr>
        <p:spPr>
          <a:xfrm>
            <a:off x="1757362" y="2449512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Shape 444"/>
          <p:cNvSpPr txBox="1"/>
          <p:nvPr/>
        </p:nvSpPr>
        <p:spPr>
          <a:xfrm>
            <a:off x="2366962" y="2449512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2976562" y="2449512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Shape 446"/>
          <p:cNvSpPr txBox="1"/>
          <p:nvPr/>
        </p:nvSpPr>
        <p:spPr>
          <a:xfrm>
            <a:off x="1144587" y="2176462"/>
            <a:ext cx="3349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447" name="Shape 447"/>
          <p:cNvSpPr txBox="1"/>
          <p:nvPr/>
        </p:nvSpPr>
        <p:spPr>
          <a:xfrm>
            <a:off x="1766887" y="2176462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448" name="Shape 448"/>
          <p:cNvSpPr txBox="1"/>
          <p:nvPr/>
        </p:nvSpPr>
        <p:spPr>
          <a:xfrm>
            <a:off x="539750" y="2449512"/>
            <a:ext cx="546100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Shape 449"/>
          <p:cNvSpPr txBox="1"/>
          <p:nvPr/>
        </p:nvSpPr>
        <p:spPr>
          <a:xfrm>
            <a:off x="538162" y="2176462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450" name="Shape 450"/>
          <p:cNvSpPr txBox="1"/>
          <p:nvPr/>
        </p:nvSpPr>
        <p:spPr>
          <a:xfrm>
            <a:off x="744537" y="2176462"/>
            <a:ext cx="30321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51" name="Shape 451"/>
          <p:cNvSpPr txBox="1"/>
          <p:nvPr/>
        </p:nvSpPr>
        <p:spPr>
          <a:xfrm>
            <a:off x="1146175" y="3421062"/>
            <a:ext cx="547687" cy="244475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1376362" y="3154362"/>
            <a:ext cx="304800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53" name="Shape 453"/>
          <p:cNvSpPr txBox="1"/>
          <p:nvPr/>
        </p:nvSpPr>
        <p:spPr>
          <a:xfrm>
            <a:off x="1973262" y="3148012"/>
            <a:ext cx="3127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Font typeface="Arial"/>
              <a:buNone/>
            </a:pPr>
            <a:r>
              <a:rPr b="1" i="0" lang="en-US" sz="1400" u="none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54" name="Shape 454"/>
          <p:cNvSpPr txBox="1"/>
          <p:nvPr/>
        </p:nvSpPr>
        <p:spPr>
          <a:xfrm>
            <a:off x="1766887" y="3421062"/>
            <a:ext cx="547687" cy="244475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Shape 455"/>
          <p:cNvSpPr txBox="1"/>
          <p:nvPr/>
        </p:nvSpPr>
        <p:spPr>
          <a:xfrm>
            <a:off x="2376487" y="3421062"/>
            <a:ext cx="547687" cy="24447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56A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2986087" y="3421062"/>
            <a:ext cx="547687" cy="24447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56A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Shape 457"/>
          <p:cNvSpPr txBox="1"/>
          <p:nvPr/>
        </p:nvSpPr>
        <p:spPr>
          <a:xfrm>
            <a:off x="1155700" y="3148012"/>
            <a:ext cx="3333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458" name="Shape 458"/>
          <p:cNvSpPr txBox="1"/>
          <p:nvPr/>
        </p:nvSpPr>
        <p:spPr>
          <a:xfrm>
            <a:off x="1776412" y="3148012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459" name="Shape 459"/>
          <p:cNvSpPr txBox="1"/>
          <p:nvPr/>
        </p:nvSpPr>
        <p:spPr>
          <a:xfrm>
            <a:off x="549275" y="3421062"/>
            <a:ext cx="547687" cy="244475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Shape 460"/>
          <p:cNvSpPr txBox="1"/>
          <p:nvPr/>
        </p:nvSpPr>
        <p:spPr>
          <a:xfrm>
            <a:off x="549275" y="3148012"/>
            <a:ext cx="30321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461" name="Shape 461"/>
          <p:cNvSpPr txBox="1"/>
          <p:nvPr/>
        </p:nvSpPr>
        <p:spPr>
          <a:xfrm>
            <a:off x="754062" y="3148012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pic>
        <p:nvPicPr>
          <p:cNvPr id="462" name="Shape 4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6887" y="2968625"/>
            <a:ext cx="561975" cy="547687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Shape 463"/>
          <p:cNvSpPr txBox="1"/>
          <p:nvPr/>
        </p:nvSpPr>
        <p:spPr>
          <a:xfrm>
            <a:off x="4076700" y="3332162"/>
            <a:ext cx="25304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</a:pPr>
            <a:r>
              <a:rPr b="1" i="0" lang="en-US" sz="1300" u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rPr>
              <a:t>Update introduced. If the tests pass, keep going </a:t>
            </a:r>
            <a:endParaRPr/>
          </a:p>
        </p:txBody>
      </p:sp>
      <p:sp>
        <p:nvSpPr>
          <p:cNvPr id="464" name="Shape 464"/>
          <p:cNvSpPr txBox="1"/>
          <p:nvPr/>
        </p:nvSpPr>
        <p:spPr>
          <a:xfrm>
            <a:off x="1155700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Shape 465"/>
          <p:cNvSpPr txBox="1"/>
          <p:nvPr/>
        </p:nvSpPr>
        <p:spPr>
          <a:xfrm>
            <a:off x="2386012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66" name="Shape 466"/>
          <p:cNvSpPr txBox="1"/>
          <p:nvPr/>
        </p:nvSpPr>
        <p:spPr>
          <a:xfrm>
            <a:off x="2606675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67" name="Shape 467"/>
          <p:cNvSpPr txBox="1"/>
          <p:nvPr/>
        </p:nvSpPr>
        <p:spPr>
          <a:xfrm>
            <a:off x="1776412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Shape 468"/>
          <p:cNvSpPr txBox="1"/>
          <p:nvPr/>
        </p:nvSpPr>
        <p:spPr>
          <a:xfrm>
            <a:off x="2386012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Shape 469"/>
          <p:cNvSpPr txBox="1"/>
          <p:nvPr/>
        </p:nvSpPr>
        <p:spPr>
          <a:xfrm>
            <a:off x="2995612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Shape 470"/>
          <p:cNvSpPr txBox="1"/>
          <p:nvPr/>
        </p:nvSpPr>
        <p:spPr>
          <a:xfrm>
            <a:off x="1270000" y="1270000"/>
            <a:ext cx="3349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471" name="Shape 471"/>
          <p:cNvSpPr txBox="1"/>
          <p:nvPr/>
        </p:nvSpPr>
        <p:spPr>
          <a:xfrm>
            <a:off x="1905000" y="1270000"/>
            <a:ext cx="3143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472" name="Shape 472"/>
          <p:cNvSpPr txBox="1"/>
          <p:nvPr/>
        </p:nvSpPr>
        <p:spPr>
          <a:xfrm>
            <a:off x="558800" y="1543050"/>
            <a:ext cx="547687" cy="242887"/>
          </a:xfrm>
          <a:prstGeom prst="rect">
            <a:avLst/>
          </a:prstGeom>
          <a:gradFill>
            <a:gsLst>
              <a:gs pos="0">
                <a:srgbClr val="EEEEEE"/>
              </a:gs>
              <a:gs pos="64999">
                <a:srgbClr val="D3D3D3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Shape 473"/>
          <p:cNvSpPr txBox="1"/>
          <p:nvPr/>
        </p:nvSpPr>
        <p:spPr>
          <a:xfrm>
            <a:off x="558800" y="1270000"/>
            <a:ext cx="30321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474" name="Shape 474"/>
          <p:cNvSpPr txBox="1"/>
          <p:nvPr/>
        </p:nvSpPr>
        <p:spPr>
          <a:xfrm>
            <a:off x="763587" y="1270000"/>
            <a:ext cx="304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grpSp>
        <p:nvGrpSpPr>
          <p:cNvPr id="475" name="Shape 475"/>
          <p:cNvGrpSpPr/>
          <p:nvPr/>
        </p:nvGrpSpPr>
        <p:grpSpPr>
          <a:xfrm>
            <a:off x="63175" y="4772262"/>
            <a:ext cx="638560" cy="237980"/>
            <a:chOff x="4805348" y="2688225"/>
            <a:chExt cx="1604826" cy="705125"/>
          </a:xfrm>
        </p:grpSpPr>
        <p:pic>
          <p:nvPicPr>
            <p:cNvPr id="476" name="Shape 47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05348" y="2701499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7" name="Shape 47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83913" y="2688225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4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Pivotal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E675B"/>
      </a:accent1>
      <a:accent2>
        <a:srgbClr val="18B4C1"/>
      </a:accent2>
      <a:accent3>
        <a:srgbClr val="1B6FB8"/>
      </a:accent3>
      <a:accent4>
        <a:srgbClr val="6C3F75"/>
      </a:accent4>
      <a:accent5>
        <a:srgbClr val="121A20"/>
      </a:accent5>
      <a:accent6>
        <a:srgbClr val="7A7A7A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3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