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kyline-clipart-skyline-manhattan-2.png" descr="skyline-clipart-skyline-manhattan-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822" t="0" r="7822" b="0"/>
          <a:stretch>
            <a:fillRect/>
          </a:stretch>
        </p:blipFill>
        <p:spPr>
          <a:xfrm>
            <a:off x="1350962" y="524271"/>
            <a:ext cx="10388601" cy="5860237"/>
          </a:xfrm>
          <a:prstGeom prst="rect">
            <a:avLst/>
          </a:prstGeom>
          <a:ln w="25400"/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sp>
        <p:nvSpPr>
          <p:cNvPr id="120" name="Daddy-phat-s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Daddy-phat-sacks</a:t>
            </a:r>
          </a:p>
        </p:txBody>
      </p:sp>
      <p:sp>
        <p:nvSpPr>
          <p:cNvPr id="121" name="Kevin Heaney, Rodney Mosquito, Abiel Ogbe, John Sach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3534"/>
            </a:pPr>
            <a:r>
              <a:t>Kevin Heaney, Rodney Mosquito, Abiel Ogbe, John Sachs</a:t>
            </a:r>
          </a:p>
          <a:p>
            <a:pPr defTabSz="543305">
              <a:defRPr sz="3534"/>
            </a:pPr>
            <a:r>
              <a:t>Team Blue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he cho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choice</a:t>
            </a:r>
          </a:p>
        </p:txBody>
      </p:sp>
      <p:sp>
        <p:nvSpPr>
          <p:cNvPr id="177" name="DEMO!"/>
          <p:cNvSpPr txBox="1"/>
          <p:nvPr/>
        </p:nvSpPr>
        <p:spPr>
          <a:xfrm>
            <a:off x="5756882" y="4565649"/>
            <a:ext cx="14910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80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/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81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83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84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85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86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he imp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impacts</a:t>
            </a:r>
          </a:p>
        </p:txBody>
      </p:sp>
      <p:sp>
        <p:nvSpPr>
          <p:cNvPr id="189" name="What value does our app provide the us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value does our app provide the user? </a:t>
            </a:r>
          </a:p>
          <a:p>
            <a:pPr/>
            <a:r>
              <a:t>(Project </a:t>
            </a:r>
            <a:r>
              <a:rPr u="sng"/>
              <a:t>value</a:t>
            </a:r>
            <a:r>
              <a:t> #1)</a:t>
            </a:r>
          </a:p>
          <a:p>
            <a:pPr/>
            <a:r>
              <a:t>(Project </a:t>
            </a:r>
            <a:r>
              <a:rPr u="sng"/>
              <a:t>value</a:t>
            </a:r>
            <a:r>
              <a:t> #2)</a:t>
            </a:r>
          </a:p>
          <a:p>
            <a:pPr/>
            <a:r>
              <a:t>(Project </a:t>
            </a:r>
            <a:r>
              <a:rPr u="sng"/>
              <a:t>value</a:t>
            </a:r>
            <a:r>
              <a:t> #3)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92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/>
            <a:r>
              <a:t>The End (Questions)</a:t>
            </a:r>
          </a:p>
        </p:txBody>
      </p:sp>
      <p:pic>
        <p:nvPicPr>
          <p:cNvPr id="193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95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96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97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98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327,200,000…"/>
          <p:cNvSpPr txBox="1"/>
          <p:nvPr/>
        </p:nvSpPr>
        <p:spPr>
          <a:xfrm>
            <a:off x="4858122" y="3200400"/>
            <a:ext cx="328855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327,200,000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8,623,000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15,400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5,200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327,200,000…"/>
          <p:cNvSpPr txBox="1"/>
          <p:nvPr/>
        </p:nvSpPr>
        <p:spPr>
          <a:xfrm>
            <a:off x="3651622" y="3200400"/>
            <a:ext cx="328855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327,200,000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8,623,000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15,400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5,200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</a:t>
            </a:r>
          </a:p>
        </p:txBody>
      </p:sp>
      <p:sp>
        <p:nvSpPr>
          <p:cNvPr id="128" name="Total U.S. Pop…"/>
          <p:cNvSpPr txBox="1"/>
          <p:nvPr/>
        </p:nvSpPr>
        <p:spPr>
          <a:xfrm>
            <a:off x="7047805" y="3173729"/>
            <a:ext cx="4598790" cy="541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30000"/>
              </a:lnSpc>
            </a:pPr>
            <a:r>
              <a:t>Total U.S. Pop</a:t>
            </a:r>
          </a:p>
          <a:p>
            <a:pPr algn="l">
              <a:lnSpc>
                <a:spcPct val="230000"/>
              </a:lnSpc>
            </a:pPr>
            <a:r>
              <a:t>Total NY Pop</a:t>
            </a:r>
          </a:p>
          <a:p>
            <a:pPr algn="l">
              <a:lnSpc>
                <a:spcPct val="230000"/>
              </a:lnSpc>
            </a:pPr>
            <a:r>
              <a:t>NY Professional/Biz jobs</a:t>
            </a:r>
          </a:p>
          <a:p>
            <a:pPr algn="l">
              <a:lnSpc>
                <a:spcPct val="230000"/>
              </a:lnSpc>
            </a:pPr>
            <a:r>
              <a:t>NY Information jobs</a:t>
            </a:r>
          </a:p>
          <a:p>
            <a:pPr algn="l">
              <a:lnSpc>
                <a:spcPct val="230000"/>
              </a:lnSpc>
            </a:pPr>
            <a:r>
              <a:t>Only one </a:t>
            </a:r>
            <a:r>
              <a:rPr b="1" sz="30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Team Blue</a:t>
            </a:r>
            <a:r>
              <a:t>!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1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  <a:p>
            <a:pPr/>
            <a:r>
              <a:t>The Challenge</a:t>
            </a:r>
          </a:p>
          <a:p>
            <a:pPr/>
            <a:r>
              <a:t>The Choice (Demo)</a:t>
            </a:r>
          </a:p>
          <a:p>
            <a:pPr/>
            <a:r>
              <a:t>The Impacts</a:t>
            </a:r>
          </a:p>
          <a:p>
            <a:pPr/>
            <a:r>
              <a:t>The End (Questions)</a:t>
            </a:r>
          </a:p>
        </p:txBody>
      </p:sp>
      <p:pic>
        <p:nvPicPr>
          <p:cNvPr id="132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34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35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36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37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0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41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43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44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45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46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e research 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</p:txBody>
      </p:sp>
      <p:sp>
        <p:nvSpPr>
          <p:cNvPr id="149" name="Job relocation is stressfu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0286" indent="-510286" defTabSz="572516">
              <a:spcBef>
                <a:spcPts val="4500"/>
              </a:spcBef>
              <a:defRPr sz="4508"/>
            </a:pPr>
            <a:r>
              <a:t>Job relocation is stressful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Large cities (New York) can increase stress levels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Understanding job distribution reduces stress</a:t>
            </a:r>
          </a:p>
          <a:p>
            <a:pPr marL="0" indent="0" defTabSz="572516">
              <a:spcBef>
                <a:spcPts val="4500"/>
              </a:spcBef>
              <a:buSzTx/>
              <a:buNone/>
              <a:defRPr sz="4508"/>
            </a:pPr>
            <a:r>
              <a:t>Research Question: </a:t>
            </a:r>
            <a:r>
              <a:rPr sz="3822">
                <a:latin typeface="Helvetica"/>
                <a:ea typeface="Helvetica"/>
                <a:cs typeface="Helvetica"/>
                <a:sym typeface="Helvetica"/>
              </a:rPr>
              <a:t>How are job vacancies geospatially distributed across New York City boroughs?</a:t>
            </a:r>
            <a:r>
              <a:rPr sz="3822"/>
              <a:t>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2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/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53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55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56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57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58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E CHALLENGE(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CHALLENGE(S)</a:t>
            </a:r>
          </a:p>
        </p:txBody>
      </p:sp>
      <p:sp>
        <p:nvSpPr>
          <p:cNvPr id="161" name="(Put stuff that gave us headaches here)…"/>
          <p:cNvSpPr txBox="1"/>
          <p:nvPr>
            <p:ph type="body" sz="half" idx="1"/>
          </p:nvPr>
        </p:nvSpPr>
        <p:spPr>
          <a:xfrm>
            <a:off x="355600" y="272415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(Put stuff that gave us headaches here)</a:t>
            </a:r>
          </a:p>
          <a:p>
            <a:pPr/>
            <a:r>
              <a:t>(What challenged us?)</a:t>
            </a:r>
          </a:p>
          <a:p>
            <a:pPr/>
            <a:r>
              <a:t>i.e., lat/longs; commas in source csv to SQL; story map function; getting the heat map to work</a:t>
            </a:r>
          </a:p>
        </p:txBody>
      </p:sp>
      <p:pic>
        <p:nvPicPr>
          <p:cNvPr id="162" name="MVC_Diagram_(Model-View-Controller).svg.png" descr="MVC_Diagram_(Model-View-Controller)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2882900"/>
            <a:ext cx="5588000" cy="530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ostgreSQL"/>
          <p:cNvSpPr txBox="1"/>
          <p:nvPr/>
        </p:nvSpPr>
        <p:spPr>
          <a:xfrm>
            <a:off x="7720558" y="4679949"/>
            <a:ext cx="129748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PostgreSQL</a:t>
            </a:r>
          </a:p>
        </p:txBody>
      </p:sp>
      <p:sp>
        <p:nvSpPr>
          <p:cNvPr id="164" name="Leaflet.storyMap…"/>
          <p:cNvSpPr txBox="1"/>
          <p:nvPr/>
        </p:nvSpPr>
        <p:spPr>
          <a:xfrm>
            <a:off x="8791674" y="6965950"/>
            <a:ext cx="184765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Leaflet.storyMap</a:t>
            </a:r>
          </a:p>
          <a:p>
            <a:pPr>
              <a:defRPr sz="2000"/>
            </a:pPr>
            <a:r>
              <a:t>HTML/CSS</a:t>
            </a:r>
          </a:p>
          <a:p>
            <a:pPr>
              <a:defRPr sz="2000"/>
            </a:pPr>
            <a:r>
              <a:t>JavaScript</a:t>
            </a:r>
          </a:p>
        </p:txBody>
      </p:sp>
      <p:sp>
        <p:nvSpPr>
          <p:cNvPr id="165" name="Python…"/>
          <p:cNvSpPr txBox="1"/>
          <p:nvPr/>
        </p:nvSpPr>
        <p:spPr>
          <a:xfrm>
            <a:off x="10626625" y="4070350"/>
            <a:ext cx="1428950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Python</a:t>
            </a:r>
          </a:p>
          <a:p>
            <a:pPr>
              <a:defRPr sz="2000"/>
            </a:pPr>
            <a:r>
              <a:t>Flask</a:t>
            </a:r>
          </a:p>
          <a:p>
            <a:pPr>
              <a:defRPr sz="2000"/>
            </a:pPr>
            <a:r>
              <a:t>SQLAlchemy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8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/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69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71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72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73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74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