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2-10-superquadro_1631x2178.jpeg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kyline-clipart-skyline-manhattan-2.png" descr="skyline-clipart-skyline-manhattan-2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7822" t="0" r="7822" b="0"/>
          <a:stretch>
            <a:fillRect/>
          </a:stretch>
        </p:blipFill>
        <p:spPr>
          <a:xfrm>
            <a:off x="1350962" y="524271"/>
            <a:ext cx="10388601" cy="5860237"/>
          </a:xfrm>
          <a:prstGeom prst="rect">
            <a:avLst/>
          </a:prstGeom>
          <a:ln w="25400"/>
          <a:effectLst>
            <a:outerShdw sx="100000" sy="100000" kx="0" ky="0" algn="b" rotWithShape="0" blurRad="127000" dist="76200" dir="5520000">
              <a:srgbClr val="000000">
                <a:alpha val="60000"/>
              </a:srgbClr>
            </a:outerShdw>
          </a:effectLst>
        </p:spPr>
      </p:pic>
      <p:sp>
        <p:nvSpPr>
          <p:cNvPr id="120" name="Daddy-phat-sac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Daddy-phat-sacks</a:t>
            </a:r>
          </a:p>
        </p:txBody>
      </p:sp>
      <p:sp>
        <p:nvSpPr>
          <p:cNvPr id="121" name="Kevin Heaney, Rodney Mosquito, Abiel Ogbe, John Sachs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43305">
              <a:defRPr sz="3534"/>
            </a:pPr>
            <a:r>
              <a:t>Kevin Heaney, Rodney Mosquito, Abiel Ogbe, John Sachs</a:t>
            </a:r>
          </a:p>
          <a:p>
            <a:pPr defTabSz="543305">
              <a:defRPr sz="3534"/>
            </a:pPr>
            <a:r>
              <a:t>Team Blue</a:t>
            </a:r>
          </a:p>
        </p:txBody>
      </p:sp>
      <p:pic>
        <p:nvPicPr>
          <p:cNvPr id="122" name="Money-Bag-PNG-Free-Download.png" descr="Money-Bag-PNG-Free-Downloa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69563" y="6908800"/>
            <a:ext cx="844840" cy="1282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he cho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choice</a:t>
            </a:r>
          </a:p>
        </p:txBody>
      </p:sp>
      <p:sp>
        <p:nvSpPr>
          <p:cNvPr id="178" name="DEMO!"/>
          <p:cNvSpPr txBox="1"/>
          <p:nvPr/>
        </p:nvSpPr>
        <p:spPr>
          <a:xfrm>
            <a:off x="5756882" y="4565649"/>
            <a:ext cx="149103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DEMO!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81" name="The Research Questio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D6D6D6"/>
                </a:solidFill>
              </a:defRPr>
            </a:pPr>
            <a:r>
              <a:t>The Research Question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Challenge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Choice (Demo)</a:t>
            </a:r>
          </a:p>
          <a:p>
            <a:pPr/>
            <a:r>
              <a:t>The Impacts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End (Questions)</a:t>
            </a:r>
          </a:p>
        </p:txBody>
      </p:sp>
      <p:pic>
        <p:nvPicPr>
          <p:cNvPr id="182" name="nycmap_black-c4ab43e9a3e2b0cf64475dc242f877e37f8e769f.png" descr="nycmap_black-c4ab43e9a3e2b0cf64475dc242f877e37f8e769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6619" y="3134419"/>
            <a:ext cx="5491362" cy="5491362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QUEENS"/>
          <p:cNvSpPr txBox="1"/>
          <p:nvPr/>
        </p:nvSpPr>
        <p:spPr>
          <a:xfrm rot="21551426">
            <a:off x="10511581" y="5461000"/>
            <a:ext cx="87163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QUEENS</a:t>
            </a:r>
          </a:p>
        </p:txBody>
      </p:sp>
      <p:sp>
        <p:nvSpPr>
          <p:cNvPr id="184" name="BROOKLYN"/>
          <p:cNvSpPr txBox="1"/>
          <p:nvPr/>
        </p:nvSpPr>
        <p:spPr>
          <a:xfrm>
            <a:off x="9062541" y="6667500"/>
            <a:ext cx="11281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BROOKLYN</a:t>
            </a:r>
          </a:p>
        </p:txBody>
      </p:sp>
      <p:sp>
        <p:nvSpPr>
          <p:cNvPr id="185" name="STATEN…"/>
          <p:cNvSpPr txBox="1"/>
          <p:nvPr/>
        </p:nvSpPr>
        <p:spPr>
          <a:xfrm>
            <a:off x="7652097" y="6883400"/>
            <a:ext cx="85020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STATEN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ISLAND</a:t>
            </a:r>
          </a:p>
        </p:txBody>
      </p:sp>
      <p:sp>
        <p:nvSpPr>
          <p:cNvPr id="186" name="THE…"/>
          <p:cNvSpPr txBox="1"/>
          <p:nvPr/>
        </p:nvSpPr>
        <p:spPr>
          <a:xfrm>
            <a:off x="10090546" y="3777687"/>
            <a:ext cx="79930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THE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BRONX</a:t>
            </a:r>
          </a:p>
        </p:txBody>
      </p:sp>
      <p:sp>
        <p:nvSpPr>
          <p:cNvPr id="187" name="MANHATTAN"/>
          <p:cNvSpPr txBox="1"/>
          <p:nvPr/>
        </p:nvSpPr>
        <p:spPr>
          <a:xfrm rot="17688572">
            <a:off x="8960736" y="4972050"/>
            <a:ext cx="1103128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rgbClr val="FFFFFF"/>
                </a:solidFill>
              </a:defRPr>
            </a:lvl1pPr>
          </a:lstStyle>
          <a:p>
            <a:pPr/>
            <a:r>
              <a:t>MANHATTAN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he impa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impacts</a:t>
            </a:r>
          </a:p>
        </p:txBody>
      </p:sp>
      <p:sp>
        <p:nvSpPr>
          <p:cNvPr id="190" name="Strategic Value: Geoloctes government jobs (Where are the jobs? How many are there?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Strategic Value: Geoloctes government jobs (Where are the jobs? How many are there?)</a:t>
            </a:r>
          </a:p>
          <a:p>
            <a:pPr/>
            <a:r>
              <a:t>Financial Value: Identifies the salary ranges in each borough (Where is the money?)</a:t>
            </a:r>
          </a:p>
          <a:p>
            <a:pPr/>
            <a:r>
              <a:t>Personal Value: Saves the candidate time and makes job search easier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93" name="The Research Questio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D6D6D6"/>
                </a:solidFill>
              </a:defRPr>
            </a:pPr>
            <a:r>
              <a:t>The Research Question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Challenge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Choice (Demo)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Impacts</a:t>
            </a:r>
          </a:p>
          <a:p>
            <a:pPr/>
            <a:r>
              <a:t>The End (Questions)</a:t>
            </a:r>
          </a:p>
        </p:txBody>
      </p:sp>
      <p:pic>
        <p:nvPicPr>
          <p:cNvPr id="194" name="nycmap_black-c4ab43e9a3e2b0cf64475dc242f877e37f8e769f.png" descr="nycmap_black-c4ab43e9a3e2b0cf64475dc242f877e37f8e769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6619" y="3134419"/>
            <a:ext cx="5491362" cy="5491362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QUEENS"/>
          <p:cNvSpPr txBox="1"/>
          <p:nvPr/>
        </p:nvSpPr>
        <p:spPr>
          <a:xfrm rot="21551426">
            <a:off x="10511581" y="5461000"/>
            <a:ext cx="87163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QUEENS</a:t>
            </a:r>
          </a:p>
        </p:txBody>
      </p:sp>
      <p:sp>
        <p:nvSpPr>
          <p:cNvPr id="196" name="BROOKLYN"/>
          <p:cNvSpPr txBox="1"/>
          <p:nvPr/>
        </p:nvSpPr>
        <p:spPr>
          <a:xfrm>
            <a:off x="9062541" y="6667500"/>
            <a:ext cx="11281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BROOKLYN</a:t>
            </a:r>
          </a:p>
        </p:txBody>
      </p:sp>
      <p:sp>
        <p:nvSpPr>
          <p:cNvPr id="197" name="STATEN…"/>
          <p:cNvSpPr txBox="1"/>
          <p:nvPr/>
        </p:nvSpPr>
        <p:spPr>
          <a:xfrm>
            <a:off x="7652097" y="6883400"/>
            <a:ext cx="85020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STATEN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ISLAND</a:t>
            </a:r>
          </a:p>
        </p:txBody>
      </p:sp>
      <p:sp>
        <p:nvSpPr>
          <p:cNvPr id="198" name="THE…"/>
          <p:cNvSpPr txBox="1"/>
          <p:nvPr/>
        </p:nvSpPr>
        <p:spPr>
          <a:xfrm>
            <a:off x="10090546" y="3777687"/>
            <a:ext cx="79930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THE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BRONX</a:t>
            </a:r>
          </a:p>
        </p:txBody>
      </p:sp>
      <p:sp>
        <p:nvSpPr>
          <p:cNvPr id="199" name="MANHATTAN"/>
          <p:cNvSpPr txBox="1"/>
          <p:nvPr/>
        </p:nvSpPr>
        <p:spPr>
          <a:xfrm rot="17688572">
            <a:off x="8960736" y="4972050"/>
            <a:ext cx="1103128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rgbClr val="FFFFFF"/>
                </a:solidFill>
              </a:defRPr>
            </a:lvl1pPr>
          </a:lstStyle>
          <a:p>
            <a:pPr/>
            <a:r>
              <a:t>MANHATTAN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327,200,000…"/>
          <p:cNvSpPr txBox="1"/>
          <p:nvPr/>
        </p:nvSpPr>
        <p:spPr>
          <a:xfrm>
            <a:off x="4858122" y="3200400"/>
            <a:ext cx="3288556" cy="535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200000"/>
              </a:lnSpc>
              <a:defRPr b="1" sz="4000">
                <a:latin typeface="Gill Sans"/>
                <a:ea typeface="Gill Sans"/>
                <a:cs typeface="Gill Sans"/>
                <a:sym typeface="Gill Sans"/>
              </a:defRPr>
            </a:pPr>
            <a:r>
              <a:t>327,200,000</a:t>
            </a:r>
          </a:p>
          <a:p>
            <a:pPr>
              <a:lnSpc>
                <a:spcPct val="200000"/>
              </a:lnSpc>
              <a:defRPr b="1" sz="4000">
                <a:latin typeface="Gill Sans"/>
                <a:ea typeface="Gill Sans"/>
                <a:cs typeface="Gill Sans"/>
                <a:sym typeface="Gill Sans"/>
              </a:defRPr>
            </a:pPr>
            <a:r>
              <a:t>8,623,000</a:t>
            </a:r>
          </a:p>
          <a:p>
            <a:pPr>
              <a:lnSpc>
                <a:spcPct val="200000"/>
              </a:lnSpc>
              <a:defRPr b="1" sz="4000">
                <a:latin typeface="Gill Sans"/>
                <a:ea typeface="Gill Sans"/>
                <a:cs typeface="Gill Sans"/>
                <a:sym typeface="Gill Sans"/>
              </a:defRPr>
            </a:pPr>
            <a:r>
              <a:t>15,400</a:t>
            </a:r>
          </a:p>
          <a:p>
            <a:pPr>
              <a:lnSpc>
                <a:spcPct val="200000"/>
              </a:lnSpc>
              <a:defRPr b="1" sz="4000">
                <a:latin typeface="Gill Sans"/>
                <a:ea typeface="Gill Sans"/>
                <a:cs typeface="Gill Sans"/>
                <a:sym typeface="Gill Sans"/>
              </a:defRPr>
            </a:pPr>
            <a:r>
              <a:t>5,200</a:t>
            </a:r>
          </a:p>
          <a:p>
            <a:pPr>
              <a:lnSpc>
                <a:spcPct val="200000"/>
              </a:lnSpc>
              <a:defRPr b="1" sz="4000">
                <a:latin typeface="Gill Sans"/>
                <a:ea typeface="Gill Sans"/>
                <a:cs typeface="Gill Sans"/>
                <a:sym typeface="Gill Sans"/>
              </a:defRPr>
            </a:pPr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327,200,000…"/>
          <p:cNvSpPr txBox="1"/>
          <p:nvPr/>
        </p:nvSpPr>
        <p:spPr>
          <a:xfrm>
            <a:off x="3651622" y="3200400"/>
            <a:ext cx="3288556" cy="535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200000"/>
              </a:lnSpc>
              <a:defRPr b="1" sz="4000">
                <a:latin typeface="Gill Sans"/>
                <a:ea typeface="Gill Sans"/>
                <a:cs typeface="Gill Sans"/>
                <a:sym typeface="Gill Sans"/>
              </a:defRPr>
            </a:pPr>
            <a:r>
              <a:t>327,200,000</a:t>
            </a:r>
          </a:p>
          <a:p>
            <a:pPr>
              <a:lnSpc>
                <a:spcPct val="200000"/>
              </a:lnSpc>
              <a:defRPr b="1" sz="4000">
                <a:latin typeface="Gill Sans"/>
                <a:ea typeface="Gill Sans"/>
                <a:cs typeface="Gill Sans"/>
                <a:sym typeface="Gill Sans"/>
              </a:defRPr>
            </a:pPr>
            <a:r>
              <a:t>8,623,000</a:t>
            </a:r>
          </a:p>
          <a:p>
            <a:pPr>
              <a:lnSpc>
                <a:spcPct val="200000"/>
              </a:lnSpc>
              <a:defRPr b="1" sz="4000">
                <a:latin typeface="Gill Sans"/>
                <a:ea typeface="Gill Sans"/>
                <a:cs typeface="Gill Sans"/>
                <a:sym typeface="Gill Sans"/>
              </a:defRPr>
            </a:pPr>
            <a:r>
              <a:t>15,400</a:t>
            </a:r>
          </a:p>
          <a:p>
            <a:pPr>
              <a:lnSpc>
                <a:spcPct val="200000"/>
              </a:lnSpc>
              <a:defRPr b="1" sz="4000">
                <a:latin typeface="Gill Sans"/>
                <a:ea typeface="Gill Sans"/>
                <a:cs typeface="Gill Sans"/>
                <a:sym typeface="Gill Sans"/>
              </a:defRPr>
            </a:pPr>
            <a:r>
              <a:t>3,200</a:t>
            </a:r>
          </a:p>
          <a:p>
            <a:pPr>
              <a:lnSpc>
                <a:spcPct val="200000"/>
              </a:lnSpc>
              <a:defRPr b="1" sz="4000">
                <a:latin typeface="Gill Sans"/>
                <a:ea typeface="Gill Sans"/>
                <a:cs typeface="Gill Sans"/>
                <a:sym typeface="Gill Sans"/>
              </a:defRPr>
            </a:pPr>
            <a:r>
              <a:t>1</a:t>
            </a:r>
          </a:p>
        </p:txBody>
      </p:sp>
      <p:sp>
        <p:nvSpPr>
          <p:cNvPr id="129" name="Total U.S. Pop…"/>
          <p:cNvSpPr txBox="1"/>
          <p:nvPr/>
        </p:nvSpPr>
        <p:spPr>
          <a:xfrm>
            <a:off x="7047805" y="3173729"/>
            <a:ext cx="4598790" cy="541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230000"/>
              </a:lnSpc>
            </a:pPr>
            <a:r>
              <a:t>Total U.S. Pop</a:t>
            </a:r>
          </a:p>
          <a:p>
            <a:pPr algn="l">
              <a:lnSpc>
                <a:spcPct val="230000"/>
              </a:lnSpc>
            </a:pPr>
            <a:r>
              <a:t>Total NY Pop</a:t>
            </a:r>
          </a:p>
          <a:p>
            <a:pPr algn="l">
              <a:lnSpc>
                <a:spcPct val="230000"/>
              </a:lnSpc>
            </a:pPr>
            <a:r>
              <a:t>NY Professional/Biz jobs</a:t>
            </a:r>
          </a:p>
          <a:p>
            <a:pPr algn="l">
              <a:lnSpc>
                <a:spcPct val="230000"/>
              </a:lnSpc>
            </a:pPr>
            <a:r>
              <a:t>NYC Government jobs</a:t>
            </a:r>
          </a:p>
          <a:p>
            <a:pPr algn="l">
              <a:lnSpc>
                <a:spcPct val="230000"/>
              </a:lnSpc>
            </a:pPr>
            <a:r>
              <a:t>Only one </a:t>
            </a:r>
            <a:r>
              <a:rPr b="1" sz="3000">
                <a:solidFill>
                  <a:srgbClr val="0433FF"/>
                </a:solidFill>
                <a:latin typeface="Gill Sans"/>
                <a:ea typeface="Gill Sans"/>
                <a:cs typeface="Gill Sans"/>
                <a:sym typeface="Gill Sans"/>
              </a:rPr>
              <a:t>Team Blue</a:t>
            </a:r>
            <a:r>
              <a:t>!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32" name="The Research Questio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Research Question</a:t>
            </a:r>
          </a:p>
          <a:p>
            <a:pPr/>
            <a:r>
              <a:t>The Challenge</a:t>
            </a:r>
          </a:p>
          <a:p>
            <a:pPr/>
            <a:r>
              <a:t>The Choice (Demo)</a:t>
            </a:r>
          </a:p>
          <a:p>
            <a:pPr/>
            <a:r>
              <a:t>The Impacts</a:t>
            </a:r>
          </a:p>
          <a:p>
            <a:pPr/>
            <a:r>
              <a:t>The End (Questions)</a:t>
            </a:r>
          </a:p>
        </p:txBody>
      </p:sp>
      <p:pic>
        <p:nvPicPr>
          <p:cNvPr id="133" name="nycmap_black-c4ab43e9a3e2b0cf64475dc242f877e37f8e769f.png" descr="nycmap_black-c4ab43e9a3e2b0cf64475dc242f877e37f8e769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6619" y="3134419"/>
            <a:ext cx="5491362" cy="5491362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QUEENS"/>
          <p:cNvSpPr txBox="1"/>
          <p:nvPr/>
        </p:nvSpPr>
        <p:spPr>
          <a:xfrm rot="21551426">
            <a:off x="10511581" y="5461000"/>
            <a:ext cx="87163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QUEENS</a:t>
            </a:r>
          </a:p>
        </p:txBody>
      </p:sp>
      <p:sp>
        <p:nvSpPr>
          <p:cNvPr id="135" name="BROOKLYN"/>
          <p:cNvSpPr txBox="1"/>
          <p:nvPr/>
        </p:nvSpPr>
        <p:spPr>
          <a:xfrm>
            <a:off x="9062541" y="6667500"/>
            <a:ext cx="11281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BROOKLYN</a:t>
            </a:r>
          </a:p>
        </p:txBody>
      </p:sp>
      <p:sp>
        <p:nvSpPr>
          <p:cNvPr id="136" name="STATEN…"/>
          <p:cNvSpPr txBox="1"/>
          <p:nvPr/>
        </p:nvSpPr>
        <p:spPr>
          <a:xfrm>
            <a:off x="7652097" y="6883400"/>
            <a:ext cx="85020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STATEN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ISLAND</a:t>
            </a:r>
          </a:p>
        </p:txBody>
      </p:sp>
      <p:sp>
        <p:nvSpPr>
          <p:cNvPr id="137" name="THE…"/>
          <p:cNvSpPr txBox="1"/>
          <p:nvPr/>
        </p:nvSpPr>
        <p:spPr>
          <a:xfrm>
            <a:off x="10090546" y="3777687"/>
            <a:ext cx="79930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THE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BRONX</a:t>
            </a:r>
          </a:p>
        </p:txBody>
      </p:sp>
      <p:sp>
        <p:nvSpPr>
          <p:cNvPr id="138" name="MANHATTAN"/>
          <p:cNvSpPr txBox="1"/>
          <p:nvPr/>
        </p:nvSpPr>
        <p:spPr>
          <a:xfrm rot="17688572">
            <a:off x="8960736" y="4972050"/>
            <a:ext cx="1103128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rgbClr val="FFFFFF"/>
                </a:solidFill>
              </a:defRPr>
            </a:lvl1pPr>
          </a:lstStyle>
          <a:p>
            <a:pPr/>
            <a:r>
              <a:t>MANHATTAN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41" name="The Research Questio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Research Question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Challenge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Choice (Demo)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Impacts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End (Questions)</a:t>
            </a:r>
          </a:p>
        </p:txBody>
      </p:sp>
      <p:pic>
        <p:nvPicPr>
          <p:cNvPr id="142" name="nycmap_black-c4ab43e9a3e2b0cf64475dc242f877e37f8e769f.png" descr="nycmap_black-c4ab43e9a3e2b0cf64475dc242f877e37f8e769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6619" y="3134419"/>
            <a:ext cx="5491362" cy="5491362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QUEENS"/>
          <p:cNvSpPr txBox="1"/>
          <p:nvPr/>
        </p:nvSpPr>
        <p:spPr>
          <a:xfrm rot="21551426">
            <a:off x="10511581" y="5461000"/>
            <a:ext cx="87163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QUEENS</a:t>
            </a:r>
          </a:p>
        </p:txBody>
      </p:sp>
      <p:sp>
        <p:nvSpPr>
          <p:cNvPr id="144" name="BROOKLYN"/>
          <p:cNvSpPr txBox="1"/>
          <p:nvPr/>
        </p:nvSpPr>
        <p:spPr>
          <a:xfrm>
            <a:off x="9062541" y="6667500"/>
            <a:ext cx="11281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BROOKLYN</a:t>
            </a:r>
          </a:p>
        </p:txBody>
      </p:sp>
      <p:sp>
        <p:nvSpPr>
          <p:cNvPr id="145" name="STATEN…"/>
          <p:cNvSpPr txBox="1"/>
          <p:nvPr/>
        </p:nvSpPr>
        <p:spPr>
          <a:xfrm>
            <a:off x="7652097" y="6883400"/>
            <a:ext cx="85020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STATEN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ISLAND</a:t>
            </a:r>
          </a:p>
        </p:txBody>
      </p:sp>
      <p:sp>
        <p:nvSpPr>
          <p:cNvPr id="146" name="THE…"/>
          <p:cNvSpPr txBox="1"/>
          <p:nvPr/>
        </p:nvSpPr>
        <p:spPr>
          <a:xfrm>
            <a:off x="10090546" y="3777687"/>
            <a:ext cx="79930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THE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BRONX</a:t>
            </a:r>
          </a:p>
        </p:txBody>
      </p:sp>
      <p:sp>
        <p:nvSpPr>
          <p:cNvPr id="147" name="MANHATTAN"/>
          <p:cNvSpPr txBox="1"/>
          <p:nvPr/>
        </p:nvSpPr>
        <p:spPr>
          <a:xfrm rot="17688572">
            <a:off x="8960736" y="4972050"/>
            <a:ext cx="1103128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rgbClr val="FFFFFF"/>
                </a:solidFill>
              </a:defRPr>
            </a:lvl1pPr>
          </a:lstStyle>
          <a:p>
            <a:pPr/>
            <a:r>
              <a:t>MANHATTAN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he research ques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research question</a:t>
            </a:r>
          </a:p>
        </p:txBody>
      </p:sp>
      <p:sp>
        <p:nvSpPr>
          <p:cNvPr id="150" name="Job relocation is stressfu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0286" indent="-510286" defTabSz="572516">
              <a:spcBef>
                <a:spcPts val="4500"/>
              </a:spcBef>
              <a:defRPr sz="4508"/>
            </a:pPr>
            <a:r>
              <a:t>Job relocation is stressful</a:t>
            </a:r>
          </a:p>
          <a:p>
            <a:pPr marL="510286" indent="-510286" defTabSz="572516">
              <a:spcBef>
                <a:spcPts val="4500"/>
              </a:spcBef>
              <a:defRPr sz="4508"/>
            </a:pPr>
            <a:r>
              <a:t>Large cities (New York) can increase stress levels</a:t>
            </a:r>
          </a:p>
          <a:p>
            <a:pPr marL="510286" indent="-510286" defTabSz="572516">
              <a:spcBef>
                <a:spcPts val="4500"/>
              </a:spcBef>
              <a:defRPr sz="4508"/>
            </a:pPr>
            <a:r>
              <a:t>Understanding job distribution reduces stress</a:t>
            </a:r>
          </a:p>
          <a:p>
            <a:pPr marL="0" indent="0" defTabSz="572516">
              <a:spcBef>
                <a:spcPts val="4500"/>
              </a:spcBef>
              <a:buSzTx/>
              <a:buNone/>
              <a:defRPr sz="4508"/>
            </a:pPr>
            <a:r>
              <a:t>Research Question: </a:t>
            </a:r>
            <a:r>
              <a:rPr sz="3822">
                <a:latin typeface="Helvetica"/>
                <a:ea typeface="Helvetica"/>
                <a:cs typeface="Helvetica"/>
                <a:sym typeface="Helvetica"/>
              </a:rPr>
              <a:t>How are </a:t>
            </a:r>
            <a:r>
              <a:rPr sz="3822" u="sng">
                <a:latin typeface="Helvetica"/>
                <a:ea typeface="Helvetica"/>
                <a:cs typeface="Helvetica"/>
                <a:sym typeface="Helvetica"/>
              </a:rPr>
              <a:t>government</a:t>
            </a:r>
            <a:r>
              <a:rPr sz="3822">
                <a:latin typeface="Helvetica"/>
                <a:ea typeface="Helvetica"/>
                <a:cs typeface="Helvetica"/>
                <a:sym typeface="Helvetica"/>
              </a:rPr>
              <a:t> job vacancies geospatially distributed across New York City boroughs?</a:t>
            </a:r>
            <a:r>
              <a:rPr sz="3822"/>
              <a:t> 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53" name="The Research Questio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D6D6D6"/>
                </a:solidFill>
              </a:defRPr>
            </a:pPr>
            <a:r>
              <a:t>The Research Question</a:t>
            </a:r>
          </a:p>
          <a:p>
            <a:pPr/>
            <a:r>
              <a:t>The Challenge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Choice (Demo)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Impacts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End (Questions)</a:t>
            </a:r>
          </a:p>
        </p:txBody>
      </p:sp>
      <p:pic>
        <p:nvPicPr>
          <p:cNvPr id="154" name="nycmap_black-c4ab43e9a3e2b0cf64475dc242f877e37f8e769f.png" descr="nycmap_black-c4ab43e9a3e2b0cf64475dc242f877e37f8e769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6619" y="3134419"/>
            <a:ext cx="5491362" cy="5491362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QUEENS"/>
          <p:cNvSpPr txBox="1"/>
          <p:nvPr/>
        </p:nvSpPr>
        <p:spPr>
          <a:xfrm rot="21551426">
            <a:off x="10511581" y="5461000"/>
            <a:ext cx="87163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QUEENS</a:t>
            </a:r>
          </a:p>
        </p:txBody>
      </p:sp>
      <p:sp>
        <p:nvSpPr>
          <p:cNvPr id="156" name="BROOKLYN"/>
          <p:cNvSpPr txBox="1"/>
          <p:nvPr/>
        </p:nvSpPr>
        <p:spPr>
          <a:xfrm>
            <a:off x="9062541" y="6667500"/>
            <a:ext cx="11281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BROOKLYN</a:t>
            </a:r>
          </a:p>
        </p:txBody>
      </p:sp>
      <p:sp>
        <p:nvSpPr>
          <p:cNvPr id="157" name="STATEN…"/>
          <p:cNvSpPr txBox="1"/>
          <p:nvPr/>
        </p:nvSpPr>
        <p:spPr>
          <a:xfrm>
            <a:off x="7652097" y="6883400"/>
            <a:ext cx="85020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STATEN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ISLAND</a:t>
            </a:r>
          </a:p>
        </p:txBody>
      </p:sp>
      <p:sp>
        <p:nvSpPr>
          <p:cNvPr id="158" name="THE…"/>
          <p:cNvSpPr txBox="1"/>
          <p:nvPr/>
        </p:nvSpPr>
        <p:spPr>
          <a:xfrm>
            <a:off x="10090546" y="3777687"/>
            <a:ext cx="79930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THE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BRONX</a:t>
            </a:r>
          </a:p>
        </p:txBody>
      </p:sp>
      <p:sp>
        <p:nvSpPr>
          <p:cNvPr id="159" name="MANHATTAN"/>
          <p:cNvSpPr txBox="1"/>
          <p:nvPr/>
        </p:nvSpPr>
        <p:spPr>
          <a:xfrm rot="17688572">
            <a:off x="8960736" y="4972050"/>
            <a:ext cx="1103128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rgbClr val="FFFFFF"/>
                </a:solidFill>
              </a:defRPr>
            </a:lvl1pPr>
          </a:lstStyle>
          <a:p>
            <a:pPr/>
            <a:r>
              <a:t>MANHATTAN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HE CHALLENGE(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CHALLENGE(S)</a:t>
            </a:r>
          </a:p>
        </p:txBody>
      </p:sp>
      <p:sp>
        <p:nvSpPr>
          <p:cNvPr id="162" name="Getting the components to talk to one another (mo modules mo problems!)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71347" indent="-371347" defTabSz="502412">
              <a:spcBef>
                <a:spcPts val="3200"/>
              </a:spcBef>
              <a:defRPr sz="3268"/>
            </a:pPr>
            <a:r>
              <a:t>Getting the components to talk to one another (mo modules mo problems!)</a:t>
            </a:r>
          </a:p>
          <a:p>
            <a:pPr marL="371347" indent="-371347" defTabSz="502412">
              <a:spcBef>
                <a:spcPts val="3200"/>
              </a:spcBef>
              <a:defRPr sz="3268"/>
            </a:pPr>
            <a:r>
              <a:t>Importing data from Pandas into PostgreSQL (commas)</a:t>
            </a:r>
          </a:p>
          <a:p>
            <a:pPr marL="371347" indent="-371347" defTabSz="502412">
              <a:spcBef>
                <a:spcPts val="3200"/>
              </a:spcBef>
              <a:defRPr sz="3268"/>
            </a:pPr>
            <a:r>
              <a:t>Converting Lat/Longs form addresses</a:t>
            </a:r>
          </a:p>
          <a:p>
            <a:pPr marL="371347" indent="-371347" defTabSz="502412">
              <a:spcBef>
                <a:spcPts val="3200"/>
              </a:spcBef>
              <a:defRPr sz="3268"/>
            </a:pPr>
            <a:r>
              <a:t>JavaScript code running into each other (StoryMap prevents you from using many of the markers)</a:t>
            </a:r>
          </a:p>
        </p:txBody>
      </p:sp>
      <p:pic>
        <p:nvPicPr>
          <p:cNvPr id="163" name="MVC_Diagram_(Model-View-Controller).svg.png" descr="MVC_Diagram_(Model-View-Controller)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18300" y="2882900"/>
            <a:ext cx="5588000" cy="5308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PostgreSQL"/>
          <p:cNvSpPr txBox="1"/>
          <p:nvPr/>
        </p:nvSpPr>
        <p:spPr>
          <a:xfrm>
            <a:off x="7720558" y="4679949"/>
            <a:ext cx="1297484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PostgreSQL</a:t>
            </a:r>
          </a:p>
        </p:txBody>
      </p:sp>
      <p:sp>
        <p:nvSpPr>
          <p:cNvPr id="165" name="Leaflet.storyMap…"/>
          <p:cNvSpPr txBox="1"/>
          <p:nvPr/>
        </p:nvSpPr>
        <p:spPr>
          <a:xfrm>
            <a:off x="8791674" y="6965950"/>
            <a:ext cx="1847652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Leaflet.storyMap</a:t>
            </a:r>
          </a:p>
          <a:p>
            <a:pPr>
              <a:defRPr sz="2000"/>
            </a:pPr>
            <a:r>
              <a:t>HTML/CSS</a:t>
            </a:r>
          </a:p>
          <a:p>
            <a:pPr>
              <a:defRPr sz="2000"/>
            </a:pPr>
            <a:r>
              <a:t>JavaScript</a:t>
            </a:r>
          </a:p>
        </p:txBody>
      </p:sp>
      <p:sp>
        <p:nvSpPr>
          <p:cNvPr id="166" name="Python…"/>
          <p:cNvSpPr txBox="1"/>
          <p:nvPr/>
        </p:nvSpPr>
        <p:spPr>
          <a:xfrm>
            <a:off x="10626625" y="4070350"/>
            <a:ext cx="1428950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Python</a:t>
            </a:r>
          </a:p>
          <a:p>
            <a:pPr>
              <a:defRPr sz="2000"/>
            </a:pPr>
            <a:r>
              <a:t>Flask</a:t>
            </a:r>
          </a:p>
          <a:p>
            <a:pPr>
              <a:defRPr sz="2000"/>
            </a:pPr>
            <a:r>
              <a:t>SQLAlchemy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69" name="The Research Questio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D6D6D6"/>
                </a:solidFill>
              </a:defRPr>
            </a:pPr>
            <a:r>
              <a:t>The Research Question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Challenge</a:t>
            </a:r>
          </a:p>
          <a:p>
            <a:pPr/>
            <a:r>
              <a:t>The Choice (Demo)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Impacts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End (Questions)</a:t>
            </a:r>
          </a:p>
        </p:txBody>
      </p:sp>
      <p:pic>
        <p:nvPicPr>
          <p:cNvPr id="170" name="nycmap_black-c4ab43e9a3e2b0cf64475dc242f877e37f8e769f.png" descr="nycmap_black-c4ab43e9a3e2b0cf64475dc242f877e37f8e769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6619" y="3134419"/>
            <a:ext cx="5491362" cy="5491362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QUEENS"/>
          <p:cNvSpPr txBox="1"/>
          <p:nvPr/>
        </p:nvSpPr>
        <p:spPr>
          <a:xfrm rot="21551426">
            <a:off x="10511581" y="5461000"/>
            <a:ext cx="87163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QUEENS</a:t>
            </a:r>
          </a:p>
        </p:txBody>
      </p:sp>
      <p:sp>
        <p:nvSpPr>
          <p:cNvPr id="172" name="BROOKLYN"/>
          <p:cNvSpPr txBox="1"/>
          <p:nvPr/>
        </p:nvSpPr>
        <p:spPr>
          <a:xfrm>
            <a:off x="9062541" y="6667500"/>
            <a:ext cx="11281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BROOKLYN</a:t>
            </a:r>
          </a:p>
        </p:txBody>
      </p:sp>
      <p:sp>
        <p:nvSpPr>
          <p:cNvPr id="173" name="STATEN…"/>
          <p:cNvSpPr txBox="1"/>
          <p:nvPr/>
        </p:nvSpPr>
        <p:spPr>
          <a:xfrm>
            <a:off x="7652097" y="6883400"/>
            <a:ext cx="85020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STATEN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ISLAND</a:t>
            </a:r>
          </a:p>
        </p:txBody>
      </p:sp>
      <p:sp>
        <p:nvSpPr>
          <p:cNvPr id="174" name="THE…"/>
          <p:cNvSpPr txBox="1"/>
          <p:nvPr/>
        </p:nvSpPr>
        <p:spPr>
          <a:xfrm>
            <a:off x="10090546" y="3777687"/>
            <a:ext cx="79930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THE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BRONX</a:t>
            </a:r>
          </a:p>
        </p:txBody>
      </p:sp>
      <p:sp>
        <p:nvSpPr>
          <p:cNvPr id="175" name="MANHATTAN"/>
          <p:cNvSpPr txBox="1"/>
          <p:nvPr/>
        </p:nvSpPr>
        <p:spPr>
          <a:xfrm rot="17688572">
            <a:off x="8960736" y="4972050"/>
            <a:ext cx="1103128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rgbClr val="FFFFFF"/>
                </a:solidFill>
              </a:defRPr>
            </a:lvl1pPr>
          </a:lstStyle>
          <a:p>
            <a:pPr/>
            <a:r>
              <a:t>MANHATTAN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