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 id="2147483660" r:id="rId2"/>
  </p:sldMasterIdLst>
  <p:notesMasterIdLst>
    <p:notesMasterId r:id="rId19"/>
  </p:notesMasterIdLst>
  <p:handoutMasterIdLst>
    <p:handoutMasterId r:id="rId20"/>
  </p:handoutMasterIdLst>
  <p:sldIdLst>
    <p:sldId id="280" r:id="rId3"/>
    <p:sldId id="284" r:id="rId4"/>
    <p:sldId id="301" r:id="rId5"/>
    <p:sldId id="285" r:id="rId6"/>
    <p:sldId id="286" r:id="rId7"/>
    <p:sldId id="291" r:id="rId8"/>
    <p:sldId id="292" r:id="rId9"/>
    <p:sldId id="293" r:id="rId10"/>
    <p:sldId id="294" r:id="rId11"/>
    <p:sldId id="295" r:id="rId12"/>
    <p:sldId id="296" r:id="rId13"/>
    <p:sldId id="297" r:id="rId14"/>
    <p:sldId id="298" r:id="rId15"/>
    <p:sldId id="299" r:id="rId16"/>
    <p:sldId id="300" r:id="rId17"/>
    <p:sldId id="303" r:id="rId18"/>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C6C6"/>
    <a:srgbClr val="26E0E0"/>
    <a:srgbClr val="FFFFFF"/>
    <a:srgbClr val="005B83"/>
    <a:srgbClr val="818082"/>
    <a:srgbClr val="103C6C"/>
    <a:srgbClr val="200D20"/>
    <a:srgbClr val="FCFBF6"/>
    <a:srgbClr val="FAFBF6"/>
    <a:srgbClr val="FBFA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99"/>
    <p:restoredTop sz="89388"/>
  </p:normalViewPr>
  <p:slideViewPr>
    <p:cSldViewPr snapToGrid="0" snapToObjects="1">
      <p:cViewPr varScale="1">
        <p:scale>
          <a:sx n="114" d="100"/>
          <a:sy n="114" d="100"/>
        </p:scale>
        <p:origin x="752" y="168"/>
      </p:cViewPr>
      <p:guideLst/>
    </p:cSldViewPr>
  </p:slideViewPr>
  <p:notesTextViewPr>
    <p:cViewPr>
      <p:scale>
        <a:sx n="1" d="1"/>
        <a:sy n="1" d="1"/>
      </p:scale>
      <p:origin x="0" y="0"/>
    </p:cViewPr>
  </p:notesTextViewPr>
  <p:notesViewPr>
    <p:cSldViewPr snapToGrid="0" snapToObjects="1">
      <p:cViewPr varScale="1">
        <p:scale>
          <a:sx n="92" d="100"/>
          <a:sy n="92" d="100"/>
        </p:scale>
        <p:origin x="4168"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3CDF4BA-7FB0-A3E7-D854-9E6710C5A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76D2BA5-F589-2394-607D-0391FC90EA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F5BA01-2D81-314D-AE8E-212EAC3A5DFD}" type="datetimeFigureOut">
              <a:rPr lang="en-US" smtClean="0"/>
              <a:t>10/17/23</a:t>
            </a:fld>
            <a:endParaRPr lang="en-US"/>
          </a:p>
        </p:txBody>
      </p:sp>
      <p:sp>
        <p:nvSpPr>
          <p:cNvPr id="4" name="Footer Placeholder 3">
            <a:extLst>
              <a:ext uri="{FF2B5EF4-FFF2-40B4-BE49-F238E27FC236}">
                <a16:creationId xmlns:a16="http://schemas.microsoft.com/office/drawing/2014/main" id="{3C08847B-8ED2-7653-EE0E-4CC198080E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8B4AE4F-D608-DD99-43D1-64107305F7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046666-12A4-3C4D-B23C-12E221C5FFEA}" type="slidenum">
              <a:rPr lang="en-US" smtClean="0"/>
              <a:t>‹#›</a:t>
            </a:fld>
            <a:endParaRPr lang="en-US"/>
          </a:p>
        </p:txBody>
      </p:sp>
    </p:spTree>
    <p:extLst>
      <p:ext uri="{BB962C8B-B14F-4D97-AF65-F5344CB8AC3E}">
        <p14:creationId xmlns:p14="http://schemas.microsoft.com/office/powerpoint/2010/main" val="7804365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4B49B-65F2-2547-BD95-2CF3C8C5562D}" type="datetimeFigureOut">
              <a:rPr lang="en-US" smtClean="0"/>
              <a:t>10/17/23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49576-8891-2F40-BC70-6035D035710E}" type="slidenum">
              <a:rPr lang="en-US" smtClean="0"/>
              <a:t>‹#›</a:t>
            </a:fld>
            <a:endParaRPr lang="en-US"/>
          </a:p>
        </p:txBody>
      </p:sp>
    </p:spTree>
    <p:extLst>
      <p:ext uri="{BB962C8B-B14F-4D97-AF65-F5344CB8AC3E}">
        <p14:creationId xmlns:p14="http://schemas.microsoft.com/office/powerpoint/2010/main" val="3266191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Hi everyone, I’m </a:t>
            </a:r>
            <a:r>
              <a:rPr lang="en-US" sz="1800" kern="100" dirty="0" err="1">
                <a:effectLst/>
                <a:latin typeface="Calibri" panose="020F0502020204030204" pitchFamily="34" charset="0"/>
                <a:ea typeface="DengXian" panose="02010600030101010101" pitchFamily="2" charset="-122"/>
                <a:cs typeface="Times New Roman" panose="02020603050405020304" pitchFamily="18" charset="0"/>
              </a:rPr>
              <a:t>Hanxuan</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Yu from Vanderbilt University Department of Health Policy, and I’m applying for </a:t>
            </a:r>
            <a:r>
              <a:rPr lang="en-US" sz="1800" kern="100" dirty="0" err="1">
                <a:effectLst/>
                <a:latin typeface="Calibri" panose="020F0502020204030204" pitchFamily="34" charset="0"/>
                <a:ea typeface="DengXian" panose="02010600030101010101" pitchFamily="2" charset="-122"/>
                <a:cs typeface="Times New Roman" panose="02020603050405020304" pitchFamily="18" charset="0"/>
              </a:rPr>
              <a:t>Phd</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in the decision science track for Fall 2024. </a:t>
            </a:r>
          </a:p>
          <a:p>
            <a:pPr marL="0" marR="0">
              <a:spcBef>
                <a:spcPts val="0"/>
              </a:spcBef>
              <a:spcAft>
                <a:spcPts val="0"/>
              </a:spcAft>
            </a:pP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A149576-8891-2F40-BC70-6035D035710E}" type="slidenum">
              <a:rPr lang="en-US" smtClean="0"/>
              <a:t>1</a:t>
            </a:fld>
            <a:endParaRPr lang="en-US"/>
          </a:p>
        </p:txBody>
      </p:sp>
    </p:spTree>
    <p:extLst>
      <p:ext uri="{BB962C8B-B14F-4D97-AF65-F5344CB8AC3E}">
        <p14:creationId xmlns:p14="http://schemas.microsoft.com/office/powerpoint/2010/main" val="1158841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Here we see common random numbers reduce stochastic noises, which will lead to fewer trajectories to converge totally and also help with sensitivity analysis. On the other side, it will also make programming more complicated. Also, as we need to generate all the random numbers for all possible events and people ahead of time, this may take some time to compute. </a:t>
            </a:r>
          </a:p>
        </p:txBody>
      </p:sp>
      <p:sp>
        <p:nvSpPr>
          <p:cNvPr id="4" name="Slide Number Placeholder 3"/>
          <p:cNvSpPr>
            <a:spLocks noGrp="1"/>
          </p:cNvSpPr>
          <p:nvPr>
            <p:ph type="sldNum" sz="quarter" idx="5"/>
          </p:nvPr>
        </p:nvSpPr>
        <p:spPr/>
        <p:txBody>
          <a:bodyPr/>
          <a:lstStyle/>
          <a:p>
            <a:fld id="{1A149576-8891-2F40-BC70-6035D035710E}" type="slidenum">
              <a:rPr lang="en-US" smtClean="0"/>
              <a:t>10</a:t>
            </a:fld>
            <a:endParaRPr lang="en-US"/>
          </a:p>
        </p:txBody>
      </p:sp>
    </p:spTree>
    <p:extLst>
      <p:ext uri="{BB962C8B-B14F-4D97-AF65-F5344CB8AC3E}">
        <p14:creationId xmlns:p14="http://schemas.microsoft.com/office/powerpoint/2010/main" val="2524589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Let’s see a case study for the net health benefit of using statins to reduce the risk of ASCVD in US population based on NHANES. </a:t>
            </a:r>
          </a:p>
        </p:txBody>
      </p:sp>
      <p:sp>
        <p:nvSpPr>
          <p:cNvPr id="4" name="Slide Number Placeholder 3"/>
          <p:cNvSpPr>
            <a:spLocks noGrp="1"/>
          </p:cNvSpPr>
          <p:nvPr>
            <p:ph type="sldNum" sz="quarter" idx="5"/>
          </p:nvPr>
        </p:nvSpPr>
        <p:spPr/>
        <p:txBody>
          <a:bodyPr/>
          <a:lstStyle/>
          <a:p>
            <a:fld id="{1A149576-8891-2F40-BC70-6035D035710E}" type="slidenum">
              <a:rPr lang="en-US" smtClean="0"/>
              <a:t>11</a:t>
            </a:fld>
            <a:endParaRPr lang="en-US"/>
          </a:p>
        </p:txBody>
      </p:sp>
    </p:spTree>
    <p:extLst>
      <p:ext uri="{BB962C8B-B14F-4D97-AF65-F5344CB8AC3E}">
        <p14:creationId xmlns:p14="http://schemas.microsoft.com/office/powerpoint/2010/main" val="3831396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When we are doing the one-way sensitivity analysis for the relative risk of ASCVD, a higher relative risk should lead to a lower incremental net health benefit between statins versus no treatment. The blue line is the smooth trend line and the ribbon is the 95% confidence interval. Using common random numbers significantly reduces the noise from the scatter plot.</a:t>
            </a:r>
          </a:p>
        </p:txBody>
      </p:sp>
      <p:sp>
        <p:nvSpPr>
          <p:cNvPr id="4" name="Slide Number Placeholder 3"/>
          <p:cNvSpPr>
            <a:spLocks noGrp="1"/>
          </p:cNvSpPr>
          <p:nvPr>
            <p:ph type="sldNum" sz="quarter" idx="5"/>
          </p:nvPr>
        </p:nvSpPr>
        <p:spPr/>
        <p:txBody>
          <a:bodyPr/>
          <a:lstStyle/>
          <a:p>
            <a:fld id="{1A149576-8891-2F40-BC70-6035D035710E}" type="slidenum">
              <a:rPr lang="en-US" smtClean="0"/>
              <a:t>12</a:t>
            </a:fld>
            <a:endParaRPr lang="en-US"/>
          </a:p>
        </p:txBody>
      </p:sp>
    </p:spTree>
    <p:extLst>
      <p:ext uri="{BB962C8B-B14F-4D97-AF65-F5344CB8AC3E}">
        <p14:creationId xmlns:p14="http://schemas.microsoft.com/office/powerpoint/2010/main" val="1693289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On the other hand, when comparing the two strategies, the x-axis here is the sample size we used for simulation. common random numbers also contribute to faster stabilization of result around the true value with a smaller sample size.</a:t>
            </a:r>
          </a:p>
        </p:txBody>
      </p:sp>
      <p:sp>
        <p:nvSpPr>
          <p:cNvPr id="4" name="Slide Number Placeholder 3"/>
          <p:cNvSpPr>
            <a:spLocks noGrp="1"/>
          </p:cNvSpPr>
          <p:nvPr>
            <p:ph type="sldNum" sz="quarter" idx="5"/>
          </p:nvPr>
        </p:nvSpPr>
        <p:spPr/>
        <p:txBody>
          <a:bodyPr/>
          <a:lstStyle/>
          <a:p>
            <a:fld id="{1A149576-8891-2F40-BC70-6035D035710E}" type="slidenum">
              <a:rPr lang="en-US" smtClean="0"/>
              <a:t>13</a:t>
            </a:fld>
            <a:endParaRPr lang="en-US"/>
          </a:p>
        </p:txBody>
      </p:sp>
    </p:spTree>
    <p:extLst>
      <p:ext uri="{BB962C8B-B14F-4D97-AF65-F5344CB8AC3E}">
        <p14:creationId xmlns:p14="http://schemas.microsoft.com/office/powerpoint/2010/main" val="1183001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One of my mentor,  John</a:t>
            </a:r>
            <a:r>
              <a:rPr lang="zh-CN" altLang="en-US"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Graves</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published a paper indicating DES is more efficient and accurate than other simulation models. </a:t>
            </a:r>
          </a:p>
        </p:txBody>
      </p:sp>
      <p:sp>
        <p:nvSpPr>
          <p:cNvPr id="4" name="Slide Number Placeholder 3"/>
          <p:cNvSpPr>
            <a:spLocks noGrp="1"/>
          </p:cNvSpPr>
          <p:nvPr>
            <p:ph type="sldNum" sz="quarter" idx="5"/>
          </p:nvPr>
        </p:nvSpPr>
        <p:spPr/>
        <p:txBody>
          <a:bodyPr/>
          <a:lstStyle/>
          <a:p>
            <a:fld id="{1A149576-8891-2F40-BC70-6035D035710E}" type="slidenum">
              <a:rPr lang="en-US" smtClean="0"/>
              <a:t>14</a:t>
            </a:fld>
            <a:endParaRPr lang="en-US"/>
          </a:p>
        </p:txBody>
      </p:sp>
    </p:spTree>
    <p:extLst>
      <p:ext uri="{BB962C8B-B14F-4D97-AF65-F5344CB8AC3E}">
        <p14:creationId xmlns:p14="http://schemas.microsoft.com/office/powerpoint/2010/main" val="4092855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00" dirty="0">
                <a:effectLst/>
                <a:latin typeface="Calibri" panose="020F0502020204030204" pitchFamily="34" charset="0"/>
                <a:ea typeface="DengXian" panose="02010600030101010101" pitchFamily="2" charset="-122"/>
                <a:cs typeface="Times New Roman" panose="02020603050405020304" pitchFamily="18" charset="0"/>
              </a:rPr>
              <a:t>And common random number can make it even better. We’ll need it in lots of computational-intensive tasks. </a:t>
            </a:r>
            <a:endParaRPr lang="en-US" dirty="0"/>
          </a:p>
        </p:txBody>
      </p:sp>
      <p:sp>
        <p:nvSpPr>
          <p:cNvPr id="4" name="Slide Number Placeholder 3"/>
          <p:cNvSpPr>
            <a:spLocks noGrp="1"/>
          </p:cNvSpPr>
          <p:nvPr>
            <p:ph type="sldNum" sz="quarter" idx="5"/>
          </p:nvPr>
        </p:nvSpPr>
        <p:spPr/>
        <p:txBody>
          <a:bodyPr/>
          <a:lstStyle/>
          <a:p>
            <a:fld id="{1A149576-8891-2F40-BC70-6035D035710E}" type="slidenum">
              <a:rPr lang="en-US" smtClean="0"/>
              <a:t>15</a:t>
            </a:fld>
            <a:endParaRPr lang="en-US"/>
          </a:p>
        </p:txBody>
      </p:sp>
    </p:spTree>
    <p:extLst>
      <p:ext uri="{BB962C8B-B14F-4D97-AF65-F5344CB8AC3E}">
        <p14:creationId xmlns:p14="http://schemas.microsoft.com/office/powerpoint/2010/main" val="1878566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149576-8891-2F40-BC70-6035D035710E}" type="slidenum">
              <a:rPr lang="en-US" smtClean="0"/>
              <a:t>16</a:t>
            </a:fld>
            <a:endParaRPr lang="en-US"/>
          </a:p>
        </p:txBody>
      </p:sp>
    </p:spTree>
    <p:extLst>
      <p:ext uri="{BB962C8B-B14F-4D97-AF65-F5344CB8AC3E}">
        <p14:creationId xmlns:p14="http://schemas.microsoft.com/office/powerpoint/2010/main" val="115408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This project has no conflicts of interest declared.</a:t>
            </a:r>
          </a:p>
        </p:txBody>
      </p:sp>
      <p:sp>
        <p:nvSpPr>
          <p:cNvPr id="4" name="Slide Number Placeholder 3"/>
          <p:cNvSpPr>
            <a:spLocks noGrp="1"/>
          </p:cNvSpPr>
          <p:nvPr>
            <p:ph type="sldNum" sz="quarter" idx="5"/>
          </p:nvPr>
        </p:nvSpPr>
        <p:spPr/>
        <p:txBody>
          <a:bodyPr/>
          <a:lstStyle/>
          <a:p>
            <a:fld id="{1A149576-8891-2F40-BC70-6035D035710E}" type="slidenum">
              <a:rPr lang="en-US" smtClean="0"/>
              <a:t>2</a:t>
            </a:fld>
            <a:endParaRPr lang="en-US"/>
          </a:p>
        </p:txBody>
      </p:sp>
    </p:spTree>
    <p:extLst>
      <p:ext uri="{BB962C8B-B14F-4D97-AF65-F5344CB8AC3E}">
        <p14:creationId xmlns:p14="http://schemas.microsoft.com/office/powerpoint/2010/main" val="1626500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This project has no conflicts of interest declared.</a:t>
            </a:r>
          </a:p>
        </p:txBody>
      </p:sp>
      <p:sp>
        <p:nvSpPr>
          <p:cNvPr id="4" name="Slide Number Placeholder 3"/>
          <p:cNvSpPr>
            <a:spLocks noGrp="1"/>
          </p:cNvSpPr>
          <p:nvPr>
            <p:ph type="sldNum" sz="quarter" idx="5"/>
          </p:nvPr>
        </p:nvSpPr>
        <p:spPr/>
        <p:txBody>
          <a:bodyPr/>
          <a:lstStyle/>
          <a:p>
            <a:fld id="{1A149576-8891-2F40-BC70-6035D035710E}" type="slidenum">
              <a:rPr lang="en-US" smtClean="0"/>
              <a:t>3</a:t>
            </a:fld>
            <a:endParaRPr lang="en-US"/>
          </a:p>
        </p:txBody>
      </p:sp>
    </p:spTree>
    <p:extLst>
      <p:ext uri="{BB962C8B-B14F-4D97-AF65-F5344CB8AC3E}">
        <p14:creationId xmlns:p14="http://schemas.microsoft.com/office/powerpoint/2010/main" val="2135227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The stochastic noises are always annoying for us when we build simulation models. However, common random numbers are here to help! For the definition, it is the coordinated use of random numbers that we are applying the same random number for the same event among all the runs. For disease modeling, this technique has been applied in microsimulation, but it is under-explored in discrete event simulation.</a:t>
            </a:r>
          </a:p>
        </p:txBody>
      </p:sp>
      <p:sp>
        <p:nvSpPr>
          <p:cNvPr id="4" name="Slide Number Placeholder 3"/>
          <p:cNvSpPr>
            <a:spLocks noGrp="1"/>
          </p:cNvSpPr>
          <p:nvPr>
            <p:ph type="sldNum" sz="quarter" idx="5"/>
          </p:nvPr>
        </p:nvSpPr>
        <p:spPr/>
        <p:txBody>
          <a:bodyPr/>
          <a:lstStyle/>
          <a:p>
            <a:fld id="{1A149576-8891-2F40-BC70-6035D035710E}" type="slidenum">
              <a:rPr lang="en-US" smtClean="0"/>
              <a:t>4</a:t>
            </a:fld>
            <a:endParaRPr lang="en-US"/>
          </a:p>
        </p:txBody>
      </p:sp>
    </p:spTree>
    <p:extLst>
      <p:ext uri="{BB962C8B-B14F-4D97-AF65-F5344CB8AC3E}">
        <p14:creationId xmlns:p14="http://schemas.microsoft.com/office/powerpoint/2010/main" val="79139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To know how to use random numbers in discrete event simulation, we give a simple Healthy-Sick-Death DES model here. A person can die of background mortality, for example, a car accident, or get sick and die of the disease. We will generate the random numbers for the time to background death, the time to get sick, and the time to die of the disease after getting sick. </a:t>
            </a:r>
          </a:p>
        </p:txBody>
      </p:sp>
      <p:sp>
        <p:nvSpPr>
          <p:cNvPr id="4" name="Slide Number Placeholder 3"/>
          <p:cNvSpPr>
            <a:spLocks noGrp="1"/>
          </p:cNvSpPr>
          <p:nvPr>
            <p:ph type="sldNum" sz="quarter" idx="5"/>
          </p:nvPr>
        </p:nvSpPr>
        <p:spPr/>
        <p:txBody>
          <a:bodyPr/>
          <a:lstStyle/>
          <a:p>
            <a:fld id="{1A149576-8891-2F40-BC70-6035D035710E}" type="slidenum">
              <a:rPr lang="en-US" smtClean="0"/>
              <a:t>5</a:t>
            </a:fld>
            <a:endParaRPr lang="en-US"/>
          </a:p>
        </p:txBody>
      </p:sp>
    </p:spTree>
    <p:extLst>
      <p:ext uri="{BB962C8B-B14F-4D97-AF65-F5344CB8AC3E}">
        <p14:creationId xmlns:p14="http://schemas.microsoft.com/office/powerpoint/2010/main" val="2675342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When it goes to the way to sample the time, we use inverse transform sampling for cumulative distribution. First we generate a random number between 0 and 1 from a uniform distribution, which will work as a quantile, and then put u into the cumulative distribution function to get the corresponding time t. For the same u, distributions with different rates will produce different </a:t>
            </a:r>
            <a:endParaRPr lang="en-US" dirty="0"/>
          </a:p>
        </p:txBody>
      </p:sp>
      <p:sp>
        <p:nvSpPr>
          <p:cNvPr id="4" name="Slide Number Placeholder 3"/>
          <p:cNvSpPr>
            <a:spLocks noGrp="1"/>
          </p:cNvSpPr>
          <p:nvPr>
            <p:ph type="sldNum" sz="quarter" idx="5"/>
          </p:nvPr>
        </p:nvSpPr>
        <p:spPr/>
        <p:txBody>
          <a:bodyPr/>
          <a:lstStyle/>
          <a:p>
            <a:fld id="{1A149576-8891-2F40-BC70-6035D035710E}" type="slidenum">
              <a:rPr lang="en-US" smtClean="0"/>
              <a:t>6</a:t>
            </a:fld>
            <a:endParaRPr lang="en-US"/>
          </a:p>
        </p:txBody>
      </p:sp>
    </p:spTree>
    <p:extLst>
      <p:ext uri="{BB962C8B-B14F-4D97-AF65-F5344CB8AC3E}">
        <p14:creationId xmlns:p14="http://schemas.microsoft.com/office/powerpoint/2010/main" val="2656915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Go back to our Healthy-Sick-Death example, assuming the usual way to do the simulation: set seed which helps to produce the same random number sequence between runs, but do not use common random numbers. For status quo, rate of getting sick from Healthy is 0.1. So we generate the random number for background death and the number for getting sick. Compare the two numbers for time, the next event is getting sick. Then generate the number for dying of the disease, so next event is background death, happening at the 21</a:t>
            </a:r>
            <a:r>
              <a:rPr lang="en-US" sz="1800" kern="100" baseline="30000" dirty="0">
                <a:effectLst/>
                <a:latin typeface="Calibri" panose="020F0502020204030204" pitchFamily="34" charset="0"/>
                <a:ea typeface="DengXian" panose="02010600030101010101" pitchFamily="2" charset="-122"/>
                <a:cs typeface="Times New Roman" panose="02020603050405020304" pitchFamily="18" charset="0"/>
              </a:rPr>
              <a:t>st</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year. The life expectation will be 21 years. For patient 2, time to background death is 30 years, lower than time to get sick. For patient 3, the time to get sick adding the time to die of the disease is 16 years, lower than    time to background death. The life expectation will be 16 years.</a:t>
            </a:r>
          </a:p>
          <a:p>
            <a:endParaRPr lang="en-US" dirty="0"/>
          </a:p>
        </p:txBody>
      </p:sp>
      <p:sp>
        <p:nvSpPr>
          <p:cNvPr id="4" name="Slide Number Placeholder 3"/>
          <p:cNvSpPr>
            <a:spLocks noGrp="1"/>
          </p:cNvSpPr>
          <p:nvPr>
            <p:ph type="sldNum" sz="quarter" idx="5"/>
          </p:nvPr>
        </p:nvSpPr>
        <p:spPr/>
        <p:txBody>
          <a:bodyPr/>
          <a:lstStyle/>
          <a:p>
            <a:fld id="{1A149576-8891-2F40-BC70-6035D035710E}" type="slidenum">
              <a:rPr lang="en-US" smtClean="0"/>
              <a:t>7</a:t>
            </a:fld>
            <a:endParaRPr lang="en-US"/>
          </a:p>
        </p:txBody>
      </p:sp>
    </p:spTree>
    <p:extLst>
      <p:ext uri="{BB962C8B-B14F-4D97-AF65-F5344CB8AC3E}">
        <p14:creationId xmlns:p14="http://schemas.microsoft.com/office/powerpoint/2010/main" val="1220520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assuming an intervention reduces rate of healthy to sick. With a lower incidence, we will expect a higher life expectation. For the first person, with the same u, time to sick changes to be 22 years, which led to the person going to background death directly, still at the 21</a:t>
            </a:r>
            <a:r>
              <a:rPr lang="en-US" sz="1800" kern="100" baseline="30000" dirty="0">
                <a:effectLst/>
                <a:latin typeface="Calibri" panose="020F0502020204030204" pitchFamily="34" charset="0"/>
                <a:ea typeface="DengXian" panose="02010600030101010101" pitchFamily="2" charset="-122"/>
                <a:cs typeface="Times New Roman" panose="02020603050405020304" pitchFamily="18" charset="0"/>
              </a:rPr>
              <a:t>st</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year. For next person, the following simulated events will all change. It is like the Domino effect. The numbers for him will all change. He got sick at the 11th year and die of disease at 27</a:t>
            </a:r>
            <a:r>
              <a:rPr lang="en-US" sz="1800" kern="100" baseline="30000" dirty="0">
                <a:effectLst/>
                <a:latin typeface="Calibri" panose="020F0502020204030204" pitchFamily="34" charset="0"/>
                <a:ea typeface="DengXian" panose="02010600030101010101" pitchFamily="2" charset="-122"/>
                <a:cs typeface="Times New Roman" panose="02020603050405020304" pitchFamily="18" charset="0"/>
              </a:rPr>
              <a:t>th</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year. Person 3 just get one more year when getting sick. The random number misalignment will influence the following simulated events, and for person 2, a lower incident actually led to a lower life expectation, the stochastic noise is misleading here</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a:t>
            </a: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A149576-8891-2F40-BC70-6035D035710E}" type="slidenum">
              <a:rPr lang="en-US" smtClean="0"/>
              <a:t>8</a:t>
            </a:fld>
            <a:endParaRPr lang="en-US"/>
          </a:p>
        </p:txBody>
      </p:sp>
    </p:spTree>
    <p:extLst>
      <p:ext uri="{BB962C8B-B14F-4D97-AF65-F5344CB8AC3E}">
        <p14:creationId xmlns:p14="http://schemas.microsoft.com/office/powerpoint/2010/main" val="3432706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But if we apply common random numbers here and distribute the random number for each event and each person, the lower incidence will only lead to an improved life expectation. </a:t>
            </a:r>
          </a:p>
        </p:txBody>
      </p:sp>
      <p:sp>
        <p:nvSpPr>
          <p:cNvPr id="4" name="Slide Number Placeholder 3"/>
          <p:cNvSpPr>
            <a:spLocks noGrp="1"/>
          </p:cNvSpPr>
          <p:nvPr>
            <p:ph type="sldNum" sz="quarter" idx="5"/>
          </p:nvPr>
        </p:nvSpPr>
        <p:spPr/>
        <p:txBody>
          <a:bodyPr/>
          <a:lstStyle/>
          <a:p>
            <a:fld id="{1A149576-8891-2F40-BC70-6035D035710E}" type="slidenum">
              <a:rPr lang="en-US" smtClean="0"/>
              <a:t>9</a:t>
            </a:fld>
            <a:endParaRPr lang="en-US"/>
          </a:p>
        </p:txBody>
      </p:sp>
    </p:spTree>
    <p:extLst>
      <p:ext uri="{BB962C8B-B14F-4D97-AF65-F5344CB8AC3E}">
        <p14:creationId xmlns:p14="http://schemas.microsoft.com/office/powerpoint/2010/main" val="2275160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7A5295-480D-2B87-15D4-6DDD35AE850E}"/>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31C1A33A-D06B-1420-1903-01FD7FCB997F}"/>
              </a:ext>
            </a:extLst>
          </p:cNvPr>
          <p:cNvSpPr>
            <a:spLocks noGrp="1"/>
          </p:cNvSpPr>
          <p:nvPr>
            <p:ph type="sldNum" sz="quarter" idx="11"/>
          </p:nvPr>
        </p:nvSpPr>
        <p:spPr/>
        <p:txBody>
          <a:bodyPr/>
          <a:lstStyle/>
          <a:p>
            <a:fld id="{8FA71110-5E37-FC4B-93A7-94FD0C9816D7}" type="slidenum">
              <a:rPr lang="en-US" smtClean="0"/>
              <a:t>‹#›</a:t>
            </a:fld>
            <a:endParaRPr lang="en-US"/>
          </a:p>
        </p:txBody>
      </p:sp>
    </p:spTree>
    <p:extLst>
      <p:ext uri="{BB962C8B-B14F-4D97-AF65-F5344CB8AC3E}">
        <p14:creationId xmlns:p14="http://schemas.microsoft.com/office/powerpoint/2010/main" val="48120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E01B80-C83B-D748-B013-A9CE997918D1}"/>
              </a:ext>
            </a:extLst>
          </p:cNvPr>
          <p:cNvSpPr>
            <a:spLocks noGrp="1"/>
          </p:cNvSpPr>
          <p:nvPr>
            <p:ph type="title" hasCustomPrompt="1"/>
          </p:nvPr>
        </p:nvSpPr>
        <p:spPr>
          <a:xfrm>
            <a:off x="0" y="1267972"/>
            <a:ext cx="12192000" cy="1325563"/>
          </a:xfrm>
          <a:prstGeom prst="rect">
            <a:avLst/>
          </a:prstGeom>
        </p:spPr>
        <p:txBody>
          <a:bodyPr/>
          <a:lstStyle>
            <a:lvl1pPr algn="ctr">
              <a:defRPr sz="7200">
                <a:solidFill>
                  <a:schemeClr val="bg1"/>
                </a:solidFill>
                <a:latin typeface="+mn-lt"/>
              </a:defRPr>
            </a:lvl1pPr>
          </a:lstStyle>
          <a:p>
            <a:r>
              <a:rPr lang="en-US" dirty="0"/>
              <a:t>Thank you!</a:t>
            </a:r>
          </a:p>
        </p:txBody>
      </p:sp>
      <p:sp>
        <p:nvSpPr>
          <p:cNvPr id="6" name="Text Placeholder 6">
            <a:extLst>
              <a:ext uri="{FF2B5EF4-FFF2-40B4-BE49-F238E27FC236}">
                <a16:creationId xmlns:a16="http://schemas.microsoft.com/office/drawing/2014/main" id="{B7B5FCFD-520A-3A40-AB29-9D963794A11B}"/>
              </a:ext>
            </a:extLst>
          </p:cNvPr>
          <p:cNvSpPr>
            <a:spLocks noGrp="1"/>
          </p:cNvSpPr>
          <p:nvPr>
            <p:ph type="body" sz="quarter" idx="10" hasCustomPrompt="1"/>
          </p:nvPr>
        </p:nvSpPr>
        <p:spPr>
          <a:xfrm>
            <a:off x="0" y="2697849"/>
            <a:ext cx="12192000" cy="765175"/>
          </a:xfrm>
          <a:prstGeom prst="rect">
            <a:avLst/>
          </a:prstGeom>
        </p:spPr>
        <p:txBody>
          <a:bodyPr/>
          <a:lstStyle>
            <a:lvl1pPr marL="0" indent="0" algn="ctr">
              <a:buNone/>
              <a:defRPr>
                <a:solidFill>
                  <a:schemeClr val="bg1"/>
                </a:solidFill>
              </a:defRPr>
            </a:lvl1pPr>
            <a:lvl2pPr marL="457200" indent="0">
              <a:buNone/>
              <a:defRPr/>
            </a:lvl2pPr>
          </a:lstStyle>
          <a:p>
            <a:pPr lvl="0"/>
            <a:r>
              <a:rPr lang="en-US" dirty="0"/>
              <a:t>Presenter/Contact Information Here</a:t>
            </a:r>
          </a:p>
        </p:txBody>
      </p:sp>
      <p:pic>
        <p:nvPicPr>
          <p:cNvPr id="7" name="Picture 6" descr="Text, logo&#10;&#10;Description automatically generated">
            <a:extLst>
              <a:ext uri="{FF2B5EF4-FFF2-40B4-BE49-F238E27FC236}">
                <a16:creationId xmlns:a16="http://schemas.microsoft.com/office/drawing/2014/main" id="{C0C9F09D-0FD1-0E4A-8BBB-BC2C1321083F}"/>
              </a:ext>
            </a:extLst>
          </p:cNvPr>
          <p:cNvPicPr>
            <a:picLocks noChangeAspect="1"/>
          </p:cNvPicPr>
          <p:nvPr userDrawn="1"/>
        </p:nvPicPr>
        <p:blipFill>
          <a:blip r:embed="rId2"/>
          <a:stretch>
            <a:fillRect/>
          </a:stretch>
        </p:blipFill>
        <p:spPr>
          <a:xfrm>
            <a:off x="3135253" y="4555926"/>
            <a:ext cx="5992744" cy="1029058"/>
          </a:xfrm>
          <a:prstGeom prst="rect">
            <a:avLst/>
          </a:prstGeom>
        </p:spPr>
      </p:pic>
      <p:sp>
        <p:nvSpPr>
          <p:cNvPr id="2" name="Footer Placeholder 1">
            <a:extLst>
              <a:ext uri="{FF2B5EF4-FFF2-40B4-BE49-F238E27FC236}">
                <a16:creationId xmlns:a16="http://schemas.microsoft.com/office/drawing/2014/main" id="{A7AC7A78-6A9D-B2C3-8832-9535510EBA4A}"/>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2AC9865C-AA63-DB95-1A91-30B0928F81E3}"/>
              </a:ext>
            </a:extLst>
          </p:cNvPr>
          <p:cNvSpPr>
            <a:spLocks noGrp="1"/>
          </p:cNvSpPr>
          <p:nvPr>
            <p:ph type="sldNum" sz="quarter" idx="12"/>
          </p:nvPr>
        </p:nvSpPr>
        <p:spPr/>
        <p:txBody>
          <a:bodyPr/>
          <a:lstStyle/>
          <a:p>
            <a:fld id="{CE8DC4B7-E77E-3A49-B94D-C3E316081B3E}" type="slidenum">
              <a:rPr lang="en-US" smtClean="0"/>
              <a:t>‹#›</a:t>
            </a:fld>
            <a:endParaRPr lang="en-US"/>
          </a:p>
        </p:txBody>
      </p:sp>
    </p:spTree>
    <p:extLst>
      <p:ext uri="{BB962C8B-B14F-4D97-AF65-F5344CB8AC3E}">
        <p14:creationId xmlns:p14="http://schemas.microsoft.com/office/powerpoint/2010/main" val="2998443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a. Intro Slide option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59187584-A172-C74E-98C1-BDC25D0BC243}"/>
              </a:ext>
            </a:extLst>
          </p:cNvPr>
          <p:cNvSpPr>
            <a:spLocks noGrp="1"/>
          </p:cNvSpPr>
          <p:nvPr>
            <p:ph type="pic" sz="quarter" idx="14"/>
          </p:nvPr>
        </p:nvSpPr>
        <p:spPr>
          <a:xfrm>
            <a:off x="0" y="0"/>
            <a:ext cx="4441371" cy="6046520"/>
          </a:xfrm>
          <a:prstGeom prst="rect">
            <a:avLst/>
          </a:prstGeom>
        </p:spPr>
        <p:txBody>
          <a:bodyPr/>
          <a:lstStyle>
            <a:lvl1pPr marL="0" indent="0">
              <a:buNone/>
              <a:defRPr/>
            </a:lvl1pPr>
          </a:lstStyle>
          <a:p>
            <a:r>
              <a:rPr lang="en-US" dirty="0"/>
              <a:t>Click icon to add picture</a:t>
            </a:r>
          </a:p>
        </p:txBody>
      </p:sp>
      <p:sp>
        <p:nvSpPr>
          <p:cNvPr id="13" name="Text Placeholder 15">
            <a:extLst>
              <a:ext uri="{FF2B5EF4-FFF2-40B4-BE49-F238E27FC236}">
                <a16:creationId xmlns:a16="http://schemas.microsoft.com/office/drawing/2014/main" id="{181B1FAA-7214-7146-BFD0-293BC8A6BC4A}"/>
              </a:ext>
            </a:extLst>
          </p:cNvPr>
          <p:cNvSpPr>
            <a:spLocks noGrp="1"/>
          </p:cNvSpPr>
          <p:nvPr>
            <p:ph type="body" sz="quarter" idx="10" hasCustomPrompt="1"/>
          </p:nvPr>
        </p:nvSpPr>
        <p:spPr>
          <a:xfrm>
            <a:off x="4885797" y="2201863"/>
            <a:ext cx="6959070" cy="1006475"/>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000" i="0">
                <a:solidFill>
                  <a:schemeClr val="tx1"/>
                </a:solidFill>
              </a:defRPr>
            </a:lvl1pPr>
            <a:lvl2pPr marL="457200" indent="0">
              <a:buNone/>
              <a:defRPr/>
            </a:lvl2pPr>
          </a:lstStyle>
          <a:p>
            <a:pPr lvl="0"/>
            <a:r>
              <a:rPr lang="en-US" dirty="0"/>
              <a:t>Click to edit title</a:t>
            </a:r>
          </a:p>
        </p:txBody>
      </p:sp>
      <p:sp>
        <p:nvSpPr>
          <p:cNvPr id="15" name="Text Placeholder 19">
            <a:extLst>
              <a:ext uri="{FF2B5EF4-FFF2-40B4-BE49-F238E27FC236}">
                <a16:creationId xmlns:a16="http://schemas.microsoft.com/office/drawing/2014/main" id="{C889A0A2-6C58-5F45-A07A-AB9AA2EFFD3E}"/>
              </a:ext>
            </a:extLst>
          </p:cNvPr>
          <p:cNvSpPr>
            <a:spLocks noGrp="1"/>
          </p:cNvSpPr>
          <p:nvPr>
            <p:ph type="body" sz="quarter" idx="12" hasCustomPrompt="1"/>
          </p:nvPr>
        </p:nvSpPr>
        <p:spPr>
          <a:xfrm>
            <a:off x="4885797" y="2968500"/>
            <a:ext cx="6959535" cy="627063"/>
          </a:xfrm>
          <a:prstGeom prst="rect">
            <a:avLst/>
          </a:prstGeom>
        </p:spPr>
        <p:txBody>
          <a:bodyPr>
            <a:normAutofit/>
          </a:bodyPr>
          <a:lstStyle>
            <a:lvl1pPr marL="0" indent="0">
              <a:buNone/>
              <a:defRPr sz="2400" i="1"/>
            </a:lvl1pPr>
            <a:lvl2pPr marL="457200" indent="0">
              <a:buNone/>
              <a:defRPr/>
            </a:lvl2pPr>
          </a:lstStyle>
          <a:p>
            <a:pPr lvl="0"/>
            <a:r>
              <a:rPr lang="en-US" dirty="0"/>
              <a:t>Click to edit subtitle</a:t>
            </a:r>
          </a:p>
        </p:txBody>
      </p:sp>
      <p:sp>
        <p:nvSpPr>
          <p:cNvPr id="16" name="Rectangle 15">
            <a:extLst>
              <a:ext uri="{FF2B5EF4-FFF2-40B4-BE49-F238E27FC236}">
                <a16:creationId xmlns:a16="http://schemas.microsoft.com/office/drawing/2014/main" id="{BF91725D-8BB2-1D42-9657-1E4F993D1A6F}"/>
              </a:ext>
            </a:extLst>
          </p:cNvPr>
          <p:cNvSpPr/>
          <p:nvPr userDrawn="1"/>
        </p:nvSpPr>
        <p:spPr>
          <a:xfrm>
            <a:off x="-23241" y="6230937"/>
            <a:ext cx="12230373" cy="627063"/>
          </a:xfrm>
          <a:prstGeom prst="rect">
            <a:avLst/>
          </a:prstGeom>
          <a:solidFill>
            <a:schemeClr val="bg1">
              <a:alpha val="605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picture containing text, clipart&#10;&#10;Description automatically generated">
            <a:extLst>
              <a:ext uri="{FF2B5EF4-FFF2-40B4-BE49-F238E27FC236}">
                <a16:creationId xmlns:a16="http://schemas.microsoft.com/office/drawing/2014/main" id="{41093A18-21C1-5B4F-B06A-0D40544DA594}"/>
              </a:ext>
            </a:extLst>
          </p:cNvPr>
          <p:cNvPicPr>
            <a:picLocks noChangeAspect="1"/>
          </p:cNvPicPr>
          <p:nvPr userDrawn="1"/>
        </p:nvPicPr>
        <p:blipFill>
          <a:blip r:embed="rId2"/>
          <a:stretch>
            <a:fillRect/>
          </a:stretch>
        </p:blipFill>
        <p:spPr>
          <a:xfrm>
            <a:off x="389996" y="6360783"/>
            <a:ext cx="1759438" cy="307902"/>
          </a:xfrm>
          <a:prstGeom prst="rect">
            <a:avLst/>
          </a:prstGeom>
        </p:spPr>
      </p:pic>
      <p:sp>
        <p:nvSpPr>
          <p:cNvPr id="23" name="Text Placeholder 19">
            <a:extLst>
              <a:ext uri="{FF2B5EF4-FFF2-40B4-BE49-F238E27FC236}">
                <a16:creationId xmlns:a16="http://schemas.microsoft.com/office/drawing/2014/main" id="{73CFE3B4-517A-EC44-A6F9-BEA581E34040}"/>
              </a:ext>
            </a:extLst>
          </p:cNvPr>
          <p:cNvSpPr>
            <a:spLocks noGrp="1"/>
          </p:cNvSpPr>
          <p:nvPr>
            <p:ph type="body" sz="quarter" idx="15" hasCustomPrompt="1"/>
          </p:nvPr>
        </p:nvSpPr>
        <p:spPr>
          <a:xfrm>
            <a:off x="4885797" y="3502890"/>
            <a:ext cx="6959535" cy="627063"/>
          </a:xfrm>
          <a:prstGeom prst="rect">
            <a:avLst/>
          </a:prstGeom>
        </p:spPr>
        <p:txBody>
          <a:bodyPr>
            <a:normAutofit/>
          </a:bodyPr>
          <a:lstStyle>
            <a:lvl1pPr marL="0" indent="0">
              <a:buNone/>
              <a:defRPr sz="2400" i="1"/>
            </a:lvl1pPr>
            <a:lvl2pPr marL="457200" indent="0">
              <a:buNone/>
              <a:defRPr/>
            </a:lvl2pPr>
          </a:lstStyle>
          <a:p>
            <a:pPr lvl="0"/>
            <a:r>
              <a:rPr lang="en-US" dirty="0"/>
              <a:t>Click to edit presenter name</a:t>
            </a:r>
          </a:p>
        </p:txBody>
      </p:sp>
      <p:sp>
        <p:nvSpPr>
          <p:cNvPr id="2" name="Footer Placeholder 1">
            <a:extLst>
              <a:ext uri="{FF2B5EF4-FFF2-40B4-BE49-F238E27FC236}">
                <a16:creationId xmlns:a16="http://schemas.microsoft.com/office/drawing/2014/main" id="{77EBAD37-1A23-BECB-776C-7F0EED238AF2}"/>
              </a:ext>
            </a:extLst>
          </p:cNvPr>
          <p:cNvSpPr>
            <a:spLocks noGrp="1"/>
          </p:cNvSpPr>
          <p:nvPr>
            <p:ph type="ftr" sz="quarter" idx="16"/>
          </p:nvPr>
        </p:nvSpPr>
        <p:spPr/>
        <p:txBody>
          <a:bodyPr/>
          <a:lstStyle/>
          <a:p>
            <a:endParaRPr lang="en-US"/>
          </a:p>
        </p:txBody>
      </p:sp>
      <p:sp>
        <p:nvSpPr>
          <p:cNvPr id="3" name="Slide Number Placeholder 2">
            <a:extLst>
              <a:ext uri="{FF2B5EF4-FFF2-40B4-BE49-F238E27FC236}">
                <a16:creationId xmlns:a16="http://schemas.microsoft.com/office/drawing/2014/main" id="{B7E21CE7-C307-C9F5-C125-4B1375D9D0CF}"/>
              </a:ext>
            </a:extLst>
          </p:cNvPr>
          <p:cNvSpPr>
            <a:spLocks noGrp="1"/>
          </p:cNvSpPr>
          <p:nvPr>
            <p:ph type="sldNum" sz="quarter" idx="17"/>
          </p:nvPr>
        </p:nvSpPr>
        <p:spPr/>
        <p:txBody>
          <a:bodyPr/>
          <a:lstStyle/>
          <a:p>
            <a:fld id="{8FA71110-5E37-FC4B-93A7-94FD0C9816D7}" type="slidenum">
              <a:rPr lang="en-US" smtClean="0"/>
              <a:t>‹#›</a:t>
            </a:fld>
            <a:endParaRPr lang="en-US"/>
          </a:p>
        </p:txBody>
      </p:sp>
    </p:spTree>
    <p:extLst>
      <p:ext uri="{BB962C8B-B14F-4D97-AF65-F5344CB8AC3E}">
        <p14:creationId xmlns:p14="http://schemas.microsoft.com/office/powerpoint/2010/main" val="2107736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resenter Bio Slide">
    <p:spTree>
      <p:nvGrpSpPr>
        <p:cNvPr id="1" name=""/>
        <p:cNvGrpSpPr/>
        <p:nvPr/>
      </p:nvGrpSpPr>
      <p:grpSpPr>
        <a:xfrm>
          <a:off x="0" y="0"/>
          <a:ext cx="0" cy="0"/>
          <a:chOff x="0" y="0"/>
          <a:chExt cx="0" cy="0"/>
        </a:xfrm>
      </p:grpSpPr>
      <p:sp>
        <p:nvSpPr>
          <p:cNvPr id="7" name="Content Placeholder 9">
            <a:extLst>
              <a:ext uri="{FF2B5EF4-FFF2-40B4-BE49-F238E27FC236}">
                <a16:creationId xmlns:a16="http://schemas.microsoft.com/office/drawing/2014/main" id="{474524AD-E150-AA4A-BE86-8E852136C434}"/>
              </a:ext>
            </a:extLst>
          </p:cNvPr>
          <p:cNvSpPr>
            <a:spLocks noGrp="1"/>
          </p:cNvSpPr>
          <p:nvPr>
            <p:ph sz="quarter" idx="13"/>
          </p:nvPr>
        </p:nvSpPr>
        <p:spPr>
          <a:xfrm>
            <a:off x="389995" y="1495590"/>
            <a:ext cx="6223000" cy="4224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11">
            <a:extLst>
              <a:ext uri="{FF2B5EF4-FFF2-40B4-BE49-F238E27FC236}">
                <a16:creationId xmlns:a16="http://schemas.microsoft.com/office/drawing/2014/main" id="{10327B01-47B8-0440-98F7-18D746081108}"/>
              </a:ext>
            </a:extLst>
          </p:cNvPr>
          <p:cNvSpPr>
            <a:spLocks noGrp="1"/>
          </p:cNvSpPr>
          <p:nvPr>
            <p:ph type="pic" sz="quarter" idx="14"/>
          </p:nvPr>
        </p:nvSpPr>
        <p:spPr>
          <a:xfrm>
            <a:off x="7005108" y="1495590"/>
            <a:ext cx="3900487" cy="4224338"/>
          </a:xfrm>
          <a:prstGeom prst="rect">
            <a:avLst/>
          </a:prstGeom>
        </p:spPr>
        <p:txBody>
          <a:bodyPr/>
          <a:lstStyle>
            <a:lvl1pPr marL="0" indent="0">
              <a:buNone/>
              <a:defRPr/>
            </a:lvl1pPr>
          </a:lstStyle>
          <a:p>
            <a:r>
              <a:rPr lang="en-US" dirty="0"/>
              <a:t>Click icon to add picture</a:t>
            </a:r>
          </a:p>
        </p:txBody>
      </p:sp>
      <p:sp>
        <p:nvSpPr>
          <p:cNvPr id="9" name="Rectangle 8">
            <a:extLst>
              <a:ext uri="{FF2B5EF4-FFF2-40B4-BE49-F238E27FC236}">
                <a16:creationId xmlns:a16="http://schemas.microsoft.com/office/drawing/2014/main" id="{C3025A0C-7A4C-FC48-8340-2128860AE474}"/>
              </a:ext>
            </a:extLst>
          </p:cNvPr>
          <p:cNvSpPr/>
          <p:nvPr userDrawn="1"/>
        </p:nvSpPr>
        <p:spPr>
          <a:xfrm>
            <a:off x="-23241" y="6230937"/>
            <a:ext cx="12230373" cy="627063"/>
          </a:xfrm>
          <a:prstGeom prst="rect">
            <a:avLst/>
          </a:prstGeom>
          <a:solidFill>
            <a:schemeClr val="bg1">
              <a:alpha val="605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picture containing text, clipart&#10;&#10;Description automatically generated">
            <a:extLst>
              <a:ext uri="{FF2B5EF4-FFF2-40B4-BE49-F238E27FC236}">
                <a16:creationId xmlns:a16="http://schemas.microsoft.com/office/drawing/2014/main" id="{366980BC-051A-BB4E-9921-B6F8D473D858}"/>
              </a:ext>
            </a:extLst>
          </p:cNvPr>
          <p:cNvPicPr>
            <a:picLocks noChangeAspect="1"/>
          </p:cNvPicPr>
          <p:nvPr userDrawn="1"/>
        </p:nvPicPr>
        <p:blipFill>
          <a:blip r:embed="rId2"/>
          <a:stretch>
            <a:fillRect/>
          </a:stretch>
        </p:blipFill>
        <p:spPr>
          <a:xfrm>
            <a:off x="389996" y="6360783"/>
            <a:ext cx="1759438" cy="307902"/>
          </a:xfrm>
          <a:prstGeom prst="rect">
            <a:avLst/>
          </a:prstGeom>
        </p:spPr>
      </p:pic>
      <p:sp>
        <p:nvSpPr>
          <p:cNvPr id="17" name="Title 1">
            <a:extLst>
              <a:ext uri="{FF2B5EF4-FFF2-40B4-BE49-F238E27FC236}">
                <a16:creationId xmlns:a16="http://schemas.microsoft.com/office/drawing/2014/main" id="{1E47FC2A-C313-E947-8E5E-21C4465B5AE0}"/>
              </a:ext>
            </a:extLst>
          </p:cNvPr>
          <p:cNvSpPr>
            <a:spLocks noGrp="1"/>
          </p:cNvSpPr>
          <p:nvPr>
            <p:ph type="title" hasCustomPrompt="1"/>
          </p:nvPr>
        </p:nvSpPr>
        <p:spPr>
          <a:xfrm>
            <a:off x="389995" y="365125"/>
            <a:ext cx="10515600" cy="1325563"/>
          </a:xfrm>
          <a:prstGeom prst="rect">
            <a:avLst/>
          </a:prstGeom>
        </p:spPr>
        <p:txBody>
          <a:bodyPr/>
          <a:lstStyle/>
          <a:p>
            <a:r>
              <a:rPr lang="en-US" dirty="0"/>
              <a:t>Click to edit presenter bio</a:t>
            </a:r>
          </a:p>
        </p:txBody>
      </p:sp>
      <p:sp>
        <p:nvSpPr>
          <p:cNvPr id="2" name="Footer Placeholder 1">
            <a:extLst>
              <a:ext uri="{FF2B5EF4-FFF2-40B4-BE49-F238E27FC236}">
                <a16:creationId xmlns:a16="http://schemas.microsoft.com/office/drawing/2014/main" id="{075476DD-364F-DD7A-823D-07DB8B0B38B0}"/>
              </a:ext>
            </a:extLst>
          </p:cNvPr>
          <p:cNvSpPr>
            <a:spLocks noGrp="1"/>
          </p:cNvSpPr>
          <p:nvPr>
            <p:ph type="ftr" sz="quarter" idx="15"/>
          </p:nvPr>
        </p:nvSpPr>
        <p:spPr/>
        <p:txBody>
          <a:bodyPr/>
          <a:lstStyle/>
          <a:p>
            <a:endParaRPr lang="en-US"/>
          </a:p>
        </p:txBody>
      </p:sp>
      <p:sp>
        <p:nvSpPr>
          <p:cNvPr id="3" name="Slide Number Placeholder 2">
            <a:extLst>
              <a:ext uri="{FF2B5EF4-FFF2-40B4-BE49-F238E27FC236}">
                <a16:creationId xmlns:a16="http://schemas.microsoft.com/office/drawing/2014/main" id="{51BD638F-695A-AED9-9639-7B49BEDA5051}"/>
              </a:ext>
            </a:extLst>
          </p:cNvPr>
          <p:cNvSpPr>
            <a:spLocks noGrp="1"/>
          </p:cNvSpPr>
          <p:nvPr>
            <p:ph type="sldNum" sz="quarter" idx="16"/>
          </p:nvPr>
        </p:nvSpPr>
        <p:spPr/>
        <p:txBody>
          <a:bodyPr/>
          <a:lstStyle/>
          <a:p>
            <a:fld id="{8FA71110-5E37-FC4B-93A7-94FD0C9816D7}" type="slidenum">
              <a:rPr lang="en-US" smtClean="0"/>
              <a:t>‹#›</a:t>
            </a:fld>
            <a:endParaRPr lang="en-US"/>
          </a:p>
        </p:txBody>
      </p:sp>
    </p:spTree>
    <p:extLst>
      <p:ext uri="{BB962C8B-B14F-4D97-AF65-F5344CB8AC3E}">
        <p14:creationId xmlns:p14="http://schemas.microsoft.com/office/powerpoint/2010/main" val="3663379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ntent Slide option 1">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A0E9193F-BD26-1944-9554-CB719134423E}"/>
              </a:ext>
            </a:extLst>
          </p:cNvPr>
          <p:cNvSpPr>
            <a:spLocks noGrp="1"/>
          </p:cNvSpPr>
          <p:nvPr>
            <p:ph type="title" hasCustomPrompt="1"/>
          </p:nvPr>
        </p:nvSpPr>
        <p:spPr>
          <a:xfrm>
            <a:off x="389995" y="365125"/>
            <a:ext cx="10515600" cy="1325563"/>
          </a:xfrm>
          <a:prstGeom prst="rect">
            <a:avLst/>
          </a:prstGeom>
        </p:spPr>
        <p:txBody>
          <a:bodyPr/>
          <a:lstStyle/>
          <a:p>
            <a:r>
              <a:rPr lang="en-US" dirty="0"/>
              <a:t>Click to edit title</a:t>
            </a:r>
          </a:p>
        </p:txBody>
      </p:sp>
      <p:sp>
        <p:nvSpPr>
          <p:cNvPr id="23" name="Rectangle 22">
            <a:extLst>
              <a:ext uri="{FF2B5EF4-FFF2-40B4-BE49-F238E27FC236}">
                <a16:creationId xmlns:a16="http://schemas.microsoft.com/office/drawing/2014/main" id="{4A4D4831-0366-404A-8591-96BB91B39686}"/>
              </a:ext>
            </a:extLst>
          </p:cNvPr>
          <p:cNvSpPr/>
          <p:nvPr userDrawn="1"/>
        </p:nvSpPr>
        <p:spPr>
          <a:xfrm>
            <a:off x="-23241" y="6230937"/>
            <a:ext cx="12230373" cy="627063"/>
          </a:xfrm>
          <a:prstGeom prst="rect">
            <a:avLst/>
          </a:prstGeom>
          <a:solidFill>
            <a:schemeClr val="bg1">
              <a:alpha val="605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text, clipart&#10;&#10;Description automatically generated">
            <a:extLst>
              <a:ext uri="{FF2B5EF4-FFF2-40B4-BE49-F238E27FC236}">
                <a16:creationId xmlns:a16="http://schemas.microsoft.com/office/drawing/2014/main" id="{34C541E3-C903-5A47-9B4D-A0F568EC1DC3}"/>
              </a:ext>
            </a:extLst>
          </p:cNvPr>
          <p:cNvPicPr>
            <a:picLocks noChangeAspect="1"/>
          </p:cNvPicPr>
          <p:nvPr userDrawn="1"/>
        </p:nvPicPr>
        <p:blipFill>
          <a:blip r:embed="rId2"/>
          <a:stretch>
            <a:fillRect/>
          </a:stretch>
        </p:blipFill>
        <p:spPr>
          <a:xfrm>
            <a:off x="389996" y="6360783"/>
            <a:ext cx="1759438" cy="307902"/>
          </a:xfrm>
          <a:prstGeom prst="rect">
            <a:avLst/>
          </a:prstGeom>
        </p:spPr>
      </p:pic>
      <p:sp>
        <p:nvSpPr>
          <p:cNvPr id="27" name="Content Placeholder 9">
            <a:extLst>
              <a:ext uri="{FF2B5EF4-FFF2-40B4-BE49-F238E27FC236}">
                <a16:creationId xmlns:a16="http://schemas.microsoft.com/office/drawing/2014/main" id="{CD353807-071D-4D4E-BB7C-D32AFD9E8A7C}"/>
              </a:ext>
            </a:extLst>
          </p:cNvPr>
          <p:cNvSpPr>
            <a:spLocks noGrp="1"/>
          </p:cNvSpPr>
          <p:nvPr>
            <p:ph sz="quarter" idx="13" hasCustomPrompt="1"/>
          </p:nvPr>
        </p:nvSpPr>
        <p:spPr>
          <a:xfrm>
            <a:off x="389995" y="1816217"/>
            <a:ext cx="10515600" cy="4224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D02955D3-8396-0477-EBFE-DBEE59BAF967}"/>
              </a:ext>
            </a:extLst>
          </p:cNvPr>
          <p:cNvSpPr>
            <a:spLocks noGrp="1"/>
          </p:cNvSpPr>
          <p:nvPr>
            <p:ph type="ftr" sz="quarter" idx="14"/>
          </p:nvPr>
        </p:nvSpPr>
        <p:spPr/>
        <p:txBody>
          <a:bodyPr/>
          <a:lstStyle/>
          <a:p>
            <a:endParaRPr lang="en-US"/>
          </a:p>
        </p:txBody>
      </p:sp>
      <p:sp>
        <p:nvSpPr>
          <p:cNvPr id="3" name="Slide Number Placeholder 2">
            <a:extLst>
              <a:ext uri="{FF2B5EF4-FFF2-40B4-BE49-F238E27FC236}">
                <a16:creationId xmlns:a16="http://schemas.microsoft.com/office/drawing/2014/main" id="{0221B244-F6A8-4FDB-415D-68B9608FEABA}"/>
              </a:ext>
            </a:extLst>
          </p:cNvPr>
          <p:cNvSpPr>
            <a:spLocks noGrp="1"/>
          </p:cNvSpPr>
          <p:nvPr>
            <p:ph type="sldNum" sz="quarter" idx="15"/>
          </p:nvPr>
        </p:nvSpPr>
        <p:spPr/>
        <p:txBody>
          <a:bodyPr/>
          <a:lstStyle/>
          <a:p>
            <a:fld id="{8FA71110-5E37-FC4B-93A7-94FD0C9816D7}" type="slidenum">
              <a:rPr lang="en-US" smtClean="0"/>
              <a:t>‹#›</a:t>
            </a:fld>
            <a:endParaRPr lang="en-US"/>
          </a:p>
        </p:txBody>
      </p:sp>
    </p:spTree>
    <p:extLst>
      <p:ext uri="{BB962C8B-B14F-4D97-AF65-F5344CB8AC3E}">
        <p14:creationId xmlns:p14="http://schemas.microsoft.com/office/powerpoint/2010/main" val="4273204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ontent Slide Option 2">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F8860C5-3081-204B-B5E1-6E268EC5BDD5}"/>
              </a:ext>
            </a:extLst>
          </p:cNvPr>
          <p:cNvSpPr>
            <a:spLocks noGrp="1"/>
          </p:cNvSpPr>
          <p:nvPr>
            <p:ph type="title" hasCustomPrompt="1"/>
          </p:nvPr>
        </p:nvSpPr>
        <p:spPr>
          <a:xfrm>
            <a:off x="389995" y="365125"/>
            <a:ext cx="10515600" cy="1325563"/>
          </a:xfrm>
          <a:prstGeom prst="rect">
            <a:avLst/>
          </a:prstGeom>
        </p:spPr>
        <p:txBody>
          <a:bodyPr/>
          <a:lstStyle/>
          <a:p>
            <a:r>
              <a:rPr lang="en-US" dirty="0"/>
              <a:t>Click to edit title</a:t>
            </a:r>
          </a:p>
        </p:txBody>
      </p:sp>
      <p:sp>
        <p:nvSpPr>
          <p:cNvPr id="7" name="Content Placeholder 9">
            <a:extLst>
              <a:ext uri="{FF2B5EF4-FFF2-40B4-BE49-F238E27FC236}">
                <a16:creationId xmlns:a16="http://schemas.microsoft.com/office/drawing/2014/main" id="{3809A697-70A5-7344-994E-5F1ACAFD1CFB}"/>
              </a:ext>
            </a:extLst>
          </p:cNvPr>
          <p:cNvSpPr>
            <a:spLocks noGrp="1"/>
          </p:cNvSpPr>
          <p:nvPr>
            <p:ph sz="quarter" idx="13" hasCustomPrompt="1"/>
          </p:nvPr>
        </p:nvSpPr>
        <p:spPr>
          <a:xfrm>
            <a:off x="389995" y="1812925"/>
            <a:ext cx="5030788" cy="417988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2776568F-4C58-4845-B5DF-703B42E2DB7B}"/>
              </a:ext>
            </a:extLst>
          </p:cNvPr>
          <p:cNvSpPr>
            <a:spLocks noGrp="1"/>
          </p:cNvSpPr>
          <p:nvPr>
            <p:ph sz="quarter" idx="14" hasCustomPrompt="1"/>
          </p:nvPr>
        </p:nvSpPr>
        <p:spPr>
          <a:xfrm>
            <a:off x="5874809" y="1812925"/>
            <a:ext cx="5030788" cy="417988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A2AD7581-D8E9-0D46-95ED-CE397EAF07F3}"/>
              </a:ext>
            </a:extLst>
          </p:cNvPr>
          <p:cNvSpPr/>
          <p:nvPr userDrawn="1"/>
        </p:nvSpPr>
        <p:spPr>
          <a:xfrm>
            <a:off x="-23241" y="6230937"/>
            <a:ext cx="12230373" cy="627063"/>
          </a:xfrm>
          <a:prstGeom prst="rect">
            <a:avLst/>
          </a:prstGeom>
          <a:solidFill>
            <a:schemeClr val="bg1">
              <a:alpha val="605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icture containing text, clipart&#10;&#10;Description automatically generated">
            <a:extLst>
              <a:ext uri="{FF2B5EF4-FFF2-40B4-BE49-F238E27FC236}">
                <a16:creationId xmlns:a16="http://schemas.microsoft.com/office/drawing/2014/main" id="{D91AA101-C879-3048-A101-0D342F59A9B9}"/>
              </a:ext>
            </a:extLst>
          </p:cNvPr>
          <p:cNvPicPr>
            <a:picLocks noChangeAspect="1"/>
          </p:cNvPicPr>
          <p:nvPr userDrawn="1"/>
        </p:nvPicPr>
        <p:blipFill>
          <a:blip r:embed="rId2"/>
          <a:stretch>
            <a:fillRect/>
          </a:stretch>
        </p:blipFill>
        <p:spPr>
          <a:xfrm>
            <a:off x="389996" y="6360783"/>
            <a:ext cx="1759438" cy="307902"/>
          </a:xfrm>
          <a:prstGeom prst="rect">
            <a:avLst/>
          </a:prstGeom>
        </p:spPr>
      </p:pic>
      <p:sp>
        <p:nvSpPr>
          <p:cNvPr id="2" name="Footer Placeholder 1">
            <a:extLst>
              <a:ext uri="{FF2B5EF4-FFF2-40B4-BE49-F238E27FC236}">
                <a16:creationId xmlns:a16="http://schemas.microsoft.com/office/drawing/2014/main" id="{42E22CE8-ED76-A0F8-53D6-ED69C2AB5297}"/>
              </a:ext>
            </a:extLst>
          </p:cNvPr>
          <p:cNvSpPr>
            <a:spLocks noGrp="1"/>
          </p:cNvSpPr>
          <p:nvPr>
            <p:ph type="ftr" sz="quarter" idx="15"/>
          </p:nvPr>
        </p:nvSpPr>
        <p:spPr/>
        <p:txBody>
          <a:bodyPr/>
          <a:lstStyle/>
          <a:p>
            <a:endParaRPr lang="en-US"/>
          </a:p>
        </p:txBody>
      </p:sp>
      <p:sp>
        <p:nvSpPr>
          <p:cNvPr id="3" name="Slide Number Placeholder 2">
            <a:extLst>
              <a:ext uri="{FF2B5EF4-FFF2-40B4-BE49-F238E27FC236}">
                <a16:creationId xmlns:a16="http://schemas.microsoft.com/office/drawing/2014/main" id="{0D4BD55E-485B-397F-9AEC-77AF2B6514A7}"/>
              </a:ext>
            </a:extLst>
          </p:cNvPr>
          <p:cNvSpPr>
            <a:spLocks noGrp="1"/>
          </p:cNvSpPr>
          <p:nvPr>
            <p:ph type="sldNum" sz="quarter" idx="16"/>
          </p:nvPr>
        </p:nvSpPr>
        <p:spPr/>
        <p:txBody>
          <a:bodyPr/>
          <a:lstStyle/>
          <a:p>
            <a:fld id="{8FA71110-5E37-FC4B-93A7-94FD0C9816D7}" type="slidenum">
              <a:rPr lang="en-US" smtClean="0"/>
              <a:t>‹#›</a:t>
            </a:fld>
            <a:endParaRPr lang="en-US"/>
          </a:p>
        </p:txBody>
      </p:sp>
    </p:spTree>
    <p:extLst>
      <p:ext uri="{BB962C8B-B14F-4D97-AF65-F5344CB8AC3E}">
        <p14:creationId xmlns:p14="http://schemas.microsoft.com/office/powerpoint/2010/main" val="3502974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cru Section Divider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58E1D19-151F-0541-89EF-99602FDEB7D9}"/>
              </a:ext>
            </a:extLst>
          </p:cNvPr>
          <p:cNvSpPr/>
          <p:nvPr userDrawn="1"/>
        </p:nvSpPr>
        <p:spPr>
          <a:xfrm>
            <a:off x="-23241" y="6230937"/>
            <a:ext cx="12230373" cy="627063"/>
          </a:xfrm>
          <a:prstGeom prst="rect">
            <a:avLst/>
          </a:prstGeom>
          <a:solidFill>
            <a:schemeClr val="bg1">
              <a:alpha val="605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607C4CD5-C54F-5147-8BF1-0688638B413E}"/>
              </a:ext>
            </a:extLst>
          </p:cNvPr>
          <p:cNvSpPr>
            <a:spLocks noGrp="1"/>
          </p:cNvSpPr>
          <p:nvPr>
            <p:ph type="title" hasCustomPrompt="1"/>
          </p:nvPr>
        </p:nvSpPr>
        <p:spPr>
          <a:xfrm>
            <a:off x="838200" y="2201988"/>
            <a:ext cx="10515600" cy="977630"/>
          </a:xfrm>
          <a:prstGeom prst="rect">
            <a:avLst/>
          </a:prstGeom>
        </p:spPr>
        <p:txBody>
          <a:bodyPr anchor="b">
            <a:normAutofit/>
          </a:bodyPr>
          <a:lstStyle>
            <a:lvl1pPr>
              <a:defRPr sz="4400">
                <a:solidFill>
                  <a:schemeClr val="tx1"/>
                </a:solidFill>
              </a:defRPr>
            </a:lvl1pPr>
          </a:lstStyle>
          <a:p>
            <a:r>
              <a:rPr lang="en-US" dirty="0"/>
              <a:t>Click to edit section divider</a:t>
            </a:r>
          </a:p>
        </p:txBody>
      </p:sp>
      <p:sp>
        <p:nvSpPr>
          <p:cNvPr id="10" name="Text Placeholder 2">
            <a:extLst>
              <a:ext uri="{FF2B5EF4-FFF2-40B4-BE49-F238E27FC236}">
                <a16:creationId xmlns:a16="http://schemas.microsoft.com/office/drawing/2014/main" id="{E07DEDB8-1FF0-5B40-BC8A-2CC68DDEA384}"/>
              </a:ext>
            </a:extLst>
          </p:cNvPr>
          <p:cNvSpPr>
            <a:spLocks noGrp="1"/>
          </p:cNvSpPr>
          <p:nvPr>
            <p:ph type="body" idx="1" hasCustomPrompt="1"/>
          </p:nvPr>
        </p:nvSpPr>
        <p:spPr>
          <a:xfrm>
            <a:off x="838200" y="3206607"/>
            <a:ext cx="10515600" cy="756734"/>
          </a:xfrm>
          <a:prstGeom prst="rect">
            <a:avLst/>
          </a:prstGeo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pic>
        <p:nvPicPr>
          <p:cNvPr id="17" name="Picture 16" descr="A picture containing text, clipart&#10;&#10;Description automatically generated">
            <a:extLst>
              <a:ext uri="{FF2B5EF4-FFF2-40B4-BE49-F238E27FC236}">
                <a16:creationId xmlns:a16="http://schemas.microsoft.com/office/drawing/2014/main" id="{8BE17926-B646-CB4A-BAB3-AABFB6019766}"/>
              </a:ext>
            </a:extLst>
          </p:cNvPr>
          <p:cNvPicPr>
            <a:picLocks noChangeAspect="1"/>
          </p:cNvPicPr>
          <p:nvPr userDrawn="1"/>
        </p:nvPicPr>
        <p:blipFill>
          <a:blip r:embed="rId2"/>
          <a:stretch>
            <a:fillRect/>
          </a:stretch>
        </p:blipFill>
        <p:spPr>
          <a:xfrm>
            <a:off x="5212226" y="6360783"/>
            <a:ext cx="1759438" cy="307902"/>
          </a:xfrm>
          <a:prstGeom prst="rect">
            <a:avLst/>
          </a:prstGeom>
        </p:spPr>
      </p:pic>
      <p:sp>
        <p:nvSpPr>
          <p:cNvPr id="2" name="Footer Placeholder 1">
            <a:extLst>
              <a:ext uri="{FF2B5EF4-FFF2-40B4-BE49-F238E27FC236}">
                <a16:creationId xmlns:a16="http://schemas.microsoft.com/office/drawing/2014/main" id="{E7357720-777E-6129-121E-BA86D1558B7D}"/>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7E1706E4-DFBE-4E9D-5616-90CC6878F945}"/>
              </a:ext>
            </a:extLst>
          </p:cNvPr>
          <p:cNvSpPr>
            <a:spLocks noGrp="1"/>
          </p:cNvSpPr>
          <p:nvPr>
            <p:ph type="sldNum" sz="quarter" idx="11"/>
          </p:nvPr>
        </p:nvSpPr>
        <p:spPr/>
        <p:txBody>
          <a:bodyPr/>
          <a:lstStyle/>
          <a:p>
            <a:fld id="{8FA71110-5E37-FC4B-93A7-94FD0C9816D7}" type="slidenum">
              <a:rPr lang="en-US" smtClean="0"/>
              <a:t>‹#›</a:t>
            </a:fld>
            <a:endParaRPr lang="en-US"/>
          </a:p>
        </p:txBody>
      </p:sp>
    </p:spTree>
    <p:extLst>
      <p:ext uri="{BB962C8B-B14F-4D97-AF65-F5344CB8AC3E}">
        <p14:creationId xmlns:p14="http://schemas.microsoft.com/office/powerpoint/2010/main" val="368447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Content Slide Option 4">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F15CD81-304E-E045-8114-DBED94BBEE47}"/>
              </a:ext>
            </a:extLst>
          </p:cNvPr>
          <p:cNvSpPr>
            <a:spLocks noGrp="1"/>
          </p:cNvSpPr>
          <p:nvPr>
            <p:ph type="title" hasCustomPrompt="1"/>
          </p:nvPr>
        </p:nvSpPr>
        <p:spPr>
          <a:xfrm>
            <a:off x="389995" y="365125"/>
            <a:ext cx="6833256" cy="1325563"/>
          </a:xfrm>
          <a:prstGeom prst="rect">
            <a:avLst/>
          </a:prstGeom>
        </p:spPr>
        <p:txBody>
          <a:bodyPr/>
          <a:lstStyle/>
          <a:p>
            <a:r>
              <a:rPr lang="en-US" dirty="0"/>
              <a:t>Click to edit title</a:t>
            </a:r>
          </a:p>
        </p:txBody>
      </p:sp>
      <p:sp>
        <p:nvSpPr>
          <p:cNvPr id="8" name="Content Placeholder 2">
            <a:extLst>
              <a:ext uri="{FF2B5EF4-FFF2-40B4-BE49-F238E27FC236}">
                <a16:creationId xmlns:a16="http://schemas.microsoft.com/office/drawing/2014/main" id="{3FA6D9F8-34A1-984F-9C3D-684FABBEDF95}"/>
              </a:ext>
            </a:extLst>
          </p:cNvPr>
          <p:cNvSpPr>
            <a:spLocks noGrp="1"/>
          </p:cNvSpPr>
          <p:nvPr>
            <p:ph sz="half" idx="1"/>
          </p:nvPr>
        </p:nvSpPr>
        <p:spPr>
          <a:xfrm>
            <a:off x="389995" y="1825625"/>
            <a:ext cx="6833256"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11">
            <a:extLst>
              <a:ext uri="{FF2B5EF4-FFF2-40B4-BE49-F238E27FC236}">
                <a16:creationId xmlns:a16="http://schemas.microsoft.com/office/drawing/2014/main" id="{C6E9DB7E-1E42-3943-B94D-00D12891F279}"/>
              </a:ext>
            </a:extLst>
          </p:cNvPr>
          <p:cNvSpPr>
            <a:spLocks noGrp="1"/>
          </p:cNvSpPr>
          <p:nvPr>
            <p:ph type="pic" sz="quarter" idx="14"/>
          </p:nvPr>
        </p:nvSpPr>
        <p:spPr>
          <a:xfrm>
            <a:off x="7845454" y="0"/>
            <a:ext cx="4441371" cy="6230937"/>
          </a:xfrm>
          <a:prstGeom prst="rect">
            <a:avLst/>
          </a:prstGeom>
        </p:spPr>
        <p:txBody>
          <a:bodyPr/>
          <a:lstStyle>
            <a:lvl1pPr marL="0" indent="0">
              <a:buNone/>
              <a:defRPr/>
            </a:lvl1pPr>
          </a:lstStyle>
          <a:p>
            <a:r>
              <a:rPr lang="en-US" dirty="0"/>
              <a:t>Click icon to add picture</a:t>
            </a:r>
          </a:p>
        </p:txBody>
      </p:sp>
      <p:sp>
        <p:nvSpPr>
          <p:cNvPr id="14" name="Rectangle 13">
            <a:extLst>
              <a:ext uri="{FF2B5EF4-FFF2-40B4-BE49-F238E27FC236}">
                <a16:creationId xmlns:a16="http://schemas.microsoft.com/office/drawing/2014/main" id="{EE19AD59-D63B-D04F-B1DF-84B99AA8D008}"/>
              </a:ext>
            </a:extLst>
          </p:cNvPr>
          <p:cNvSpPr/>
          <p:nvPr userDrawn="1"/>
        </p:nvSpPr>
        <p:spPr>
          <a:xfrm>
            <a:off x="-23241" y="6230937"/>
            <a:ext cx="12230373" cy="627063"/>
          </a:xfrm>
          <a:prstGeom prst="rect">
            <a:avLst/>
          </a:prstGeom>
          <a:solidFill>
            <a:schemeClr val="bg1">
              <a:alpha val="605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icture containing text, clipart&#10;&#10;Description automatically generated">
            <a:extLst>
              <a:ext uri="{FF2B5EF4-FFF2-40B4-BE49-F238E27FC236}">
                <a16:creationId xmlns:a16="http://schemas.microsoft.com/office/drawing/2014/main" id="{6E0D9605-DD37-4D4D-83F2-B11CB91FB5EB}"/>
              </a:ext>
            </a:extLst>
          </p:cNvPr>
          <p:cNvPicPr>
            <a:picLocks noChangeAspect="1"/>
          </p:cNvPicPr>
          <p:nvPr userDrawn="1"/>
        </p:nvPicPr>
        <p:blipFill>
          <a:blip r:embed="rId2"/>
          <a:stretch>
            <a:fillRect/>
          </a:stretch>
        </p:blipFill>
        <p:spPr>
          <a:xfrm>
            <a:off x="389996" y="6360783"/>
            <a:ext cx="1759438" cy="307902"/>
          </a:xfrm>
          <a:prstGeom prst="rect">
            <a:avLst/>
          </a:prstGeom>
        </p:spPr>
      </p:pic>
      <p:sp>
        <p:nvSpPr>
          <p:cNvPr id="2" name="Footer Placeholder 1">
            <a:extLst>
              <a:ext uri="{FF2B5EF4-FFF2-40B4-BE49-F238E27FC236}">
                <a16:creationId xmlns:a16="http://schemas.microsoft.com/office/drawing/2014/main" id="{C695BF0B-909C-7AD4-E451-33636BC63252}"/>
              </a:ext>
            </a:extLst>
          </p:cNvPr>
          <p:cNvSpPr>
            <a:spLocks noGrp="1"/>
          </p:cNvSpPr>
          <p:nvPr>
            <p:ph type="ftr" sz="quarter" idx="15"/>
          </p:nvPr>
        </p:nvSpPr>
        <p:spPr/>
        <p:txBody>
          <a:bodyPr/>
          <a:lstStyle/>
          <a:p>
            <a:endParaRPr lang="en-US"/>
          </a:p>
        </p:txBody>
      </p:sp>
      <p:sp>
        <p:nvSpPr>
          <p:cNvPr id="3" name="Slide Number Placeholder 2">
            <a:extLst>
              <a:ext uri="{FF2B5EF4-FFF2-40B4-BE49-F238E27FC236}">
                <a16:creationId xmlns:a16="http://schemas.microsoft.com/office/drawing/2014/main" id="{4CF533C2-DA16-535E-353D-DB9688514B20}"/>
              </a:ext>
            </a:extLst>
          </p:cNvPr>
          <p:cNvSpPr>
            <a:spLocks noGrp="1"/>
          </p:cNvSpPr>
          <p:nvPr>
            <p:ph type="sldNum" sz="quarter" idx="16"/>
          </p:nvPr>
        </p:nvSpPr>
        <p:spPr/>
        <p:txBody>
          <a:bodyPr/>
          <a:lstStyle/>
          <a:p>
            <a:fld id="{8FA71110-5E37-FC4B-93A7-94FD0C9816D7}" type="slidenum">
              <a:rPr lang="en-US" smtClean="0"/>
              <a:t>‹#›</a:t>
            </a:fld>
            <a:endParaRPr lang="en-US"/>
          </a:p>
        </p:txBody>
      </p:sp>
    </p:spTree>
    <p:extLst>
      <p:ext uri="{BB962C8B-B14F-4D97-AF65-F5344CB8AC3E}">
        <p14:creationId xmlns:p14="http://schemas.microsoft.com/office/powerpoint/2010/main" val="4095125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Intro Slide">
    <p:spTree>
      <p:nvGrpSpPr>
        <p:cNvPr id="1" name=""/>
        <p:cNvGrpSpPr/>
        <p:nvPr/>
      </p:nvGrpSpPr>
      <p:grpSpPr>
        <a:xfrm>
          <a:off x="0" y="0"/>
          <a:ext cx="0" cy="0"/>
          <a:chOff x="0" y="0"/>
          <a:chExt cx="0" cy="0"/>
        </a:xfrm>
      </p:grpSpPr>
      <p:sp>
        <p:nvSpPr>
          <p:cNvPr id="2" name="Text Placeholder 15">
            <a:extLst>
              <a:ext uri="{FF2B5EF4-FFF2-40B4-BE49-F238E27FC236}">
                <a16:creationId xmlns:a16="http://schemas.microsoft.com/office/drawing/2014/main" id="{F5A1FC9F-DCB5-3F4A-8A31-B4753D2DB332}"/>
              </a:ext>
            </a:extLst>
          </p:cNvPr>
          <p:cNvSpPr>
            <a:spLocks noGrp="1"/>
          </p:cNvSpPr>
          <p:nvPr>
            <p:ph type="body" sz="quarter" idx="10" hasCustomPrompt="1"/>
          </p:nvPr>
        </p:nvSpPr>
        <p:spPr>
          <a:xfrm>
            <a:off x="134" y="1168565"/>
            <a:ext cx="12191185" cy="1006475"/>
          </a:xfrm>
          <a:prstGeom prst="rect">
            <a:avLst/>
          </a:prstGeom>
        </p:spPr>
        <p:txBody>
          <a:bodyP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4000" i="0">
                <a:solidFill>
                  <a:schemeClr val="bg1"/>
                </a:solidFill>
              </a:defRPr>
            </a:lvl1pPr>
            <a:lvl2pPr marL="457200" indent="0">
              <a:buNone/>
              <a:defRPr/>
            </a:lvl2pPr>
          </a:lstStyle>
          <a:p>
            <a:pPr lvl="0"/>
            <a:r>
              <a:rPr lang="en-US" dirty="0"/>
              <a:t>Click To Edit Presentation Title</a:t>
            </a:r>
          </a:p>
        </p:txBody>
      </p:sp>
      <p:sp>
        <p:nvSpPr>
          <p:cNvPr id="3" name="Text Placeholder 17">
            <a:extLst>
              <a:ext uri="{FF2B5EF4-FFF2-40B4-BE49-F238E27FC236}">
                <a16:creationId xmlns:a16="http://schemas.microsoft.com/office/drawing/2014/main" id="{C8B2D963-D072-7340-A466-B25D2A178D64}"/>
              </a:ext>
            </a:extLst>
          </p:cNvPr>
          <p:cNvSpPr>
            <a:spLocks noGrp="1"/>
          </p:cNvSpPr>
          <p:nvPr>
            <p:ph type="body" sz="quarter" idx="11" hasCustomPrompt="1"/>
          </p:nvPr>
        </p:nvSpPr>
        <p:spPr>
          <a:xfrm>
            <a:off x="-530" y="2792984"/>
            <a:ext cx="12192000" cy="491067"/>
          </a:xfrm>
          <a:prstGeom prst="rect">
            <a:avLst/>
          </a:prstGeom>
        </p:spPr>
        <p:txBody>
          <a:bodyPr>
            <a:normAutofit/>
          </a:bodyPr>
          <a:lstStyle>
            <a:lvl1pPr marL="0" indent="0" algn="ctr">
              <a:buNone/>
              <a:defRPr sz="2400" b="0" i="0">
                <a:solidFill>
                  <a:schemeClr val="bg1"/>
                </a:solidFill>
                <a:latin typeface="Arial" panose="020B0604020202020204" pitchFamily="34" charset="0"/>
                <a:cs typeface="Arial" panose="020B0604020202020204" pitchFamily="34" charset="0"/>
              </a:defRPr>
            </a:lvl1pPr>
            <a:lvl2pPr marL="457200" indent="0">
              <a:buNone/>
              <a:defRPr/>
            </a:lvl2pPr>
          </a:lstStyle>
          <a:p>
            <a:pPr lvl="0"/>
            <a:r>
              <a:rPr lang="en-US" i="0" dirty="0"/>
              <a:t>Click to edit presenter name</a:t>
            </a:r>
          </a:p>
        </p:txBody>
      </p:sp>
      <p:sp>
        <p:nvSpPr>
          <p:cNvPr id="4" name="Text Placeholder 19">
            <a:extLst>
              <a:ext uri="{FF2B5EF4-FFF2-40B4-BE49-F238E27FC236}">
                <a16:creationId xmlns:a16="http://schemas.microsoft.com/office/drawing/2014/main" id="{81B4179F-0514-384F-B9BE-147068E7C807}"/>
              </a:ext>
            </a:extLst>
          </p:cNvPr>
          <p:cNvSpPr>
            <a:spLocks noGrp="1"/>
          </p:cNvSpPr>
          <p:nvPr>
            <p:ph type="body" sz="quarter" idx="12" hasCustomPrompt="1"/>
          </p:nvPr>
        </p:nvSpPr>
        <p:spPr>
          <a:xfrm>
            <a:off x="0" y="2077707"/>
            <a:ext cx="12192000" cy="627063"/>
          </a:xfrm>
          <a:prstGeom prst="rect">
            <a:avLst/>
          </a:prstGeom>
        </p:spPr>
        <p:txBody>
          <a:bodyPr>
            <a:normAutofit/>
          </a:bodyPr>
          <a:lstStyle>
            <a:lvl1pPr marL="0" indent="0" algn="ctr">
              <a:buNone/>
              <a:defRPr sz="2400" i="1">
                <a:solidFill>
                  <a:schemeClr val="bg1"/>
                </a:solidFill>
              </a:defRPr>
            </a:lvl1pPr>
            <a:lvl2pPr marL="457200" indent="0">
              <a:buNone/>
              <a:defRPr/>
            </a:lvl2pPr>
          </a:lstStyle>
          <a:p>
            <a:pPr lvl="0"/>
            <a:r>
              <a:rPr lang="en-US" dirty="0"/>
              <a:t>Click to edit subtitle</a:t>
            </a:r>
          </a:p>
        </p:txBody>
      </p:sp>
      <p:pic>
        <p:nvPicPr>
          <p:cNvPr id="8" name="Picture 7" descr="Text, logo&#10;&#10;Description automatically generated">
            <a:extLst>
              <a:ext uri="{FF2B5EF4-FFF2-40B4-BE49-F238E27FC236}">
                <a16:creationId xmlns:a16="http://schemas.microsoft.com/office/drawing/2014/main" id="{84C46EED-A00D-1849-995B-7116308CC894}"/>
              </a:ext>
            </a:extLst>
          </p:cNvPr>
          <p:cNvPicPr>
            <a:picLocks noChangeAspect="1"/>
          </p:cNvPicPr>
          <p:nvPr userDrawn="1"/>
        </p:nvPicPr>
        <p:blipFill>
          <a:blip r:embed="rId2"/>
          <a:stretch>
            <a:fillRect/>
          </a:stretch>
        </p:blipFill>
        <p:spPr>
          <a:xfrm>
            <a:off x="3135253" y="4555926"/>
            <a:ext cx="5992744" cy="1029058"/>
          </a:xfrm>
          <a:prstGeom prst="rect">
            <a:avLst/>
          </a:prstGeom>
        </p:spPr>
      </p:pic>
      <p:sp>
        <p:nvSpPr>
          <p:cNvPr id="5" name="Footer Placeholder 4">
            <a:extLst>
              <a:ext uri="{FF2B5EF4-FFF2-40B4-BE49-F238E27FC236}">
                <a16:creationId xmlns:a16="http://schemas.microsoft.com/office/drawing/2014/main" id="{C920612A-A157-E0DB-BD91-29E75EB8FFFF}"/>
              </a:ext>
            </a:extLst>
          </p:cNvPr>
          <p:cNvSpPr>
            <a:spLocks noGrp="1"/>
          </p:cNvSpPr>
          <p:nvPr>
            <p:ph type="ftr" sz="quarter" idx="13"/>
          </p:nvPr>
        </p:nvSpPr>
        <p:spPr/>
        <p:txBody>
          <a:bodyPr/>
          <a:lstStyle/>
          <a:p>
            <a:endParaRPr lang="en-US"/>
          </a:p>
        </p:txBody>
      </p:sp>
      <p:sp>
        <p:nvSpPr>
          <p:cNvPr id="6" name="Slide Number Placeholder 5">
            <a:extLst>
              <a:ext uri="{FF2B5EF4-FFF2-40B4-BE49-F238E27FC236}">
                <a16:creationId xmlns:a16="http://schemas.microsoft.com/office/drawing/2014/main" id="{45BC29F5-CE90-6531-BA48-B176D99C28FE}"/>
              </a:ext>
            </a:extLst>
          </p:cNvPr>
          <p:cNvSpPr>
            <a:spLocks noGrp="1"/>
          </p:cNvSpPr>
          <p:nvPr>
            <p:ph type="sldNum" sz="quarter" idx="14"/>
          </p:nvPr>
        </p:nvSpPr>
        <p:spPr/>
        <p:txBody>
          <a:bodyPr/>
          <a:lstStyle/>
          <a:p>
            <a:fld id="{CE8DC4B7-E77E-3A49-B94D-C3E316081B3E}" type="slidenum">
              <a:rPr lang="en-US" smtClean="0"/>
              <a:t>‹#›</a:t>
            </a:fld>
            <a:endParaRPr lang="en-US"/>
          </a:p>
        </p:txBody>
      </p:sp>
    </p:spTree>
    <p:extLst>
      <p:ext uri="{BB962C8B-B14F-4D97-AF65-F5344CB8AC3E}">
        <p14:creationId xmlns:p14="http://schemas.microsoft.com/office/powerpoint/2010/main" val="1463279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ue Section Divider ">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C47DAC-58A9-AD47-9C01-067A0EA51885}"/>
              </a:ext>
            </a:extLst>
          </p:cNvPr>
          <p:cNvSpPr>
            <a:spLocks noGrp="1"/>
          </p:cNvSpPr>
          <p:nvPr>
            <p:ph type="title" hasCustomPrompt="1"/>
          </p:nvPr>
        </p:nvSpPr>
        <p:spPr>
          <a:xfrm>
            <a:off x="838200" y="2201988"/>
            <a:ext cx="10515600" cy="977630"/>
          </a:xfrm>
          <a:prstGeom prst="rect">
            <a:avLst/>
          </a:prstGeom>
        </p:spPr>
        <p:txBody>
          <a:bodyPr anchor="b">
            <a:normAutofit/>
          </a:bodyPr>
          <a:lstStyle>
            <a:lvl1pPr>
              <a:defRPr sz="4400">
                <a:solidFill>
                  <a:schemeClr val="bg1"/>
                </a:solidFill>
              </a:defRPr>
            </a:lvl1pPr>
          </a:lstStyle>
          <a:p>
            <a:r>
              <a:rPr lang="en-US" dirty="0"/>
              <a:t>Click to edit section divider</a:t>
            </a:r>
          </a:p>
        </p:txBody>
      </p:sp>
      <p:sp>
        <p:nvSpPr>
          <p:cNvPr id="7" name="Text Placeholder 2">
            <a:extLst>
              <a:ext uri="{FF2B5EF4-FFF2-40B4-BE49-F238E27FC236}">
                <a16:creationId xmlns:a16="http://schemas.microsoft.com/office/drawing/2014/main" id="{ABA3E402-2151-CB43-A1A0-2799E8AC78F4}"/>
              </a:ext>
            </a:extLst>
          </p:cNvPr>
          <p:cNvSpPr>
            <a:spLocks noGrp="1"/>
          </p:cNvSpPr>
          <p:nvPr>
            <p:ph type="body" idx="1" hasCustomPrompt="1"/>
          </p:nvPr>
        </p:nvSpPr>
        <p:spPr>
          <a:xfrm>
            <a:off x="838200" y="3206607"/>
            <a:ext cx="10515600" cy="756734"/>
          </a:xfrm>
          <a:prstGeom prst="rect">
            <a:avLst/>
          </a:prstGeo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8" name="Rectangle 7">
            <a:extLst>
              <a:ext uri="{FF2B5EF4-FFF2-40B4-BE49-F238E27FC236}">
                <a16:creationId xmlns:a16="http://schemas.microsoft.com/office/drawing/2014/main" id="{9EB7A3AF-F4E4-C84F-B61A-C5426E5A988F}"/>
              </a:ext>
            </a:extLst>
          </p:cNvPr>
          <p:cNvSpPr/>
          <p:nvPr userDrawn="1"/>
        </p:nvSpPr>
        <p:spPr>
          <a:xfrm>
            <a:off x="-23241" y="6230937"/>
            <a:ext cx="12230373" cy="62706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text, clipart&#10;&#10;Description automatically generated">
            <a:extLst>
              <a:ext uri="{FF2B5EF4-FFF2-40B4-BE49-F238E27FC236}">
                <a16:creationId xmlns:a16="http://schemas.microsoft.com/office/drawing/2014/main" id="{B45BF1D1-5E18-014A-BC59-7E2066543081}"/>
              </a:ext>
            </a:extLst>
          </p:cNvPr>
          <p:cNvPicPr>
            <a:picLocks noChangeAspect="1"/>
          </p:cNvPicPr>
          <p:nvPr userDrawn="1"/>
        </p:nvPicPr>
        <p:blipFill>
          <a:blip r:embed="rId2"/>
          <a:stretch>
            <a:fillRect/>
          </a:stretch>
        </p:blipFill>
        <p:spPr>
          <a:xfrm>
            <a:off x="5212226" y="6360783"/>
            <a:ext cx="1759438" cy="307902"/>
          </a:xfrm>
          <a:prstGeom prst="rect">
            <a:avLst/>
          </a:prstGeom>
        </p:spPr>
      </p:pic>
      <p:sp>
        <p:nvSpPr>
          <p:cNvPr id="2" name="Footer Placeholder 1">
            <a:extLst>
              <a:ext uri="{FF2B5EF4-FFF2-40B4-BE49-F238E27FC236}">
                <a16:creationId xmlns:a16="http://schemas.microsoft.com/office/drawing/2014/main" id="{6C0686C3-5752-278B-3520-9367B2FFDCA1}"/>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002F67AF-9427-5A5D-4A52-D176ED6D86FA}"/>
              </a:ext>
            </a:extLst>
          </p:cNvPr>
          <p:cNvSpPr>
            <a:spLocks noGrp="1"/>
          </p:cNvSpPr>
          <p:nvPr>
            <p:ph type="sldNum" sz="quarter" idx="11"/>
          </p:nvPr>
        </p:nvSpPr>
        <p:spPr/>
        <p:txBody>
          <a:bodyPr/>
          <a:lstStyle/>
          <a:p>
            <a:fld id="{CE8DC4B7-E77E-3A49-B94D-C3E316081B3E}" type="slidenum">
              <a:rPr lang="en-US" smtClean="0"/>
              <a:t>‹#›</a:t>
            </a:fld>
            <a:endParaRPr lang="en-US"/>
          </a:p>
        </p:txBody>
      </p:sp>
    </p:spTree>
    <p:extLst>
      <p:ext uri="{BB962C8B-B14F-4D97-AF65-F5344CB8AC3E}">
        <p14:creationId xmlns:p14="http://schemas.microsoft.com/office/powerpoint/2010/main" val="3173055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3.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22DA1E-C4FE-2A41-BC88-1F6C687CDC84}"/>
              </a:ext>
            </a:extLst>
          </p:cNvPr>
          <p:cNvPicPr>
            <a:picLocks noChangeAspect="1"/>
          </p:cNvPicPr>
          <p:nvPr userDrawn="1"/>
        </p:nvPicPr>
        <p:blipFill>
          <a:blip r:embed="rId9">
            <a:extLst>
              <a:ext uri="{28A0092B-C50C-407E-A947-70E740481C1C}">
                <a14:useLocalDpi xmlns:a14="http://schemas.microsoft.com/office/drawing/2010/main" val="0"/>
              </a:ext>
            </a:extLst>
          </a:blip>
          <a:srcRect/>
          <a:stretch/>
        </p:blipFill>
        <p:spPr>
          <a:xfrm>
            <a:off x="-23240" y="-7971"/>
            <a:ext cx="12230373" cy="6876413"/>
          </a:xfrm>
          <a:prstGeom prst="rect">
            <a:avLst/>
          </a:prstGeom>
        </p:spPr>
      </p:pic>
      <p:sp>
        <p:nvSpPr>
          <p:cNvPr id="2" name="Footer Placeholder 1">
            <a:extLst>
              <a:ext uri="{FF2B5EF4-FFF2-40B4-BE49-F238E27FC236}">
                <a16:creationId xmlns:a16="http://schemas.microsoft.com/office/drawing/2014/main" id="{9ED39ADC-C3BC-3193-23F3-D6C126AF73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3" name="Slide Number Placeholder 2">
            <a:extLst>
              <a:ext uri="{FF2B5EF4-FFF2-40B4-BE49-F238E27FC236}">
                <a16:creationId xmlns:a16="http://schemas.microsoft.com/office/drawing/2014/main" id="{D3922B1A-A109-3D61-1B3F-4696FC427C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71110-5E37-FC4B-93A7-94FD0C9816D7}" type="slidenum">
              <a:rPr lang="en-US" smtClean="0"/>
              <a:t>‹#›</a:t>
            </a:fld>
            <a:endParaRPr lang="en-US"/>
          </a:p>
        </p:txBody>
      </p:sp>
    </p:spTree>
    <p:extLst>
      <p:ext uri="{BB962C8B-B14F-4D97-AF65-F5344CB8AC3E}">
        <p14:creationId xmlns:p14="http://schemas.microsoft.com/office/powerpoint/2010/main" val="2765677865"/>
      </p:ext>
    </p:extLst>
  </p:cSld>
  <p:clrMap bg1="lt1" tx1="dk1" bg2="lt2" tx2="dk2" accent1="accent1" accent2="accent2" accent3="accent3" accent4="accent4" accent5="accent5" accent6="accent6" hlink="hlink" folHlink="folHlink"/>
  <p:sldLayoutIdLst>
    <p:sldLayoutId id="2147483651" r:id="rId1"/>
    <p:sldLayoutId id="2147483664" r:id="rId2"/>
    <p:sldLayoutId id="2147483652" r:id="rId3"/>
    <p:sldLayoutId id="2147483662" r:id="rId4"/>
    <p:sldLayoutId id="2147483653" r:id="rId5"/>
    <p:sldLayoutId id="2147483665" r:id="rId6"/>
    <p:sldLayoutId id="2147483650"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B921A137-5BC4-ED4A-9ABA-94F334A31032}"/>
              </a:ext>
            </a:extLst>
          </p:cNvPr>
          <p:cNvPicPr>
            <a:picLocks noChangeAspect="1"/>
          </p:cNvPicPr>
          <p:nvPr userDrawn="1"/>
        </p:nvPicPr>
        <p:blipFill>
          <a:blip r:embed="rId5"/>
          <a:stretch>
            <a:fillRect/>
          </a:stretch>
        </p:blipFill>
        <p:spPr>
          <a:xfrm>
            <a:off x="0" y="0"/>
            <a:ext cx="12192000" cy="6858000"/>
          </a:xfrm>
          <a:prstGeom prst="rect">
            <a:avLst/>
          </a:prstGeom>
        </p:spPr>
      </p:pic>
      <p:sp>
        <p:nvSpPr>
          <p:cNvPr id="2" name="Footer Placeholder 1">
            <a:extLst>
              <a:ext uri="{FF2B5EF4-FFF2-40B4-BE49-F238E27FC236}">
                <a16:creationId xmlns:a16="http://schemas.microsoft.com/office/drawing/2014/main" id="{48E45FDD-F357-76E3-F3A0-31BBAE73E1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3" name="Slide Number Placeholder 2">
            <a:extLst>
              <a:ext uri="{FF2B5EF4-FFF2-40B4-BE49-F238E27FC236}">
                <a16:creationId xmlns:a16="http://schemas.microsoft.com/office/drawing/2014/main" id="{3B19FFD9-B380-9F8C-D71B-D6129654EE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DC4B7-E77E-3A49-B94D-C3E316081B3E}" type="slidenum">
              <a:rPr lang="en-US" smtClean="0"/>
              <a:t>‹#›</a:t>
            </a:fld>
            <a:endParaRPr lang="en-US"/>
          </a:p>
        </p:txBody>
      </p:sp>
    </p:spTree>
    <p:extLst>
      <p:ext uri="{BB962C8B-B14F-4D97-AF65-F5344CB8AC3E}">
        <p14:creationId xmlns:p14="http://schemas.microsoft.com/office/powerpoint/2010/main" val="1972960821"/>
      </p:ext>
    </p:extLst>
  </p:cSld>
  <p:clrMap bg1="lt1" tx1="dk1" bg2="lt2" tx2="dk2" accent1="accent1" accent2="accent2" accent3="accent3" accent4="accent4" accent5="accent5" accent6="accent6" hlink="hlink" folHlink="folHlink"/>
  <p:sldLayoutIdLst>
    <p:sldLayoutId id="2147483663" r:id="rId1"/>
    <p:sldLayoutId id="2147483666" r:id="rId2"/>
    <p:sldLayoutId id="214748366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mailto:hanxuan.a.yu@vumc.org"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137BB9-8C2E-3945-AE43-DF44C49752A9}"/>
              </a:ext>
            </a:extLst>
          </p:cNvPr>
          <p:cNvSpPr>
            <a:spLocks noGrp="1"/>
          </p:cNvSpPr>
          <p:nvPr>
            <p:ph type="body" sz="quarter" idx="10"/>
          </p:nvPr>
        </p:nvSpPr>
        <p:spPr>
          <a:xfrm>
            <a:off x="705678" y="1168565"/>
            <a:ext cx="10648121" cy="1624419"/>
          </a:xfrm>
        </p:spPr>
        <p:txBody>
          <a:bodyPr/>
          <a:lstStyle/>
          <a:p>
            <a:r>
              <a:rPr lang="en-US" sz="4000" b="1" kern="0" dirty="0">
                <a:effectLst/>
                <a:latin typeface="Calibri" panose="020F0502020204030204" pitchFamily="34" charset="0"/>
                <a:ea typeface="Times New Roman" panose="02020603050405020304" pitchFamily="18" charset="0"/>
                <a:cs typeface="Times New Roman" panose="02020603050405020304" pitchFamily="18" charset="0"/>
              </a:rPr>
              <a:t>Common Random Numbers in Discrete Event Simulation for Disease Modeling</a:t>
            </a:r>
            <a:r>
              <a:rPr lang="en-US" altLang="zh-CN" b="1" kern="0" dirty="0">
                <a:latin typeface="Calibri" panose="020F0502020204030204" pitchFamily="34" charset="0"/>
                <a:ea typeface="Times New Roman" panose="02020603050405020304" pitchFamily="18" charset="0"/>
                <a:cs typeface="Times New Roman" panose="02020603050405020304" pitchFamily="18" charset="0"/>
              </a:rPr>
              <a:t>:</a:t>
            </a:r>
            <a:r>
              <a:rPr lang="zh-CN" altLang="en-US" b="1" kern="0" dirty="0">
                <a:latin typeface="Calibri" panose="020F0502020204030204" pitchFamily="34" charset="0"/>
                <a:ea typeface="Times New Roman" panose="02020603050405020304" pitchFamily="18" charset="0"/>
                <a:cs typeface="Times New Roman" panose="02020603050405020304" pitchFamily="18" charset="0"/>
              </a:rPr>
              <a:t> </a:t>
            </a:r>
            <a:endParaRPr lang="en-US" altLang="zh-CN" b="1" kern="0" dirty="0">
              <a:latin typeface="Calibri" panose="020F0502020204030204" pitchFamily="34" charset="0"/>
              <a:ea typeface="Times New Roman" panose="02020603050405020304" pitchFamily="18" charset="0"/>
              <a:cs typeface="Times New Roman" panose="02020603050405020304" pitchFamily="18" charset="0"/>
            </a:endParaRPr>
          </a:p>
          <a:p>
            <a:r>
              <a:rPr lang="en-US" sz="4000" b="1" kern="0" dirty="0">
                <a:effectLst/>
                <a:latin typeface="Calibri" panose="020F0502020204030204" pitchFamily="34" charset="0"/>
                <a:ea typeface="Times New Roman" panose="02020603050405020304" pitchFamily="18" charset="0"/>
                <a:cs typeface="Times New Roman" panose="02020603050405020304" pitchFamily="18" charset="0"/>
              </a:rPr>
              <a:t>A Statin Treatment Case Study</a:t>
            </a:r>
            <a:endParaRPr lang="en-US" dirty="0"/>
          </a:p>
        </p:txBody>
      </p:sp>
      <p:sp>
        <p:nvSpPr>
          <p:cNvPr id="3" name="Text Placeholder 2">
            <a:extLst>
              <a:ext uri="{FF2B5EF4-FFF2-40B4-BE49-F238E27FC236}">
                <a16:creationId xmlns:a16="http://schemas.microsoft.com/office/drawing/2014/main" id="{35A961A3-6538-124D-8703-9C8942E23499}"/>
              </a:ext>
            </a:extLst>
          </p:cNvPr>
          <p:cNvSpPr>
            <a:spLocks noGrp="1"/>
          </p:cNvSpPr>
          <p:nvPr>
            <p:ph type="body" sz="quarter" idx="11"/>
          </p:nvPr>
        </p:nvSpPr>
        <p:spPr>
          <a:xfrm>
            <a:off x="0" y="3031523"/>
            <a:ext cx="12192000" cy="914312"/>
          </a:xfrm>
        </p:spPr>
        <p:txBody>
          <a:bodyPr>
            <a:normAutofit fontScale="70000" lnSpcReduction="20000"/>
          </a:bodyPr>
          <a:lstStyle/>
          <a:p>
            <a:pPr marL="0" marR="0">
              <a:lnSpc>
                <a:spcPct val="170000"/>
              </a:lnSpc>
              <a:spcBef>
                <a:spcPts val="0"/>
              </a:spcBef>
              <a:spcAft>
                <a:spcPts val="0"/>
              </a:spcAft>
            </a:pPr>
            <a:r>
              <a:rPr lang="en-US" sz="2400" kern="100" dirty="0" err="1">
                <a:effectLst/>
                <a:latin typeface="Calibri" panose="020F0502020204030204" pitchFamily="34" charset="0"/>
                <a:ea typeface="DengXian" panose="02010600030101010101" pitchFamily="2" charset="-122"/>
                <a:cs typeface="Times New Roman" panose="02020603050405020304" pitchFamily="18" charset="0"/>
              </a:rPr>
              <a:t>Hanxuan</a:t>
            </a:r>
            <a:r>
              <a:rPr lang="en-US" sz="2400" kern="100" dirty="0">
                <a:effectLst/>
                <a:latin typeface="Calibri" panose="020F0502020204030204" pitchFamily="34" charset="0"/>
                <a:ea typeface="DengXian" panose="02010600030101010101" pitchFamily="2" charset="-122"/>
                <a:cs typeface="Times New Roman" panose="02020603050405020304" pitchFamily="18" charset="0"/>
              </a:rPr>
              <a:t> Yu</a:t>
            </a:r>
            <a:r>
              <a:rPr lang="en-US" sz="2400" kern="100" baseline="30000" dirty="0">
                <a:effectLst/>
                <a:latin typeface="Calibri" panose="020F0502020204030204" pitchFamily="34" charset="0"/>
                <a:ea typeface="DengXian" panose="02010600030101010101" pitchFamily="2" charset="-122"/>
                <a:cs typeface="Times New Roman" panose="02020603050405020304" pitchFamily="18" charset="0"/>
              </a:rPr>
              <a:t>1</a:t>
            </a:r>
            <a:r>
              <a:rPr lang="en-US" sz="2400" kern="100" dirty="0">
                <a:effectLst/>
                <a:latin typeface="Calibri" panose="020F0502020204030204" pitchFamily="34" charset="0"/>
                <a:ea typeface="DengXian" panose="02010600030101010101" pitchFamily="2" charset="-122"/>
                <a:cs typeface="Times New Roman" panose="02020603050405020304" pitchFamily="18" charset="0"/>
              </a:rPr>
              <a:t>,</a:t>
            </a:r>
            <a:r>
              <a:rPr lang="zh-CN" altLang="en-US" sz="24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600" kern="100" dirty="0" err="1">
                <a:effectLst/>
                <a:latin typeface="Calibri" panose="020F0502020204030204" pitchFamily="34" charset="0"/>
                <a:ea typeface="DengXian" panose="02010600030101010101" pitchFamily="2" charset="-122"/>
                <a:cs typeface="Times New Roman" panose="02020603050405020304" pitchFamily="18" charset="0"/>
              </a:rPr>
              <a:t>hanxuan.a.yu@vumc.org</a:t>
            </a:r>
            <a:endParaRPr lang="en-US" sz="16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70000"/>
              </a:lnSpc>
              <a:spcBef>
                <a:spcPts val="0"/>
              </a:spcBef>
              <a:spcAft>
                <a:spcPts val="0"/>
              </a:spcAft>
            </a:pPr>
            <a:r>
              <a:rPr lang="en-US" sz="2400" kern="100" dirty="0">
                <a:effectLst/>
                <a:latin typeface="Calibri" panose="020F0502020204030204" pitchFamily="34" charset="0"/>
                <a:ea typeface="DengXian" panose="02010600030101010101" pitchFamily="2" charset="-122"/>
                <a:cs typeface="Times New Roman" panose="02020603050405020304" pitchFamily="18" charset="0"/>
              </a:rPr>
              <a:t>John Graves</a:t>
            </a:r>
            <a:r>
              <a:rPr lang="en-US" sz="2400" kern="100" baseline="30000" dirty="0">
                <a:effectLst/>
                <a:latin typeface="Calibri" panose="020F0502020204030204" pitchFamily="34" charset="0"/>
                <a:ea typeface="DengXian" panose="02010600030101010101" pitchFamily="2" charset="-122"/>
                <a:cs typeface="Times New Roman" panose="02020603050405020304" pitchFamily="18" charset="0"/>
              </a:rPr>
              <a:t>1</a:t>
            </a:r>
            <a:r>
              <a:rPr lang="en-US" sz="2400" kern="100" dirty="0">
                <a:effectLst/>
                <a:latin typeface="Calibri" panose="020F0502020204030204" pitchFamily="34" charset="0"/>
                <a:ea typeface="DengXian" panose="02010600030101010101" pitchFamily="2" charset="-122"/>
                <a:cs typeface="Times New Roman" panose="02020603050405020304" pitchFamily="18" charset="0"/>
              </a:rPr>
              <a:t>, Shawn Garbett</a:t>
            </a:r>
            <a:r>
              <a:rPr lang="en-US" sz="2400" kern="100" baseline="30000" dirty="0">
                <a:effectLst/>
                <a:latin typeface="Calibri" panose="020F0502020204030204" pitchFamily="34" charset="0"/>
                <a:ea typeface="DengXian" panose="02010600030101010101" pitchFamily="2" charset="-122"/>
                <a:cs typeface="Times New Roman" panose="02020603050405020304" pitchFamily="18" charset="0"/>
              </a:rPr>
              <a:t>2</a:t>
            </a:r>
            <a:r>
              <a:rPr lang="en-US" sz="2400" kern="100" dirty="0">
                <a:effectLst/>
                <a:latin typeface="Calibri" panose="020F0502020204030204" pitchFamily="34" charset="0"/>
                <a:ea typeface="DengXian" panose="02010600030101010101" pitchFamily="2" charset="-122"/>
                <a:cs typeface="Times New Roman" panose="02020603050405020304" pitchFamily="18" charset="0"/>
              </a:rPr>
              <a:t>, Ashley A. Leech</a:t>
            </a:r>
            <a:r>
              <a:rPr lang="en-US" sz="2400" kern="100" baseline="30000" dirty="0">
                <a:effectLst/>
                <a:latin typeface="Calibri" panose="020F0502020204030204" pitchFamily="34" charset="0"/>
                <a:ea typeface="DengXian" panose="02010600030101010101" pitchFamily="2" charset="-122"/>
                <a:cs typeface="Times New Roman" panose="02020603050405020304" pitchFamily="18" charset="0"/>
              </a:rPr>
              <a:t>1</a:t>
            </a:r>
            <a:r>
              <a:rPr lang="en-US" sz="24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sz="2400" kern="100" dirty="0" err="1">
                <a:effectLst/>
                <a:latin typeface="Calibri" panose="020F0502020204030204" pitchFamily="34" charset="0"/>
                <a:ea typeface="DengXian" panose="02010600030101010101" pitchFamily="2" charset="-122"/>
                <a:cs typeface="Times New Roman" panose="02020603050405020304" pitchFamily="18" charset="0"/>
              </a:rPr>
              <a:t>Jinyi</a:t>
            </a:r>
            <a:r>
              <a:rPr lang="en-US" sz="2400" kern="100" dirty="0">
                <a:effectLst/>
                <a:latin typeface="Calibri" panose="020F0502020204030204" pitchFamily="34" charset="0"/>
                <a:ea typeface="DengXian" panose="02010600030101010101" pitchFamily="2" charset="-122"/>
                <a:cs typeface="Times New Roman" panose="02020603050405020304" pitchFamily="18" charset="0"/>
              </a:rPr>
              <a:t> Zhu</a:t>
            </a:r>
            <a:r>
              <a:rPr lang="en-US" sz="2400" kern="100" baseline="30000" dirty="0">
                <a:effectLst/>
                <a:latin typeface="Calibri" panose="020F0502020204030204" pitchFamily="34" charset="0"/>
                <a:ea typeface="DengXian" panose="02010600030101010101" pitchFamily="2" charset="-122"/>
                <a:cs typeface="Times New Roman" panose="02020603050405020304" pitchFamily="18" charset="0"/>
              </a:rPr>
              <a:t>1</a:t>
            </a:r>
          </a:p>
        </p:txBody>
      </p:sp>
      <p:sp>
        <p:nvSpPr>
          <p:cNvPr id="5" name="Slide Number Placeholder 4">
            <a:extLst>
              <a:ext uri="{FF2B5EF4-FFF2-40B4-BE49-F238E27FC236}">
                <a16:creationId xmlns:a16="http://schemas.microsoft.com/office/drawing/2014/main" id="{A94680CF-F3E8-7B76-F3C2-AFC7295D2EFB}"/>
              </a:ext>
            </a:extLst>
          </p:cNvPr>
          <p:cNvSpPr>
            <a:spLocks noGrp="1"/>
          </p:cNvSpPr>
          <p:nvPr>
            <p:ph type="sldNum" sz="quarter" idx="14"/>
          </p:nvPr>
        </p:nvSpPr>
        <p:spPr/>
        <p:txBody>
          <a:bodyPr/>
          <a:lstStyle/>
          <a:p>
            <a:fld id="{CE8DC4B7-E77E-3A49-B94D-C3E316081B3E}" type="slidenum">
              <a:rPr lang="en-US" smtClean="0"/>
              <a:t>1</a:t>
            </a:fld>
            <a:endParaRPr lang="en-US"/>
          </a:p>
        </p:txBody>
      </p:sp>
      <p:sp>
        <p:nvSpPr>
          <p:cNvPr id="7" name="TextBox 6">
            <a:extLst>
              <a:ext uri="{FF2B5EF4-FFF2-40B4-BE49-F238E27FC236}">
                <a16:creationId xmlns:a16="http://schemas.microsoft.com/office/drawing/2014/main" id="{CD621445-E266-2DE2-180C-777302471960}"/>
              </a:ext>
            </a:extLst>
          </p:cNvPr>
          <p:cNvSpPr txBox="1"/>
          <p:nvPr/>
        </p:nvSpPr>
        <p:spPr>
          <a:xfrm>
            <a:off x="0" y="6259810"/>
            <a:ext cx="9858703" cy="461665"/>
          </a:xfrm>
          <a:prstGeom prst="rect">
            <a:avLst/>
          </a:prstGeom>
          <a:noFill/>
        </p:spPr>
        <p:txBody>
          <a:bodyPr wrap="square">
            <a:spAutoFit/>
          </a:bodyPr>
          <a:lstStyle/>
          <a:p>
            <a:pPr marL="0" marR="0" algn="l">
              <a:spcBef>
                <a:spcPts val="0"/>
              </a:spcBef>
              <a:spcAft>
                <a:spcPts val="0"/>
              </a:spcAft>
            </a:pPr>
            <a:r>
              <a:rPr lang="en-US" sz="1200" i="1" kern="100" baseline="30000" dirty="0">
                <a:solidFill>
                  <a:schemeClr val="bg1"/>
                </a:solidFill>
                <a:effectLst/>
                <a:latin typeface="Calibri" panose="020F0502020204030204" pitchFamily="34" charset="0"/>
                <a:ea typeface="DengXian" panose="02010600030101010101" pitchFamily="2" charset="-122"/>
                <a:cs typeface="Calibri" panose="020F0502020204030204" pitchFamily="34" charset="0"/>
              </a:rPr>
              <a:t>1</a:t>
            </a:r>
            <a:r>
              <a:rPr lang="en-US" sz="1200" i="1" kern="100" dirty="0">
                <a:solidFill>
                  <a:schemeClr val="bg1"/>
                </a:solidFill>
                <a:effectLst/>
                <a:latin typeface="Calibri" panose="020F0502020204030204" pitchFamily="34" charset="0"/>
                <a:ea typeface="DengXian" panose="02010600030101010101" pitchFamily="2" charset="-122"/>
                <a:cs typeface="Calibri" panose="020F0502020204030204" pitchFamily="34" charset="0"/>
              </a:rPr>
              <a:t>Department of Health Policy, Vanderbilt University School of Medicine, Nashville, TN</a:t>
            </a:r>
            <a:endParaRPr lang="en-US" sz="1200" kern="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algn="l">
              <a:spcBef>
                <a:spcPts val="0"/>
              </a:spcBef>
              <a:spcAft>
                <a:spcPts val="0"/>
              </a:spcAft>
            </a:pPr>
            <a:r>
              <a:rPr lang="en-US" sz="1200" i="1" kern="100" baseline="30000" dirty="0">
                <a:solidFill>
                  <a:schemeClr val="bg1"/>
                </a:solidFill>
                <a:effectLst/>
                <a:latin typeface="Calibri" panose="020F0502020204030204" pitchFamily="34" charset="0"/>
                <a:ea typeface="DengXian" panose="02010600030101010101" pitchFamily="2" charset="-122"/>
                <a:cs typeface="Calibri" panose="020F0502020204030204" pitchFamily="34" charset="0"/>
              </a:rPr>
              <a:t>2</a:t>
            </a:r>
            <a:r>
              <a:rPr lang="en-US" sz="1200" i="1" kern="100" dirty="0">
                <a:solidFill>
                  <a:schemeClr val="bg1"/>
                </a:solidFill>
                <a:effectLst/>
                <a:latin typeface="Calibri" panose="020F0502020204030204" pitchFamily="34" charset="0"/>
                <a:ea typeface="DengXian" panose="02010600030101010101" pitchFamily="2" charset="-122"/>
                <a:cs typeface="Calibri" panose="020F0502020204030204" pitchFamily="34" charset="0"/>
              </a:rPr>
              <a:t>Department of Biostatistics, Vanderbilt University School of Medicine, Nashville, TN</a:t>
            </a:r>
            <a:endParaRPr lang="en-US" sz="1200" kern="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42546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BB5B54-65D9-BE48-B415-73E252A893F3}"/>
              </a:ext>
            </a:extLst>
          </p:cNvPr>
          <p:cNvSpPr>
            <a:spLocks noGrp="1"/>
          </p:cNvSpPr>
          <p:nvPr>
            <p:ph type="title"/>
          </p:nvPr>
        </p:nvSpPr>
        <p:spPr/>
        <p:txBody>
          <a:bodyPr/>
          <a:lstStyle/>
          <a:p>
            <a:r>
              <a:rPr lang="en-US" altLang="zh-CN" sz="4400" dirty="0"/>
              <a:t>Common</a:t>
            </a:r>
            <a:r>
              <a:rPr lang="zh-CN" altLang="en-US" sz="4400" dirty="0"/>
              <a:t> </a:t>
            </a:r>
            <a:r>
              <a:rPr lang="en-US" altLang="zh-CN" sz="4400" dirty="0"/>
              <a:t>Random</a:t>
            </a:r>
            <a:r>
              <a:rPr lang="zh-CN" altLang="en-US" sz="4400" dirty="0"/>
              <a:t> </a:t>
            </a:r>
            <a:r>
              <a:rPr lang="en-US" altLang="zh-CN" sz="4400" dirty="0"/>
              <a:t>Numbers(CRNs)</a:t>
            </a:r>
            <a:endParaRPr lang="en-US" dirty="0"/>
          </a:p>
        </p:txBody>
      </p:sp>
      <p:sp>
        <p:nvSpPr>
          <p:cNvPr id="5" name="Slide Number Placeholder 4">
            <a:extLst>
              <a:ext uri="{FF2B5EF4-FFF2-40B4-BE49-F238E27FC236}">
                <a16:creationId xmlns:a16="http://schemas.microsoft.com/office/drawing/2014/main" id="{C34F7297-1C14-81D3-407C-0AEA53EE6CD6}"/>
              </a:ext>
            </a:extLst>
          </p:cNvPr>
          <p:cNvSpPr>
            <a:spLocks noGrp="1"/>
          </p:cNvSpPr>
          <p:nvPr>
            <p:ph type="sldNum" sz="quarter" idx="16"/>
          </p:nvPr>
        </p:nvSpPr>
        <p:spPr/>
        <p:txBody>
          <a:bodyPr/>
          <a:lstStyle/>
          <a:p>
            <a:fld id="{8FA71110-5E37-FC4B-93A7-94FD0C9816D7}" type="slidenum">
              <a:rPr lang="en-US" smtClean="0"/>
              <a:t>10</a:t>
            </a:fld>
            <a:endParaRPr lang="en-US"/>
          </a:p>
        </p:txBody>
      </p:sp>
      <p:sp>
        <p:nvSpPr>
          <p:cNvPr id="14" name="Rounded Rectangle 13">
            <a:extLst>
              <a:ext uri="{FF2B5EF4-FFF2-40B4-BE49-F238E27FC236}">
                <a16:creationId xmlns:a16="http://schemas.microsoft.com/office/drawing/2014/main" id="{DC1AC733-EFFC-6B92-57B4-073E940C15EE}"/>
              </a:ext>
            </a:extLst>
          </p:cNvPr>
          <p:cNvSpPr/>
          <p:nvPr/>
        </p:nvSpPr>
        <p:spPr>
          <a:xfrm>
            <a:off x="7574222" y="1980326"/>
            <a:ext cx="2368563" cy="415342"/>
          </a:xfrm>
          <a:prstGeom prst="roundRect">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95000"/>
                    <a:lumOff val="5000"/>
                  </a:schemeClr>
                </a:solidFill>
              </a:rPr>
              <a:t>Con</a:t>
            </a:r>
            <a:r>
              <a:rPr lang="en-US" sz="2000" b="1" dirty="0">
                <a:solidFill>
                  <a:schemeClr val="tx1">
                    <a:lumMod val="95000"/>
                    <a:lumOff val="5000"/>
                  </a:schemeClr>
                </a:solidFill>
              </a:rPr>
              <a:t>s</a:t>
            </a:r>
          </a:p>
        </p:txBody>
      </p:sp>
      <p:sp>
        <p:nvSpPr>
          <p:cNvPr id="18" name="Rounded Rectangle 17">
            <a:extLst>
              <a:ext uri="{FF2B5EF4-FFF2-40B4-BE49-F238E27FC236}">
                <a16:creationId xmlns:a16="http://schemas.microsoft.com/office/drawing/2014/main" id="{67979175-9CD2-2FE5-43E8-6AC2A38D8296}"/>
              </a:ext>
            </a:extLst>
          </p:cNvPr>
          <p:cNvSpPr/>
          <p:nvPr/>
        </p:nvSpPr>
        <p:spPr>
          <a:xfrm>
            <a:off x="7574222" y="2534471"/>
            <a:ext cx="2368563" cy="1050234"/>
          </a:xfrm>
          <a:prstGeom prst="roundRect">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95000"/>
                    <a:lumOff val="5000"/>
                  </a:schemeClr>
                </a:solidFill>
              </a:rPr>
              <a:t>Programming</a:t>
            </a:r>
            <a:r>
              <a:rPr lang="zh-CN" altLang="en-US" dirty="0">
                <a:solidFill>
                  <a:schemeClr val="tx1">
                    <a:lumMod val="95000"/>
                    <a:lumOff val="5000"/>
                  </a:schemeClr>
                </a:solidFill>
              </a:rPr>
              <a:t> </a:t>
            </a:r>
            <a:r>
              <a:rPr lang="en-US" altLang="zh-CN" dirty="0">
                <a:solidFill>
                  <a:schemeClr val="tx1">
                    <a:lumMod val="95000"/>
                    <a:lumOff val="5000"/>
                  </a:schemeClr>
                </a:solidFill>
              </a:rPr>
              <a:t>complexity</a:t>
            </a:r>
            <a:endParaRPr lang="en-US" dirty="0">
              <a:solidFill>
                <a:schemeClr val="tx1">
                  <a:lumMod val="95000"/>
                  <a:lumOff val="5000"/>
                </a:schemeClr>
              </a:solidFill>
            </a:endParaRPr>
          </a:p>
        </p:txBody>
      </p:sp>
      <p:sp>
        <p:nvSpPr>
          <p:cNvPr id="19" name="Rounded Rectangle 18">
            <a:extLst>
              <a:ext uri="{FF2B5EF4-FFF2-40B4-BE49-F238E27FC236}">
                <a16:creationId xmlns:a16="http://schemas.microsoft.com/office/drawing/2014/main" id="{9425C4BA-8204-4D31-000F-97888F984139}"/>
              </a:ext>
            </a:extLst>
          </p:cNvPr>
          <p:cNvSpPr/>
          <p:nvPr/>
        </p:nvSpPr>
        <p:spPr>
          <a:xfrm>
            <a:off x="7574222" y="3637380"/>
            <a:ext cx="2368563" cy="1050234"/>
          </a:xfrm>
          <a:prstGeom prst="roundRect">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95000"/>
                    <a:lumOff val="5000"/>
                  </a:schemeClr>
                </a:solidFill>
              </a:rPr>
              <a:t>RN</a:t>
            </a:r>
            <a:r>
              <a:rPr lang="zh-CN" altLang="en-US" dirty="0">
                <a:solidFill>
                  <a:schemeClr val="tx1">
                    <a:lumMod val="95000"/>
                    <a:lumOff val="5000"/>
                  </a:schemeClr>
                </a:solidFill>
              </a:rPr>
              <a:t> </a:t>
            </a:r>
            <a:r>
              <a:rPr lang="en-US" altLang="zh-CN" dirty="0">
                <a:solidFill>
                  <a:schemeClr val="tx1">
                    <a:lumMod val="95000"/>
                    <a:lumOff val="5000"/>
                  </a:schemeClr>
                </a:solidFill>
              </a:rPr>
              <a:t>generator</a:t>
            </a:r>
          </a:p>
          <a:p>
            <a:pPr algn="ctr"/>
            <a:r>
              <a:rPr lang="en-US" altLang="zh-CN" dirty="0">
                <a:solidFill>
                  <a:schemeClr val="tx1">
                    <a:lumMod val="95000"/>
                    <a:lumOff val="5000"/>
                  </a:schemeClr>
                </a:solidFill>
              </a:rPr>
              <a:t>computational</a:t>
            </a:r>
            <a:r>
              <a:rPr lang="zh-CN" altLang="en-US" dirty="0">
                <a:solidFill>
                  <a:schemeClr val="tx1">
                    <a:lumMod val="95000"/>
                    <a:lumOff val="5000"/>
                  </a:schemeClr>
                </a:solidFill>
              </a:rPr>
              <a:t> </a:t>
            </a:r>
            <a:r>
              <a:rPr lang="en-US" altLang="zh-CN" dirty="0">
                <a:solidFill>
                  <a:schemeClr val="tx1">
                    <a:lumMod val="95000"/>
                    <a:lumOff val="5000"/>
                  </a:schemeClr>
                </a:solidFill>
              </a:rPr>
              <a:t>time</a:t>
            </a:r>
            <a:endParaRPr lang="en-US" dirty="0">
              <a:solidFill>
                <a:schemeClr val="tx1">
                  <a:lumMod val="95000"/>
                  <a:lumOff val="5000"/>
                </a:schemeClr>
              </a:solidFill>
            </a:endParaRPr>
          </a:p>
        </p:txBody>
      </p:sp>
      <p:sp>
        <p:nvSpPr>
          <p:cNvPr id="7" name="Rounded Rectangle 6">
            <a:extLst>
              <a:ext uri="{FF2B5EF4-FFF2-40B4-BE49-F238E27FC236}">
                <a16:creationId xmlns:a16="http://schemas.microsoft.com/office/drawing/2014/main" id="{1EC3949D-18EE-C981-8713-2002262C4457}"/>
              </a:ext>
            </a:extLst>
          </p:cNvPr>
          <p:cNvSpPr/>
          <p:nvPr/>
        </p:nvSpPr>
        <p:spPr>
          <a:xfrm>
            <a:off x="2284124" y="1980326"/>
            <a:ext cx="4983579" cy="415342"/>
          </a:xfrm>
          <a:prstGeom prst="roundRect">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Pros</a:t>
            </a:r>
          </a:p>
        </p:txBody>
      </p:sp>
      <p:sp>
        <p:nvSpPr>
          <p:cNvPr id="9" name="Rounded Rectangle 8">
            <a:extLst>
              <a:ext uri="{FF2B5EF4-FFF2-40B4-BE49-F238E27FC236}">
                <a16:creationId xmlns:a16="http://schemas.microsoft.com/office/drawing/2014/main" id="{8BFAF23E-5CA4-FE64-DCBC-1019053D3B3B}"/>
              </a:ext>
            </a:extLst>
          </p:cNvPr>
          <p:cNvSpPr/>
          <p:nvPr/>
        </p:nvSpPr>
        <p:spPr>
          <a:xfrm>
            <a:off x="2284124" y="3082642"/>
            <a:ext cx="2368563" cy="1050234"/>
          </a:xfrm>
          <a:prstGeom prst="roundRect">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Reduces</a:t>
            </a:r>
            <a:r>
              <a:rPr lang="zh-CN" altLang="en-US" dirty="0">
                <a:solidFill>
                  <a:schemeClr val="tx1">
                    <a:lumMod val="95000"/>
                    <a:lumOff val="5000"/>
                  </a:schemeClr>
                </a:solidFill>
              </a:rPr>
              <a:t> </a:t>
            </a:r>
            <a:endParaRPr lang="en-US" altLang="zh-CN" dirty="0">
              <a:solidFill>
                <a:schemeClr val="tx1">
                  <a:lumMod val="95000"/>
                  <a:lumOff val="5000"/>
                </a:schemeClr>
              </a:solidFill>
            </a:endParaRPr>
          </a:p>
          <a:p>
            <a:pPr algn="ctr"/>
            <a:r>
              <a:rPr lang="en-US" altLang="zh-CN" dirty="0">
                <a:solidFill>
                  <a:schemeClr val="tx1">
                    <a:lumMod val="95000"/>
                    <a:lumOff val="5000"/>
                  </a:schemeClr>
                </a:solidFill>
              </a:rPr>
              <a:t>stochastic</a:t>
            </a:r>
            <a:r>
              <a:rPr lang="zh-CN" altLang="en-US" dirty="0">
                <a:solidFill>
                  <a:schemeClr val="tx1">
                    <a:lumMod val="95000"/>
                    <a:lumOff val="5000"/>
                  </a:schemeClr>
                </a:solidFill>
              </a:rPr>
              <a:t> </a:t>
            </a:r>
            <a:r>
              <a:rPr lang="en-US" altLang="zh-CN" dirty="0">
                <a:solidFill>
                  <a:schemeClr val="tx1">
                    <a:lumMod val="95000"/>
                    <a:lumOff val="5000"/>
                  </a:schemeClr>
                </a:solidFill>
              </a:rPr>
              <a:t>noises</a:t>
            </a:r>
            <a:r>
              <a:rPr lang="zh-CN" altLang="en-US" b="1" dirty="0">
                <a:solidFill>
                  <a:schemeClr val="tx1">
                    <a:lumMod val="95000"/>
                    <a:lumOff val="5000"/>
                  </a:schemeClr>
                </a:solidFill>
              </a:rPr>
              <a:t> </a:t>
            </a:r>
            <a:endParaRPr lang="en-US" b="1" dirty="0">
              <a:solidFill>
                <a:schemeClr val="tx1">
                  <a:lumMod val="95000"/>
                  <a:lumOff val="5000"/>
                </a:schemeClr>
              </a:solidFill>
            </a:endParaRPr>
          </a:p>
        </p:txBody>
      </p:sp>
      <p:grpSp>
        <p:nvGrpSpPr>
          <p:cNvPr id="29" name="Group 28">
            <a:extLst>
              <a:ext uri="{FF2B5EF4-FFF2-40B4-BE49-F238E27FC236}">
                <a16:creationId xmlns:a16="http://schemas.microsoft.com/office/drawing/2014/main" id="{386C0702-D914-5D53-7487-C063E437812B}"/>
              </a:ext>
            </a:extLst>
          </p:cNvPr>
          <p:cNvGrpSpPr/>
          <p:nvPr/>
        </p:nvGrpSpPr>
        <p:grpSpPr>
          <a:xfrm>
            <a:off x="4652687" y="2521523"/>
            <a:ext cx="2506718" cy="2166091"/>
            <a:chOff x="4652687" y="2521523"/>
            <a:chExt cx="2506718" cy="2166091"/>
          </a:xfrm>
        </p:grpSpPr>
        <p:sp>
          <p:nvSpPr>
            <p:cNvPr id="16" name="Rounded Rectangle 15">
              <a:extLst>
                <a:ext uri="{FF2B5EF4-FFF2-40B4-BE49-F238E27FC236}">
                  <a16:creationId xmlns:a16="http://schemas.microsoft.com/office/drawing/2014/main" id="{C42EBC8B-C886-D7D8-3F79-37706AE5021C}"/>
                </a:ext>
              </a:extLst>
            </p:cNvPr>
            <p:cNvSpPr/>
            <p:nvPr/>
          </p:nvSpPr>
          <p:spPr>
            <a:xfrm>
              <a:off x="4790842" y="2521523"/>
              <a:ext cx="2368563" cy="1050234"/>
            </a:xfrm>
            <a:prstGeom prst="roundRect">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95000"/>
                      <a:lumOff val="5000"/>
                    </a:schemeClr>
                  </a:solidFill>
                </a:rPr>
                <a:t>Fewer</a:t>
              </a:r>
              <a:r>
                <a:rPr lang="zh-CN" altLang="en-US" dirty="0">
                  <a:solidFill>
                    <a:schemeClr val="tx1">
                      <a:lumMod val="95000"/>
                      <a:lumOff val="5000"/>
                    </a:schemeClr>
                  </a:solidFill>
                </a:rPr>
                <a:t> </a:t>
              </a:r>
              <a:r>
                <a:rPr lang="en-US" altLang="zh-CN" dirty="0">
                  <a:solidFill>
                    <a:schemeClr val="tx1">
                      <a:lumMod val="95000"/>
                      <a:lumOff val="5000"/>
                    </a:schemeClr>
                  </a:solidFill>
                </a:rPr>
                <a:t>trajectories</a:t>
              </a:r>
            </a:p>
            <a:p>
              <a:pPr algn="ctr"/>
              <a:r>
                <a:rPr lang="en-US" altLang="zh-CN" dirty="0">
                  <a:solidFill>
                    <a:schemeClr val="tx1">
                      <a:lumMod val="95000"/>
                      <a:lumOff val="5000"/>
                    </a:schemeClr>
                  </a:solidFill>
                </a:rPr>
                <a:t>to</a:t>
              </a:r>
              <a:r>
                <a:rPr lang="zh-CN" altLang="en-US" dirty="0">
                  <a:solidFill>
                    <a:schemeClr val="tx1">
                      <a:lumMod val="95000"/>
                      <a:lumOff val="5000"/>
                    </a:schemeClr>
                  </a:solidFill>
                </a:rPr>
                <a:t> </a:t>
              </a:r>
              <a:r>
                <a:rPr lang="en-US" altLang="zh-CN" dirty="0">
                  <a:solidFill>
                    <a:schemeClr val="tx1">
                      <a:lumMod val="95000"/>
                      <a:lumOff val="5000"/>
                    </a:schemeClr>
                  </a:solidFill>
                </a:rPr>
                <a:t>converge</a:t>
              </a:r>
              <a:endParaRPr lang="en-US" b="1" dirty="0">
                <a:solidFill>
                  <a:schemeClr val="tx1">
                    <a:lumMod val="95000"/>
                    <a:lumOff val="5000"/>
                  </a:schemeClr>
                </a:solidFill>
              </a:endParaRPr>
            </a:p>
          </p:txBody>
        </p:sp>
        <p:cxnSp>
          <p:nvCxnSpPr>
            <p:cNvPr id="17" name="Straight Arrow Connector 16">
              <a:extLst>
                <a:ext uri="{FF2B5EF4-FFF2-40B4-BE49-F238E27FC236}">
                  <a16:creationId xmlns:a16="http://schemas.microsoft.com/office/drawing/2014/main" id="{D980CA26-1CD3-0914-459D-939C6E3D0E24}"/>
                </a:ext>
              </a:extLst>
            </p:cNvPr>
            <p:cNvCxnSpPr>
              <a:cxnSpLocks/>
              <a:stCxn id="9" idx="3"/>
              <a:endCxn id="16" idx="1"/>
            </p:cNvCxnSpPr>
            <p:nvPr/>
          </p:nvCxnSpPr>
          <p:spPr>
            <a:xfrm flipV="1">
              <a:off x="4652687" y="3046640"/>
              <a:ext cx="138155" cy="5611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183D9586-3FAB-16F0-DF24-57F058DAD897}"/>
                </a:ext>
              </a:extLst>
            </p:cNvPr>
            <p:cNvCxnSpPr>
              <a:cxnSpLocks/>
              <a:stCxn id="9" idx="3"/>
              <a:endCxn id="21" idx="1"/>
            </p:cNvCxnSpPr>
            <p:nvPr/>
          </p:nvCxnSpPr>
          <p:spPr>
            <a:xfrm>
              <a:off x="4652687" y="3607759"/>
              <a:ext cx="138155" cy="5547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Rounded Rectangle 20">
              <a:extLst>
                <a:ext uri="{FF2B5EF4-FFF2-40B4-BE49-F238E27FC236}">
                  <a16:creationId xmlns:a16="http://schemas.microsoft.com/office/drawing/2014/main" id="{FC13FEFC-9B24-3983-D39E-458187DAB063}"/>
                </a:ext>
              </a:extLst>
            </p:cNvPr>
            <p:cNvSpPr/>
            <p:nvPr/>
          </p:nvSpPr>
          <p:spPr>
            <a:xfrm>
              <a:off x="4790842" y="3637380"/>
              <a:ext cx="2368563" cy="1050234"/>
            </a:xfrm>
            <a:prstGeom prst="roundRect">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95000"/>
                      <a:lumOff val="5000"/>
                    </a:schemeClr>
                  </a:solidFill>
                </a:rPr>
                <a:t>Helps</a:t>
              </a:r>
              <a:r>
                <a:rPr lang="zh-CN" altLang="en-US" dirty="0">
                  <a:solidFill>
                    <a:schemeClr val="tx1">
                      <a:lumMod val="95000"/>
                      <a:lumOff val="5000"/>
                    </a:schemeClr>
                  </a:solidFill>
                </a:rPr>
                <a:t> </a:t>
              </a:r>
              <a:endParaRPr lang="en-US" altLang="zh-CN" dirty="0">
                <a:solidFill>
                  <a:schemeClr val="tx1">
                    <a:lumMod val="95000"/>
                    <a:lumOff val="5000"/>
                  </a:schemeClr>
                </a:solidFill>
              </a:endParaRPr>
            </a:p>
            <a:p>
              <a:pPr algn="ctr"/>
              <a:r>
                <a:rPr lang="en-US" altLang="zh-CN" dirty="0">
                  <a:solidFill>
                    <a:schemeClr val="tx1">
                      <a:lumMod val="95000"/>
                      <a:lumOff val="5000"/>
                    </a:schemeClr>
                  </a:solidFill>
                </a:rPr>
                <a:t>sensitivity</a:t>
              </a:r>
              <a:r>
                <a:rPr lang="zh-CN" altLang="en-US" dirty="0">
                  <a:solidFill>
                    <a:schemeClr val="tx1">
                      <a:lumMod val="95000"/>
                      <a:lumOff val="5000"/>
                    </a:schemeClr>
                  </a:solidFill>
                </a:rPr>
                <a:t> </a:t>
              </a:r>
              <a:r>
                <a:rPr lang="en-US" altLang="zh-CN" dirty="0">
                  <a:solidFill>
                    <a:schemeClr val="tx1">
                      <a:lumMod val="95000"/>
                      <a:lumOff val="5000"/>
                    </a:schemeClr>
                  </a:solidFill>
                </a:rPr>
                <a:t>analysis</a:t>
              </a:r>
              <a:endParaRPr lang="en-US" dirty="0">
                <a:solidFill>
                  <a:schemeClr val="tx1">
                    <a:lumMod val="95000"/>
                    <a:lumOff val="5000"/>
                  </a:schemeClr>
                </a:solidFill>
              </a:endParaRPr>
            </a:p>
          </p:txBody>
        </p:sp>
      </p:grpSp>
    </p:spTree>
    <p:extLst>
      <p:ext uri="{BB962C8B-B14F-4D97-AF65-F5344CB8AC3E}">
        <p14:creationId xmlns:p14="http://schemas.microsoft.com/office/powerpoint/2010/main" val="385749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P spid="7"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4DB344-5256-074D-A31F-1D07FB3831DD}"/>
              </a:ext>
            </a:extLst>
          </p:cNvPr>
          <p:cNvSpPr>
            <a:spLocks noGrp="1"/>
          </p:cNvSpPr>
          <p:nvPr>
            <p:ph sz="quarter" idx="13"/>
          </p:nvPr>
        </p:nvSpPr>
        <p:spPr>
          <a:xfrm>
            <a:off x="389995" y="1495590"/>
            <a:ext cx="4417229" cy="4224338"/>
          </a:xfrm>
        </p:spPr>
        <p:txBody>
          <a:bodyPr/>
          <a:lstStyle/>
          <a:p>
            <a:pPr>
              <a:lnSpc>
                <a:spcPct val="125000"/>
              </a:lnSpc>
            </a:pPr>
            <a:r>
              <a:rPr lang="en-US" sz="2000" b="1" dirty="0"/>
              <a:t>Cohort</a:t>
            </a:r>
            <a:r>
              <a:rPr lang="en-US" sz="2000" dirty="0"/>
              <a:t>: US people aged 40~80 at risk of </a:t>
            </a:r>
            <a:r>
              <a:rPr lang="en-US" sz="2000" dirty="0">
                <a:effectLst/>
                <a:latin typeface="Calibri" panose="020F0502020204030204" pitchFamily="34" charset="0"/>
                <a:ea typeface="DengXian" panose="02010600030101010101" pitchFamily="2" charset="-122"/>
                <a:cs typeface="Times New Roman" panose="02020603050405020304" pitchFamily="18" charset="0"/>
              </a:rPr>
              <a:t>atherosclerotic cardiovascular disease (ASCVD), populated with the National Health and Nutrition Examination Survey</a:t>
            </a:r>
            <a:r>
              <a:rPr lang="en-US" sz="1400" dirty="0">
                <a:latin typeface="Calibri" panose="020F0502020204030204" pitchFamily="34" charset="0"/>
                <a:ea typeface="DengXian" panose="02010600030101010101" pitchFamily="2" charset="-122"/>
                <a:cs typeface="Times New Roman" panose="02020603050405020304" pitchFamily="18" charset="0"/>
              </a:rPr>
              <a:t>.</a:t>
            </a:r>
            <a:r>
              <a:rPr lang="en-US" sz="2000" dirty="0"/>
              <a:t> </a:t>
            </a:r>
          </a:p>
          <a:p>
            <a:pPr>
              <a:lnSpc>
                <a:spcPct val="125000"/>
              </a:lnSpc>
            </a:pPr>
            <a:r>
              <a:rPr lang="en-US" altLang="zh-CN" sz="2000" b="1" dirty="0"/>
              <a:t>Parameterization</a:t>
            </a:r>
            <a:r>
              <a:rPr lang="en-US" altLang="zh-CN" sz="2000" dirty="0"/>
              <a:t>: </a:t>
            </a:r>
            <a:r>
              <a:rPr lang="en-US" sz="2000" dirty="0" err="1">
                <a:latin typeface="Calibri" panose="020F0502020204030204" pitchFamily="34" charset="0"/>
                <a:ea typeface="DengXian" panose="02010600030101010101" pitchFamily="2" charset="-122"/>
                <a:cs typeface="Times New Roman" panose="02020603050405020304" pitchFamily="18" charset="0"/>
              </a:rPr>
              <a:t>Spahillari</a:t>
            </a:r>
            <a:r>
              <a:rPr lang="en-US" sz="2000" dirty="0">
                <a:latin typeface="Calibri" panose="020F0502020204030204" pitchFamily="34" charset="0"/>
                <a:ea typeface="DengXian" panose="02010600030101010101" pitchFamily="2" charset="-122"/>
                <a:cs typeface="Times New Roman" panose="02020603050405020304" pitchFamily="18" charset="0"/>
              </a:rPr>
              <a:t> A., etc. JAMA </a:t>
            </a:r>
            <a:r>
              <a:rPr lang="en-US" sz="2000" dirty="0" err="1">
                <a:latin typeface="Calibri" panose="020F0502020204030204" pitchFamily="34" charset="0"/>
                <a:ea typeface="DengXian" panose="02010600030101010101" pitchFamily="2" charset="-122"/>
                <a:cs typeface="Times New Roman" panose="02020603050405020304" pitchFamily="18" charset="0"/>
              </a:rPr>
              <a:t>Cardiol</a:t>
            </a:r>
            <a:r>
              <a:rPr lang="en-US" sz="2000" dirty="0">
                <a:latin typeface="Calibri" panose="020F0502020204030204" pitchFamily="34" charset="0"/>
                <a:ea typeface="DengXian" panose="02010600030101010101" pitchFamily="2" charset="-122"/>
                <a:cs typeface="Times New Roman" panose="02020603050405020304" pitchFamily="18" charset="0"/>
              </a:rPr>
              <a:t> (2020)</a:t>
            </a:r>
            <a:endParaRPr lang="en-US" altLang="zh-CN" sz="2000" dirty="0">
              <a:latin typeface="Calibri" panose="020F0502020204030204" pitchFamily="34" charset="0"/>
              <a:ea typeface="DengXian" panose="02010600030101010101" pitchFamily="2" charset="-122"/>
              <a:cs typeface="Times New Roman" panose="02020603050405020304" pitchFamily="18" charset="0"/>
            </a:endParaRPr>
          </a:p>
          <a:p>
            <a:pPr>
              <a:lnSpc>
                <a:spcPct val="125000"/>
              </a:lnSpc>
            </a:pPr>
            <a:r>
              <a:rPr lang="en-US" altLang="zh-CN" sz="2000" b="1" dirty="0"/>
              <a:t>Strategy</a:t>
            </a:r>
            <a:r>
              <a:rPr lang="en-US" altLang="zh-CN" sz="2000" dirty="0"/>
              <a:t>: Statins vs. No Treatment</a:t>
            </a:r>
          </a:p>
          <a:p>
            <a:pPr>
              <a:lnSpc>
                <a:spcPct val="125000"/>
              </a:lnSpc>
            </a:pPr>
            <a:r>
              <a:rPr lang="en-US" altLang="zh-CN" sz="2000" b="1" dirty="0"/>
              <a:t>Outcome: </a:t>
            </a:r>
            <a:r>
              <a:rPr lang="en-US" altLang="zh-CN" sz="2000" dirty="0"/>
              <a:t>Net Health Benefit (NHB)</a:t>
            </a:r>
            <a:endParaRPr lang="en-US" altLang="zh-CN" sz="2000" b="1" dirty="0"/>
          </a:p>
        </p:txBody>
      </p:sp>
      <p:sp>
        <p:nvSpPr>
          <p:cNvPr id="4" name="Title 3">
            <a:extLst>
              <a:ext uri="{FF2B5EF4-FFF2-40B4-BE49-F238E27FC236}">
                <a16:creationId xmlns:a16="http://schemas.microsoft.com/office/drawing/2014/main" id="{E5BB5B54-65D9-BE48-B415-73E252A893F3}"/>
              </a:ext>
            </a:extLst>
          </p:cNvPr>
          <p:cNvSpPr>
            <a:spLocks noGrp="1"/>
          </p:cNvSpPr>
          <p:nvPr>
            <p:ph type="title"/>
          </p:nvPr>
        </p:nvSpPr>
        <p:spPr/>
        <p:txBody>
          <a:bodyPr/>
          <a:lstStyle/>
          <a:p>
            <a:r>
              <a:rPr lang="en-US" altLang="zh-CN" sz="4400" dirty="0"/>
              <a:t>Case Study: Statin Treatment </a:t>
            </a:r>
            <a:endParaRPr lang="en-US" dirty="0"/>
          </a:p>
        </p:txBody>
      </p:sp>
      <p:sp>
        <p:nvSpPr>
          <p:cNvPr id="5" name="Slide Number Placeholder 4">
            <a:extLst>
              <a:ext uri="{FF2B5EF4-FFF2-40B4-BE49-F238E27FC236}">
                <a16:creationId xmlns:a16="http://schemas.microsoft.com/office/drawing/2014/main" id="{C34F7297-1C14-81D3-407C-0AEA53EE6CD6}"/>
              </a:ext>
            </a:extLst>
          </p:cNvPr>
          <p:cNvSpPr>
            <a:spLocks noGrp="1"/>
          </p:cNvSpPr>
          <p:nvPr>
            <p:ph type="sldNum" sz="quarter" idx="16"/>
          </p:nvPr>
        </p:nvSpPr>
        <p:spPr/>
        <p:txBody>
          <a:bodyPr/>
          <a:lstStyle/>
          <a:p>
            <a:fld id="{8FA71110-5E37-FC4B-93A7-94FD0C9816D7}" type="slidenum">
              <a:rPr lang="en-US" smtClean="0"/>
              <a:t>11</a:t>
            </a:fld>
            <a:endParaRPr lang="en-US"/>
          </a:p>
        </p:txBody>
      </p:sp>
      <p:grpSp>
        <p:nvGrpSpPr>
          <p:cNvPr id="8" name="Group 7">
            <a:extLst>
              <a:ext uri="{FF2B5EF4-FFF2-40B4-BE49-F238E27FC236}">
                <a16:creationId xmlns:a16="http://schemas.microsoft.com/office/drawing/2014/main" id="{2946E5EE-6CD7-6893-8B55-4EB5629FD1A3}"/>
              </a:ext>
            </a:extLst>
          </p:cNvPr>
          <p:cNvGrpSpPr/>
          <p:nvPr/>
        </p:nvGrpSpPr>
        <p:grpSpPr>
          <a:xfrm>
            <a:off x="4851084" y="1499804"/>
            <a:ext cx="7261527" cy="4351338"/>
            <a:chOff x="4851084" y="1499804"/>
            <a:chExt cx="7261527" cy="4351338"/>
          </a:xfrm>
        </p:grpSpPr>
        <p:pic>
          <p:nvPicPr>
            <p:cNvPr id="6" name="Content Placeholder 5" descr="A diagram of a treatment process&#10;&#10;Description automatically generated">
              <a:extLst>
                <a:ext uri="{FF2B5EF4-FFF2-40B4-BE49-F238E27FC236}">
                  <a16:creationId xmlns:a16="http://schemas.microsoft.com/office/drawing/2014/main" id="{C454F9A1-78D3-8040-939C-259BBD32F771}"/>
                </a:ext>
              </a:extLst>
            </p:cNvPr>
            <p:cNvPicPr>
              <a:picLocks noChangeAspect="1"/>
            </p:cNvPicPr>
            <p:nvPr/>
          </p:nvPicPr>
          <p:blipFill>
            <a:blip r:embed="rId3"/>
            <a:stretch>
              <a:fillRect/>
            </a:stretch>
          </p:blipFill>
          <p:spPr>
            <a:xfrm>
              <a:off x="4851084" y="1499804"/>
              <a:ext cx="7261527" cy="4351338"/>
            </a:xfrm>
            <a:prstGeom prst="rect">
              <a:avLst/>
            </a:prstGeom>
          </p:spPr>
        </p:pic>
        <p:sp>
          <p:nvSpPr>
            <p:cNvPr id="7" name="TextBox 6">
              <a:extLst>
                <a:ext uri="{FF2B5EF4-FFF2-40B4-BE49-F238E27FC236}">
                  <a16:creationId xmlns:a16="http://schemas.microsoft.com/office/drawing/2014/main" id="{A9623E9E-D9DD-183E-8DD6-F0ED3613FC65}"/>
                </a:ext>
              </a:extLst>
            </p:cNvPr>
            <p:cNvSpPr txBox="1"/>
            <p:nvPr/>
          </p:nvSpPr>
          <p:spPr>
            <a:xfrm>
              <a:off x="7669926" y="5512588"/>
              <a:ext cx="1623842" cy="338554"/>
            </a:xfrm>
            <a:prstGeom prst="rect">
              <a:avLst/>
            </a:prstGeom>
            <a:noFill/>
          </p:spPr>
          <p:txBody>
            <a:bodyPr wrap="none" rtlCol="0">
              <a:spAutoFit/>
            </a:bodyPr>
            <a:lstStyle/>
            <a:p>
              <a:pPr algn="ctr"/>
              <a:r>
                <a:rPr lang="en-US" sz="1600" dirty="0">
                  <a:solidFill>
                    <a:schemeClr val="bg1">
                      <a:lumMod val="50000"/>
                    </a:schemeClr>
                  </a:solidFill>
                </a:rPr>
                <a:t>Model Schematic</a:t>
              </a:r>
            </a:p>
          </p:txBody>
        </p:sp>
      </p:grpSp>
    </p:spTree>
    <p:extLst>
      <p:ext uri="{BB962C8B-B14F-4D97-AF65-F5344CB8AC3E}">
        <p14:creationId xmlns:p14="http://schemas.microsoft.com/office/powerpoint/2010/main" val="347087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BB5B54-65D9-BE48-B415-73E252A893F3}"/>
              </a:ext>
            </a:extLst>
          </p:cNvPr>
          <p:cNvSpPr>
            <a:spLocks noGrp="1"/>
          </p:cNvSpPr>
          <p:nvPr>
            <p:ph type="title"/>
          </p:nvPr>
        </p:nvSpPr>
        <p:spPr/>
        <p:txBody>
          <a:bodyPr/>
          <a:lstStyle/>
          <a:p>
            <a:r>
              <a:rPr lang="en-US" altLang="zh-CN" sz="4400" dirty="0"/>
              <a:t>Effect of CRNs on Model Outputs </a:t>
            </a:r>
            <a:endParaRPr lang="en-US" dirty="0"/>
          </a:p>
        </p:txBody>
      </p:sp>
      <p:sp>
        <p:nvSpPr>
          <p:cNvPr id="5" name="Slide Number Placeholder 4">
            <a:extLst>
              <a:ext uri="{FF2B5EF4-FFF2-40B4-BE49-F238E27FC236}">
                <a16:creationId xmlns:a16="http://schemas.microsoft.com/office/drawing/2014/main" id="{C34F7297-1C14-81D3-407C-0AEA53EE6CD6}"/>
              </a:ext>
            </a:extLst>
          </p:cNvPr>
          <p:cNvSpPr>
            <a:spLocks noGrp="1"/>
          </p:cNvSpPr>
          <p:nvPr>
            <p:ph type="sldNum" sz="quarter" idx="16"/>
          </p:nvPr>
        </p:nvSpPr>
        <p:spPr/>
        <p:txBody>
          <a:bodyPr/>
          <a:lstStyle/>
          <a:p>
            <a:fld id="{8FA71110-5E37-FC4B-93A7-94FD0C9816D7}" type="slidenum">
              <a:rPr lang="en-US" smtClean="0"/>
              <a:t>12</a:t>
            </a:fld>
            <a:endParaRPr lang="en-US"/>
          </a:p>
        </p:txBody>
      </p:sp>
      <p:sp>
        <p:nvSpPr>
          <p:cNvPr id="11" name="Content Placeholder 1">
            <a:extLst>
              <a:ext uri="{FF2B5EF4-FFF2-40B4-BE49-F238E27FC236}">
                <a16:creationId xmlns:a16="http://schemas.microsoft.com/office/drawing/2014/main" id="{FEDC5A86-3C83-936A-B985-715565409FD7}"/>
              </a:ext>
            </a:extLst>
          </p:cNvPr>
          <p:cNvSpPr>
            <a:spLocks noGrp="1"/>
          </p:cNvSpPr>
          <p:nvPr>
            <p:ph sz="quarter" idx="13"/>
          </p:nvPr>
        </p:nvSpPr>
        <p:spPr>
          <a:xfrm>
            <a:off x="389995" y="1339006"/>
            <a:ext cx="11412010" cy="4224338"/>
          </a:xfrm>
        </p:spPr>
        <p:txBody>
          <a:bodyPr/>
          <a:lstStyle/>
          <a:p>
            <a:pPr marL="0" indent="0" algn="ctr" rtl="0" eaLnBrk="1" fontAlgn="ctr" latinLnBrk="0" hangingPunct="1">
              <a:lnSpc>
                <a:spcPct val="125000"/>
              </a:lnSpc>
              <a:spcBef>
                <a:spcPts val="0"/>
              </a:spcBef>
              <a:spcAft>
                <a:spcPts val="0"/>
              </a:spcAft>
              <a:buNone/>
            </a:pPr>
            <a:r>
              <a:rPr lang="en-US" altLang="zh-CN" sz="2400" dirty="0"/>
              <a:t>One-way</a:t>
            </a:r>
            <a:r>
              <a:rPr lang="zh-CN" altLang="en-US" sz="2400" dirty="0"/>
              <a:t> </a:t>
            </a:r>
            <a:r>
              <a:rPr lang="en-US" sz="2400" dirty="0"/>
              <a:t>sensitivity analysis for the relative risk of ASCVD</a:t>
            </a:r>
            <a:r>
              <a:rPr lang="zh-CN" altLang="en-US" sz="2400" dirty="0"/>
              <a:t> </a:t>
            </a:r>
            <a:r>
              <a:rPr lang="en-US" altLang="zh-CN" sz="2400" dirty="0"/>
              <a:t>for</a:t>
            </a:r>
            <a:r>
              <a:rPr lang="zh-CN" altLang="en-US" sz="2400" dirty="0"/>
              <a:t> </a:t>
            </a:r>
            <a:r>
              <a:rPr lang="en-US" altLang="zh-CN" sz="2400" dirty="0"/>
              <a:t>statin</a:t>
            </a:r>
            <a:r>
              <a:rPr lang="zh-CN" altLang="en-US" sz="2400" dirty="0"/>
              <a:t> </a:t>
            </a:r>
            <a:r>
              <a:rPr lang="en-US" altLang="zh-CN" sz="2400" dirty="0"/>
              <a:t>use:</a:t>
            </a:r>
          </a:p>
        </p:txBody>
      </p:sp>
      <p:sp>
        <p:nvSpPr>
          <p:cNvPr id="12" name="TextBox 11">
            <a:extLst>
              <a:ext uri="{FF2B5EF4-FFF2-40B4-BE49-F238E27FC236}">
                <a16:creationId xmlns:a16="http://schemas.microsoft.com/office/drawing/2014/main" id="{23943A13-6775-493D-EB5D-DEE54A140947}"/>
              </a:ext>
            </a:extLst>
          </p:cNvPr>
          <p:cNvSpPr txBox="1"/>
          <p:nvPr/>
        </p:nvSpPr>
        <p:spPr>
          <a:xfrm>
            <a:off x="2642981" y="5659703"/>
            <a:ext cx="7339219" cy="553998"/>
          </a:xfrm>
          <a:prstGeom prst="rect">
            <a:avLst/>
          </a:prstGeom>
          <a:noFill/>
        </p:spPr>
        <p:txBody>
          <a:bodyPr wrap="square">
            <a:spAutoFit/>
          </a:bodyPr>
          <a:lstStyle/>
          <a:p>
            <a:pPr marL="0" algn="ctr" rtl="0" eaLnBrk="1" fontAlgn="ctr" latinLnBrk="0" hangingPunct="1">
              <a:lnSpc>
                <a:spcPct val="125000"/>
              </a:lnSpc>
              <a:spcBef>
                <a:spcPts val="0"/>
              </a:spcBef>
              <a:spcAft>
                <a:spcPts val="0"/>
              </a:spcAft>
            </a:pPr>
            <a:r>
              <a:rPr lang="en-US" altLang="zh-CN" sz="2400" dirty="0"/>
              <a:t>CRN</a:t>
            </a:r>
            <a:r>
              <a:rPr lang="zh-CN" altLang="en-US" sz="2400" dirty="0"/>
              <a:t> </a:t>
            </a:r>
            <a:r>
              <a:rPr lang="en-US" altLang="zh-CN" sz="2400" dirty="0"/>
              <a:t>reduced</a:t>
            </a:r>
            <a:r>
              <a:rPr lang="zh-CN" altLang="en-US" sz="2400" dirty="0"/>
              <a:t> </a:t>
            </a:r>
            <a:r>
              <a:rPr lang="en-US" altLang="zh-CN" sz="2400" dirty="0"/>
              <a:t>t</a:t>
            </a:r>
            <a:r>
              <a:rPr lang="en-US" sz="2400" dirty="0"/>
              <a:t>he stochastic noise.</a:t>
            </a:r>
            <a:endParaRPr lang="en-US" altLang="zh-CN" sz="2400" dirty="0"/>
          </a:p>
        </p:txBody>
      </p:sp>
      <p:pic>
        <p:nvPicPr>
          <p:cNvPr id="15" name="Picture 14">
            <a:extLst>
              <a:ext uri="{FF2B5EF4-FFF2-40B4-BE49-F238E27FC236}">
                <a16:creationId xmlns:a16="http://schemas.microsoft.com/office/drawing/2014/main" id="{E944BD48-3C9B-ED4E-180C-FBAD4DA54EBE}"/>
              </a:ext>
            </a:extLst>
          </p:cNvPr>
          <p:cNvPicPr>
            <a:picLocks noChangeAspect="1"/>
          </p:cNvPicPr>
          <p:nvPr/>
        </p:nvPicPr>
        <p:blipFill rotWithShape="1">
          <a:blip r:embed="rId3"/>
          <a:srcRect b="55314"/>
          <a:stretch/>
        </p:blipFill>
        <p:spPr>
          <a:xfrm>
            <a:off x="2660431" y="1969237"/>
            <a:ext cx="7321769" cy="3739205"/>
          </a:xfrm>
          <a:prstGeom prst="rect">
            <a:avLst/>
          </a:prstGeom>
        </p:spPr>
      </p:pic>
    </p:spTree>
    <p:extLst>
      <p:ext uri="{BB962C8B-B14F-4D97-AF65-F5344CB8AC3E}">
        <p14:creationId xmlns:p14="http://schemas.microsoft.com/office/powerpoint/2010/main" val="355039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BB5B54-65D9-BE48-B415-73E252A893F3}"/>
              </a:ext>
            </a:extLst>
          </p:cNvPr>
          <p:cNvSpPr>
            <a:spLocks noGrp="1"/>
          </p:cNvSpPr>
          <p:nvPr>
            <p:ph type="title"/>
          </p:nvPr>
        </p:nvSpPr>
        <p:spPr/>
        <p:txBody>
          <a:bodyPr/>
          <a:lstStyle/>
          <a:p>
            <a:r>
              <a:rPr lang="en-US" altLang="zh-CN" sz="4400" dirty="0"/>
              <a:t>Effect of CRNs on Model Outputs </a:t>
            </a:r>
            <a:endParaRPr lang="en-US" dirty="0"/>
          </a:p>
        </p:txBody>
      </p:sp>
      <p:sp>
        <p:nvSpPr>
          <p:cNvPr id="5" name="Slide Number Placeholder 4">
            <a:extLst>
              <a:ext uri="{FF2B5EF4-FFF2-40B4-BE49-F238E27FC236}">
                <a16:creationId xmlns:a16="http://schemas.microsoft.com/office/drawing/2014/main" id="{C34F7297-1C14-81D3-407C-0AEA53EE6CD6}"/>
              </a:ext>
            </a:extLst>
          </p:cNvPr>
          <p:cNvSpPr>
            <a:spLocks noGrp="1"/>
          </p:cNvSpPr>
          <p:nvPr>
            <p:ph type="sldNum" sz="quarter" idx="16"/>
          </p:nvPr>
        </p:nvSpPr>
        <p:spPr/>
        <p:txBody>
          <a:bodyPr/>
          <a:lstStyle/>
          <a:p>
            <a:fld id="{8FA71110-5E37-FC4B-93A7-94FD0C9816D7}" type="slidenum">
              <a:rPr lang="en-US" smtClean="0"/>
              <a:t>13</a:t>
            </a:fld>
            <a:endParaRPr lang="en-US"/>
          </a:p>
        </p:txBody>
      </p:sp>
      <p:sp>
        <p:nvSpPr>
          <p:cNvPr id="11" name="Content Placeholder 1">
            <a:extLst>
              <a:ext uri="{FF2B5EF4-FFF2-40B4-BE49-F238E27FC236}">
                <a16:creationId xmlns:a16="http://schemas.microsoft.com/office/drawing/2014/main" id="{FEDC5A86-3C83-936A-B985-715565409FD7}"/>
              </a:ext>
            </a:extLst>
          </p:cNvPr>
          <p:cNvSpPr>
            <a:spLocks noGrp="1"/>
          </p:cNvSpPr>
          <p:nvPr>
            <p:ph sz="quarter" idx="13"/>
          </p:nvPr>
        </p:nvSpPr>
        <p:spPr>
          <a:xfrm>
            <a:off x="425004" y="5660954"/>
            <a:ext cx="11412010" cy="498546"/>
          </a:xfrm>
        </p:spPr>
        <p:txBody>
          <a:bodyPr/>
          <a:lstStyle/>
          <a:p>
            <a:pPr marL="0" indent="0" algn="ctr" rtl="0" eaLnBrk="1" fontAlgn="ctr" latinLnBrk="0" hangingPunct="1">
              <a:lnSpc>
                <a:spcPct val="125000"/>
              </a:lnSpc>
              <a:spcBef>
                <a:spcPts val="0"/>
              </a:spcBef>
              <a:spcAft>
                <a:spcPts val="0"/>
              </a:spcAft>
              <a:buNone/>
            </a:pPr>
            <a:r>
              <a:rPr lang="en-US" sz="2400" dirty="0"/>
              <a:t>Faster stabilization of the estimated </a:t>
            </a:r>
            <a:r>
              <a:rPr lang="en-US" sz="2400" dirty="0" err="1"/>
              <a:t>iNHB</a:t>
            </a:r>
            <a:r>
              <a:rPr lang="en-US" sz="2400" dirty="0"/>
              <a:t> around the true value with smaller sample sizes</a:t>
            </a:r>
            <a:endParaRPr lang="en-US" altLang="zh-CN" sz="2400" dirty="0"/>
          </a:p>
        </p:txBody>
      </p:sp>
      <p:pic>
        <p:nvPicPr>
          <p:cNvPr id="2" name="Picture 1">
            <a:extLst>
              <a:ext uri="{FF2B5EF4-FFF2-40B4-BE49-F238E27FC236}">
                <a16:creationId xmlns:a16="http://schemas.microsoft.com/office/drawing/2014/main" id="{32DFD80F-2DD1-96FC-64CD-42233BB79508}"/>
              </a:ext>
            </a:extLst>
          </p:cNvPr>
          <p:cNvPicPr>
            <a:picLocks noChangeAspect="1"/>
          </p:cNvPicPr>
          <p:nvPr/>
        </p:nvPicPr>
        <p:blipFill rotWithShape="1">
          <a:blip r:embed="rId3"/>
          <a:srcRect t="44901" b="520"/>
          <a:stretch/>
        </p:blipFill>
        <p:spPr>
          <a:xfrm>
            <a:off x="2470125" y="1145452"/>
            <a:ext cx="7321769" cy="4567096"/>
          </a:xfrm>
          <a:prstGeom prst="rect">
            <a:avLst/>
          </a:prstGeom>
        </p:spPr>
      </p:pic>
    </p:spTree>
    <p:extLst>
      <p:ext uri="{BB962C8B-B14F-4D97-AF65-F5344CB8AC3E}">
        <p14:creationId xmlns:p14="http://schemas.microsoft.com/office/powerpoint/2010/main" val="289965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34F7297-1C14-81D3-407C-0AEA53EE6CD6}"/>
              </a:ext>
            </a:extLst>
          </p:cNvPr>
          <p:cNvSpPr>
            <a:spLocks noGrp="1"/>
          </p:cNvSpPr>
          <p:nvPr>
            <p:ph type="sldNum" sz="quarter" idx="16"/>
          </p:nvPr>
        </p:nvSpPr>
        <p:spPr/>
        <p:txBody>
          <a:bodyPr/>
          <a:lstStyle/>
          <a:p>
            <a:fld id="{8FA71110-5E37-FC4B-93A7-94FD0C9816D7}" type="slidenum">
              <a:rPr lang="en-US" smtClean="0"/>
              <a:t>14</a:t>
            </a:fld>
            <a:endParaRPr lang="en-US"/>
          </a:p>
        </p:txBody>
      </p:sp>
      <p:pic>
        <p:nvPicPr>
          <p:cNvPr id="3" name="Content Placeholder 6">
            <a:extLst>
              <a:ext uri="{FF2B5EF4-FFF2-40B4-BE49-F238E27FC236}">
                <a16:creationId xmlns:a16="http://schemas.microsoft.com/office/drawing/2014/main" id="{88202052-930C-5E24-61F1-FA4AFB2A0C6C}"/>
              </a:ext>
            </a:extLst>
          </p:cNvPr>
          <p:cNvPicPr>
            <a:picLocks noChangeAspect="1"/>
          </p:cNvPicPr>
          <p:nvPr/>
        </p:nvPicPr>
        <p:blipFill>
          <a:blip r:embed="rId3"/>
          <a:stretch>
            <a:fillRect/>
          </a:stretch>
        </p:blipFill>
        <p:spPr>
          <a:xfrm>
            <a:off x="2807109" y="1351709"/>
            <a:ext cx="6577781" cy="4707198"/>
          </a:xfrm>
          <a:prstGeom prst="rect">
            <a:avLst/>
          </a:prstGeom>
        </p:spPr>
      </p:pic>
      <p:sp>
        <p:nvSpPr>
          <p:cNvPr id="7" name="Title 6">
            <a:extLst>
              <a:ext uri="{FF2B5EF4-FFF2-40B4-BE49-F238E27FC236}">
                <a16:creationId xmlns:a16="http://schemas.microsoft.com/office/drawing/2014/main" id="{158F7414-9323-8BF0-7B90-75443F952EE1}"/>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F6B48FD6-7797-A509-6DC6-26B38F475228}"/>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815404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34F7297-1C14-81D3-407C-0AEA53EE6CD6}"/>
              </a:ext>
            </a:extLst>
          </p:cNvPr>
          <p:cNvSpPr>
            <a:spLocks noGrp="1"/>
          </p:cNvSpPr>
          <p:nvPr>
            <p:ph type="sldNum" sz="quarter" idx="16"/>
          </p:nvPr>
        </p:nvSpPr>
        <p:spPr/>
        <p:txBody>
          <a:bodyPr/>
          <a:lstStyle/>
          <a:p>
            <a:fld id="{8FA71110-5E37-FC4B-93A7-94FD0C9816D7}" type="slidenum">
              <a:rPr lang="en-US" smtClean="0"/>
              <a:t>15</a:t>
            </a:fld>
            <a:endParaRPr lang="en-US"/>
          </a:p>
        </p:txBody>
      </p:sp>
      <p:sp>
        <p:nvSpPr>
          <p:cNvPr id="7" name="Title 6">
            <a:extLst>
              <a:ext uri="{FF2B5EF4-FFF2-40B4-BE49-F238E27FC236}">
                <a16:creationId xmlns:a16="http://schemas.microsoft.com/office/drawing/2014/main" id="{158F7414-9323-8BF0-7B90-75443F952EE1}"/>
              </a:ext>
            </a:extLst>
          </p:cNvPr>
          <p:cNvSpPr>
            <a:spLocks noGrp="1"/>
          </p:cNvSpPr>
          <p:nvPr>
            <p:ph type="title"/>
          </p:nvPr>
        </p:nvSpPr>
        <p:spPr/>
        <p:txBody>
          <a:bodyPr/>
          <a:lstStyle/>
          <a:p>
            <a:r>
              <a:rPr lang="en-US" altLang="zh-CN" sz="4400" dirty="0"/>
              <a:t>Conclusions</a:t>
            </a:r>
            <a:endParaRPr lang="en-US" dirty="0"/>
          </a:p>
        </p:txBody>
      </p:sp>
      <p:sp>
        <p:nvSpPr>
          <p:cNvPr id="9" name="Content Placeholder 8">
            <a:extLst>
              <a:ext uri="{FF2B5EF4-FFF2-40B4-BE49-F238E27FC236}">
                <a16:creationId xmlns:a16="http://schemas.microsoft.com/office/drawing/2014/main" id="{F6B48FD6-7797-A509-6DC6-26B38F475228}"/>
              </a:ext>
            </a:extLst>
          </p:cNvPr>
          <p:cNvSpPr>
            <a:spLocks noGrp="1"/>
          </p:cNvSpPr>
          <p:nvPr>
            <p:ph sz="quarter" idx="13"/>
          </p:nvPr>
        </p:nvSpPr>
        <p:spPr>
          <a:xfrm>
            <a:off x="389994" y="1495590"/>
            <a:ext cx="11338179" cy="4224338"/>
          </a:xfrm>
        </p:spPr>
        <p:txBody>
          <a:bodyPr/>
          <a:lstStyle/>
          <a:p>
            <a:pPr>
              <a:lnSpc>
                <a:spcPct val="150000"/>
              </a:lnSpc>
            </a:pPr>
            <a:r>
              <a:rPr lang="en-US" altLang="zh-CN" sz="2400" dirty="0"/>
              <a:t>Reduce</a:t>
            </a:r>
            <a:r>
              <a:rPr lang="zh-CN" altLang="en-US" sz="2400" dirty="0"/>
              <a:t> </a:t>
            </a:r>
            <a:r>
              <a:rPr lang="en-US" altLang="zh-CN" sz="2400" dirty="0"/>
              <a:t>the</a:t>
            </a:r>
            <a:r>
              <a:rPr lang="zh-CN" altLang="en-US" sz="2400" dirty="0"/>
              <a:t> </a:t>
            </a:r>
            <a:r>
              <a:rPr lang="en-US" altLang="zh-CN" sz="2400" dirty="0"/>
              <a:t>noise</a:t>
            </a:r>
            <a:r>
              <a:rPr lang="zh-CN" altLang="en-US" sz="2400" dirty="0"/>
              <a:t> </a:t>
            </a:r>
            <a:r>
              <a:rPr lang="en-US" altLang="zh-CN" sz="2400" dirty="0"/>
              <a:t>around</a:t>
            </a:r>
            <a:r>
              <a:rPr lang="zh-CN" altLang="en-US" sz="2400" dirty="0"/>
              <a:t> </a:t>
            </a:r>
            <a:r>
              <a:rPr lang="en-US" altLang="zh-CN" sz="2400" dirty="0"/>
              <a:t>the</a:t>
            </a:r>
            <a:r>
              <a:rPr lang="zh-CN" altLang="en-US" sz="2400" dirty="0"/>
              <a:t> </a:t>
            </a:r>
            <a:r>
              <a:rPr lang="en-US" altLang="zh-CN" sz="2400" dirty="0"/>
              <a:t>true</a:t>
            </a:r>
            <a:r>
              <a:rPr lang="zh-CN" altLang="en-US" sz="2400" dirty="0"/>
              <a:t> </a:t>
            </a:r>
            <a:r>
              <a:rPr lang="en-US" altLang="zh-CN" sz="2400" dirty="0"/>
              <a:t>value</a:t>
            </a:r>
          </a:p>
          <a:p>
            <a:pPr>
              <a:lnSpc>
                <a:spcPct val="150000"/>
              </a:lnSpc>
            </a:pPr>
            <a:r>
              <a:rPr lang="en-US" altLang="zh-CN" sz="2400" dirty="0"/>
              <a:t>Enhance</a:t>
            </a:r>
            <a:r>
              <a:rPr lang="zh-CN" altLang="en-US" sz="2400" dirty="0"/>
              <a:t> </a:t>
            </a:r>
            <a:r>
              <a:rPr lang="en-US" altLang="zh-CN" sz="2400" dirty="0"/>
              <a:t>efficiency</a:t>
            </a:r>
            <a:r>
              <a:rPr lang="zh-CN" altLang="en-US" sz="2400" dirty="0"/>
              <a:t> </a:t>
            </a:r>
            <a:r>
              <a:rPr lang="en-US" altLang="zh-CN" sz="2400" dirty="0"/>
              <a:t>in</a:t>
            </a:r>
            <a:r>
              <a:rPr lang="zh-CN" altLang="en-US" sz="2400" dirty="0"/>
              <a:t> </a:t>
            </a:r>
            <a:r>
              <a:rPr lang="en-US" altLang="zh-CN" sz="2400" dirty="0"/>
              <a:t>computationally</a:t>
            </a:r>
            <a:r>
              <a:rPr lang="zh-CN" altLang="en-US" sz="2400" dirty="0"/>
              <a:t> </a:t>
            </a:r>
            <a:r>
              <a:rPr lang="en-US" altLang="zh-CN" sz="2400" dirty="0"/>
              <a:t>intensive</a:t>
            </a:r>
            <a:r>
              <a:rPr lang="zh-CN" altLang="en-US" sz="2400" dirty="0"/>
              <a:t> </a:t>
            </a:r>
            <a:r>
              <a:rPr lang="en-US" altLang="zh-CN" sz="2400" dirty="0"/>
              <a:t>tasks</a:t>
            </a:r>
          </a:p>
          <a:p>
            <a:pPr lvl="1">
              <a:lnSpc>
                <a:spcPct val="150000"/>
              </a:lnSpc>
            </a:pPr>
            <a:r>
              <a:rPr lang="en-US" altLang="zh-CN" sz="2000" dirty="0"/>
              <a:t>Probabilistic sensitivity analysis, model</a:t>
            </a:r>
            <a:r>
              <a:rPr lang="zh-CN" altLang="en-US" sz="2000" dirty="0"/>
              <a:t> </a:t>
            </a:r>
            <a:r>
              <a:rPr lang="en-US" altLang="zh-CN" sz="2000" dirty="0"/>
              <a:t>calibration, and value of information analysis…</a:t>
            </a:r>
          </a:p>
          <a:p>
            <a:pPr marL="0" indent="0">
              <a:lnSpc>
                <a:spcPct val="150000"/>
              </a:lnSpc>
              <a:buNone/>
            </a:pPr>
            <a:endParaRPr lang="en-US" altLang="zh-CN" sz="2000" dirty="0"/>
          </a:p>
          <a:p>
            <a:pPr lvl="1">
              <a:lnSpc>
                <a:spcPct val="150000"/>
              </a:lnSpc>
            </a:pPr>
            <a:endParaRPr lang="en-US" altLang="zh-CN" sz="2000" dirty="0"/>
          </a:p>
          <a:p>
            <a:endParaRPr lang="en-US" dirty="0"/>
          </a:p>
        </p:txBody>
      </p:sp>
    </p:spTree>
    <p:extLst>
      <p:ext uri="{BB962C8B-B14F-4D97-AF65-F5344CB8AC3E}">
        <p14:creationId xmlns:p14="http://schemas.microsoft.com/office/powerpoint/2010/main" val="298481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76ED03-559D-CCEC-9F43-7DC1EA6BBC74}"/>
              </a:ext>
            </a:extLst>
          </p:cNvPr>
          <p:cNvSpPr>
            <a:spLocks noGrp="1"/>
          </p:cNvSpPr>
          <p:nvPr>
            <p:ph sz="quarter" idx="13"/>
          </p:nvPr>
        </p:nvSpPr>
        <p:spPr/>
        <p:txBody>
          <a:bodyPr anchor="ctr"/>
          <a:lstStyle/>
          <a:p>
            <a:pPr marL="0" indent="0">
              <a:buNone/>
            </a:pPr>
            <a:r>
              <a:rPr lang="en-US" altLang="zh-CN" sz="2800" dirty="0"/>
              <a:t>Email:</a:t>
            </a:r>
            <a:r>
              <a:rPr lang="zh-CN" altLang="en-US" sz="2800" dirty="0"/>
              <a:t> </a:t>
            </a:r>
            <a:r>
              <a:rPr lang="en-US" altLang="zh-CN" sz="2800" dirty="0">
                <a:hlinkClick r:id="rId3">
                  <a:extLst>
                    <a:ext uri="{A12FA001-AC4F-418D-AE19-62706E023703}">
                      <ahyp:hlinkClr xmlns:ahyp="http://schemas.microsoft.com/office/drawing/2018/hyperlinkcolor" val="tx"/>
                    </a:ext>
                  </a:extLst>
                </a:hlinkClick>
              </a:rPr>
              <a:t>hanxuan.a.yu@vumc.org</a:t>
            </a:r>
            <a:endParaRPr lang="en-US" altLang="zh-CN" sz="2800" dirty="0"/>
          </a:p>
          <a:p>
            <a:pPr marL="0" indent="0">
              <a:buNone/>
            </a:pPr>
            <a:r>
              <a:rPr lang="en-US" altLang="zh-CN" sz="2800" dirty="0"/>
              <a:t>Twitter:</a:t>
            </a:r>
            <a:r>
              <a:rPr lang="zh-CN" altLang="en-US" sz="2800" dirty="0"/>
              <a:t> </a:t>
            </a:r>
            <a:r>
              <a:rPr lang="en-US" altLang="zh-CN" sz="2800" dirty="0"/>
              <a:t>@</a:t>
            </a:r>
            <a:r>
              <a:rPr lang="en-US" altLang="zh-CN" sz="2800" dirty="0" err="1"/>
              <a:t>hanxuan_yu</a:t>
            </a:r>
            <a:endParaRPr lang="en-US" sz="2800" dirty="0"/>
          </a:p>
          <a:p>
            <a:endParaRPr lang="en-US" dirty="0"/>
          </a:p>
        </p:txBody>
      </p:sp>
      <p:sp>
        <p:nvSpPr>
          <p:cNvPr id="3" name="Picture Placeholder 2">
            <a:extLst>
              <a:ext uri="{FF2B5EF4-FFF2-40B4-BE49-F238E27FC236}">
                <a16:creationId xmlns:a16="http://schemas.microsoft.com/office/drawing/2014/main" id="{4022D44B-33A3-17C0-3E6C-D1A94529AE99}"/>
              </a:ext>
            </a:extLst>
          </p:cNvPr>
          <p:cNvSpPr>
            <a:spLocks noGrp="1"/>
          </p:cNvSpPr>
          <p:nvPr>
            <p:ph type="pic" sz="quarter" idx="14"/>
          </p:nvPr>
        </p:nvSpPr>
        <p:spPr/>
        <p:txBody>
          <a:bodyPr/>
          <a:lstStyle/>
          <a:p>
            <a:endParaRPr lang="en-US"/>
          </a:p>
        </p:txBody>
      </p:sp>
      <p:sp>
        <p:nvSpPr>
          <p:cNvPr id="4" name="Title 3">
            <a:extLst>
              <a:ext uri="{FF2B5EF4-FFF2-40B4-BE49-F238E27FC236}">
                <a16:creationId xmlns:a16="http://schemas.microsoft.com/office/drawing/2014/main" id="{5D9AD794-E469-23EE-7BBA-8FF511C54F8E}"/>
              </a:ext>
            </a:extLst>
          </p:cNvPr>
          <p:cNvSpPr>
            <a:spLocks noGrp="1"/>
          </p:cNvSpPr>
          <p:nvPr>
            <p:ph type="title"/>
          </p:nvPr>
        </p:nvSpPr>
        <p:spPr/>
        <p:txBody>
          <a:bodyPr/>
          <a:lstStyle/>
          <a:p>
            <a:r>
              <a:rPr lang="en-US" dirty="0"/>
              <a:t>Thank</a:t>
            </a:r>
            <a:r>
              <a:rPr lang="zh-CN" altLang="en-US" dirty="0"/>
              <a:t> </a:t>
            </a:r>
            <a:r>
              <a:rPr lang="en-US" altLang="zh-CN" dirty="0"/>
              <a:t>you!</a:t>
            </a:r>
            <a:endParaRPr lang="en-US" dirty="0"/>
          </a:p>
        </p:txBody>
      </p:sp>
      <p:sp>
        <p:nvSpPr>
          <p:cNvPr id="5" name="Slide Number Placeholder 4">
            <a:extLst>
              <a:ext uri="{FF2B5EF4-FFF2-40B4-BE49-F238E27FC236}">
                <a16:creationId xmlns:a16="http://schemas.microsoft.com/office/drawing/2014/main" id="{5201915A-35DA-5630-8C9A-B3EE6BA096BE}"/>
              </a:ext>
            </a:extLst>
          </p:cNvPr>
          <p:cNvSpPr>
            <a:spLocks noGrp="1"/>
          </p:cNvSpPr>
          <p:nvPr>
            <p:ph type="sldNum" sz="quarter" idx="16"/>
          </p:nvPr>
        </p:nvSpPr>
        <p:spPr/>
        <p:txBody>
          <a:bodyPr/>
          <a:lstStyle/>
          <a:p>
            <a:fld id="{8FA71110-5E37-FC4B-93A7-94FD0C9816D7}" type="slidenum">
              <a:rPr lang="en-US" smtClean="0"/>
              <a:t>16</a:t>
            </a:fld>
            <a:endParaRPr lang="en-US"/>
          </a:p>
        </p:txBody>
      </p:sp>
      <p:pic>
        <p:nvPicPr>
          <p:cNvPr id="6" name="Picture 5" descr="A graph of a patient's reaction&#10;&#10;Description automatically generated with medium confidence">
            <a:extLst>
              <a:ext uri="{FF2B5EF4-FFF2-40B4-BE49-F238E27FC236}">
                <a16:creationId xmlns:a16="http://schemas.microsoft.com/office/drawing/2014/main" id="{532020D4-DC85-9608-F094-8EDD89B8552C}"/>
              </a:ext>
            </a:extLst>
          </p:cNvPr>
          <p:cNvPicPr>
            <a:picLocks noChangeAspect="1"/>
          </p:cNvPicPr>
          <p:nvPr/>
        </p:nvPicPr>
        <p:blipFill>
          <a:blip r:embed="rId4"/>
          <a:stretch>
            <a:fillRect/>
          </a:stretch>
        </p:blipFill>
        <p:spPr>
          <a:xfrm>
            <a:off x="5906901" y="30714"/>
            <a:ext cx="5436959" cy="6213668"/>
          </a:xfrm>
          <a:prstGeom prst="rect">
            <a:avLst/>
          </a:prstGeom>
        </p:spPr>
      </p:pic>
    </p:spTree>
    <p:extLst>
      <p:ext uri="{BB962C8B-B14F-4D97-AF65-F5344CB8AC3E}">
        <p14:creationId xmlns:p14="http://schemas.microsoft.com/office/powerpoint/2010/main" val="141145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4DB344-5256-074D-A31F-1D07FB3831DD}"/>
              </a:ext>
            </a:extLst>
          </p:cNvPr>
          <p:cNvSpPr>
            <a:spLocks noGrp="1"/>
          </p:cNvSpPr>
          <p:nvPr>
            <p:ph sz="quarter" idx="13"/>
          </p:nvPr>
        </p:nvSpPr>
        <p:spPr/>
        <p:txBody>
          <a:bodyPr/>
          <a:lstStyle/>
          <a:p>
            <a:r>
              <a:rPr lang="en-US" altLang="zh-CN" sz="2400" dirty="0"/>
              <a:t>No</a:t>
            </a:r>
            <a:r>
              <a:rPr lang="zh-CN" altLang="en-US" sz="2400" dirty="0"/>
              <a:t> </a:t>
            </a:r>
            <a:r>
              <a:rPr lang="en-US" altLang="zh-CN" sz="2400" dirty="0"/>
              <a:t>conflicts</a:t>
            </a:r>
            <a:r>
              <a:rPr lang="zh-CN" altLang="en-US" sz="2400" dirty="0"/>
              <a:t> </a:t>
            </a:r>
            <a:r>
              <a:rPr lang="en-US" altLang="zh-CN" sz="2400" dirty="0"/>
              <a:t>of</a:t>
            </a:r>
            <a:r>
              <a:rPr lang="zh-CN" altLang="en-US" sz="2400" dirty="0"/>
              <a:t> </a:t>
            </a:r>
            <a:r>
              <a:rPr lang="en-US" altLang="zh-CN" sz="2400" dirty="0"/>
              <a:t>interest</a:t>
            </a:r>
            <a:endParaRPr lang="en-US" sz="2400" dirty="0"/>
          </a:p>
        </p:txBody>
      </p:sp>
      <p:sp>
        <p:nvSpPr>
          <p:cNvPr id="3" name="Picture Placeholder 2">
            <a:extLst>
              <a:ext uri="{FF2B5EF4-FFF2-40B4-BE49-F238E27FC236}">
                <a16:creationId xmlns:a16="http://schemas.microsoft.com/office/drawing/2014/main" id="{D40DDA88-EC36-EE4D-843E-A8C9B87E5A27}"/>
              </a:ext>
            </a:extLst>
          </p:cNvPr>
          <p:cNvSpPr>
            <a:spLocks noGrp="1"/>
          </p:cNvSpPr>
          <p:nvPr>
            <p:ph type="pic" sz="quarter" idx="14"/>
          </p:nvPr>
        </p:nvSpPr>
        <p:spPr/>
        <p:txBody>
          <a:bodyPr/>
          <a:lstStyle/>
          <a:p>
            <a:endParaRPr lang="en-US"/>
          </a:p>
        </p:txBody>
      </p:sp>
      <p:sp>
        <p:nvSpPr>
          <p:cNvPr id="4" name="Title 3">
            <a:extLst>
              <a:ext uri="{FF2B5EF4-FFF2-40B4-BE49-F238E27FC236}">
                <a16:creationId xmlns:a16="http://schemas.microsoft.com/office/drawing/2014/main" id="{E5BB5B54-65D9-BE48-B415-73E252A893F3}"/>
              </a:ext>
            </a:extLst>
          </p:cNvPr>
          <p:cNvSpPr>
            <a:spLocks noGrp="1"/>
          </p:cNvSpPr>
          <p:nvPr>
            <p:ph type="title"/>
          </p:nvPr>
        </p:nvSpPr>
        <p:spPr/>
        <p:txBody>
          <a:bodyPr/>
          <a:lstStyle/>
          <a:p>
            <a:endParaRPr lang="en-US" dirty="0"/>
          </a:p>
        </p:txBody>
      </p:sp>
      <p:sp>
        <p:nvSpPr>
          <p:cNvPr id="5" name="Slide Number Placeholder 4">
            <a:extLst>
              <a:ext uri="{FF2B5EF4-FFF2-40B4-BE49-F238E27FC236}">
                <a16:creationId xmlns:a16="http://schemas.microsoft.com/office/drawing/2014/main" id="{C34F7297-1C14-81D3-407C-0AEA53EE6CD6}"/>
              </a:ext>
            </a:extLst>
          </p:cNvPr>
          <p:cNvSpPr>
            <a:spLocks noGrp="1"/>
          </p:cNvSpPr>
          <p:nvPr>
            <p:ph type="sldNum" sz="quarter" idx="16"/>
          </p:nvPr>
        </p:nvSpPr>
        <p:spPr/>
        <p:txBody>
          <a:bodyPr/>
          <a:lstStyle/>
          <a:p>
            <a:fld id="{8FA71110-5E37-FC4B-93A7-94FD0C9816D7}" type="slidenum">
              <a:rPr lang="en-US" smtClean="0"/>
              <a:t>2</a:t>
            </a:fld>
            <a:endParaRPr lang="en-US"/>
          </a:p>
        </p:txBody>
      </p:sp>
    </p:spTree>
    <p:extLst>
      <p:ext uri="{BB962C8B-B14F-4D97-AF65-F5344CB8AC3E}">
        <p14:creationId xmlns:p14="http://schemas.microsoft.com/office/powerpoint/2010/main" val="33117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6D0BCDAB-0542-0A9D-CA8C-32BDF83524E1}"/>
              </a:ext>
            </a:extLst>
          </p:cNvPr>
          <p:cNvPicPr>
            <a:picLocks noGrp="1" noChangeAspect="1"/>
          </p:cNvPicPr>
          <p:nvPr>
            <p:ph type="pic" sz="quarter" idx="14"/>
          </p:nvPr>
        </p:nvPicPr>
        <p:blipFill>
          <a:blip r:embed="rId3"/>
          <a:srcRect t="9709" b="9709"/>
          <a:stretch/>
        </p:blipFill>
        <p:spPr>
          <a:xfrm>
            <a:off x="3858372" y="1197559"/>
            <a:ext cx="4475255" cy="4846829"/>
          </a:xfrm>
        </p:spPr>
      </p:pic>
      <p:sp>
        <p:nvSpPr>
          <p:cNvPr id="4" name="Title 3">
            <a:extLst>
              <a:ext uri="{FF2B5EF4-FFF2-40B4-BE49-F238E27FC236}">
                <a16:creationId xmlns:a16="http://schemas.microsoft.com/office/drawing/2014/main" id="{E5BB5B54-65D9-BE48-B415-73E252A893F3}"/>
              </a:ext>
            </a:extLst>
          </p:cNvPr>
          <p:cNvSpPr>
            <a:spLocks noGrp="1"/>
          </p:cNvSpPr>
          <p:nvPr>
            <p:ph type="title"/>
          </p:nvPr>
        </p:nvSpPr>
        <p:spPr/>
        <p:txBody>
          <a:bodyPr/>
          <a:lstStyle/>
          <a:p>
            <a:r>
              <a:rPr lang="en-US" altLang="zh-CN" sz="4400" dirty="0"/>
              <a:t>Common</a:t>
            </a:r>
            <a:r>
              <a:rPr lang="zh-CN" altLang="en-US" sz="4400" dirty="0"/>
              <a:t> </a:t>
            </a:r>
            <a:r>
              <a:rPr lang="en-US" altLang="zh-CN" sz="4400" dirty="0"/>
              <a:t>Random</a:t>
            </a:r>
            <a:r>
              <a:rPr lang="zh-CN" altLang="en-US" sz="4400" dirty="0"/>
              <a:t> </a:t>
            </a:r>
            <a:r>
              <a:rPr lang="en-US" altLang="zh-CN" sz="4400" dirty="0"/>
              <a:t>Numbers(CRNs)</a:t>
            </a:r>
            <a:endParaRPr lang="en-US" dirty="0"/>
          </a:p>
        </p:txBody>
      </p:sp>
      <p:sp>
        <p:nvSpPr>
          <p:cNvPr id="5" name="Slide Number Placeholder 4">
            <a:extLst>
              <a:ext uri="{FF2B5EF4-FFF2-40B4-BE49-F238E27FC236}">
                <a16:creationId xmlns:a16="http://schemas.microsoft.com/office/drawing/2014/main" id="{C34F7297-1C14-81D3-407C-0AEA53EE6CD6}"/>
              </a:ext>
            </a:extLst>
          </p:cNvPr>
          <p:cNvSpPr>
            <a:spLocks noGrp="1"/>
          </p:cNvSpPr>
          <p:nvPr>
            <p:ph type="sldNum" sz="quarter" idx="16"/>
          </p:nvPr>
        </p:nvSpPr>
        <p:spPr/>
        <p:txBody>
          <a:bodyPr/>
          <a:lstStyle/>
          <a:p>
            <a:fld id="{8FA71110-5E37-FC4B-93A7-94FD0C9816D7}" type="slidenum">
              <a:rPr lang="en-US" smtClean="0"/>
              <a:t>3</a:t>
            </a:fld>
            <a:endParaRPr lang="en-US"/>
          </a:p>
        </p:txBody>
      </p:sp>
    </p:spTree>
    <p:extLst>
      <p:ext uri="{BB962C8B-B14F-4D97-AF65-F5344CB8AC3E}">
        <p14:creationId xmlns:p14="http://schemas.microsoft.com/office/powerpoint/2010/main" val="416578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3B87D-2E5F-E341-A6CF-9D49BDF439B0}"/>
              </a:ext>
            </a:extLst>
          </p:cNvPr>
          <p:cNvSpPr>
            <a:spLocks noGrp="1"/>
          </p:cNvSpPr>
          <p:nvPr>
            <p:ph type="title"/>
          </p:nvPr>
        </p:nvSpPr>
        <p:spPr/>
        <p:txBody>
          <a:bodyPr/>
          <a:lstStyle/>
          <a:p>
            <a:r>
              <a:rPr lang="en-US" altLang="zh-CN" sz="4400" dirty="0"/>
              <a:t>Common</a:t>
            </a:r>
            <a:r>
              <a:rPr lang="zh-CN" altLang="en-US" sz="4400" dirty="0"/>
              <a:t> </a:t>
            </a:r>
            <a:r>
              <a:rPr lang="en-US" altLang="zh-CN" sz="4400" dirty="0"/>
              <a:t>Random</a:t>
            </a:r>
            <a:r>
              <a:rPr lang="zh-CN" altLang="en-US" sz="4400" dirty="0"/>
              <a:t> </a:t>
            </a:r>
            <a:r>
              <a:rPr lang="en-US" altLang="zh-CN" sz="4400" dirty="0"/>
              <a:t>Numbers(CRNs)</a:t>
            </a:r>
            <a:endParaRPr lang="en-US" dirty="0"/>
          </a:p>
        </p:txBody>
      </p:sp>
      <p:sp>
        <p:nvSpPr>
          <p:cNvPr id="3" name="Content Placeholder 2">
            <a:extLst>
              <a:ext uri="{FF2B5EF4-FFF2-40B4-BE49-F238E27FC236}">
                <a16:creationId xmlns:a16="http://schemas.microsoft.com/office/drawing/2014/main" id="{AE86B825-2029-0745-A179-8D63AD690294}"/>
              </a:ext>
            </a:extLst>
          </p:cNvPr>
          <p:cNvSpPr>
            <a:spLocks noGrp="1"/>
          </p:cNvSpPr>
          <p:nvPr>
            <p:ph sz="quarter" idx="13"/>
          </p:nvPr>
        </p:nvSpPr>
        <p:spPr/>
        <p:txBody>
          <a:bodyPr/>
          <a:lstStyle/>
          <a:p>
            <a:pPr>
              <a:lnSpc>
                <a:spcPct val="125000"/>
              </a:lnSpc>
            </a:pPr>
            <a:r>
              <a:rPr lang="en-US" sz="2400" dirty="0"/>
              <a:t>To</a:t>
            </a:r>
            <a:r>
              <a:rPr lang="zh-CN" altLang="en-US" sz="2400" dirty="0"/>
              <a:t> </a:t>
            </a:r>
            <a:r>
              <a:rPr lang="en-US" altLang="zh-CN" sz="2400" dirty="0"/>
              <a:t>reduce the </a:t>
            </a:r>
            <a:r>
              <a:rPr lang="en-US" altLang="zh-CN" sz="2400" b="1" dirty="0"/>
              <a:t>stochastic noises </a:t>
            </a:r>
            <a:r>
              <a:rPr lang="en-US" altLang="zh-CN" sz="2400" dirty="0"/>
              <a:t>between simulation iterations</a:t>
            </a:r>
          </a:p>
          <a:p>
            <a:pPr lvl="1">
              <a:lnSpc>
                <a:spcPct val="125000"/>
              </a:lnSpc>
            </a:pPr>
            <a:r>
              <a:rPr lang="en-US" dirty="0"/>
              <a:t>“CRN is the coordinated or synchronized use of random numbers such that the same random numbers are </a:t>
            </a:r>
            <a:r>
              <a:rPr lang="en-US" altLang="zh-CN" dirty="0"/>
              <a:t>‘</a:t>
            </a:r>
            <a:r>
              <a:rPr lang="en-US" dirty="0"/>
              <a:t>common</a:t>
            </a:r>
            <a:r>
              <a:rPr lang="en-US" altLang="zh-CN" dirty="0"/>
              <a:t>’</a:t>
            </a:r>
            <a:r>
              <a:rPr lang="en-US" dirty="0"/>
              <a:t> to </a:t>
            </a:r>
            <a:r>
              <a:rPr lang="en-US" b="1" dirty="0"/>
              <a:t>the same stochastic events </a:t>
            </a:r>
            <a:r>
              <a:rPr lang="en-US" dirty="0"/>
              <a:t>across all model runs.”(</a:t>
            </a:r>
            <a:r>
              <a:rPr lang="en-US" b="0" i="0" dirty="0">
                <a:solidFill>
                  <a:srgbClr val="000000"/>
                </a:solidFill>
                <a:effectLst/>
                <a:latin typeface="AtlasGrotesk"/>
              </a:rPr>
              <a:t>Stout &amp; Goldie, 2008</a:t>
            </a:r>
            <a:r>
              <a:rPr lang="en-US" dirty="0"/>
              <a:t>)</a:t>
            </a:r>
            <a:endParaRPr lang="en-US" altLang="zh-CN" sz="3200" dirty="0"/>
          </a:p>
          <a:p>
            <a:pPr>
              <a:lnSpc>
                <a:spcPct val="125000"/>
              </a:lnSpc>
            </a:pPr>
            <a:r>
              <a:rPr lang="en-US" altLang="zh-CN" sz="2400" dirty="0"/>
              <a:t>Already been applied in micro-simulation, but </a:t>
            </a:r>
            <a:r>
              <a:rPr lang="en-US" altLang="zh-CN" sz="2400" b="1" dirty="0"/>
              <a:t>under-explored</a:t>
            </a:r>
            <a:r>
              <a:rPr lang="en-US" altLang="zh-CN" sz="2400" dirty="0"/>
              <a:t> in discrete event simulation for disease modeling</a:t>
            </a:r>
          </a:p>
        </p:txBody>
      </p:sp>
      <p:sp>
        <p:nvSpPr>
          <p:cNvPr id="4" name="Slide Number Placeholder 3">
            <a:extLst>
              <a:ext uri="{FF2B5EF4-FFF2-40B4-BE49-F238E27FC236}">
                <a16:creationId xmlns:a16="http://schemas.microsoft.com/office/drawing/2014/main" id="{C7D40D39-6EBD-6C49-457C-B3CE29C623C7}"/>
              </a:ext>
            </a:extLst>
          </p:cNvPr>
          <p:cNvSpPr>
            <a:spLocks noGrp="1"/>
          </p:cNvSpPr>
          <p:nvPr>
            <p:ph type="sldNum" sz="quarter" idx="15"/>
          </p:nvPr>
        </p:nvSpPr>
        <p:spPr/>
        <p:txBody>
          <a:bodyPr/>
          <a:lstStyle/>
          <a:p>
            <a:fld id="{8FA71110-5E37-FC4B-93A7-94FD0C9816D7}" type="slidenum">
              <a:rPr lang="en-US" smtClean="0"/>
              <a:t>4</a:t>
            </a:fld>
            <a:endParaRPr lang="en-US"/>
          </a:p>
        </p:txBody>
      </p:sp>
    </p:spTree>
    <p:extLst>
      <p:ext uri="{BB962C8B-B14F-4D97-AF65-F5344CB8AC3E}">
        <p14:creationId xmlns:p14="http://schemas.microsoft.com/office/powerpoint/2010/main" val="264978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descr="A diagram of a death event&#10;&#10;Description automatically generated">
            <a:extLst>
              <a:ext uri="{FF2B5EF4-FFF2-40B4-BE49-F238E27FC236}">
                <a16:creationId xmlns:a16="http://schemas.microsoft.com/office/drawing/2014/main" id="{1D94903B-58D8-5524-9E33-9452CDCDEBBA}"/>
              </a:ext>
            </a:extLst>
          </p:cNvPr>
          <p:cNvPicPr>
            <a:picLocks noGrp="1" noChangeAspect="1"/>
          </p:cNvPicPr>
          <p:nvPr>
            <p:ph sz="quarter" idx="14"/>
          </p:nvPr>
        </p:nvPicPr>
        <p:blipFill>
          <a:blip r:embed="rId3"/>
          <a:stretch>
            <a:fillRect/>
          </a:stretch>
        </p:blipFill>
        <p:spPr>
          <a:xfrm>
            <a:off x="4154501" y="1377341"/>
            <a:ext cx="7969568" cy="4749977"/>
          </a:xfrm>
        </p:spPr>
      </p:pic>
      <p:sp>
        <p:nvSpPr>
          <p:cNvPr id="2" name="Title 1">
            <a:extLst>
              <a:ext uri="{FF2B5EF4-FFF2-40B4-BE49-F238E27FC236}">
                <a16:creationId xmlns:a16="http://schemas.microsoft.com/office/drawing/2014/main" id="{979298A1-C53C-1647-862C-99D36599CD3B}"/>
              </a:ext>
            </a:extLst>
          </p:cNvPr>
          <p:cNvSpPr>
            <a:spLocks noGrp="1"/>
          </p:cNvSpPr>
          <p:nvPr>
            <p:ph type="title"/>
          </p:nvPr>
        </p:nvSpPr>
        <p:spPr>
          <a:xfrm>
            <a:off x="389995" y="394942"/>
            <a:ext cx="10515600" cy="1325563"/>
          </a:xfrm>
        </p:spPr>
        <p:txBody>
          <a:bodyPr/>
          <a:lstStyle/>
          <a:p>
            <a:r>
              <a:rPr lang="en-US" altLang="zh-CN" sz="4400" dirty="0"/>
              <a:t>Discrete Event Simulation(DES) </a:t>
            </a:r>
            <a:endParaRPr lang="en-US" dirty="0"/>
          </a:p>
        </p:txBody>
      </p:sp>
      <p:sp>
        <p:nvSpPr>
          <p:cNvPr id="5" name="Slide Number Placeholder 4">
            <a:extLst>
              <a:ext uri="{FF2B5EF4-FFF2-40B4-BE49-F238E27FC236}">
                <a16:creationId xmlns:a16="http://schemas.microsoft.com/office/drawing/2014/main" id="{92CAFF2A-7E21-3D7F-3F3A-9301A7220442}"/>
              </a:ext>
            </a:extLst>
          </p:cNvPr>
          <p:cNvSpPr>
            <a:spLocks noGrp="1"/>
          </p:cNvSpPr>
          <p:nvPr>
            <p:ph type="sldNum" sz="quarter" idx="16"/>
          </p:nvPr>
        </p:nvSpPr>
        <p:spPr/>
        <p:txBody>
          <a:bodyPr/>
          <a:lstStyle/>
          <a:p>
            <a:fld id="{8FA71110-5E37-FC4B-93A7-94FD0C9816D7}" type="slidenum">
              <a:rPr lang="en-US" smtClean="0"/>
              <a:t>5</a:t>
            </a:fld>
            <a:endParaRPr lang="en-US"/>
          </a:p>
        </p:txBody>
      </p:sp>
      <p:sp>
        <p:nvSpPr>
          <p:cNvPr id="6" name="TextBox 5">
            <a:extLst>
              <a:ext uri="{FF2B5EF4-FFF2-40B4-BE49-F238E27FC236}">
                <a16:creationId xmlns:a16="http://schemas.microsoft.com/office/drawing/2014/main" id="{904E01DC-15E1-0319-4E42-7F4219152E99}"/>
              </a:ext>
            </a:extLst>
          </p:cNvPr>
          <p:cNvSpPr txBox="1"/>
          <p:nvPr/>
        </p:nvSpPr>
        <p:spPr>
          <a:xfrm>
            <a:off x="1255690" y="4983337"/>
            <a:ext cx="1838580" cy="338554"/>
          </a:xfrm>
          <a:prstGeom prst="rect">
            <a:avLst/>
          </a:prstGeom>
          <a:noFill/>
        </p:spPr>
        <p:txBody>
          <a:bodyPr wrap="none" rtlCol="0">
            <a:spAutoFit/>
          </a:bodyPr>
          <a:lstStyle/>
          <a:p>
            <a:pPr algn="ctr"/>
            <a:r>
              <a:rPr lang="en-US" sz="1600" dirty="0">
                <a:solidFill>
                  <a:schemeClr val="bg1">
                    <a:lumMod val="50000"/>
                  </a:schemeClr>
                </a:solidFill>
              </a:rPr>
              <a:t>A simple DES model</a:t>
            </a:r>
          </a:p>
        </p:txBody>
      </p:sp>
      <p:pic>
        <p:nvPicPr>
          <p:cNvPr id="7" name="Content Placeholder 5" descr="A diagram of a health care system&#10;&#10;Description automatically generated">
            <a:extLst>
              <a:ext uri="{FF2B5EF4-FFF2-40B4-BE49-F238E27FC236}">
                <a16:creationId xmlns:a16="http://schemas.microsoft.com/office/drawing/2014/main" id="{3FD06DC1-7154-3EFD-8BD1-3AB75839DFE2}"/>
              </a:ext>
            </a:extLst>
          </p:cNvPr>
          <p:cNvPicPr>
            <a:picLocks noChangeAspect="1"/>
          </p:cNvPicPr>
          <p:nvPr/>
        </p:nvPicPr>
        <p:blipFill>
          <a:blip r:embed="rId4"/>
          <a:stretch>
            <a:fillRect/>
          </a:stretch>
        </p:blipFill>
        <p:spPr>
          <a:xfrm>
            <a:off x="287304" y="2858288"/>
            <a:ext cx="3775352" cy="2125049"/>
          </a:xfrm>
          <a:prstGeom prst="rect">
            <a:avLst/>
          </a:prstGeom>
        </p:spPr>
      </p:pic>
      <p:sp>
        <p:nvSpPr>
          <p:cNvPr id="10" name="Rounded Rectangle 9">
            <a:extLst>
              <a:ext uri="{FF2B5EF4-FFF2-40B4-BE49-F238E27FC236}">
                <a16:creationId xmlns:a16="http://schemas.microsoft.com/office/drawing/2014/main" id="{AAFB4608-2F09-60EC-1233-789232D7A420}"/>
              </a:ext>
            </a:extLst>
          </p:cNvPr>
          <p:cNvSpPr/>
          <p:nvPr/>
        </p:nvSpPr>
        <p:spPr>
          <a:xfrm>
            <a:off x="7378666" y="1207943"/>
            <a:ext cx="1103585" cy="28377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lumMod val="95000"/>
                    <a:lumOff val="5000"/>
                  </a:schemeClr>
                </a:solidFill>
              </a:rPr>
              <a:t>RN </a:t>
            </a:r>
            <a:r>
              <a:rPr lang="en-US" sz="1200" i="1" dirty="0" err="1">
                <a:solidFill>
                  <a:schemeClr val="tx1">
                    <a:lumMod val="95000"/>
                    <a:lumOff val="5000"/>
                  </a:schemeClr>
                </a:solidFill>
              </a:rPr>
              <a:t>t_BGdeath</a:t>
            </a:r>
            <a:endParaRPr lang="en-US" sz="1200" i="1" dirty="0">
              <a:solidFill>
                <a:schemeClr val="tx1">
                  <a:lumMod val="95000"/>
                  <a:lumOff val="5000"/>
                </a:schemeClr>
              </a:solidFill>
            </a:endParaRPr>
          </a:p>
        </p:txBody>
      </p:sp>
      <p:sp>
        <p:nvSpPr>
          <p:cNvPr id="11" name="Rounded Rectangle 10">
            <a:extLst>
              <a:ext uri="{FF2B5EF4-FFF2-40B4-BE49-F238E27FC236}">
                <a16:creationId xmlns:a16="http://schemas.microsoft.com/office/drawing/2014/main" id="{D4EE8515-D3F0-A6E0-F86D-0593FF281D95}"/>
              </a:ext>
            </a:extLst>
          </p:cNvPr>
          <p:cNvSpPr/>
          <p:nvPr/>
        </p:nvSpPr>
        <p:spPr>
          <a:xfrm>
            <a:off x="7586018" y="2627414"/>
            <a:ext cx="788275" cy="313833"/>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lumMod val="95000"/>
                    <a:lumOff val="5000"/>
                  </a:schemeClr>
                </a:solidFill>
              </a:rPr>
              <a:t>RN </a:t>
            </a:r>
            <a:r>
              <a:rPr lang="en-US" sz="1200" i="1" dirty="0" err="1">
                <a:solidFill>
                  <a:schemeClr val="tx1">
                    <a:lumMod val="95000"/>
                    <a:lumOff val="5000"/>
                  </a:schemeClr>
                </a:solidFill>
              </a:rPr>
              <a:t>t_sick</a:t>
            </a:r>
            <a:endParaRPr lang="en-US" sz="1200" i="1" dirty="0">
              <a:solidFill>
                <a:schemeClr val="tx1">
                  <a:lumMod val="95000"/>
                  <a:lumOff val="5000"/>
                </a:schemeClr>
              </a:solidFill>
            </a:endParaRPr>
          </a:p>
        </p:txBody>
      </p:sp>
      <p:sp>
        <p:nvSpPr>
          <p:cNvPr id="12" name="Rounded Rectangle 11">
            <a:extLst>
              <a:ext uri="{FF2B5EF4-FFF2-40B4-BE49-F238E27FC236}">
                <a16:creationId xmlns:a16="http://schemas.microsoft.com/office/drawing/2014/main" id="{B1D8C90A-95FB-0958-22E3-5C8234E157C9}"/>
              </a:ext>
            </a:extLst>
          </p:cNvPr>
          <p:cNvSpPr/>
          <p:nvPr/>
        </p:nvSpPr>
        <p:spPr>
          <a:xfrm>
            <a:off x="9581264" y="2657231"/>
            <a:ext cx="1427024" cy="28377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lumMod val="95000"/>
                    <a:lumOff val="5000"/>
                  </a:schemeClr>
                </a:solidFill>
              </a:rPr>
              <a:t>RN </a:t>
            </a:r>
            <a:r>
              <a:rPr lang="en-US" sz="1200" i="1" dirty="0" err="1">
                <a:solidFill>
                  <a:schemeClr val="tx1">
                    <a:lumMod val="95000"/>
                    <a:lumOff val="5000"/>
                  </a:schemeClr>
                </a:solidFill>
              </a:rPr>
              <a:t>t_</a:t>
            </a:r>
            <a:r>
              <a:rPr lang="en-US" altLang="zh-CN" sz="1200" i="1" dirty="0" err="1">
                <a:solidFill>
                  <a:schemeClr val="tx1">
                    <a:lumMod val="95000"/>
                    <a:lumOff val="5000"/>
                  </a:schemeClr>
                </a:solidFill>
              </a:rPr>
              <a:t>sickd</a:t>
            </a:r>
            <a:r>
              <a:rPr lang="en-US" sz="1200" i="1" dirty="0" err="1">
                <a:solidFill>
                  <a:schemeClr val="tx1">
                    <a:lumMod val="95000"/>
                    <a:lumOff val="5000"/>
                  </a:schemeClr>
                </a:solidFill>
              </a:rPr>
              <a:t>eath</a:t>
            </a:r>
            <a:endParaRPr lang="en-US" sz="1200" i="1" dirty="0">
              <a:solidFill>
                <a:schemeClr val="tx1">
                  <a:lumMod val="95000"/>
                  <a:lumOff val="5000"/>
                </a:schemeClr>
              </a:solidFill>
            </a:endParaRPr>
          </a:p>
        </p:txBody>
      </p:sp>
    </p:spTree>
    <p:extLst>
      <p:ext uri="{BB962C8B-B14F-4D97-AF65-F5344CB8AC3E}">
        <p14:creationId xmlns:p14="http://schemas.microsoft.com/office/powerpoint/2010/main" val="287080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4DB344-5256-074D-A31F-1D07FB3831DD}"/>
              </a:ext>
            </a:extLst>
          </p:cNvPr>
          <p:cNvSpPr>
            <a:spLocks noGrp="1"/>
          </p:cNvSpPr>
          <p:nvPr>
            <p:ph sz="quarter" idx="13"/>
          </p:nvPr>
        </p:nvSpPr>
        <p:spPr/>
        <p:txBody>
          <a:bodyPr/>
          <a:lstStyle/>
          <a:p>
            <a:pPr>
              <a:lnSpc>
                <a:spcPct val="150000"/>
              </a:lnSpc>
            </a:pPr>
            <a:r>
              <a:rPr lang="en-US" altLang="zh-CN" sz="2400" b="1" dirty="0"/>
              <a:t>Inverse transform sampling</a:t>
            </a:r>
            <a:endParaRPr lang="en-US" altLang="zh-CN" sz="2000" b="1" dirty="0"/>
          </a:p>
          <a:p>
            <a:pPr lvl="1">
              <a:lnSpc>
                <a:spcPct val="150000"/>
              </a:lnSpc>
            </a:pPr>
            <a:r>
              <a:rPr lang="en-US" altLang="zh-CN" sz="2000" dirty="0"/>
              <a:t>Generate a uniform random number u in (0,1)</a:t>
            </a:r>
          </a:p>
          <a:p>
            <a:pPr lvl="2">
              <a:lnSpc>
                <a:spcPct val="150000"/>
              </a:lnSpc>
            </a:pPr>
            <a:r>
              <a:rPr lang="en-US" altLang="zh-CN" sz="1600" dirty="0">
                <a:solidFill>
                  <a:srgbClr val="232629"/>
                </a:solidFill>
              </a:rPr>
              <a:t>u is the quantile in the cumulative distribution function (CDF) </a:t>
            </a:r>
            <a:endParaRPr lang="en-US" altLang="zh-CN" sz="1600" dirty="0"/>
          </a:p>
          <a:p>
            <a:pPr lvl="1">
              <a:lnSpc>
                <a:spcPct val="150000"/>
              </a:lnSpc>
            </a:pPr>
            <a:r>
              <a:rPr lang="en-US" altLang="zh-CN" sz="2000" dirty="0">
                <a:solidFill>
                  <a:srgbClr val="232629"/>
                </a:solidFill>
              </a:rPr>
              <a:t>Plug u into the inverse CDF to get the</a:t>
            </a:r>
            <a:r>
              <a:rPr lang="zh-CN" altLang="en-US" sz="2000" dirty="0">
                <a:solidFill>
                  <a:srgbClr val="232629"/>
                </a:solidFill>
              </a:rPr>
              <a:t> </a:t>
            </a:r>
            <a:r>
              <a:rPr lang="en-US" altLang="zh-CN" sz="2000" dirty="0">
                <a:solidFill>
                  <a:srgbClr val="232629"/>
                </a:solidFill>
              </a:rPr>
              <a:t>corresponding</a:t>
            </a:r>
            <a:r>
              <a:rPr lang="zh-CN" altLang="en-US" sz="2000" dirty="0">
                <a:solidFill>
                  <a:srgbClr val="232629"/>
                </a:solidFill>
              </a:rPr>
              <a:t> </a:t>
            </a:r>
            <a:r>
              <a:rPr lang="en-US" altLang="zh-CN" sz="2000" dirty="0">
                <a:solidFill>
                  <a:srgbClr val="232629"/>
                </a:solidFill>
              </a:rPr>
              <a:t>time t</a:t>
            </a:r>
            <a:endParaRPr lang="en-US" altLang="zh-CN" sz="2000" dirty="0"/>
          </a:p>
        </p:txBody>
      </p:sp>
      <p:sp>
        <p:nvSpPr>
          <p:cNvPr id="4" name="Title 3">
            <a:extLst>
              <a:ext uri="{FF2B5EF4-FFF2-40B4-BE49-F238E27FC236}">
                <a16:creationId xmlns:a16="http://schemas.microsoft.com/office/drawing/2014/main" id="{E5BB5B54-65D9-BE48-B415-73E252A893F3}"/>
              </a:ext>
            </a:extLst>
          </p:cNvPr>
          <p:cNvSpPr>
            <a:spLocks noGrp="1"/>
          </p:cNvSpPr>
          <p:nvPr>
            <p:ph type="title"/>
          </p:nvPr>
        </p:nvSpPr>
        <p:spPr/>
        <p:txBody>
          <a:bodyPr/>
          <a:lstStyle/>
          <a:p>
            <a:r>
              <a:rPr lang="en-US" altLang="zh-CN" sz="4400" dirty="0"/>
              <a:t>Sampling time-to-event variables</a:t>
            </a:r>
            <a:endParaRPr lang="en-US" dirty="0"/>
          </a:p>
        </p:txBody>
      </p:sp>
      <p:sp>
        <p:nvSpPr>
          <p:cNvPr id="5" name="Slide Number Placeholder 4">
            <a:extLst>
              <a:ext uri="{FF2B5EF4-FFF2-40B4-BE49-F238E27FC236}">
                <a16:creationId xmlns:a16="http://schemas.microsoft.com/office/drawing/2014/main" id="{C34F7297-1C14-81D3-407C-0AEA53EE6CD6}"/>
              </a:ext>
            </a:extLst>
          </p:cNvPr>
          <p:cNvSpPr>
            <a:spLocks noGrp="1"/>
          </p:cNvSpPr>
          <p:nvPr>
            <p:ph type="sldNum" sz="quarter" idx="16"/>
          </p:nvPr>
        </p:nvSpPr>
        <p:spPr/>
        <p:txBody>
          <a:bodyPr/>
          <a:lstStyle/>
          <a:p>
            <a:fld id="{8FA71110-5E37-FC4B-93A7-94FD0C9816D7}" type="slidenum">
              <a:rPr lang="en-US" smtClean="0"/>
              <a:t>6</a:t>
            </a:fld>
            <a:endParaRPr lang="en-US"/>
          </a:p>
        </p:txBody>
      </p:sp>
      <p:grpSp>
        <p:nvGrpSpPr>
          <p:cNvPr id="8" name="Group 7">
            <a:extLst>
              <a:ext uri="{FF2B5EF4-FFF2-40B4-BE49-F238E27FC236}">
                <a16:creationId xmlns:a16="http://schemas.microsoft.com/office/drawing/2014/main" id="{4B416436-C1AD-B32C-F4B7-248ADBCF33E4}"/>
              </a:ext>
            </a:extLst>
          </p:cNvPr>
          <p:cNvGrpSpPr/>
          <p:nvPr/>
        </p:nvGrpSpPr>
        <p:grpSpPr>
          <a:xfrm>
            <a:off x="6096000" y="1168035"/>
            <a:ext cx="5658897" cy="4483298"/>
            <a:chOff x="6096000" y="1168035"/>
            <a:chExt cx="5658897" cy="4483298"/>
          </a:xfrm>
        </p:grpSpPr>
        <p:pic>
          <p:nvPicPr>
            <p:cNvPr id="1026" name="Picture 2" descr="Cumulative distribution function">
              <a:extLst>
                <a:ext uri="{FF2B5EF4-FFF2-40B4-BE49-F238E27FC236}">
                  <a16:creationId xmlns:a16="http://schemas.microsoft.com/office/drawing/2014/main" id="{EECF6768-408C-E012-85A8-EE338B8E52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030"/>
            <a:stretch/>
          </p:blipFill>
          <p:spPr bwMode="auto">
            <a:xfrm>
              <a:off x="6096000" y="1168035"/>
              <a:ext cx="5658897" cy="429863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9E6EC0A-D117-0481-2E75-0026D80F3326}"/>
                </a:ext>
              </a:extLst>
            </p:cNvPr>
            <p:cNvSpPr txBox="1"/>
            <p:nvPr/>
          </p:nvSpPr>
          <p:spPr>
            <a:xfrm>
              <a:off x="8977527" y="5282001"/>
              <a:ext cx="261610" cy="369332"/>
            </a:xfrm>
            <a:prstGeom prst="rect">
              <a:avLst/>
            </a:prstGeom>
            <a:noFill/>
          </p:spPr>
          <p:txBody>
            <a:bodyPr wrap="none" rtlCol="0">
              <a:spAutoFit/>
            </a:bodyPr>
            <a:lstStyle/>
            <a:p>
              <a:r>
                <a:rPr lang="en-US" altLang="zh-CN" dirty="0">
                  <a:solidFill>
                    <a:schemeClr val="tx1">
                      <a:lumMod val="75000"/>
                      <a:lumOff val="25000"/>
                    </a:schemeClr>
                  </a:solidFill>
                </a:rPr>
                <a:t>t</a:t>
              </a:r>
              <a:endParaRPr lang="en-US" dirty="0">
                <a:solidFill>
                  <a:schemeClr val="tx1">
                    <a:lumMod val="75000"/>
                    <a:lumOff val="25000"/>
                  </a:schemeClr>
                </a:solidFill>
              </a:endParaRPr>
            </a:p>
          </p:txBody>
        </p:sp>
      </p:grpSp>
      <p:grpSp>
        <p:nvGrpSpPr>
          <p:cNvPr id="21" name="Group 20">
            <a:extLst>
              <a:ext uri="{FF2B5EF4-FFF2-40B4-BE49-F238E27FC236}">
                <a16:creationId xmlns:a16="http://schemas.microsoft.com/office/drawing/2014/main" id="{97E6F7E7-00C3-19DA-3CFC-84AC283DF988}"/>
              </a:ext>
            </a:extLst>
          </p:cNvPr>
          <p:cNvGrpSpPr/>
          <p:nvPr/>
        </p:nvGrpSpPr>
        <p:grpSpPr>
          <a:xfrm>
            <a:off x="6548966" y="1972125"/>
            <a:ext cx="4154490" cy="369332"/>
            <a:chOff x="6548966" y="1972125"/>
            <a:chExt cx="4154490" cy="369332"/>
          </a:xfrm>
        </p:grpSpPr>
        <p:cxnSp>
          <p:nvCxnSpPr>
            <p:cNvPr id="7" name="Straight Connector 6">
              <a:extLst>
                <a:ext uri="{FF2B5EF4-FFF2-40B4-BE49-F238E27FC236}">
                  <a16:creationId xmlns:a16="http://schemas.microsoft.com/office/drawing/2014/main" id="{C8716EC0-31DB-598D-7675-9655B46EC0AA}"/>
                </a:ext>
              </a:extLst>
            </p:cNvPr>
            <p:cNvCxnSpPr/>
            <p:nvPr/>
          </p:nvCxnSpPr>
          <p:spPr>
            <a:xfrm>
              <a:off x="6862976" y="2156791"/>
              <a:ext cx="3840480"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0B57257A-7877-247C-A7A0-540228AF699F}"/>
                </a:ext>
              </a:extLst>
            </p:cNvPr>
            <p:cNvSpPr txBox="1"/>
            <p:nvPr/>
          </p:nvSpPr>
          <p:spPr>
            <a:xfrm>
              <a:off x="6548966" y="1972125"/>
              <a:ext cx="178904" cy="369332"/>
            </a:xfrm>
            <a:prstGeom prst="rect">
              <a:avLst/>
            </a:prstGeom>
            <a:noFill/>
          </p:spPr>
          <p:txBody>
            <a:bodyPr wrap="square" rtlCol="0">
              <a:spAutoFit/>
            </a:bodyPr>
            <a:lstStyle/>
            <a:p>
              <a:r>
                <a:rPr lang="en-US" altLang="zh-CN" dirty="0"/>
                <a:t>u</a:t>
              </a:r>
              <a:endParaRPr lang="en-US" dirty="0"/>
            </a:p>
          </p:txBody>
        </p:sp>
      </p:grpSp>
      <p:grpSp>
        <p:nvGrpSpPr>
          <p:cNvPr id="22" name="Group 21">
            <a:extLst>
              <a:ext uri="{FF2B5EF4-FFF2-40B4-BE49-F238E27FC236}">
                <a16:creationId xmlns:a16="http://schemas.microsoft.com/office/drawing/2014/main" id="{97D05E31-10B6-6C9A-E0D9-ABC7AB16B402}"/>
              </a:ext>
            </a:extLst>
          </p:cNvPr>
          <p:cNvGrpSpPr/>
          <p:nvPr/>
        </p:nvGrpSpPr>
        <p:grpSpPr>
          <a:xfrm>
            <a:off x="8104756" y="2126828"/>
            <a:ext cx="2777595" cy="3291747"/>
            <a:chOff x="8104756" y="2126828"/>
            <a:chExt cx="2777595" cy="3291747"/>
          </a:xfrm>
        </p:grpSpPr>
        <p:cxnSp>
          <p:nvCxnSpPr>
            <p:cNvPr id="9" name="Straight Connector 8">
              <a:extLst>
                <a:ext uri="{FF2B5EF4-FFF2-40B4-BE49-F238E27FC236}">
                  <a16:creationId xmlns:a16="http://schemas.microsoft.com/office/drawing/2014/main" id="{079BA5C1-423E-5417-5A0D-BFB031905C45}"/>
                </a:ext>
              </a:extLst>
            </p:cNvPr>
            <p:cNvCxnSpPr/>
            <p:nvPr/>
          </p:nvCxnSpPr>
          <p:spPr>
            <a:xfrm>
              <a:off x="8279296" y="2146852"/>
              <a:ext cx="0" cy="2961861"/>
            </a:xfrm>
            <a:prstGeom prst="line">
              <a:avLst/>
            </a:prstGeom>
            <a:ln w="19050" cap="flat" cmpd="sng" algn="ctr">
              <a:solidFill>
                <a:srgbClr val="1EC6C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978A8515-809A-F9EE-D846-3FA289263F6D}"/>
                </a:ext>
              </a:extLst>
            </p:cNvPr>
            <p:cNvCxnSpPr>
              <a:cxnSpLocks/>
            </p:cNvCxnSpPr>
            <p:nvPr/>
          </p:nvCxnSpPr>
          <p:spPr>
            <a:xfrm>
              <a:off x="8878957" y="2156791"/>
              <a:ext cx="0" cy="2951922"/>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4349D92A-5F74-A716-112A-AEC1DA0CED92}"/>
                </a:ext>
              </a:extLst>
            </p:cNvPr>
            <p:cNvCxnSpPr/>
            <p:nvPr/>
          </p:nvCxnSpPr>
          <p:spPr>
            <a:xfrm>
              <a:off x="10703456" y="2126828"/>
              <a:ext cx="0" cy="2961861"/>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CF42416F-03DE-BE6A-A2CF-C57A13CB0AD9}"/>
                </a:ext>
              </a:extLst>
            </p:cNvPr>
            <p:cNvSpPr txBox="1"/>
            <p:nvPr/>
          </p:nvSpPr>
          <p:spPr>
            <a:xfrm>
              <a:off x="8104756" y="5080021"/>
              <a:ext cx="357790" cy="338554"/>
            </a:xfrm>
            <a:prstGeom prst="rect">
              <a:avLst/>
            </a:prstGeom>
            <a:noFill/>
          </p:spPr>
          <p:txBody>
            <a:bodyPr wrap="none" rtlCol="0">
              <a:spAutoFit/>
            </a:bodyPr>
            <a:lstStyle/>
            <a:p>
              <a:r>
                <a:rPr lang="en-US" altLang="zh-CN" sz="1600" dirty="0">
                  <a:solidFill>
                    <a:srgbClr val="1EC6C6"/>
                  </a:solidFill>
                </a:rPr>
                <a:t>t1</a:t>
              </a:r>
              <a:endParaRPr lang="en-US" sz="1600" dirty="0">
                <a:solidFill>
                  <a:srgbClr val="1EC6C6"/>
                </a:solidFill>
              </a:endParaRPr>
            </a:p>
          </p:txBody>
        </p:sp>
        <p:sp>
          <p:nvSpPr>
            <p:cNvPr id="18" name="TextBox 17">
              <a:extLst>
                <a:ext uri="{FF2B5EF4-FFF2-40B4-BE49-F238E27FC236}">
                  <a16:creationId xmlns:a16="http://schemas.microsoft.com/office/drawing/2014/main" id="{A1DF7B07-A986-6AC3-7475-AE633CC6A722}"/>
                </a:ext>
              </a:extLst>
            </p:cNvPr>
            <p:cNvSpPr txBox="1"/>
            <p:nvPr/>
          </p:nvSpPr>
          <p:spPr>
            <a:xfrm>
              <a:off x="8700062" y="5080021"/>
              <a:ext cx="357790" cy="338554"/>
            </a:xfrm>
            <a:prstGeom prst="rect">
              <a:avLst/>
            </a:prstGeom>
            <a:noFill/>
          </p:spPr>
          <p:txBody>
            <a:bodyPr wrap="none" rtlCol="0">
              <a:spAutoFit/>
            </a:bodyPr>
            <a:lstStyle/>
            <a:p>
              <a:r>
                <a:rPr lang="en-US" altLang="zh-CN" sz="1600" dirty="0">
                  <a:solidFill>
                    <a:schemeClr val="accent6"/>
                  </a:solidFill>
                </a:rPr>
                <a:t>t2</a:t>
              </a:r>
              <a:endParaRPr lang="en-US" sz="1600" dirty="0">
                <a:solidFill>
                  <a:schemeClr val="accent6"/>
                </a:solidFill>
              </a:endParaRPr>
            </a:p>
          </p:txBody>
        </p:sp>
        <p:sp>
          <p:nvSpPr>
            <p:cNvPr id="19" name="TextBox 18">
              <a:extLst>
                <a:ext uri="{FF2B5EF4-FFF2-40B4-BE49-F238E27FC236}">
                  <a16:creationId xmlns:a16="http://schemas.microsoft.com/office/drawing/2014/main" id="{3B32D42C-593D-C4B0-09DC-445FECE4EDF9}"/>
                </a:ext>
              </a:extLst>
            </p:cNvPr>
            <p:cNvSpPr txBox="1"/>
            <p:nvPr/>
          </p:nvSpPr>
          <p:spPr>
            <a:xfrm>
              <a:off x="10524561" y="5070485"/>
              <a:ext cx="357790" cy="338554"/>
            </a:xfrm>
            <a:prstGeom prst="rect">
              <a:avLst/>
            </a:prstGeom>
            <a:noFill/>
          </p:spPr>
          <p:txBody>
            <a:bodyPr wrap="none" rtlCol="0">
              <a:spAutoFit/>
            </a:bodyPr>
            <a:lstStyle/>
            <a:p>
              <a:r>
                <a:rPr lang="en-US" altLang="zh-CN" sz="1600" dirty="0">
                  <a:solidFill>
                    <a:srgbClr val="FF0000"/>
                  </a:solidFill>
                </a:rPr>
                <a:t>t3</a:t>
              </a:r>
              <a:endParaRPr lang="en-US" sz="1600" dirty="0">
                <a:solidFill>
                  <a:srgbClr val="FF0000"/>
                </a:solidFill>
              </a:endParaRPr>
            </a:p>
          </p:txBody>
        </p:sp>
      </p:grpSp>
    </p:spTree>
    <p:extLst>
      <p:ext uri="{BB962C8B-B14F-4D97-AF65-F5344CB8AC3E}">
        <p14:creationId xmlns:p14="http://schemas.microsoft.com/office/powerpoint/2010/main" val="50199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4DB344-5256-074D-A31F-1D07FB3831DD}"/>
              </a:ext>
            </a:extLst>
          </p:cNvPr>
          <p:cNvSpPr>
            <a:spLocks noGrp="1"/>
          </p:cNvSpPr>
          <p:nvPr>
            <p:ph sz="quarter" idx="13"/>
          </p:nvPr>
        </p:nvSpPr>
        <p:spPr/>
        <p:txBody>
          <a:bodyPr/>
          <a:lstStyle/>
          <a:p>
            <a:r>
              <a:rPr lang="en-US" sz="2400" dirty="0"/>
              <a:t>Set seed, No CRN; </a:t>
            </a:r>
          </a:p>
          <a:p>
            <a:r>
              <a:rPr lang="en-US" sz="2400" dirty="0"/>
              <a:t>In status quo, </a:t>
            </a:r>
            <a:r>
              <a:rPr lang="en-US" sz="2400" b="1" dirty="0" err="1"/>
              <a:t>rHealthySick</a:t>
            </a:r>
            <a:r>
              <a:rPr lang="en-US" sz="2400" b="1" dirty="0"/>
              <a:t> = 0.1</a:t>
            </a:r>
            <a:r>
              <a:rPr lang="en-US" sz="2400" dirty="0"/>
              <a:t>.</a:t>
            </a:r>
          </a:p>
        </p:txBody>
      </p:sp>
      <p:sp>
        <p:nvSpPr>
          <p:cNvPr id="4" name="Title 3">
            <a:extLst>
              <a:ext uri="{FF2B5EF4-FFF2-40B4-BE49-F238E27FC236}">
                <a16:creationId xmlns:a16="http://schemas.microsoft.com/office/drawing/2014/main" id="{E5BB5B54-65D9-BE48-B415-73E252A893F3}"/>
              </a:ext>
            </a:extLst>
          </p:cNvPr>
          <p:cNvSpPr>
            <a:spLocks noGrp="1"/>
          </p:cNvSpPr>
          <p:nvPr>
            <p:ph type="title"/>
          </p:nvPr>
        </p:nvSpPr>
        <p:spPr/>
        <p:txBody>
          <a:bodyPr/>
          <a:lstStyle/>
          <a:p>
            <a:r>
              <a:rPr lang="en-US" altLang="zh-CN" sz="4400" dirty="0"/>
              <a:t>Healthy-Sick-Death Example </a:t>
            </a:r>
            <a:endParaRPr lang="en-US" dirty="0"/>
          </a:p>
        </p:txBody>
      </p:sp>
      <p:sp>
        <p:nvSpPr>
          <p:cNvPr id="5" name="Slide Number Placeholder 4">
            <a:extLst>
              <a:ext uri="{FF2B5EF4-FFF2-40B4-BE49-F238E27FC236}">
                <a16:creationId xmlns:a16="http://schemas.microsoft.com/office/drawing/2014/main" id="{C34F7297-1C14-81D3-407C-0AEA53EE6CD6}"/>
              </a:ext>
            </a:extLst>
          </p:cNvPr>
          <p:cNvSpPr>
            <a:spLocks noGrp="1"/>
          </p:cNvSpPr>
          <p:nvPr>
            <p:ph type="sldNum" sz="quarter" idx="16"/>
          </p:nvPr>
        </p:nvSpPr>
        <p:spPr/>
        <p:txBody>
          <a:bodyPr/>
          <a:lstStyle/>
          <a:p>
            <a:fld id="{8FA71110-5E37-FC4B-93A7-94FD0C9816D7}" type="slidenum">
              <a:rPr lang="en-US" smtClean="0"/>
              <a:t>7</a:t>
            </a:fld>
            <a:endParaRPr lang="en-US"/>
          </a:p>
        </p:txBody>
      </p:sp>
      <p:graphicFrame>
        <p:nvGraphicFramePr>
          <p:cNvPr id="7" name="Table 6">
            <a:extLst>
              <a:ext uri="{FF2B5EF4-FFF2-40B4-BE49-F238E27FC236}">
                <a16:creationId xmlns:a16="http://schemas.microsoft.com/office/drawing/2014/main" id="{DD3101F9-3F21-882E-BFA8-6FAA25F91827}"/>
              </a:ext>
            </a:extLst>
          </p:cNvPr>
          <p:cNvGraphicFramePr>
            <a:graphicFrameLocks noGrp="1"/>
          </p:cNvGraphicFramePr>
          <p:nvPr>
            <p:extLst>
              <p:ext uri="{D42A27DB-BD31-4B8C-83A1-F6EECF244321}">
                <p14:modId xmlns:p14="http://schemas.microsoft.com/office/powerpoint/2010/main" val="3097662362"/>
              </p:ext>
            </p:extLst>
          </p:nvPr>
        </p:nvGraphicFramePr>
        <p:xfrm>
          <a:off x="8531388" y="5309125"/>
          <a:ext cx="3523114" cy="741680"/>
        </p:xfrm>
        <a:graphic>
          <a:graphicData uri="http://schemas.openxmlformats.org/drawingml/2006/table">
            <a:tbl>
              <a:tblPr>
                <a:tableStyleId>{5C22544A-7EE6-4342-B048-85BDC9FD1C3A}</a:tableStyleId>
              </a:tblPr>
              <a:tblGrid>
                <a:gridCol w="434601">
                  <a:extLst>
                    <a:ext uri="{9D8B030D-6E8A-4147-A177-3AD203B41FA5}">
                      <a16:colId xmlns:a16="http://schemas.microsoft.com/office/drawing/2014/main" val="3751088063"/>
                    </a:ext>
                  </a:extLst>
                </a:gridCol>
                <a:gridCol w="812239">
                  <a:extLst>
                    <a:ext uri="{9D8B030D-6E8A-4147-A177-3AD203B41FA5}">
                      <a16:colId xmlns:a16="http://schemas.microsoft.com/office/drawing/2014/main" val="4170957573"/>
                    </a:ext>
                  </a:extLst>
                </a:gridCol>
                <a:gridCol w="1288215">
                  <a:extLst>
                    <a:ext uri="{9D8B030D-6E8A-4147-A177-3AD203B41FA5}">
                      <a16:colId xmlns:a16="http://schemas.microsoft.com/office/drawing/2014/main" val="3848480752"/>
                    </a:ext>
                  </a:extLst>
                </a:gridCol>
                <a:gridCol w="988059">
                  <a:extLst>
                    <a:ext uri="{9D8B030D-6E8A-4147-A177-3AD203B41FA5}">
                      <a16:colId xmlns:a16="http://schemas.microsoft.com/office/drawing/2014/main" val="4029417895"/>
                    </a:ext>
                  </a:extLst>
                </a:gridCol>
              </a:tblGrid>
              <a:tr h="370840">
                <a:tc>
                  <a:txBody>
                    <a:bodyPr/>
                    <a:lstStyle/>
                    <a:p>
                      <a:pPr algn="ctr"/>
                      <a:r>
                        <a:rPr lang="en-US" altLang="zh-CN" dirty="0"/>
                        <a:t>9</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t>0.</a:t>
                      </a:r>
                      <a:r>
                        <a:rPr lang="en-US" altLang="zh-CN" dirty="0"/>
                        <a:t>189</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err="1"/>
                        <a:t>t</a:t>
                      </a:r>
                      <a:r>
                        <a:rPr lang="en-US" altLang="zh-CN" dirty="0" err="1"/>
                        <a:t>_BGdeath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t>7 </a:t>
                      </a:r>
                      <a:r>
                        <a:rPr lang="en-US" dirty="0" err="1"/>
                        <a:t>yrs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846427430"/>
                  </a:ext>
                </a:extLst>
              </a:tr>
              <a:tr h="370840">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8772797"/>
                  </a:ext>
                </a:extLst>
              </a:tr>
            </a:tbl>
          </a:graphicData>
        </a:graphic>
      </p:graphicFrame>
      <p:sp>
        <p:nvSpPr>
          <p:cNvPr id="8" name="TextBox 7">
            <a:extLst>
              <a:ext uri="{FF2B5EF4-FFF2-40B4-BE49-F238E27FC236}">
                <a16:creationId xmlns:a16="http://schemas.microsoft.com/office/drawing/2014/main" id="{BFC81554-8013-996E-CDB8-444C12C4AD6F}"/>
              </a:ext>
            </a:extLst>
          </p:cNvPr>
          <p:cNvSpPr txBox="1"/>
          <p:nvPr/>
        </p:nvSpPr>
        <p:spPr>
          <a:xfrm>
            <a:off x="8531388" y="1262711"/>
            <a:ext cx="1725628" cy="600164"/>
          </a:xfrm>
          <a:prstGeom prst="rect">
            <a:avLst/>
          </a:prstGeom>
          <a:noFill/>
        </p:spPr>
        <p:txBody>
          <a:bodyPr wrap="square" rtlCol="0">
            <a:spAutoFit/>
          </a:bodyPr>
          <a:lstStyle/>
          <a:p>
            <a:r>
              <a:rPr lang="en-US" sz="1100" dirty="0" err="1">
                <a:solidFill>
                  <a:schemeClr val="bg1">
                    <a:lumMod val="75000"/>
                  </a:schemeClr>
                </a:solidFill>
              </a:rPr>
              <a:t>rHealthyDeath</a:t>
            </a:r>
            <a:r>
              <a:rPr lang="en-US" sz="1100" dirty="0">
                <a:solidFill>
                  <a:schemeClr val="bg1">
                    <a:lumMod val="75000"/>
                  </a:schemeClr>
                </a:solidFill>
              </a:rPr>
              <a:t> = 0.03</a:t>
            </a:r>
          </a:p>
          <a:p>
            <a:r>
              <a:rPr lang="en-US" sz="1100" dirty="0" err="1">
                <a:solidFill>
                  <a:schemeClr val="bg1">
                    <a:lumMod val="75000"/>
                  </a:schemeClr>
                </a:solidFill>
              </a:rPr>
              <a:t>rHealthySick</a:t>
            </a:r>
            <a:r>
              <a:rPr lang="en-US" sz="1100" dirty="0">
                <a:solidFill>
                  <a:schemeClr val="bg1">
                    <a:lumMod val="75000"/>
                  </a:schemeClr>
                </a:solidFill>
              </a:rPr>
              <a:t> = 0.1</a:t>
            </a:r>
          </a:p>
          <a:p>
            <a:r>
              <a:rPr lang="en-US" sz="1100" dirty="0" err="1">
                <a:solidFill>
                  <a:schemeClr val="bg1">
                    <a:lumMod val="75000"/>
                  </a:schemeClr>
                </a:solidFill>
              </a:rPr>
              <a:t>rSickDeath</a:t>
            </a:r>
            <a:r>
              <a:rPr lang="en-US" sz="1100" dirty="0">
                <a:solidFill>
                  <a:schemeClr val="bg1">
                    <a:lumMod val="75000"/>
                  </a:schemeClr>
                </a:solidFill>
              </a:rPr>
              <a:t> = 0.2</a:t>
            </a:r>
          </a:p>
        </p:txBody>
      </p:sp>
      <p:grpSp>
        <p:nvGrpSpPr>
          <p:cNvPr id="37" name="Group 36">
            <a:extLst>
              <a:ext uri="{FF2B5EF4-FFF2-40B4-BE49-F238E27FC236}">
                <a16:creationId xmlns:a16="http://schemas.microsoft.com/office/drawing/2014/main" id="{9C5F3AC3-1933-C694-D47E-D80205811BCB}"/>
              </a:ext>
            </a:extLst>
          </p:cNvPr>
          <p:cNvGrpSpPr/>
          <p:nvPr/>
        </p:nvGrpSpPr>
        <p:grpSpPr>
          <a:xfrm>
            <a:off x="6958681" y="2377923"/>
            <a:ext cx="1572707" cy="931810"/>
            <a:chOff x="6958681" y="2377923"/>
            <a:chExt cx="1572707" cy="931810"/>
          </a:xfrm>
        </p:grpSpPr>
        <p:sp>
          <p:nvSpPr>
            <p:cNvPr id="9" name="TextBox 8">
              <a:extLst>
                <a:ext uri="{FF2B5EF4-FFF2-40B4-BE49-F238E27FC236}">
                  <a16:creationId xmlns:a16="http://schemas.microsoft.com/office/drawing/2014/main" id="{2F37BB7C-AFE1-DFCD-E5E4-4DAD5F2962D6}"/>
                </a:ext>
              </a:extLst>
            </p:cNvPr>
            <p:cNvSpPr txBox="1"/>
            <p:nvPr/>
          </p:nvSpPr>
          <p:spPr>
            <a:xfrm>
              <a:off x="6958681" y="2469445"/>
              <a:ext cx="1463799" cy="738664"/>
            </a:xfrm>
            <a:prstGeom prst="rect">
              <a:avLst/>
            </a:prstGeom>
            <a:noFill/>
          </p:spPr>
          <p:txBody>
            <a:bodyPr wrap="none" rtlCol="0">
              <a:spAutoFit/>
            </a:bodyPr>
            <a:lstStyle/>
            <a:p>
              <a:r>
                <a:rPr lang="en-US" sz="1400" dirty="0"/>
                <a:t>Person 1,</a:t>
              </a:r>
            </a:p>
            <a:p>
              <a:r>
                <a:rPr lang="en-US" sz="1400" dirty="0"/>
                <a:t>LE = </a:t>
              </a:r>
              <a:r>
                <a:rPr lang="en-US" altLang="zh-CN" sz="1400" dirty="0"/>
                <a:t>2</a:t>
              </a:r>
              <a:r>
                <a:rPr lang="en-US" sz="1400" dirty="0"/>
                <a:t>1 </a:t>
              </a:r>
              <a:r>
                <a:rPr lang="en-US" sz="1400" dirty="0" err="1"/>
                <a:t>yrs</a:t>
              </a:r>
              <a:endParaRPr lang="en-US" sz="1400" dirty="0"/>
            </a:p>
            <a:p>
              <a:r>
                <a:rPr lang="en-US" altLang="zh-CN" sz="1400" dirty="0"/>
                <a:t>H</a:t>
              </a:r>
              <a:r>
                <a:rPr lang="zh-CN" altLang="en-US" sz="1400" dirty="0"/>
                <a:t> </a:t>
              </a:r>
              <a:r>
                <a:rPr lang="en-US" altLang="zh-CN" sz="1400" dirty="0"/>
                <a:t>-&gt;</a:t>
              </a:r>
              <a:r>
                <a:rPr lang="zh-CN" altLang="en-US" sz="1400" dirty="0"/>
                <a:t> </a:t>
              </a:r>
              <a:r>
                <a:rPr lang="en-US" altLang="zh-CN" sz="1400" dirty="0"/>
                <a:t>S</a:t>
              </a:r>
              <a:r>
                <a:rPr lang="zh-CN" altLang="en-US" sz="1400" dirty="0"/>
                <a:t> </a:t>
              </a:r>
              <a:r>
                <a:rPr lang="en-US" altLang="zh-CN" sz="1400" dirty="0"/>
                <a:t>-&gt;</a:t>
              </a:r>
              <a:r>
                <a:rPr lang="zh-CN" altLang="en-US" sz="1400" dirty="0"/>
                <a:t> </a:t>
              </a:r>
              <a:r>
                <a:rPr lang="en-US" altLang="zh-CN" sz="1400" dirty="0" err="1"/>
                <a:t>BGdeath</a:t>
              </a:r>
              <a:endParaRPr lang="en-US" sz="1400" dirty="0"/>
            </a:p>
          </p:txBody>
        </p:sp>
        <p:sp>
          <p:nvSpPr>
            <p:cNvPr id="10" name="Left Brace 9">
              <a:extLst>
                <a:ext uri="{FF2B5EF4-FFF2-40B4-BE49-F238E27FC236}">
                  <a16:creationId xmlns:a16="http://schemas.microsoft.com/office/drawing/2014/main" id="{E7333C82-CAB6-C41D-49FB-2824E16FC1AC}"/>
                </a:ext>
              </a:extLst>
            </p:cNvPr>
            <p:cNvSpPr/>
            <p:nvPr/>
          </p:nvSpPr>
          <p:spPr>
            <a:xfrm>
              <a:off x="8313573" y="2377923"/>
              <a:ext cx="217815" cy="931810"/>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0A2C8317-9729-56AE-52BD-AC351628B5BE}"/>
              </a:ext>
            </a:extLst>
          </p:cNvPr>
          <p:cNvGrpSpPr/>
          <p:nvPr/>
        </p:nvGrpSpPr>
        <p:grpSpPr>
          <a:xfrm>
            <a:off x="6958681" y="4273806"/>
            <a:ext cx="1579113" cy="915419"/>
            <a:chOff x="6958681" y="4273806"/>
            <a:chExt cx="1579113" cy="915419"/>
          </a:xfrm>
        </p:grpSpPr>
        <p:sp>
          <p:nvSpPr>
            <p:cNvPr id="11" name="TextBox 10">
              <a:extLst>
                <a:ext uri="{FF2B5EF4-FFF2-40B4-BE49-F238E27FC236}">
                  <a16:creationId xmlns:a16="http://schemas.microsoft.com/office/drawing/2014/main" id="{9E762BE9-22CA-8D24-B417-A2941DE45C71}"/>
                </a:ext>
              </a:extLst>
            </p:cNvPr>
            <p:cNvSpPr txBox="1"/>
            <p:nvPr/>
          </p:nvSpPr>
          <p:spPr>
            <a:xfrm>
              <a:off x="6958681" y="4358980"/>
              <a:ext cx="1548757" cy="738664"/>
            </a:xfrm>
            <a:prstGeom prst="rect">
              <a:avLst/>
            </a:prstGeom>
            <a:noFill/>
          </p:spPr>
          <p:txBody>
            <a:bodyPr wrap="none" rtlCol="0">
              <a:spAutoFit/>
            </a:bodyPr>
            <a:lstStyle/>
            <a:p>
              <a:r>
                <a:rPr lang="en-US" sz="1400" dirty="0"/>
                <a:t>Person 3</a:t>
              </a:r>
              <a:r>
                <a:rPr lang="en-US" altLang="zh-CN" sz="1400" dirty="0"/>
                <a:t>,</a:t>
              </a:r>
            </a:p>
            <a:p>
              <a:r>
                <a:rPr lang="en-US" altLang="zh-CN" sz="1400" dirty="0"/>
                <a:t>LE</a:t>
              </a:r>
              <a:r>
                <a:rPr lang="zh-CN" altLang="en-US" sz="1400" dirty="0"/>
                <a:t> </a:t>
              </a:r>
              <a:r>
                <a:rPr lang="en-US" altLang="zh-CN" sz="1400" dirty="0"/>
                <a:t>=</a:t>
              </a:r>
              <a:r>
                <a:rPr lang="zh-CN" altLang="en-US" sz="1400" dirty="0"/>
                <a:t> </a:t>
              </a:r>
              <a:r>
                <a:rPr lang="en-US" altLang="zh-CN" sz="1400" dirty="0"/>
                <a:t>16</a:t>
              </a:r>
              <a:r>
                <a:rPr lang="zh-CN" altLang="en-US" sz="1400" dirty="0"/>
                <a:t> </a:t>
              </a:r>
              <a:r>
                <a:rPr lang="en-US" altLang="zh-CN" sz="1400" dirty="0" err="1"/>
                <a:t>yrs</a:t>
              </a:r>
              <a:endParaRPr lang="en-US" altLang="zh-CN" sz="1400" dirty="0"/>
            </a:p>
            <a:p>
              <a:r>
                <a:rPr lang="en-US" altLang="zh-CN" sz="1400" dirty="0"/>
                <a:t>H</a:t>
              </a:r>
              <a:r>
                <a:rPr lang="zh-CN" altLang="en-US" sz="1400" dirty="0"/>
                <a:t> </a:t>
              </a:r>
              <a:r>
                <a:rPr lang="en-US" altLang="zh-CN" sz="1400" dirty="0"/>
                <a:t>-&gt;</a:t>
              </a:r>
              <a:r>
                <a:rPr lang="zh-CN" altLang="en-US" sz="1400" dirty="0"/>
                <a:t> </a:t>
              </a:r>
              <a:r>
                <a:rPr lang="en-US" altLang="zh-CN" sz="1400" dirty="0"/>
                <a:t>S</a:t>
              </a:r>
              <a:r>
                <a:rPr lang="zh-CN" altLang="en-US" sz="1400" dirty="0"/>
                <a:t> </a:t>
              </a:r>
              <a:r>
                <a:rPr lang="en-US" altLang="zh-CN" sz="1400" dirty="0"/>
                <a:t>-&gt;</a:t>
              </a:r>
              <a:r>
                <a:rPr lang="zh-CN" altLang="en-US" sz="1400" dirty="0"/>
                <a:t> </a:t>
              </a:r>
              <a:r>
                <a:rPr lang="en-US" altLang="zh-CN" sz="1400" dirty="0" err="1"/>
                <a:t>SickDeath</a:t>
              </a:r>
              <a:endParaRPr lang="en-US" sz="1400" dirty="0"/>
            </a:p>
          </p:txBody>
        </p:sp>
        <p:sp>
          <p:nvSpPr>
            <p:cNvPr id="12" name="Left Brace 11">
              <a:extLst>
                <a:ext uri="{FF2B5EF4-FFF2-40B4-BE49-F238E27FC236}">
                  <a16:creationId xmlns:a16="http://schemas.microsoft.com/office/drawing/2014/main" id="{0E0C05BA-61F4-526E-5569-094816B93370}"/>
                </a:ext>
              </a:extLst>
            </p:cNvPr>
            <p:cNvSpPr/>
            <p:nvPr/>
          </p:nvSpPr>
          <p:spPr>
            <a:xfrm>
              <a:off x="8397000" y="4273806"/>
              <a:ext cx="140794" cy="915419"/>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2DAD3BAA-3E89-9D26-C46D-444428D9058B}"/>
              </a:ext>
            </a:extLst>
          </p:cNvPr>
          <p:cNvGrpSpPr/>
          <p:nvPr/>
        </p:nvGrpSpPr>
        <p:grpSpPr>
          <a:xfrm>
            <a:off x="6958681" y="3371467"/>
            <a:ext cx="1579113" cy="738664"/>
            <a:chOff x="6958681" y="3371467"/>
            <a:chExt cx="1579113" cy="738664"/>
          </a:xfrm>
        </p:grpSpPr>
        <p:sp>
          <p:nvSpPr>
            <p:cNvPr id="13" name="TextBox 12">
              <a:extLst>
                <a:ext uri="{FF2B5EF4-FFF2-40B4-BE49-F238E27FC236}">
                  <a16:creationId xmlns:a16="http://schemas.microsoft.com/office/drawing/2014/main" id="{445E465F-BFBF-F04F-A30C-03041819C14C}"/>
                </a:ext>
              </a:extLst>
            </p:cNvPr>
            <p:cNvSpPr txBox="1"/>
            <p:nvPr/>
          </p:nvSpPr>
          <p:spPr>
            <a:xfrm>
              <a:off x="6958681" y="3371467"/>
              <a:ext cx="1354892" cy="738664"/>
            </a:xfrm>
            <a:prstGeom prst="rect">
              <a:avLst/>
            </a:prstGeom>
            <a:noFill/>
          </p:spPr>
          <p:txBody>
            <a:bodyPr wrap="square" rtlCol="0">
              <a:spAutoFit/>
            </a:bodyPr>
            <a:lstStyle/>
            <a:p>
              <a:r>
                <a:rPr lang="en-US" sz="1400" dirty="0"/>
                <a:t>Person 2,</a:t>
              </a:r>
            </a:p>
            <a:p>
              <a:r>
                <a:rPr lang="en-US" sz="1400" dirty="0"/>
                <a:t>LE = 30 </a:t>
              </a:r>
              <a:r>
                <a:rPr lang="en-US" sz="1400" dirty="0" err="1"/>
                <a:t>yrs</a:t>
              </a:r>
              <a:endParaRPr lang="en-US" sz="1400" dirty="0"/>
            </a:p>
            <a:p>
              <a:r>
                <a:rPr lang="en-US" altLang="zh-CN" sz="1400" dirty="0"/>
                <a:t>H</a:t>
              </a:r>
              <a:r>
                <a:rPr lang="zh-CN" altLang="en-US" sz="1400" dirty="0"/>
                <a:t> </a:t>
              </a:r>
              <a:r>
                <a:rPr lang="en-US" altLang="zh-CN" sz="1400" dirty="0"/>
                <a:t>-&gt;</a:t>
              </a:r>
              <a:r>
                <a:rPr lang="zh-CN" altLang="en-US" sz="1400" dirty="0"/>
                <a:t> </a:t>
              </a:r>
              <a:r>
                <a:rPr lang="en-US" altLang="zh-CN" sz="1400" dirty="0" err="1"/>
                <a:t>BGdeath</a:t>
              </a:r>
              <a:endParaRPr lang="en-US" sz="1400" dirty="0"/>
            </a:p>
          </p:txBody>
        </p:sp>
        <p:sp>
          <p:nvSpPr>
            <p:cNvPr id="14" name="Left Brace 13">
              <a:extLst>
                <a:ext uri="{FF2B5EF4-FFF2-40B4-BE49-F238E27FC236}">
                  <a16:creationId xmlns:a16="http://schemas.microsoft.com/office/drawing/2014/main" id="{B0944903-A881-7A67-19A5-E3287F8190CF}"/>
                </a:ext>
              </a:extLst>
            </p:cNvPr>
            <p:cNvSpPr/>
            <p:nvPr/>
          </p:nvSpPr>
          <p:spPr>
            <a:xfrm>
              <a:off x="8375877" y="3436727"/>
              <a:ext cx="161917" cy="673136"/>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aphicFrame>
        <p:nvGraphicFramePr>
          <p:cNvPr id="25" name="Table 24">
            <a:extLst>
              <a:ext uri="{FF2B5EF4-FFF2-40B4-BE49-F238E27FC236}">
                <a16:creationId xmlns:a16="http://schemas.microsoft.com/office/drawing/2014/main" id="{9CFE7671-9F37-5765-A2D9-88974D6FA0AA}"/>
              </a:ext>
            </a:extLst>
          </p:cNvPr>
          <p:cNvGraphicFramePr>
            <a:graphicFrameLocks noGrp="1"/>
          </p:cNvGraphicFramePr>
          <p:nvPr>
            <p:extLst>
              <p:ext uri="{D42A27DB-BD31-4B8C-83A1-F6EECF244321}">
                <p14:modId xmlns:p14="http://schemas.microsoft.com/office/powerpoint/2010/main" val="2825316953"/>
              </p:ext>
            </p:extLst>
          </p:nvPr>
        </p:nvGraphicFramePr>
        <p:xfrm>
          <a:off x="8531388" y="1941007"/>
          <a:ext cx="3523114" cy="1112520"/>
        </p:xfrm>
        <a:graphic>
          <a:graphicData uri="http://schemas.openxmlformats.org/drawingml/2006/table">
            <a:tbl>
              <a:tblPr>
                <a:tableStyleId>{5C22544A-7EE6-4342-B048-85BDC9FD1C3A}</a:tableStyleId>
              </a:tblPr>
              <a:tblGrid>
                <a:gridCol w="434601">
                  <a:extLst>
                    <a:ext uri="{9D8B030D-6E8A-4147-A177-3AD203B41FA5}">
                      <a16:colId xmlns:a16="http://schemas.microsoft.com/office/drawing/2014/main" val="3840302225"/>
                    </a:ext>
                  </a:extLst>
                </a:gridCol>
                <a:gridCol w="812239">
                  <a:extLst>
                    <a:ext uri="{9D8B030D-6E8A-4147-A177-3AD203B41FA5}">
                      <a16:colId xmlns:a16="http://schemas.microsoft.com/office/drawing/2014/main" val="4090648418"/>
                    </a:ext>
                  </a:extLst>
                </a:gridCol>
                <a:gridCol w="1288215">
                  <a:extLst>
                    <a:ext uri="{9D8B030D-6E8A-4147-A177-3AD203B41FA5}">
                      <a16:colId xmlns:a16="http://schemas.microsoft.com/office/drawing/2014/main" val="323684834"/>
                    </a:ext>
                  </a:extLst>
                </a:gridCol>
                <a:gridCol w="988059">
                  <a:extLst>
                    <a:ext uri="{9D8B030D-6E8A-4147-A177-3AD203B41FA5}">
                      <a16:colId xmlns:a16="http://schemas.microsoft.com/office/drawing/2014/main" val="2640396608"/>
                    </a:ext>
                  </a:extLst>
                </a:gridCol>
              </a:tblGrid>
              <a:tr h="370840">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RN (u)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Event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Time (t)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368301"/>
                  </a:ext>
                </a:extLst>
              </a:tr>
              <a:tr h="370840">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a:t>0.467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err="1"/>
                        <a:t>t_BGdeath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a:t>21 </a:t>
                      </a:r>
                      <a:r>
                        <a:rPr lang="en-US" dirty="0" err="1"/>
                        <a:t>yrs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721164966"/>
                  </a:ext>
                </a:extLst>
              </a:tr>
              <a:tr h="370840">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a:t>0.834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err="1"/>
                        <a:t>t_sick</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a:t>18 </a:t>
                      </a:r>
                      <a:r>
                        <a:rPr lang="en-US" dirty="0" err="1"/>
                        <a:t>yrs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43302439"/>
                  </a:ext>
                </a:extLst>
              </a:tr>
            </a:tbl>
          </a:graphicData>
        </a:graphic>
      </p:graphicFrame>
      <p:graphicFrame>
        <p:nvGraphicFramePr>
          <p:cNvPr id="26" name="Table 25">
            <a:extLst>
              <a:ext uri="{FF2B5EF4-FFF2-40B4-BE49-F238E27FC236}">
                <a16:creationId xmlns:a16="http://schemas.microsoft.com/office/drawing/2014/main" id="{C6C6D1DC-FB93-5F84-2984-4457A68A6F5E}"/>
              </a:ext>
            </a:extLst>
          </p:cNvPr>
          <p:cNvGraphicFramePr>
            <a:graphicFrameLocks noGrp="1"/>
          </p:cNvGraphicFramePr>
          <p:nvPr>
            <p:extLst>
              <p:ext uri="{D42A27DB-BD31-4B8C-83A1-F6EECF244321}">
                <p14:modId xmlns:p14="http://schemas.microsoft.com/office/powerpoint/2010/main" val="417950119"/>
              </p:ext>
            </p:extLst>
          </p:nvPr>
        </p:nvGraphicFramePr>
        <p:xfrm>
          <a:off x="8529725" y="3056788"/>
          <a:ext cx="3523114" cy="370840"/>
        </p:xfrm>
        <a:graphic>
          <a:graphicData uri="http://schemas.openxmlformats.org/drawingml/2006/table">
            <a:tbl>
              <a:tblPr>
                <a:tableStyleId>{5C22544A-7EE6-4342-B048-85BDC9FD1C3A}</a:tableStyleId>
              </a:tblPr>
              <a:tblGrid>
                <a:gridCol w="434601">
                  <a:extLst>
                    <a:ext uri="{9D8B030D-6E8A-4147-A177-3AD203B41FA5}">
                      <a16:colId xmlns:a16="http://schemas.microsoft.com/office/drawing/2014/main" val="525107145"/>
                    </a:ext>
                  </a:extLst>
                </a:gridCol>
                <a:gridCol w="812239">
                  <a:extLst>
                    <a:ext uri="{9D8B030D-6E8A-4147-A177-3AD203B41FA5}">
                      <a16:colId xmlns:a16="http://schemas.microsoft.com/office/drawing/2014/main" val="2503188072"/>
                    </a:ext>
                  </a:extLst>
                </a:gridCol>
                <a:gridCol w="1288215">
                  <a:extLst>
                    <a:ext uri="{9D8B030D-6E8A-4147-A177-3AD203B41FA5}">
                      <a16:colId xmlns:a16="http://schemas.microsoft.com/office/drawing/2014/main" val="3903722821"/>
                    </a:ext>
                  </a:extLst>
                </a:gridCol>
                <a:gridCol w="988059">
                  <a:extLst>
                    <a:ext uri="{9D8B030D-6E8A-4147-A177-3AD203B41FA5}">
                      <a16:colId xmlns:a16="http://schemas.microsoft.com/office/drawing/2014/main" val="2057685594"/>
                    </a:ext>
                  </a:extLst>
                </a:gridCol>
              </a:tblGrid>
              <a:tr h="370840">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a:t>0.926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err="1"/>
                        <a:t>t_sickdeath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a:t>13 </a:t>
                      </a:r>
                      <a:r>
                        <a:rPr lang="en-US" dirty="0" err="1"/>
                        <a:t>yrs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179258892"/>
                  </a:ext>
                </a:extLst>
              </a:tr>
            </a:tbl>
          </a:graphicData>
        </a:graphic>
      </p:graphicFrame>
      <p:graphicFrame>
        <p:nvGraphicFramePr>
          <p:cNvPr id="27" name="Table 26">
            <a:extLst>
              <a:ext uri="{FF2B5EF4-FFF2-40B4-BE49-F238E27FC236}">
                <a16:creationId xmlns:a16="http://schemas.microsoft.com/office/drawing/2014/main" id="{7DC6C2F4-C73D-5955-DE1A-D4D1A1D2BE36}"/>
              </a:ext>
            </a:extLst>
          </p:cNvPr>
          <p:cNvGraphicFramePr>
            <a:graphicFrameLocks noGrp="1"/>
          </p:cNvGraphicFramePr>
          <p:nvPr>
            <p:extLst>
              <p:ext uri="{D42A27DB-BD31-4B8C-83A1-F6EECF244321}">
                <p14:modId xmlns:p14="http://schemas.microsoft.com/office/powerpoint/2010/main" val="2337818321"/>
              </p:ext>
            </p:extLst>
          </p:nvPr>
        </p:nvGraphicFramePr>
        <p:xfrm>
          <a:off x="8528062" y="3436727"/>
          <a:ext cx="3523114" cy="741680"/>
        </p:xfrm>
        <a:graphic>
          <a:graphicData uri="http://schemas.openxmlformats.org/drawingml/2006/table">
            <a:tbl>
              <a:tblPr>
                <a:tableStyleId>{5C22544A-7EE6-4342-B048-85BDC9FD1C3A}</a:tableStyleId>
              </a:tblPr>
              <a:tblGrid>
                <a:gridCol w="434601">
                  <a:extLst>
                    <a:ext uri="{9D8B030D-6E8A-4147-A177-3AD203B41FA5}">
                      <a16:colId xmlns:a16="http://schemas.microsoft.com/office/drawing/2014/main" val="3087624238"/>
                    </a:ext>
                  </a:extLst>
                </a:gridCol>
                <a:gridCol w="812239">
                  <a:extLst>
                    <a:ext uri="{9D8B030D-6E8A-4147-A177-3AD203B41FA5}">
                      <a16:colId xmlns:a16="http://schemas.microsoft.com/office/drawing/2014/main" val="2378482635"/>
                    </a:ext>
                  </a:extLst>
                </a:gridCol>
                <a:gridCol w="1288215">
                  <a:extLst>
                    <a:ext uri="{9D8B030D-6E8A-4147-A177-3AD203B41FA5}">
                      <a16:colId xmlns:a16="http://schemas.microsoft.com/office/drawing/2014/main" val="2974262975"/>
                    </a:ext>
                  </a:extLst>
                </a:gridCol>
                <a:gridCol w="988059">
                  <a:extLst>
                    <a:ext uri="{9D8B030D-6E8A-4147-A177-3AD203B41FA5}">
                      <a16:colId xmlns:a16="http://schemas.microsoft.com/office/drawing/2014/main" val="2979958656"/>
                    </a:ext>
                  </a:extLst>
                </a:gridCol>
              </a:tblGrid>
              <a:tr h="370840">
                <a:tc>
                  <a:txBody>
                    <a:bodyPr/>
                    <a:lstStyle/>
                    <a:p>
                      <a:pPr algn="ctr"/>
                      <a:r>
                        <a:rPr lang="en-US" altLang="zh-CN" dirty="0"/>
                        <a:t>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t>0.593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t>t</a:t>
                      </a:r>
                      <a:r>
                        <a:rPr lang="en-US" altLang="zh-CN" dirty="0" err="1"/>
                        <a:t>_BGdeath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t>30 </a:t>
                      </a:r>
                      <a:r>
                        <a:rPr lang="en-US" dirty="0" err="1"/>
                        <a:t>yrs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51469138"/>
                  </a:ext>
                </a:extLst>
              </a:tr>
              <a:tr h="370840">
                <a:tc>
                  <a:txBody>
                    <a:bodyPr/>
                    <a:lstStyle/>
                    <a:p>
                      <a:pPr algn="ctr"/>
                      <a:r>
                        <a:rPr lang="en-US" altLang="zh-CN" dirty="0"/>
                        <a:t>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t>0.959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err="1"/>
                        <a:t>t_sick</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t>32 </a:t>
                      </a:r>
                      <a:r>
                        <a:rPr lang="en-US" dirty="0" err="1"/>
                        <a:t>yrs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94910037"/>
                  </a:ext>
                </a:extLst>
              </a:tr>
            </a:tbl>
          </a:graphicData>
        </a:graphic>
      </p:graphicFrame>
      <p:graphicFrame>
        <p:nvGraphicFramePr>
          <p:cNvPr id="28" name="Table 27">
            <a:extLst>
              <a:ext uri="{FF2B5EF4-FFF2-40B4-BE49-F238E27FC236}">
                <a16:creationId xmlns:a16="http://schemas.microsoft.com/office/drawing/2014/main" id="{636539B7-03BF-E710-5EB6-7C8F74F1BE0D}"/>
              </a:ext>
            </a:extLst>
          </p:cNvPr>
          <p:cNvGraphicFramePr>
            <a:graphicFrameLocks noGrp="1"/>
          </p:cNvGraphicFramePr>
          <p:nvPr>
            <p:extLst>
              <p:ext uri="{D42A27DB-BD31-4B8C-83A1-F6EECF244321}">
                <p14:modId xmlns:p14="http://schemas.microsoft.com/office/powerpoint/2010/main" val="3452687720"/>
              </p:ext>
            </p:extLst>
          </p:nvPr>
        </p:nvGraphicFramePr>
        <p:xfrm>
          <a:off x="8524003" y="4187506"/>
          <a:ext cx="3523114" cy="1112520"/>
        </p:xfrm>
        <a:graphic>
          <a:graphicData uri="http://schemas.openxmlformats.org/drawingml/2006/table">
            <a:tbl>
              <a:tblPr>
                <a:tableStyleId>{5C22544A-7EE6-4342-B048-85BDC9FD1C3A}</a:tableStyleId>
              </a:tblPr>
              <a:tblGrid>
                <a:gridCol w="434601">
                  <a:extLst>
                    <a:ext uri="{9D8B030D-6E8A-4147-A177-3AD203B41FA5}">
                      <a16:colId xmlns:a16="http://schemas.microsoft.com/office/drawing/2014/main" val="1326479620"/>
                    </a:ext>
                  </a:extLst>
                </a:gridCol>
                <a:gridCol w="812239">
                  <a:extLst>
                    <a:ext uri="{9D8B030D-6E8A-4147-A177-3AD203B41FA5}">
                      <a16:colId xmlns:a16="http://schemas.microsoft.com/office/drawing/2014/main" val="1623667779"/>
                    </a:ext>
                  </a:extLst>
                </a:gridCol>
                <a:gridCol w="1288215">
                  <a:extLst>
                    <a:ext uri="{9D8B030D-6E8A-4147-A177-3AD203B41FA5}">
                      <a16:colId xmlns:a16="http://schemas.microsoft.com/office/drawing/2014/main" val="214292499"/>
                    </a:ext>
                  </a:extLst>
                </a:gridCol>
                <a:gridCol w="988059">
                  <a:extLst>
                    <a:ext uri="{9D8B030D-6E8A-4147-A177-3AD203B41FA5}">
                      <a16:colId xmlns:a16="http://schemas.microsoft.com/office/drawing/2014/main" val="2157931474"/>
                    </a:ext>
                  </a:extLst>
                </a:gridCol>
              </a:tblGrid>
              <a:tr h="370840">
                <a:tc>
                  <a:txBody>
                    <a:bodyPr/>
                    <a:lstStyle/>
                    <a:p>
                      <a:pPr algn="ctr"/>
                      <a:r>
                        <a:rPr lang="en-US" altLang="zh-CN" dirty="0"/>
                        <a:t>6</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t>0.808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err="1"/>
                        <a:t>t</a:t>
                      </a:r>
                      <a:r>
                        <a:rPr lang="en-US" altLang="zh-CN" dirty="0" err="1"/>
                        <a:t>_BGdeath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t>55 </a:t>
                      </a:r>
                      <a:r>
                        <a:rPr lang="en-US" dirty="0" err="1"/>
                        <a:t>yrs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268200753"/>
                  </a:ext>
                </a:extLst>
              </a:tr>
              <a:tr h="370840">
                <a:tc>
                  <a:txBody>
                    <a:bodyPr/>
                    <a:lstStyle/>
                    <a:p>
                      <a:pPr algn="ctr"/>
                      <a:r>
                        <a:rPr lang="en-US" altLang="zh-CN" dirty="0"/>
                        <a:t>7</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t>0.393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err="1"/>
                        <a:t>t</a:t>
                      </a:r>
                      <a:r>
                        <a:rPr lang="en-US" altLang="zh-CN" dirty="0" err="1"/>
                        <a:t>_sick</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t>5 </a:t>
                      </a:r>
                      <a:r>
                        <a:rPr lang="en-US" dirty="0" err="1"/>
                        <a:t>yrs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564592138"/>
                  </a:ext>
                </a:extLst>
              </a:tr>
              <a:tr h="370840">
                <a:tc>
                  <a:txBody>
                    <a:bodyPr/>
                    <a:lstStyle/>
                    <a:p>
                      <a:pPr algn="ctr"/>
                      <a:r>
                        <a:rPr lang="en-US" altLang="zh-CN" dirty="0"/>
                        <a:t>8</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t>0.889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err="1"/>
                        <a:t>t</a:t>
                      </a:r>
                      <a:r>
                        <a:rPr lang="en-US" altLang="zh-CN" dirty="0" err="1"/>
                        <a:t>_sickdeath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t>11 </a:t>
                      </a:r>
                      <a:r>
                        <a:rPr lang="en-US" dirty="0" err="1"/>
                        <a:t>yrs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76384527"/>
                  </a:ext>
                </a:extLst>
              </a:tr>
            </a:tbl>
          </a:graphicData>
        </a:graphic>
      </p:graphicFrame>
      <p:pic>
        <p:nvPicPr>
          <p:cNvPr id="32" name="Picture 31" descr="A screenshot of a video&#10;&#10;Description automatically generated">
            <a:extLst>
              <a:ext uri="{FF2B5EF4-FFF2-40B4-BE49-F238E27FC236}">
                <a16:creationId xmlns:a16="http://schemas.microsoft.com/office/drawing/2014/main" id="{0DA4BA8C-1CFF-0DCD-DB2B-BA16298AAFA7}"/>
              </a:ext>
            </a:extLst>
          </p:cNvPr>
          <p:cNvPicPr>
            <a:picLocks/>
          </p:cNvPicPr>
          <p:nvPr/>
        </p:nvPicPr>
        <p:blipFill rotWithShape="1">
          <a:blip r:embed="rId3"/>
          <a:srcRect l="1715" t="1890"/>
          <a:stretch/>
        </p:blipFill>
        <p:spPr>
          <a:xfrm>
            <a:off x="842043" y="2377923"/>
            <a:ext cx="6146869" cy="3794806"/>
          </a:xfrm>
          <a:prstGeom prst="rect">
            <a:avLst/>
          </a:prstGeom>
        </p:spPr>
      </p:pic>
      <p:pic>
        <p:nvPicPr>
          <p:cNvPr id="34" name="Picture 33" descr="A diagram of a sick&#10;&#10;Description automatically generated">
            <a:extLst>
              <a:ext uri="{FF2B5EF4-FFF2-40B4-BE49-F238E27FC236}">
                <a16:creationId xmlns:a16="http://schemas.microsoft.com/office/drawing/2014/main" id="{30A0288C-59E7-26F3-D67E-AB73F4AA613C}"/>
              </a:ext>
            </a:extLst>
          </p:cNvPr>
          <p:cNvPicPr>
            <a:picLocks noChangeAspect="1"/>
          </p:cNvPicPr>
          <p:nvPr/>
        </p:nvPicPr>
        <p:blipFill rotWithShape="1">
          <a:blip r:embed="rId4"/>
          <a:srcRect r="1450"/>
          <a:stretch/>
        </p:blipFill>
        <p:spPr>
          <a:xfrm>
            <a:off x="861802" y="2344147"/>
            <a:ext cx="6163434" cy="3824631"/>
          </a:xfrm>
          <a:prstGeom prst="rect">
            <a:avLst/>
          </a:prstGeom>
        </p:spPr>
      </p:pic>
      <p:pic>
        <p:nvPicPr>
          <p:cNvPr id="36" name="Picture 35">
            <a:extLst>
              <a:ext uri="{FF2B5EF4-FFF2-40B4-BE49-F238E27FC236}">
                <a16:creationId xmlns:a16="http://schemas.microsoft.com/office/drawing/2014/main" id="{235910D7-2838-B804-ED48-BEFDC956369C}"/>
              </a:ext>
            </a:extLst>
          </p:cNvPr>
          <p:cNvPicPr>
            <a:picLocks noChangeAspect="1"/>
          </p:cNvPicPr>
          <p:nvPr/>
        </p:nvPicPr>
        <p:blipFill>
          <a:blip r:embed="rId5"/>
          <a:srcRect l="500" r="500"/>
          <a:stretch/>
        </p:blipFill>
        <p:spPr>
          <a:xfrm>
            <a:off x="850325" y="2335259"/>
            <a:ext cx="6146870" cy="3824632"/>
          </a:xfrm>
          <a:prstGeom prst="rect">
            <a:avLst/>
          </a:prstGeom>
        </p:spPr>
      </p:pic>
      <p:grpSp>
        <p:nvGrpSpPr>
          <p:cNvPr id="22" name="Group 21">
            <a:extLst>
              <a:ext uri="{FF2B5EF4-FFF2-40B4-BE49-F238E27FC236}">
                <a16:creationId xmlns:a16="http://schemas.microsoft.com/office/drawing/2014/main" id="{B9E87379-7111-C09C-F412-28908DBC0E92}"/>
              </a:ext>
            </a:extLst>
          </p:cNvPr>
          <p:cNvGrpSpPr/>
          <p:nvPr/>
        </p:nvGrpSpPr>
        <p:grpSpPr>
          <a:xfrm>
            <a:off x="183715" y="2816333"/>
            <a:ext cx="720930" cy="714014"/>
            <a:chOff x="74200" y="2682653"/>
            <a:chExt cx="777130" cy="852514"/>
          </a:xfrm>
        </p:grpSpPr>
        <p:pic>
          <p:nvPicPr>
            <p:cNvPr id="20" name="Graphic 19" descr="Man outline">
              <a:extLst>
                <a:ext uri="{FF2B5EF4-FFF2-40B4-BE49-F238E27FC236}">
                  <a16:creationId xmlns:a16="http://schemas.microsoft.com/office/drawing/2014/main" id="{856CEF28-16F2-77DB-EDFE-81BD5EC0770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934" y="2965857"/>
              <a:ext cx="569310" cy="569310"/>
            </a:xfrm>
            <a:prstGeom prst="rect">
              <a:avLst/>
            </a:prstGeom>
          </p:spPr>
        </p:pic>
        <p:sp>
          <p:nvSpPr>
            <p:cNvPr id="21" name="TextBox 20">
              <a:extLst>
                <a:ext uri="{FF2B5EF4-FFF2-40B4-BE49-F238E27FC236}">
                  <a16:creationId xmlns:a16="http://schemas.microsoft.com/office/drawing/2014/main" id="{3346816B-E231-31D3-3A81-E68382BB8316}"/>
                </a:ext>
              </a:extLst>
            </p:cNvPr>
            <p:cNvSpPr txBox="1"/>
            <p:nvPr/>
          </p:nvSpPr>
          <p:spPr>
            <a:xfrm>
              <a:off x="74200" y="2682653"/>
              <a:ext cx="777130" cy="261610"/>
            </a:xfrm>
            <a:prstGeom prst="rect">
              <a:avLst/>
            </a:prstGeom>
            <a:noFill/>
          </p:spPr>
          <p:txBody>
            <a:bodyPr wrap="square" rtlCol="0">
              <a:spAutoFit/>
            </a:bodyPr>
            <a:lstStyle/>
            <a:p>
              <a:r>
                <a:rPr lang="en-US" altLang="zh-CN" sz="1100" dirty="0"/>
                <a:t>Person</a:t>
              </a:r>
              <a:r>
                <a:rPr lang="zh-CN" altLang="en-US" sz="1100" dirty="0"/>
                <a:t> </a:t>
              </a:r>
              <a:r>
                <a:rPr lang="en-US" altLang="zh-CN" sz="1100" dirty="0"/>
                <a:t>1</a:t>
              </a:r>
              <a:endParaRPr lang="en-US" sz="1100" dirty="0"/>
            </a:p>
          </p:txBody>
        </p:sp>
      </p:grpSp>
    </p:spTree>
    <p:extLst>
      <p:ext uri="{BB962C8B-B14F-4D97-AF65-F5344CB8AC3E}">
        <p14:creationId xmlns:p14="http://schemas.microsoft.com/office/powerpoint/2010/main" val="326816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2.91667E-6 -4.07407E-6 L 0.2138 0.09051 " pathEditMode="relative" rAng="0" ptsTypes="AA">
                                      <p:cBhvr>
                                        <p:cTn id="34" dur="2000" fill="hold"/>
                                        <p:tgtEl>
                                          <p:spTgt spid="22"/>
                                        </p:tgtEl>
                                        <p:attrNameLst>
                                          <p:attrName>ppt_x</p:attrName>
                                          <p:attrName>ppt_y</p:attrName>
                                        </p:attrNameLst>
                                      </p:cBhvr>
                                      <p:rCtr x="10638" y="4259"/>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0.21172 0.09213 L 0.30195 -0.07893 " pathEditMode="relative" rAng="0" ptsTypes="AA">
                                      <p:cBhvr>
                                        <p:cTn id="46" dur="2000" fill="hold"/>
                                        <p:tgtEl>
                                          <p:spTgt spid="22"/>
                                        </p:tgtEl>
                                        <p:attrNameLst>
                                          <p:attrName>ppt_x</p:attrName>
                                          <p:attrName>ppt_y</p:attrName>
                                        </p:attrNameLst>
                                      </p:cBhvr>
                                      <p:rCtr x="4505" y="-8565"/>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4DB344-5256-074D-A31F-1D07FB3831DD}"/>
              </a:ext>
            </a:extLst>
          </p:cNvPr>
          <p:cNvSpPr>
            <a:spLocks noGrp="1"/>
          </p:cNvSpPr>
          <p:nvPr>
            <p:ph sz="quarter" idx="13"/>
          </p:nvPr>
        </p:nvSpPr>
        <p:spPr/>
        <p:txBody>
          <a:bodyPr/>
          <a:lstStyle/>
          <a:p>
            <a:r>
              <a:rPr lang="en-US" sz="2400" dirty="0"/>
              <a:t>Set seed, No CRN; </a:t>
            </a:r>
          </a:p>
          <a:p>
            <a:r>
              <a:rPr lang="en-US" sz="2400" dirty="0"/>
              <a:t>An intervention reduces </a:t>
            </a:r>
            <a:r>
              <a:rPr lang="en-US" sz="2400" b="1" dirty="0" err="1"/>
              <a:t>rHealthySick</a:t>
            </a:r>
            <a:r>
              <a:rPr lang="en-US" sz="2400" b="1" dirty="0"/>
              <a:t> to 0.08</a:t>
            </a:r>
            <a:r>
              <a:rPr lang="en-US" sz="2400" dirty="0"/>
              <a:t>.</a:t>
            </a:r>
          </a:p>
        </p:txBody>
      </p:sp>
      <p:sp>
        <p:nvSpPr>
          <p:cNvPr id="4" name="Title 3">
            <a:extLst>
              <a:ext uri="{FF2B5EF4-FFF2-40B4-BE49-F238E27FC236}">
                <a16:creationId xmlns:a16="http://schemas.microsoft.com/office/drawing/2014/main" id="{E5BB5B54-65D9-BE48-B415-73E252A893F3}"/>
              </a:ext>
            </a:extLst>
          </p:cNvPr>
          <p:cNvSpPr>
            <a:spLocks noGrp="1"/>
          </p:cNvSpPr>
          <p:nvPr>
            <p:ph type="title"/>
          </p:nvPr>
        </p:nvSpPr>
        <p:spPr/>
        <p:txBody>
          <a:bodyPr/>
          <a:lstStyle/>
          <a:p>
            <a:r>
              <a:rPr lang="en-US" altLang="zh-CN" sz="4400" dirty="0"/>
              <a:t>Healthy-Sick-Death Example </a:t>
            </a:r>
            <a:endParaRPr lang="en-US" dirty="0"/>
          </a:p>
        </p:txBody>
      </p:sp>
      <p:sp>
        <p:nvSpPr>
          <p:cNvPr id="5" name="Slide Number Placeholder 4">
            <a:extLst>
              <a:ext uri="{FF2B5EF4-FFF2-40B4-BE49-F238E27FC236}">
                <a16:creationId xmlns:a16="http://schemas.microsoft.com/office/drawing/2014/main" id="{C34F7297-1C14-81D3-407C-0AEA53EE6CD6}"/>
              </a:ext>
            </a:extLst>
          </p:cNvPr>
          <p:cNvSpPr>
            <a:spLocks noGrp="1"/>
          </p:cNvSpPr>
          <p:nvPr>
            <p:ph type="sldNum" sz="quarter" idx="16"/>
          </p:nvPr>
        </p:nvSpPr>
        <p:spPr/>
        <p:txBody>
          <a:bodyPr/>
          <a:lstStyle/>
          <a:p>
            <a:fld id="{8FA71110-5E37-FC4B-93A7-94FD0C9816D7}" type="slidenum">
              <a:rPr lang="en-US" smtClean="0"/>
              <a:t>8</a:t>
            </a:fld>
            <a:endParaRPr lang="en-US"/>
          </a:p>
        </p:txBody>
      </p:sp>
      <p:graphicFrame>
        <p:nvGraphicFramePr>
          <p:cNvPr id="10" name="Table 9">
            <a:extLst>
              <a:ext uri="{FF2B5EF4-FFF2-40B4-BE49-F238E27FC236}">
                <a16:creationId xmlns:a16="http://schemas.microsoft.com/office/drawing/2014/main" id="{05E53CE5-0A4A-B349-AE32-4B7BA2C1AFA4}"/>
              </a:ext>
            </a:extLst>
          </p:cNvPr>
          <p:cNvGraphicFramePr>
            <a:graphicFrameLocks noGrp="1"/>
          </p:cNvGraphicFramePr>
          <p:nvPr>
            <p:extLst>
              <p:ext uri="{D42A27DB-BD31-4B8C-83A1-F6EECF244321}">
                <p14:modId xmlns:p14="http://schemas.microsoft.com/office/powerpoint/2010/main" val="2298923898"/>
              </p:ext>
            </p:extLst>
          </p:nvPr>
        </p:nvGraphicFramePr>
        <p:xfrm>
          <a:off x="8584733" y="5250675"/>
          <a:ext cx="3465443" cy="741680"/>
        </p:xfrm>
        <a:graphic>
          <a:graphicData uri="http://schemas.openxmlformats.org/drawingml/2006/table">
            <a:tbl>
              <a:tblPr>
                <a:tableStyleId>{5C22544A-7EE6-4342-B048-85BDC9FD1C3A}</a:tableStyleId>
              </a:tblPr>
              <a:tblGrid>
                <a:gridCol w="434601">
                  <a:extLst>
                    <a:ext uri="{9D8B030D-6E8A-4147-A177-3AD203B41FA5}">
                      <a16:colId xmlns:a16="http://schemas.microsoft.com/office/drawing/2014/main" val="3751088063"/>
                    </a:ext>
                  </a:extLst>
                </a:gridCol>
                <a:gridCol w="812239">
                  <a:extLst>
                    <a:ext uri="{9D8B030D-6E8A-4147-A177-3AD203B41FA5}">
                      <a16:colId xmlns:a16="http://schemas.microsoft.com/office/drawing/2014/main" val="4170957573"/>
                    </a:ext>
                  </a:extLst>
                </a:gridCol>
                <a:gridCol w="1288215">
                  <a:extLst>
                    <a:ext uri="{9D8B030D-6E8A-4147-A177-3AD203B41FA5}">
                      <a16:colId xmlns:a16="http://schemas.microsoft.com/office/drawing/2014/main" val="3848480752"/>
                    </a:ext>
                  </a:extLst>
                </a:gridCol>
                <a:gridCol w="930388">
                  <a:extLst>
                    <a:ext uri="{9D8B030D-6E8A-4147-A177-3AD203B41FA5}">
                      <a16:colId xmlns:a16="http://schemas.microsoft.com/office/drawing/2014/main" val="4029417895"/>
                    </a:ext>
                  </a:extLst>
                </a:gridCol>
              </a:tblGrid>
              <a:tr h="370840">
                <a:tc>
                  <a:txBody>
                    <a:bodyPr/>
                    <a:lstStyle/>
                    <a:p>
                      <a:pPr algn="ctr"/>
                      <a:r>
                        <a:rPr lang="en-US" altLang="zh-CN" dirty="0"/>
                        <a:t>9</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t>0.</a:t>
                      </a:r>
                      <a:r>
                        <a:rPr lang="en-US" altLang="zh-CN" dirty="0"/>
                        <a:t>189</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err="1"/>
                        <a:t>t</a:t>
                      </a:r>
                      <a:r>
                        <a:rPr lang="en-US" altLang="zh-CN" dirty="0" err="1"/>
                        <a:t>_BGdeath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t>7 </a:t>
                      </a:r>
                      <a:r>
                        <a:rPr lang="en-US" dirty="0" err="1"/>
                        <a:t>yrs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846427430"/>
                  </a:ext>
                </a:extLst>
              </a:tr>
              <a:tr h="370840">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8772797"/>
                  </a:ext>
                </a:extLst>
              </a:tr>
            </a:tbl>
          </a:graphicData>
        </a:graphic>
      </p:graphicFrame>
      <p:sp>
        <p:nvSpPr>
          <p:cNvPr id="11" name="TextBox 10">
            <a:extLst>
              <a:ext uri="{FF2B5EF4-FFF2-40B4-BE49-F238E27FC236}">
                <a16:creationId xmlns:a16="http://schemas.microsoft.com/office/drawing/2014/main" id="{E1F00862-2B48-EF08-78DF-0F2918C17A8E}"/>
              </a:ext>
            </a:extLst>
          </p:cNvPr>
          <p:cNvSpPr txBox="1"/>
          <p:nvPr/>
        </p:nvSpPr>
        <p:spPr>
          <a:xfrm>
            <a:off x="8578327" y="1258758"/>
            <a:ext cx="1725628" cy="600164"/>
          </a:xfrm>
          <a:prstGeom prst="rect">
            <a:avLst/>
          </a:prstGeom>
          <a:noFill/>
        </p:spPr>
        <p:txBody>
          <a:bodyPr wrap="square" rtlCol="0">
            <a:spAutoFit/>
          </a:bodyPr>
          <a:lstStyle/>
          <a:p>
            <a:r>
              <a:rPr lang="en-US" sz="1100" dirty="0" err="1">
                <a:solidFill>
                  <a:schemeClr val="bg1">
                    <a:lumMod val="75000"/>
                  </a:schemeClr>
                </a:solidFill>
              </a:rPr>
              <a:t>rHealthyDeath</a:t>
            </a:r>
            <a:r>
              <a:rPr lang="en-US" sz="1100" dirty="0">
                <a:solidFill>
                  <a:schemeClr val="bg1">
                    <a:lumMod val="75000"/>
                  </a:schemeClr>
                </a:solidFill>
              </a:rPr>
              <a:t> = 0.03</a:t>
            </a:r>
          </a:p>
          <a:p>
            <a:r>
              <a:rPr lang="en-US" sz="1100" dirty="0" err="1">
                <a:solidFill>
                  <a:schemeClr val="bg1">
                    <a:lumMod val="75000"/>
                  </a:schemeClr>
                </a:solidFill>
              </a:rPr>
              <a:t>rHealthySick</a:t>
            </a:r>
            <a:r>
              <a:rPr lang="en-US" sz="1100" dirty="0">
                <a:solidFill>
                  <a:schemeClr val="bg1">
                    <a:lumMod val="75000"/>
                  </a:schemeClr>
                </a:solidFill>
              </a:rPr>
              <a:t> = 0.</a:t>
            </a:r>
            <a:r>
              <a:rPr lang="en-US" altLang="zh-CN" sz="1100" dirty="0">
                <a:solidFill>
                  <a:schemeClr val="bg1">
                    <a:lumMod val="75000"/>
                  </a:schemeClr>
                </a:solidFill>
              </a:rPr>
              <a:t>08</a:t>
            </a:r>
            <a:endParaRPr lang="en-US" sz="1100" dirty="0">
              <a:solidFill>
                <a:schemeClr val="bg1">
                  <a:lumMod val="75000"/>
                </a:schemeClr>
              </a:solidFill>
            </a:endParaRPr>
          </a:p>
          <a:p>
            <a:r>
              <a:rPr lang="en-US" sz="1100" dirty="0" err="1">
                <a:solidFill>
                  <a:schemeClr val="bg1">
                    <a:lumMod val="75000"/>
                  </a:schemeClr>
                </a:solidFill>
              </a:rPr>
              <a:t>rSickDeath</a:t>
            </a:r>
            <a:r>
              <a:rPr lang="en-US" sz="1100" dirty="0">
                <a:solidFill>
                  <a:schemeClr val="bg1">
                    <a:lumMod val="75000"/>
                  </a:schemeClr>
                </a:solidFill>
              </a:rPr>
              <a:t> = 0.2</a:t>
            </a:r>
          </a:p>
        </p:txBody>
      </p:sp>
      <p:grpSp>
        <p:nvGrpSpPr>
          <p:cNvPr id="18" name="Group 17">
            <a:extLst>
              <a:ext uri="{FF2B5EF4-FFF2-40B4-BE49-F238E27FC236}">
                <a16:creationId xmlns:a16="http://schemas.microsoft.com/office/drawing/2014/main" id="{CD464A79-2FA7-98D7-D764-60B5E28E2B5F}"/>
              </a:ext>
            </a:extLst>
          </p:cNvPr>
          <p:cNvGrpSpPr/>
          <p:nvPr/>
        </p:nvGrpSpPr>
        <p:grpSpPr>
          <a:xfrm>
            <a:off x="7005620" y="2248727"/>
            <a:ext cx="1572707" cy="738664"/>
            <a:chOff x="7005620" y="2248727"/>
            <a:chExt cx="1572707" cy="738664"/>
          </a:xfrm>
        </p:grpSpPr>
        <p:sp>
          <p:nvSpPr>
            <p:cNvPr id="12" name="TextBox 11">
              <a:extLst>
                <a:ext uri="{FF2B5EF4-FFF2-40B4-BE49-F238E27FC236}">
                  <a16:creationId xmlns:a16="http://schemas.microsoft.com/office/drawing/2014/main" id="{14FC4A96-31D9-6E75-65C5-C227A6EE1BD3}"/>
                </a:ext>
              </a:extLst>
            </p:cNvPr>
            <p:cNvSpPr txBox="1"/>
            <p:nvPr/>
          </p:nvSpPr>
          <p:spPr>
            <a:xfrm>
              <a:off x="7005620" y="2248727"/>
              <a:ext cx="1197700" cy="738664"/>
            </a:xfrm>
            <a:prstGeom prst="rect">
              <a:avLst/>
            </a:prstGeom>
            <a:noFill/>
          </p:spPr>
          <p:txBody>
            <a:bodyPr wrap="none" rtlCol="0">
              <a:spAutoFit/>
            </a:bodyPr>
            <a:lstStyle/>
            <a:p>
              <a:r>
                <a:rPr lang="en-US" sz="1400" dirty="0"/>
                <a:t>Person 1,</a:t>
              </a:r>
            </a:p>
            <a:p>
              <a:r>
                <a:rPr lang="en-US" sz="1400" dirty="0"/>
                <a:t>LE = </a:t>
              </a:r>
              <a:r>
                <a:rPr lang="en-US" altLang="zh-CN" sz="1400" dirty="0"/>
                <a:t>21</a:t>
              </a:r>
              <a:r>
                <a:rPr lang="en-US" sz="1400" dirty="0"/>
                <a:t> </a:t>
              </a:r>
              <a:r>
                <a:rPr lang="en-US" sz="1400" dirty="0" err="1"/>
                <a:t>yrs</a:t>
              </a:r>
              <a:endParaRPr lang="en-US" sz="1400" dirty="0"/>
            </a:p>
            <a:p>
              <a:r>
                <a:rPr lang="en-US" altLang="zh-CN" sz="1400" dirty="0"/>
                <a:t>H</a:t>
              </a:r>
              <a:r>
                <a:rPr lang="zh-CN" altLang="en-US" sz="1400" dirty="0"/>
                <a:t> </a:t>
              </a:r>
              <a:r>
                <a:rPr lang="en-US" altLang="zh-CN" sz="1400" dirty="0"/>
                <a:t>-&gt;</a:t>
              </a:r>
              <a:r>
                <a:rPr lang="zh-CN" altLang="en-US" sz="1400" dirty="0"/>
                <a:t> </a:t>
              </a:r>
              <a:r>
                <a:rPr lang="en-US" altLang="zh-CN" sz="1400" dirty="0" err="1"/>
                <a:t>BGdeath</a:t>
              </a:r>
              <a:endParaRPr lang="en-US" sz="1400" dirty="0"/>
            </a:p>
          </p:txBody>
        </p:sp>
        <p:sp>
          <p:nvSpPr>
            <p:cNvPr id="13" name="Left Brace 12">
              <a:extLst>
                <a:ext uri="{FF2B5EF4-FFF2-40B4-BE49-F238E27FC236}">
                  <a16:creationId xmlns:a16="http://schemas.microsoft.com/office/drawing/2014/main" id="{344CEAA0-46EE-594F-E7A5-43E2BF2959AC}"/>
                </a:ext>
              </a:extLst>
            </p:cNvPr>
            <p:cNvSpPr/>
            <p:nvPr/>
          </p:nvSpPr>
          <p:spPr>
            <a:xfrm>
              <a:off x="8360512" y="2350814"/>
              <a:ext cx="217815" cy="550480"/>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2A0B01D2-E03C-BBD6-E6D0-46FA6CE6CF0E}"/>
              </a:ext>
            </a:extLst>
          </p:cNvPr>
          <p:cNvGrpSpPr/>
          <p:nvPr/>
        </p:nvGrpSpPr>
        <p:grpSpPr>
          <a:xfrm>
            <a:off x="6980081" y="4316270"/>
            <a:ext cx="1604652" cy="915419"/>
            <a:chOff x="6980081" y="4316270"/>
            <a:chExt cx="1604652" cy="915419"/>
          </a:xfrm>
        </p:grpSpPr>
        <p:sp>
          <p:nvSpPr>
            <p:cNvPr id="14" name="TextBox 13">
              <a:extLst>
                <a:ext uri="{FF2B5EF4-FFF2-40B4-BE49-F238E27FC236}">
                  <a16:creationId xmlns:a16="http://schemas.microsoft.com/office/drawing/2014/main" id="{A2D85F31-4638-2C2D-8409-B4E26A38E5AA}"/>
                </a:ext>
              </a:extLst>
            </p:cNvPr>
            <p:cNvSpPr txBox="1"/>
            <p:nvPr/>
          </p:nvSpPr>
          <p:spPr>
            <a:xfrm>
              <a:off x="6980081" y="4378855"/>
              <a:ext cx="1548757" cy="738664"/>
            </a:xfrm>
            <a:prstGeom prst="rect">
              <a:avLst/>
            </a:prstGeom>
            <a:noFill/>
          </p:spPr>
          <p:txBody>
            <a:bodyPr wrap="none" rtlCol="0">
              <a:spAutoFit/>
            </a:bodyPr>
            <a:lstStyle/>
            <a:p>
              <a:r>
                <a:rPr lang="en-US" sz="1400" dirty="0"/>
                <a:t>Person 3</a:t>
              </a:r>
              <a:r>
                <a:rPr lang="en-US" altLang="zh-CN" sz="1400" dirty="0"/>
                <a:t>,</a:t>
              </a:r>
            </a:p>
            <a:p>
              <a:r>
                <a:rPr lang="en-US" altLang="zh-CN" sz="1400" dirty="0"/>
                <a:t>LE</a:t>
              </a:r>
              <a:r>
                <a:rPr lang="zh-CN" altLang="en-US" sz="1400" dirty="0"/>
                <a:t> </a:t>
              </a:r>
              <a:r>
                <a:rPr lang="en-US" altLang="zh-CN" sz="1400" dirty="0"/>
                <a:t>=</a:t>
              </a:r>
              <a:r>
                <a:rPr lang="zh-CN" altLang="en-US" sz="1400" dirty="0"/>
                <a:t> </a:t>
              </a:r>
              <a:r>
                <a:rPr lang="en-US" altLang="zh-CN" sz="1400" dirty="0"/>
                <a:t>17</a:t>
              </a:r>
              <a:r>
                <a:rPr lang="zh-CN" altLang="en-US" sz="1400" dirty="0"/>
                <a:t> </a:t>
              </a:r>
              <a:r>
                <a:rPr lang="en-US" altLang="zh-CN" sz="1400" dirty="0" err="1"/>
                <a:t>yrs</a:t>
              </a:r>
              <a:endParaRPr lang="en-US" altLang="zh-CN" sz="1400" dirty="0"/>
            </a:p>
            <a:p>
              <a:r>
                <a:rPr lang="en-US" altLang="zh-CN" sz="1400" dirty="0"/>
                <a:t>H</a:t>
              </a:r>
              <a:r>
                <a:rPr lang="zh-CN" altLang="en-US" sz="1400" dirty="0"/>
                <a:t> </a:t>
              </a:r>
              <a:r>
                <a:rPr lang="en-US" altLang="zh-CN" sz="1400" dirty="0"/>
                <a:t>-&gt;</a:t>
              </a:r>
              <a:r>
                <a:rPr lang="zh-CN" altLang="en-US" sz="1400" dirty="0"/>
                <a:t> </a:t>
              </a:r>
              <a:r>
                <a:rPr lang="en-US" altLang="zh-CN" sz="1400" dirty="0"/>
                <a:t>S</a:t>
              </a:r>
              <a:r>
                <a:rPr lang="zh-CN" altLang="en-US" sz="1400" dirty="0"/>
                <a:t> </a:t>
              </a:r>
              <a:r>
                <a:rPr lang="en-US" altLang="zh-CN" sz="1400" dirty="0"/>
                <a:t>-&gt;</a:t>
              </a:r>
              <a:r>
                <a:rPr lang="zh-CN" altLang="en-US" sz="1400" dirty="0"/>
                <a:t> </a:t>
              </a:r>
              <a:r>
                <a:rPr lang="en-US" altLang="zh-CN" sz="1400" dirty="0" err="1"/>
                <a:t>SickDeath</a:t>
              </a:r>
              <a:endParaRPr lang="en-US" sz="1400" dirty="0"/>
            </a:p>
          </p:txBody>
        </p:sp>
        <p:sp>
          <p:nvSpPr>
            <p:cNvPr id="15" name="Left Brace 14">
              <a:extLst>
                <a:ext uri="{FF2B5EF4-FFF2-40B4-BE49-F238E27FC236}">
                  <a16:creationId xmlns:a16="http://schemas.microsoft.com/office/drawing/2014/main" id="{C19994DC-F644-5230-BF1C-944DE17B677A}"/>
                </a:ext>
              </a:extLst>
            </p:cNvPr>
            <p:cNvSpPr/>
            <p:nvPr/>
          </p:nvSpPr>
          <p:spPr>
            <a:xfrm>
              <a:off x="8443939" y="4316270"/>
              <a:ext cx="140794" cy="915419"/>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D123CF1-2413-4261-8E8E-17930D7354BB}"/>
              </a:ext>
            </a:extLst>
          </p:cNvPr>
          <p:cNvGrpSpPr/>
          <p:nvPr/>
        </p:nvGrpSpPr>
        <p:grpSpPr>
          <a:xfrm>
            <a:off x="6961955" y="3162681"/>
            <a:ext cx="1622778" cy="947606"/>
            <a:chOff x="6961955" y="3162681"/>
            <a:chExt cx="1622778" cy="947606"/>
          </a:xfrm>
        </p:grpSpPr>
        <p:sp>
          <p:nvSpPr>
            <p:cNvPr id="16" name="TextBox 15">
              <a:extLst>
                <a:ext uri="{FF2B5EF4-FFF2-40B4-BE49-F238E27FC236}">
                  <a16:creationId xmlns:a16="http://schemas.microsoft.com/office/drawing/2014/main" id="{6C733E94-D9D2-CA8F-EE79-EF559AF24EE2}"/>
                </a:ext>
              </a:extLst>
            </p:cNvPr>
            <p:cNvSpPr txBox="1"/>
            <p:nvPr/>
          </p:nvSpPr>
          <p:spPr>
            <a:xfrm>
              <a:off x="6961955" y="3192899"/>
              <a:ext cx="1548756" cy="738664"/>
            </a:xfrm>
            <a:prstGeom prst="rect">
              <a:avLst/>
            </a:prstGeom>
            <a:noFill/>
          </p:spPr>
          <p:txBody>
            <a:bodyPr wrap="square" rtlCol="0">
              <a:spAutoFit/>
            </a:bodyPr>
            <a:lstStyle/>
            <a:p>
              <a:r>
                <a:rPr lang="en-US" sz="1400" dirty="0"/>
                <a:t>Person 2,</a:t>
              </a:r>
            </a:p>
            <a:p>
              <a:r>
                <a:rPr lang="en-US" sz="1400" dirty="0"/>
                <a:t>LE = </a:t>
              </a:r>
              <a:r>
                <a:rPr lang="en-US" altLang="zh-CN" sz="1400" dirty="0"/>
                <a:t>27</a:t>
              </a:r>
              <a:r>
                <a:rPr lang="en-US" sz="1400" dirty="0"/>
                <a:t> </a:t>
              </a:r>
              <a:r>
                <a:rPr lang="en-US" sz="1400" dirty="0" err="1"/>
                <a:t>yrs</a:t>
              </a:r>
              <a:endParaRPr lang="en-US" sz="1400" dirty="0"/>
            </a:p>
            <a:p>
              <a:r>
                <a:rPr lang="en-US" altLang="zh-CN" sz="1400" dirty="0"/>
                <a:t>H</a:t>
              </a:r>
              <a:r>
                <a:rPr lang="zh-CN" altLang="en-US" sz="1400" dirty="0"/>
                <a:t> </a:t>
              </a:r>
              <a:r>
                <a:rPr lang="en-US" altLang="zh-CN" sz="1400" dirty="0"/>
                <a:t>-&gt;</a:t>
              </a:r>
              <a:r>
                <a:rPr lang="zh-CN" altLang="en-US" sz="1400" dirty="0"/>
                <a:t> </a:t>
              </a:r>
              <a:r>
                <a:rPr lang="en-US" altLang="zh-CN" sz="1400" dirty="0"/>
                <a:t>S</a:t>
              </a:r>
              <a:r>
                <a:rPr lang="zh-CN" altLang="en-US" sz="1400" dirty="0"/>
                <a:t> </a:t>
              </a:r>
              <a:r>
                <a:rPr lang="en-US" altLang="zh-CN" sz="1400" dirty="0"/>
                <a:t>-&gt;</a:t>
              </a:r>
              <a:r>
                <a:rPr lang="zh-CN" altLang="en-US" sz="1400" dirty="0"/>
                <a:t> </a:t>
              </a:r>
              <a:r>
                <a:rPr lang="en-US" altLang="zh-CN" sz="1400" dirty="0" err="1"/>
                <a:t>Sickdeath</a:t>
              </a:r>
              <a:endParaRPr lang="en-US" sz="1400" dirty="0"/>
            </a:p>
          </p:txBody>
        </p:sp>
        <p:sp>
          <p:nvSpPr>
            <p:cNvPr id="17" name="Left Brace 16">
              <a:extLst>
                <a:ext uri="{FF2B5EF4-FFF2-40B4-BE49-F238E27FC236}">
                  <a16:creationId xmlns:a16="http://schemas.microsoft.com/office/drawing/2014/main" id="{092AD533-1144-EE55-AF3A-22B285332038}"/>
                </a:ext>
              </a:extLst>
            </p:cNvPr>
            <p:cNvSpPr/>
            <p:nvPr/>
          </p:nvSpPr>
          <p:spPr>
            <a:xfrm>
              <a:off x="8443939" y="3162681"/>
              <a:ext cx="140794" cy="947606"/>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aphicFrame>
        <p:nvGraphicFramePr>
          <p:cNvPr id="21" name="Table 20">
            <a:extLst>
              <a:ext uri="{FF2B5EF4-FFF2-40B4-BE49-F238E27FC236}">
                <a16:creationId xmlns:a16="http://schemas.microsoft.com/office/drawing/2014/main" id="{1956B93F-C3B4-52AB-88A9-2B9516B74C8B}"/>
              </a:ext>
            </a:extLst>
          </p:cNvPr>
          <p:cNvGraphicFramePr>
            <a:graphicFrameLocks noGrp="1"/>
          </p:cNvGraphicFramePr>
          <p:nvPr>
            <p:extLst>
              <p:ext uri="{D42A27DB-BD31-4B8C-83A1-F6EECF244321}">
                <p14:modId xmlns:p14="http://schemas.microsoft.com/office/powerpoint/2010/main" val="1068582079"/>
              </p:ext>
            </p:extLst>
          </p:nvPr>
        </p:nvGraphicFramePr>
        <p:xfrm>
          <a:off x="8584733" y="1899957"/>
          <a:ext cx="3465443" cy="1112520"/>
        </p:xfrm>
        <a:graphic>
          <a:graphicData uri="http://schemas.openxmlformats.org/drawingml/2006/table">
            <a:tbl>
              <a:tblPr>
                <a:tableStyleId>{5C22544A-7EE6-4342-B048-85BDC9FD1C3A}</a:tableStyleId>
              </a:tblPr>
              <a:tblGrid>
                <a:gridCol w="434601">
                  <a:extLst>
                    <a:ext uri="{9D8B030D-6E8A-4147-A177-3AD203B41FA5}">
                      <a16:colId xmlns:a16="http://schemas.microsoft.com/office/drawing/2014/main" val="1161650471"/>
                    </a:ext>
                  </a:extLst>
                </a:gridCol>
                <a:gridCol w="812239">
                  <a:extLst>
                    <a:ext uri="{9D8B030D-6E8A-4147-A177-3AD203B41FA5}">
                      <a16:colId xmlns:a16="http://schemas.microsoft.com/office/drawing/2014/main" val="4030676218"/>
                    </a:ext>
                  </a:extLst>
                </a:gridCol>
                <a:gridCol w="1288215">
                  <a:extLst>
                    <a:ext uri="{9D8B030D-6E8A-4147-A177-3AD203B41FA5}">
                      <a16:colId xmlns:a16="http://schemas.microsoft.com/office/drawing/2014/main" val="3306852097"/>
                    </a:ext>
                  </a:extLst>
                </a:gridCol>
                <a:gridCol w="930388">
                  <a:extLst>
                    <a:ext uri="{9D8B030D-6E8A-4147-A177-3AD203B41FA5}">
                      <a16:colId xmlns:a16="http://schemas.microsoft.com/office/drawing/2014/main" val="3051810517"/>
                    </a:ext>
                  </a:extLst>
                </a:gridCol>
              </a:tblGrid>
              <a:tr h="370840">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RN (u)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Event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Time (t)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1664706"/>
                  </a:ext>
                </a:extLst>
              </a:tr>
              <a:tr h="370840">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a:t>0.467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err="1"/>
                        <a:t>t_BGdeath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a:t>21 </a:t>
                      </a:r>
                      <a:r>
                        <a:rPr lang="en-US" dirty="0" err="1"/>
                        <a:t>yrs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816072835"/>
                  </a:ext>
                </a:extLst>
              </a:tr>
              <a:tr h="370840">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a:t>0.834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err="1"/>
                        <a:t>t_sick</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FF0000"/>
                          </a:solidFill>
                        </a:rPr>
                        <a:t>22</a:t>
                      </a:r>
                      <a:r>
                        <a:rPr lang="en-US" dirty="0">
                          <a:solidFill>
                            <a:srgbClr val="FF0000"/>
                          </a:solidFill>
                        </a:rPr>
                        <a:t> </a:t>
                      </a:r>
                      <a:r>
                        <a:rPr lang="en-US" dirty="0" err="1">
                          <a:solidFill>
                            <a:srgbClr val="FF0000"/>
                          </a:solidFill>
                        </a:rPr>
                        <a:t>yrs</a:t>
                      </a: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55706277"/>
                  </a:ext>
                </a:extLst>
              </a:tr>
            </a:tbl>
          </a:graphicData>
        </a:graphic>
      </p:graphicFrame>
      <p:graphicFrame>
        <p:nvGraphicFramePr>
          <p:cNvPr id="22" name="Table 21">
            <a:extLst>
              <a:ext uri="{FF2B5EF4-FFF2-40B4-BE49-F238E27FC236}">
                <a16:creationId xmlns:a16="http://schemas.microsoft.com/office/drawing/2014/main" id="{57837AF7-7CA4-0F96-E5B4-3F7C1D2E35C8}"/>
              </a:ext>
            </a:extLst>
          </p:cNvPr>
          <p:cNvGraphicFramePr>
            <a:graphicFrameLocks noGrp="1"/>
          </p:cNvGraphicFramePr>
          <p:nvPr>
            <p:extLst>
              <p:ext uri="{D42A27DB-BD31-4B8C-83A1-F6EECF244321}">
                <p14:modId xmlns:p14="http://schemas.microsoft.com/office/powerpoint/2010/main" val="2472654238"/>
              </p:ext>
            </p:extLst>
          </p:nvPr>
        </p:nvGraphicFramePr>
        <p:xfrm>
          <a:off x="8584733" y="3012477"/>
          <a:ext cx="3465443" cy="1112520"/>
        </p:xfrm>
        <a:graphic>
          <a:graphicData uri="http://schemas.openxmlformats.org/drawingml/2006/table">
            <a:tbl>
              <a:tblPr>
                <a:tableStyleId>{5C22544A-7EE6-4342-B048-85BDC9FD1C3A}</a:tableStyleId>
              </a:tblPr>
              <a:tblGrid>
                <a:gridCol w="434601">
                  <a:extLst>
                    <a:ext uri="{9D8B030D-6E8A-4147-A177-3AD203B41FA5}">
                      <a16:colId xmlns:a16="http://schemas.microsoft.com/office/drawing/2014/main" val="291496472"/>
                    </a:ext>
                  </a:extLst>
                </a:gridCol>
                <a:gridCol w="812239">
                  <a:extLst>
                    <a:ext uri="{9D8B030D-6E8A-4147-A177-3AD203B41FA5}">
                      <a16:colId xmlns:a16="http://schemas.microsoft.com/office/drawing/2014/main" val="1871812700"/>
                    </a:ext>
                  </a:extLst>
                </a:gridCol>
                <a:gridCol w="1288215">
                  <a:extLst>
                    <a:ext uri="{9D8B030D-6E8A-4147-A177-3AD203B41FA5}">
                      <a16:colId xmlns:a16="http://schemas.microsoft.com/office/drawing/2014/main" val="2631346117"/>
                    </a:ext>
                  </a:extLst>
                </a:gridCol>
                <a:gridCol w="930388">
                  <a:extLst>
                    <a:ext uri="{9D8B030D-6E8A-4147-A177-3AD203B41FA5}">
                      <a16:colId xmlns:a16="http://schemas.microsoft.com/office/drawing/2014/main" val="3891333306"/>
                    </a:ext>
                  </a:extLst>
                </a:gridCol>
              </a:tblGrid>
              <a:tr h="370840">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t>0.926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err="1"/>
                        <a:t>t_BGdeath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solidFill>
                            <a:srgbClr val="FF0000"/>
                          </a:solidFill>
                        </a:rPr>
                        <a:t>87</a:t>
                      </a:r>
                      <a:r>
                        <a:rPr lang="en-US" dirty="0">
                          <a:solidFill>
                            <a:srgbClr val="FF0000"/>
                          </a:solidFill>
                        </a:rPr>
                        <a:t> </a:t>
                      </a:r>
                      <a:r>
                        <a:rPr lang="en-US" dirty="0" err="1">
                          <a:solidFill>
                            <a:srgbClr val="FF0000"/>
                          </a:solidFill>
                        </a:rPr>
                        <a:t>yrs</a:t>
                      </a: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46534167"/>
                  </a:ext>
                </a:extLst>
              </a:tr>
              <a:tr h="370840">
                <a:tc>
                  <a:txBody>
                    <a:bodyPr/>
                    <a:lstStyle/>
                    <a:p>
                      <a:pPr algn="ctr"/>
                      <a:r>
                        <a:rPr lang="en-US" altLang="zh-CN" dirty="0"/>
                        <a:t>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t>0.593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t>t</a:t>
                      </a:r>
                      <a:r>
                        <a:rPr lang="en-US" altLang="zh-CN" dirty="0" err="1"/>
                        <a:t>_sick</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solidFill>
                            <a:srgbClr val="FF0000"/>
                          </a:solidFill>
                        </a:rPr>
                        <a:t>11</a:t>
                      </a:r>
                      <a:r>
                        <a:rPr lang="en-US" dirty="0">
                          <a:solidFill>
                            <a:srgbClr val="FF0000"/>
                          </a:solidFill>
                        </a:rPr>
                        <a:t> </a:t>
                      </a:r>
                      <a:r>
                        <a:rPr lang="en-US" dirty="0" err="1">
                          <a:solidFill>
                            <a:srgbClr val="FF0000"/>
                          </a:solidFill>
                        </a:rPr>
                        <a:t>yrs</a:t>
                      </a: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282279655"/>
                  </a:ext>
                </a:extLst>
              </a:tr>
              <a:tr h="370840">
                <a:tc>
                  <a:txBody>
                    <a:bodyPr/>
                    <a:lstStyle/>
                    <a:p>
                      <a:pPr algn="ctr"/>
                      <a:r>
                        <a:rPr lang="en-US" altLang="zh-CN" dirty="0"/>
                        <a:t>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t>0.959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err="1"/>
                        <a:t>t_sickdeath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solidFill>
                            <a:srgbClr val="FF0000"/>
                          </a:solidFill>
                        </a:rPr>
                        <a:t>16</a:t>
                      </a:r>
                      <a:r>
                        <a:rPr lang="en-US" dirty="0">
                          <a:solidFill>
                            <a:srgbClr val="FF0000"/>
                          </a:solidFill>
                        </a:rPr>
                        <a:t> </a:t>
                      </a:r>
                      <a:r>
                        <a:rPr lang="en-US" dirty="0" err="1">
                          <a:solidFill>
                            <a:srgbClr val="FF0000"/>
                          </a:solidFill>
                        </a:rPr>
                        <a:t>yrs</a:t>
                      </a: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27011009"/>
                  </a:ext>
                </a:extLst>
              </a:tr>
            </a:tbl>
          </a:graphicData>
        </a:graphic>
      </p:graphicFrame>
      <p:graphicFrame>
        <p:nvGraphicFramePr>
          <p:cNvPr id="23" name="Table 22">
            <a:extLst>
              <a:ext uri="{FF2B5EF4-FFF2-40B4-BE49-F238E27FC236}">
                <a16:creationId xmlns:a16="http://schemas.microsoft.com/office/drawing/2014/main" id="{3CBE3721-063C-1217-6B91-61B5D6B99553}"/>
              </a:ext>
            </a:extLst>
          </p:cNvPr>
          <p:cNvGraphicFramePr>
            <a:graphicFrameLocks noGrp="1"/>
          </p:cNvGraphicFramePr>
          <p:nvPr>
            <p:extLst>
              <p:ext uri="{D42A27DB-BD31-4B8C-83A1-F6EECF244321}">
                <p14:modId xmlns:p14="http://schemas.microsoft.com/office/powerpoint/2010/main" val="647172272"/>
              </p:ext>
            </p:extLst>
          </p:nvPr>
        </p:nvGraphicFramePr>
        <p:xfrm>
          <a:off x="8584733" y="4131576"/>
          <a:ext cx="3465443" cy="1112520"/>
        </p:xfrm>
        <a:graphic>
          <a:graphicData uri="http://schemas.openxmlformats.org/drawingml/2006/table">
            <a:tbl>
              <a:tblPr>
                <a:tableStyleId>{5C22544A-7EE6-4342-B048-85BDC9FD1C3A}</a:tableStyleId>
              </a:tblPr>
              <a:tblGrid>
                <a:gridCol w="434601">
                  <a:extLst>
                    <a:ext uri="{9D8B030D-6E8A-4147-A177-3AD203B41FA5}">
                      <a16:colId xmlns:a16="http://schemas.microsoft.com/office/drawing/2014/main" val="2611429277"/>
                    </a:ext>
                  </a:extLst>
                </a:gridCol>
                <a:gridCol w="812239">
                  <a:extLst>
                    <a:ext uri="{9D8B030D-6E8A-4147-A177-3AD203B41FA5}">
                      <a16:colId xmlns:a16="http://schemas.microsoft.com/office/drawing/2014/main" val="1251055079"/>
                    </a:ext>
                  </a:extLst>
                </a:gridCol>
                <a:gridCol w="1288215">
                  <a:extLst>
                    <a:ext uri="{9D8B030D-6E8A-4147-A177-3AD203B41FA5}">
                      <a16:colId xmlns:a16="http://schemas.microsoft.com/office/drawing/2014/main" val="2645626856"/>
                    </a:ext>
                  </a:extLst>
                </a:gridCol>
                <a:gridCol w="930388">
                  <a:extLst>
                    <a:ext uri="{9D8B030D-6E8A-4147-A177-3AD203B41FA5}">
                      <a16:colId xmlns:a16="http://schemas.microsoft.com/office/drawing/2014/main" val="4278743026"/>
                    </a:ext>
                  </a:extLst>
                </a:gridCol>
              </a:tblGrid>
              <a:tr h="370840">
                <a:tc>
                  <a:txBody>
                    <a:bodyPr/>
                    <a:lstStyle/>
                    <a:p>
                      <a:pPr algn="ctr"/>
                      <a:r>
                        <a:rPr lang="en-US" altLang="zh-CN" dirty="0"/>
                        <a:t>6</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t>0.808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err="1"/>
                        <a:t>t</a:t>
                      </a:r>
                      <a:r>
                        <a:rPr lang="en-US" altLang="zh-CN" dirty="0" err="1"/>
                        <a:t>_BGdeath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t>55 </a:t>
                      </a:r>
                      <a:r>
                        <a:rPr lang="en-US" dirty="0" err="1"/>
                        <a:t>yrs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36633386"/>
                  </a:ext>
                </a:extLst>
              </a:tr>
              <a:tr h="370840">
                <a:tc>
                  <a:txBody>
                    <a:bodyPr/>
                    <a:lstStyle/>
                    <a:p>
                      <a:pPr algn="ctr"/>
                      <a:r>
                        <a:rPr lang="en-US" altLang="zh-CN" dirty="0"/>
                        <a:t>7</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t>0.393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err="1"/>
                        <a:t>t</a:t>
                      </a:r>
                      <a:r>
                        <a:rPr lang="en-US" altLang="zh-CN" dirty="0" err="1"/>
                        <a:t>_sick</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altLang="zh-CN" dirty="0">
                          <a:solidFill>
                            <a:srgbClr val="FF0000"/>
                          </a:solidFill>
                        </a:rPr>
                        <a:t>6</a:t>
                      </a:r>
                      <a:r>
                        <a:rPr lang="en-US" dirty="0">
                          <a:solidFill>
                            <a:srgbClr val="FF0000"/>
                          </a:solidFill>
                        </a:rPr>
                        <a:t> </a:t>
                      </a:r>
                      <a:r>
                        <a:rPr lang="en-US" dirty="0" err="1">
                          <a:solidFill>
                            <a:srgbClr val="FF0000"/>
                          </a:solidFill>
                        </a:rPr>
                        <a:t>yrs</a:t>
                      </a: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975964127"/>
                  </a:ext>
                </a:extLst>
              </a:tr>
              <a:tr h="370840">
                <a:tc>
                  <a:txBody>
                    <a:bodyPr/>
                    <a:lstStyle/>
                    <a:p>
                      <a:pPr algn="ctr"/>
                      <a:r>
                        <a:rPr lang="en-US" altLang="zh-CN" dirty="0"/>
                        <a:t>8</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t>0.889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err="1"/>
                        <a:t>t</a:t>
                      </a:r>
                      <a:r>
                        <a:rPr lang="en-US" altLang="zh-CN" dirty="0" err="1"/>
                        <a:t>_sickdeath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t>11 </a:t>
                      </a:r>
                      <a:r>
                        <a:rPr lang="en-US" dirty="0" err="1"/>
                        <a:t>yrs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645957594"/>
                  </a:ext>
                </a:extLst>
              </a:tr>
            </a:tbl>
          </a:graphicData>
        </a:graphic>
      </p:graphicFrame>
      <p:pic>
        <p:nvPicPr>
          <p:cNvPr id="28" name="Picture 27" descr="A screenshot of a video&#10;&#10;Description automatically generated">
            <a:extLst>
              <a:ext uri="{FF2B5EF4-FFF2-40B4-BE49-F238E27FC236}">
                <a16:creationId xmlns:a16="http://schemas.microsoft.com/office/drawing/2014/main" id="{2D2D9EF3-D31E-6EFF-919F-22E88DC5D535}"/>
              </a:ext>
            </a:extLst>
          </p:cNvPr>
          <p:cNvPicPr>
            <a:picLocks noChangeAspect="1"/>
          </p:cNvPicPr>
          <p:nvPr/>
        </p:nvPicPr>
        <p:blipFill rotWithShape="1">
          <a:blip r:embed="rId3"/>
          <a:srcRect l="2664" t="3644"/>
          <a:stretch/>
        </p:blipFill>
        <p:spPr>
          <a:xfrm>
            <a:off x="630647" y="2319064"/>
            <a:ext cx="6234830" cy="3850097"/>
          </a:xfrm>
          <a:prstGeom prst="rect">
            <a:avLst/>
          </a:prstGeom>
        </p:spPr>
      </p:pic>
      <p:pic>
        <p:nvPicPr>
          <p:cNvPr id="32" name="Picture 31" descr="A diagram of a death&#10;&#10;Description automatically generated">
            <a:extLst>
              <a:ext uri="{FF2B5EF4-FFF2-40B4-BE49-F238E27FC236}">
                <a16:creationId xmlns:a16="http://schemas.microsoft.com/office/drawing/2014/main" id="{822299B4-7594-34DF-67D3-19E7FBE67558}"/>
              </a:ext>
            </a:extLst>
          </p:cNvPr>
          <p:cNvPicPr>
            <a:picLocks noChangeAspect="1"/>
          </p:cNvPicPr>
          <p:nvPr/>
        </p:nvPicPr>
        <p:blipFill rotWithShape="1">
          <a:blip r:embed="rId4"/>
          <a:srcRect l="3107" t="4420"/>
          <a:stretch/>
        </p:blipFill>
        <p:spPr>
          <a:xfrm>
            <a:off x="630647" y="2311151"/>
            <a:ext cx="6217781" cy="3858009"/>
          </a:xfrm>
          <a:prstGeom prst="rect">
            <a:avLst/>
          </a:prstGeom>
        </p:spPr>
      </p:pic>
      <p:grpSp>
        <p:nvGrpSpPr>
          <p:cNvPr id="24" name="Group 23">
            <a:extLst>
              <a:ext uri="{FF2B5EF4-FFF2-40B4-BE49-F238E27FC236}">
                <a16:creationId xmlns:a16="http://schemas.microsoft.com/office/drawing/2014/main" id="{DC9351C9-4FA4-7980-40DB-78D12EAE0130}"/>
              </a:ext>
            </a:extLst>
          </p:cNvPr>
          <p:cNvGrpSpPr/>
          <p:nvPr/>
        </p:nvGrpSpPr>
        <p:grpSpPr>
          <a:xfrm>
            <a:off x="183715" y="2816333"/>
            <a:ext cx="720930" cy="714014"/>
            <a:chOff x="74200" y="2682653"/>
            <a:chExt cx="777130" cy="852514"/>
          </a:xfrm>
        </p:grpSpPr>
        <p:sp>
          <p:nvSpPr>
            <p:cNvPr id="26" name="TextBox 25">
              <a:extLst>
                <a:ext uri="{FF2B5EF4-FFF2-40B4-BE49-F238E27FC236}">
                  <a16:creationId xmlns:a16="http://schemas.microsoft.com/office/drawing/2014/main" id="{97C1F44D-DAB9-FA01-3DEB-31C5D85356B0}"/>
                </a:ext>
              </a:extLst>
            </p:cNvPr>
            <p:cNvSpPr txBox="1"/>
            <p:nvPr/>
          </p:nvSpPr>
          <p:spPr>
            <a:xfrm>
              <a:off x="74200" y="2682653"/>
              <a:ext cx="777130" cy="261610"/>
            </a:xfrm>
            <a:prstGeom prst="rect">
              <a:avLst/>
            </a:prstGeom>
            <a:noFill/>
          </p:spPr>
          <p:txBody>
            <a:bodyPr wrap="square" rtlCol="0">
              <a:spAutoFit/>
            </a:bodyPr>
            <a:lstStyle/>
            <a:p>
              <a:r>
                <a:rPr lang="en-US" altLang="zh-CN" sz="1100" dirty="0"/>
                <a:t>Person</a:t>
              </a:r>
              <a:r>
                <a:rPr lang="zh-CN" altLang="en-US" sz="1100" dirty="0"/>
                <a:t> </a:t>
              </a:r>
              <a:r>
                <a:rPr lang="en-US" altLang="zh-CN" sz="1100" dirty="0"/>
                <a:t>1</a:t>
              </a:r>
              <a:endParaRPr lang="en-US" sz="1100" dirty="0"/>
            </a:p>
          </p:txBody>
        </p:sp>
        <p:pic>
          <p:nvPicPr>
            <p:cNvPr id="25" name="Graphic 24" descr="Man outline">
              <a:extLst>
                <a:ext uri="{FF2B5EF4-FFF2-40B4-BE49-F238E27FC236}">
                  <a16:creationId xmlns:a16="http://schemas.microsoft.com/office/drawing/2014/main" id="{08411012-A4FF-2381-B6A9-1E804E18F50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934" y="2965857"/>
              <a:ext cx="569310" cy="569310"/>
            </a:xfrm>
            <a:prstGeom prst="rect">
              <a:avLst/>
            </a:prstGeom>
          </p:spPr>
        </p:pic>
      </p:grpSp>
      <p:sp>
        <p:nvSpPr>
          <p:cNvPr id="8" name="Rounded Rectangle 7">
            <a:extLst>
              <a:ext uri="{FF2B5EF4-FFF2-40B4-BE49-F238E27FC236}">
                <a16:creationId xmlns:a16="http://schemas.microsoft.com/office/drawing/2014/main" id="{3DEBE3BC-1A3F-D52E-93F2-B3B1ECDD924C}"/>
              </a:ext>
            </a:extLst>
          </p:cNvPr>
          <p:cNvSpPr/>
          <p:nvPr/>
        </p:nvSpPr>
        <p:spPr>
          <a:xfrm>
            <a:off x="3903142" y="2448859"/>
            <a:ext cx="2119608" cy="81833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The following simulated events were also impacted due to the </a:t>
            </a:r>
            <a:r>
              <a:rPr lang="en-US" sz="1200" b="1" dirty="0">
                <a:solidFill>
                  <a:schemeClr val="tx1">
                    <a:lumMod val="95000"/>
                    <a:lumOff val="5000"/>
                  </a:schemeClr>
                </a:solidFill>
              </a:rPr>
              <a:t>random number misalignment</a:t>
            </a:r>
            <a:r>
              <a:rPr lang="en-US" sz="1200" dirty="0">
                <a:solidFill>
                  <a:schemeClr val="tx1">
                    <a:lumMod val="95000"/>
                    <a:lumOff val="5000"/>
                  </a:schemeClr>
                </a:solidFill>
              </a:rPr>
              <a:t>. </a:t>
            </a:r>
          </a:p>
        </p:txBody>
      </p:sp>
      <p:sp>
        <p:nvSpPr>
          <p:cNvPr id="9" name="Rounded Rectangle 8">
            <a:extLst>
              <a:ext uri="{FF2B5EF4-FFF2-40B4-BE49-F238E27FC236}">
                <a16:creationId xmlns:a16="http://schemas.microsoft.com/office/drawing/2014/main" id="{ADF6C712-2B89-9CE0-C2A2-AA782EFA8B8C}"/>
              </a:ext>
            </a:extLst>
          </p:cNvPr>
          <p:cNvSpPr/>
          <p:nvPr/>
        </p:nvSpPr>
        <p:spPr>
          <a:xfrm>
            <a:off x="3913433" y="3396986"/>
            <a:ext cx="2119608" cy="818332"/>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Lower incidence led to lower LE for Person 2 -&gt; </a:t>
            </a:r>
          </a:p>
          <a:p>
            <a:pPr algn="ctr"/>
            <a:r>
              <a:rPr lang="en-US" sz="1200" dirty="0">
                <a:solidFill>
                  <a:schemeClr val="tx1">
                    <a:lumMod val="95000"/>
                    <a:lumOff val="5000"/>
                  </a:schemeClr>
                </a:solidFill>
              </a:rPr>
              <a:t>Stochastic noise</a:t>
            </a:r>
          </a:p>
        </p:txBody>
      </p:sp>
    </p:spTree>
    <p:extLst>
      <p:ext uri="{BB962C8B-B14F-4D97-AF65-F5344CB8AC3E}">
        <p14:creationId xmlns:p14="http://schemas.microsoft.com/office/powerpoint/2010/main" val="287005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1.45833E-6 -1.48148E-6 L 0.20013 -0.08287 " pathEditMode="relative" rAng="0" ptsTypes="AA">
                                      <p:cBhvr>
                                        <p:cTn id="30" dur="2000" fill="hold"/>
                                        <p:tgtEl>
                                          <p:spTgt spid="24"/>
                                        </p:tgtEl>
                                        <p:attrNameLst>
                                          <p:attrName>ppt_x</p:attrName>
                                          <p:attrName>ppt_y</p:attrName>
                                        </p:attrNameLst>
                                      </p:cBhvr>
                                      <p:rCtr x="10000" y="-4144"/>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4DB344-5256-074D-A31F-1D07FB3831DD}"/>
              </a:ext>
            </a:extLst>
          </p:cNvPr>
          <p:cNvSpPr>
            <a:spLocks noGrp="1"/>
          </p:cNvSpPr>
          <p:nvPr>
            <p:ph sz="quarter" idx="13"/>
          </p:nvPr>
        </p:nvSpPr>
        <p:spPr>
          <a:xfrm>
            <a:off x="389995" y="1339006"/>
            <a:ext cx="11412010" cy="4224338"/>
          </a:xfrm>
        </p:spPr>
        <p:txBody>
          <a:bodyPr/>
          <a:lstStyle/>
          <a:p>
            <a:pPr marL="0" indent="0" algn="ctr" rtl="0" eaLnBrk="1" fontAlgn="ctr" latinLnBrk="0" hangingPunct="1">
              <a:lnSpc>
                <a:spcPct val="125000"/>
              </a:lnSpc>
              <a:spcBef>
                <a:spcPts val="0"/>
              </a:spcBef>
              <a:spcAft>
                <a:spcPts val="0"/>
              </a:spcAft>
              <a:buNone/>
            </a:pPr>
            <a:r>
              <a:rPr lang="en-US" altLang="zh-CN" sz="2400" dirty="0"/>
              <a:t>Random</a:t>
            </a:r>
            <a:r>
              <a:rPr lang="zh-CN" altLang="en-US" sz="2400" dirty="0"/>
              <a:t> </a:t>
            </a:r>
            <a:r>
              <a:rPr lang="en-US" altLang="zh-CN" sz="2400" dirty="0"/>
              <a:t>Numbers</a:t>
            </a:r>
            <a:r>
              <a:rPr lang="zh-CN" altLang="en-US" sz="2400" dirty="0"/>
              <a:t> </a:t>
            </a:r>
            <a:r>
              <a:rPr lang="en-US" altLang="zh-CN" sz="2400" dirty="0"/>
              <a:t>For</a:t>
            </a:r>
            <a:r>
              <a:rPr lang="zh-CN" altLang="en-US" sz="2400" dirty="0"/>
              <a:t> </a:t>
            </a:r>
            <a:r>
              <a:rPr lang="en-US" altLang="zh-CN" sz="2400" b="1" dirty="0"/>
              <a:t>each</a:t>
            </a:r>
            <a:r>
              <a:rPr lang="zh-CN" altLang="en-US" sz="2400" b="1" dirty="0"/>
              <a:t> </a:t>
            </a:r>
            <a:r>
              <a:rPr lang="en-US" altLang="zh-CN" sz="2400" b="1" dirty="0"/>
              <a:t>event</a:t>
            </a:r>
            <a:r>
              <a:rPr lang="zh-CN" altLang="en-US" sz="2400" b="1" dirty="0"/>
              <a:t> </a:t>
            </a:r>
            <a:r>
              <a:rPr lang="en-US" altLang="zh-CN" sz="2400" dirty="0"/>
              <a:t>and</a:t>
            </a:r>
            <a:r>
              <a:rPr lang="zh-CN" altLang="en-US" sz="2400" dirty="0"/>
              <a:t> </a:t>
            </a:r>
            <a:r>
              <a:rPr lang="en-US" altLang="zh-CN" sz="2400" b="1" dirty="0"/>
              <a:t>each</a:t>
            </a:r>
            <a:r>
              <a:rPr lang="zh-CN" altLang="en-US" sz="2400" b="1" dirty="0"/>
              <a:t> </a:t>
            </a:r>
            <a:r>
              <a:rPr lang="en-US" altLang="zh-CN" sz="2400" b="1" dirty="0"/>
              <a:t>person</a:t>
            </a:r>
            <a:r>
              <a:rPr lang="en-US" altLang="zh-CN" sz="2400" dirty="0"/>
              <a:t>.</a:t>
            </a:r>
          </a:p>
        </p:txBody>
      </p:sp>
      <p:sp>
        <p:nvSpPr>
          <p:cNvPr id="4" name="Title 3">
            <a:extLst>
              <a:ext uri="{FF2B5EF4-FFF2-40B4-BE49-F238E27FC236}">
                <a16:creationId xmlns:a16="http://schemas.microsoft.com/office/drawing/2014/main" id="{E5BB5B54-65D9-BE48-B415-73E252A893F3}"/>
              </a:ext>
            </a:extLst>
          </p:cNvPr>
          <p:cNvSpPr>
            <a:spLocks noGrp="1"/>
          </p:cNvSpPr>
          <p:nvPr>
            <p:ph type="title"/>
          </p:nvPr>
        </p:nvSpPr>
        <p:spPr/>
        <p:txBody>
          <a:bodyPr/>
          <a:lstStyle/>
          <a:p>
            <a:r>
              <a:rPr lang="en-US" altLang="zh-CN" sz="4400" dirty="0"/>
              <a:t>Common</a:t>
            </a:r>
            <a:r>
              <a:rPr lang="zh-CN" altLang="en-US" sz="4400" dirty="0"/>
              <a:t> </a:t>
            </a:r>
            <a:r>
              <a:rPr lang="en-US" altLang="zh-CN" sz="4400" dirty="0"/>
              <a:t>Random</a:t>
            </a:r>
            <a:r>
              <a:rPr lang="zh-CN" altLang="en-US" sz="4400" dirty="0"/>
              <a:t> </a:t>
            </a:r>
            <a:r>
              <a:rPr lang="en-US" altLang="zh-CN" sz="4400" dirty="0"/>
              <a:t>Numbers(CRNs)</a:t>
            </a:r>
            <a:endParaRPr lang="en-US" dirty="0"/>
          </a:p>
        </p:txBody>
      </p:sp>
      <p:sp>
        <p:nvSpPr>
          <p:cNvPr id="5" name="Slide Number Placeholder 4">
            <a:extLst>
              <a:ext uri="{FF2B5EF4-FFF2-40B4-BE49-F238E27FC236}">
                <a16:creationId xmlns:a16="http://schemas.microsoft.com/office/drawing/2014/main" id="{C34F7297-1C14-81D3-407C-0AEA53EE6CD6}"/>
              </a:ext>
            </a:extLst>
          </p:cNvPr>
          <p:cNvSpPr>
            <a:spLocks noGrp="1"/>
          </p:cNvSpPr>
          <p:nvPr>
            <p:ph type="sldNum" sz="quarter" idx="16"/>
          </p:nvPr>
        </p:nvSpPr>
        <p:spPr/>
        <p:txBody>
          <a:bodyPr/>
          <a:lstStyle/>
          <a:p>
            <a:fld id="{8FA71110-5E37-FC4B-93A7-94FD0C9816D7}" type="slidenum">
              <a:rPr lang="en-US" smtClean="0"/>
              <a:t>9</a:t>
            </a:fld>
            <a:endParaRPr lang="en-US"/>
          </a:p>
        </p:txBody>
      </p:sp>
      <p:graphicFrame>
        <p:nvGraphicFramePr>
          <p:cNvPr id="10" name="Content Placeholder 5">
            <a:extLst>
              <a:ext uri="{FF2B5EF4-FFF2-40B4-BE49-F238E27FC236}">
                <a16:creationId xmlns:a16="http://schemas.microsoft.com/office/drawing/2014/main" id="{3C45C5AB-51D7-CFFD-0A49-CC96A79AE561}"/>
              </a:ext>
            </a:extLst>
          </p:cNvPr>
          <p:cNvGraphicFramePr>
            <a:graphicFrameLocks/>
          </p:cNvGraphicFramePr>
          <p:nvPr>
            <p:extLst>
              <p:ext uri="{D42A27DB-BD31-4B8C-83A1-F6EECF244321}">
                <p14:modId xmlns:p14="http://schemas.microsoft.com/office/powerpoint/2010/main" val="2545331679"/>
              </p:ext>
            </p:extLst>
          </p:nvPr>
        </p:nvGraphicFramePr>
        <p:xfrm>
          <a:off x="1711756" y="2077513"/>
          <a:ext cx="9351610" cy="1289199"/>
        </p:xfrm>
        <a:graphic>
          <a:graphicData uri="http://schemas.openxmlformats.org/drawingml/2006/table">
            <a:tbl>
              <a:tblPr>
                <a:tableStyleId>{5C22544A-7EE6-4342-B048-85BDC9FD1C3A}</a:tableStyleId>
              </a:tblPr>
              <a:tblGrid>
                <a:gridCol w="935161">
                  <a:extLst>
                    <a:ext uri="{9D8B030D-6E8A-4147-A177-3AD203B41FA5}">
                      <a16:colId xmlns:a16="http://schemas.microsoft.com/office/drawing/2014/main" val="3398252835"/>
                    </a:ext>
                  </a:extLst>
                </a:gridCol>
                <a:gridCol w="935161">
                  <a:extLst>
                    <a:ext uri="{9D8B030D-6E8A-4147-A177-3AD203B41FA5}">
                      <a16:colId xmlns:a16="http://schemas.microsoft.com/office/drawing/2014/main" val="2709604990"/>
                    </a:ext>
                  </a:extLst>
                </a:gridCol>
                <a:gridCol w="935161">
                  <a:extLst>
                    <a:ext uri="{9D8B030D-6E8A-4147-A177-3AD203B41FA5}">
                      <a16:colId xmlns:a16="http://schemas.microsoft.com/office/drawing/2014/main" val="3530544219"/>
                    </a:ext>
                  </a:extLst>
                </a:gridCol>
                <a:gridCol w="935161">
                  <a:extLst>
                    <a:ext uri="{9D8B030D-6E8A-4147-A177-3AD203B41FA5}">
                      <a16:colId xmlns:a16="http://schemas.microsoft.com/office/drawing/2014/main" val="3033803518"/>
                    </a:ext>
                  </a:extLst>
                </a:gridCol>
                <a:gridCol w="935161">
                  <a:extLst>
                    <a:ext uri="{9D8B030D-6E8A-4147-A177-3AD203B41FA5}">
                      <a16:colId xmlns:a16="http://schemas.microsoft.com/office/drawing/2014/main" val="3482933940"/>
                    </a:ext>
                  </a:extLst>
                </a:gridCol>
                <a:gridCol w="935161">
                  <a:extLst>
                    <a:ext uri="{9D8B030D-6E8A-4147-A177-3AD203B41FA5}">
                      <a16:colId xmlns:a16="http://schemas.microsoft.com/office/drawing/2014/main" val="308506780"/>
                    </a:ext>
                  </a:extLst>
                </a:gridCol>
                <a:gridCol w="935161">
                  <a:extLst>
                    <a:ext uri="{9D8B030D-6E8A-4147-A177-3AD203B41FA5}">
                      <a16:colId xmlns:a16="http://schemas.microsoft.com/office/drawing/2014/main" val="1191246490"/>
                    </a:ext>
                  </a:extLst>
                </a:gridCol>
                <a:gridCol w="935161">
                  <a:extLst>
                    <a:ext uri="{9D8B030D-6E8A-4147-A177-3AD203B41FA5}">
                      <a16:colId xmlns:a16="http://schemas.microsoft.com/office/drawing/2014/main" val="981773501"/>
                    </a:ext>
                  </a:extLst>
                </a:gridCol>
                <a:gridCol w="935161">
                  <a:extLst>
                    <a:ext uri="{9D8B030D-6E8A-4147-A177-3AD203B41FA5}">
                      <a16:colId xmlns:a16="http://schemas.microsoft.com/office/drawing/2014/main" val="3820471079"/>
                    </a:ext>
                  </a:extLst>
                </a:gridCol>
                <a:gridCol w="935161">
                  <a:extLst>
                    <a:ext uri="{9D8B030D-6E8A-4147-A177-3AD203B41FA5}">
                      <a16:colId xmlns:a16="http://schemas.microsoft.com/office/drawing/2014/main" val="272109786"/>
                    </a:ext>
                  </a:extLst>
                </a:gridCol>
              </a:tblGrid>
              <a:tr h="286267">
                <a:tc gridSpan="3">
                  <a:txBody>
                    <a:bodyPr/>
                    <a:lstStyle/>
                    <a:p>
                      <a:pPr algn="ctr"/>
                      <a:r>
                        <a:rPr lang="en-US" sz="1200" dirty="0"/>
                        <a:t>Person 1 (LE = </a:t>
                      </a:r>
                      <a:r>
                        <a:rPr lang="en-US" altLang="zh-CN" sz="1200" dirty="0"/>
                        <a:t>14</a:t>
                      </a:r>
                      <a:r>
                        <a:rPr lang="en-US" sz="1200" dirty="0"/>
                        <a:t> </a:t>
                      </a:r>
                      <a:r>
                        <a:rPr lang="en-US" sz="1200" dirty="0" err="1"/>
                        <a:t>yrs</a:t>
                      </a: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Person 2 (LE = 1</a:t>
                      </a:r>
                      <a:r>
                        <a:rPr lang="en-US" altLang="zh-CN" sz="1200" dirty="0"/>
                        <a:t>0</a:t>
                      </a:r>
                      <a:r>
                        <a:rPr lang="en-US" sz="1200" dirty="0"/>
                        <a:t> </a:t>
                      </a:r>
                      <a:r>
                        <a:rPr lang="en-US" sz="1200" dirty="0" err="1"/>
                        <a:t>yrs</a:t>
                      </a: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altLang="zh-CN" sz="1200" dirty="0"/>
                        <a:t>Person</a:t>
                      </a:r>
                      <a:r>
                        <a:rPr lang="zh-CN" altLang="en-US" sz="1200" dirty="0"/>
                        <a:t> </a:t>
                      </a:r>
                      <a:r>
                        <a:rPr lang="en-US" altLang="zh-CN" sz="1200" dirty="0"/>
                        <a:t>3</a:t>
                      </a:r>
                      <a:r>
                        <a:rPr lang="zh-CN" altLang="en-US" sz="1200" dirty="0"/>
                        <a:t> </a:t>
                      </a:r>
                      <a:r>
                        <a:rPr lang="en-US" altLang="zh-CN" sz="1200" dirty="0"/>
                        <a:t>(LE</a:t>
                      </a:r>
                      <a:r>
                        <a:rPr lang="zh-CN" altLang="en-US" sz="1200" dirty="0"/>
                        <a:t> </a:t>
                      </a:r>
                      <a:r>
                        <a:rPr lang="en-US" altLang="zh-CN" sz="1200" dirty="0"/>
                        <a:t>=</a:t>
                      </a:r>
                      <a:r>
                        <a:rPr lang="zh-CN" altLang="en-US" sz="1200" dirty="0"/>
                        <a:t> </a:t>
                      </a:r>
                      <a:r>
                        <a:rPr lang="en-US" altLang="zh-CN" sz="1200" dirty="0"/>
                        <a:t>20</a:t>
                      </a:r>
                      <a:r>
                        <a:rPr lang="zh-CN" altLang="en-US" sz="1200" dirty="0"/>
                        <a:t> </a:t>
                      </a:r>
                      <a:r>
                        <a:rPr lang="en-US" altLang="zh-CN" sz="1200" dirty="0" err="1"/>
                        <a:t>yrs</a:t>
                      </a:r>
                      <a:r>
                        <a:rPr lang="en-US" altLang="zh-CN" sz="1200" dirty="0"/>
                        <a:t>)</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57954125"/>
                  </a:ext>
                </a:extLst>
              </a:tr>
              <a:tr h="545732">
                <a:tc>
                  <a:txBody>
                    <a:bodyPr/>
                    <a:lstStyle/>
                    <a:p>
                      <a:pPr algn="ctr"/>
                      <a:r>
                        <a:rPr lang="en-US" sz="1200" dirty="0" err="1"/>
                        <a:t>t</a:t>
                      </a:r>
                      <a:r>
                        <a:rPr lang="en-US" altLang="zh-CN" sz="1200" dirty="0" err="1"/>
                        <a:t>_</a:t>
                      </a:r>
                      <a:r>
                        <a:rPr lang="en-US" sz="1200" dirty="0" err="1"/>
                        <a:t>S</a:t>
                      </a:r>
                      <a:r>
                        <a:rPr lang="en-US" altLang="zh-CN" sz="1200" dirty="0" err="1"/>
                        <a:t>ick</a:t>
                      </a:r>
                      <a:endParaRPr lang="en-US" sz="1200" dirty="0"/>
                    </a:p>
                    <a:p>
                      <a:pPr algn="ctr"/>
                      <a:r>
                        <a:rPr lang="en-US" altLang="zh-CN" sz="1200" dirty="0"/>
                        <a:t>(r</a:t>
                      </a:r>
                      <a:r>
                        <a:rPr lang="zh-CN" altLang="en-US" sz="1200" dirty="0"/>
                        <a:t> </a:t>
                      </a:r>
                      <a:r>
                        <a:rPr lang="en-US" altLang="zh-CN" sz="1200" dirty="0"/>
                        <a:t>=</a:t>
                      </a:r>
                      <a:r>
                        <a:rPr lang="zh-CN" altLang="en-US" sz="1200" dirty="0"/>
                        <a:t> </a:t>
                      </a:r>
                      <a:r>
                        <a:rPr lang="en-US" altLang="zh-CN" sz="1200" dirty="0"/>
                        <a:t>0.1)</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err="1"/>
                        <a:t>t</a:t>
                      </a:r>
                      <a:r>
                        <a:rPr lang="en-US" altLang="zh-CN" sz="1200" dirty="0" err="1"/>
                        <a:t>_BG</a:t>
                      </a:r>
                      <a:r>
                        <a:rPr lang="en-US" sz="1200" dirty="0" err="1"/>
                        <a:t>D</a:t>
                      </a:r>
                      <a:r>
                        <a:rPr lang="en-US" altLang="zh-CN" sz="1200" dirty="0" err="1"/>
                        <a:t>eath</a:t>
                      </a:r>
                      <a:endParaRPr lang="en-US" sz="1200" dirty="0"/>
                    </a:p>
                    <a:p>
                      <a:pPr algn="ctr"/>
                      <a:r>
                        <a:rPr lang="en-US" sz="1200" dirty="0"/>
                        <a:t>(r = 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err="1"/>
                        <a:t>t_SickDeath</a:t>
                      </a:r>
                      <a:endParaRPr lang="en-US" sz="1200" dirty="0"/>
                    </a:p>
                    <a:p>
                      <a:pPr algn="ctr"/>
                      <a:r>
                        <a:rPr lang="en-US" sz="1200" dirty="0"/>
                        <a:t>(r = 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err="1"/>
                        <a:t>t</a:t>
                      </a:r>
                      <a:r>
                        <a:rPr lang="en-US" altLang="zh-CN" sz="1200" dirty="0" err="1"/>
                        <a:t>_</a:t>
                      </a:r>
                      <a:r>
                        <a:rPr lang="en-US" sz="1200" dirty="0" err="1"/>
                        <a:t>S</a:t>
                      </a:r>
                      <a:r>
                        <a:rPr lang="en-US" altLang="zh-CN" sz="1200" dirty="0" err="1"/>
                        <a:t>ick</a:t>
                      </a:r>
                      <a:endParaRPr lang="en-US" sz="1200" dirty="0"/>
                    </a:p>
                    <a:p>
                      <a:pPr algn="ctr"/>
                      <a:r>
                        <a:rPr lang="en-US" altLang="zh-CN" sz="1200" dirty="0"/>
                        <a:t>(r</a:t>
                      </a:r>
                      <a:r>
                        <a:rPr lang="zh-CN" altLang="en-US" sz="1200" dirty="0"/>
                        <a:t> </a:t>
                      </a:r>
                      <a:r>
                        <a:rPr lang="en-US" altLang="zh-CN" sz="1200" dirty="0"/>
                        <a:t>=</a:t>
                      </a:r>
                      <a:r>
                        <a:rPr lang="zh-CN" altLang="en-US" sz="1200" dirty="0"/>
                        <a:t> </a:t>
                      </a:r>
                      <a:r>
                        <a:rPr lang="en-US" altLang="zh-CN" sz="1200" dirty="0"/>
                        <a:t>0.1)</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err="1"/>
                        <a:t>t</a:t>
                      </a:r>
                      <a:r>
                        <a:rPr lang="en-US" altLang="zh-CN" sz="1200" dirty="0" err="1"/>
                        <a:t>_BG</a:t>
                      </a:r>
                      <a:r>
                        <a:rPr lang="en-US" sz="1200" dirty="0" err="1"/>
                        <a:t>D</a:t>
                      </a:r>
                      <a:r>
                        <a:rPr lang="en-US" altLang="zh-CN" sz="1200" dirty="0" err="1"/>
                        <a:t>eath</a:t>
                      </a:r>
                      <a:endParaRPr lang="en-US" sz="1200" dirty="0"/>
                    </a:p>
                    <a:p>
                      <a:pPr algn="ctr"/>
                      <a:r>
                        <a:rPr lang="en-US" sz="1200" dirty="0"/>
                        <a:t>(r = 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err="1"/>
                        <a:t>t_SickDeath</a:t>
                      </a:r>
                      <a:endParaRPr lang="en-US" sz="1200" dirty="0"/>
                    </a:p>
                    <a:p>
                      <a:pPr algn="ctr"/>
                      <a:r>
                        <a:rPr lang="en-US" sz="1200" dirty="0"/>
                        <a:t>(r = 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err="1"/>
                        <a:t>t</a:t>
                      </a:r>
                      <a:r>
                        <a:rPr lang="en-US" altLang="zh-CN" sz="1200" dirty="0" err="1"/>
                        <a:t>_</a:t>
                      </a:r>
                      <a:r>
                        <a:rPr lang="en-US" sz="1200" dirty="0" err="1"/>
                        <a:t>S</a:t>
                      </a:r>
                      <a:r>
                        <a:rPr lang="en-US" altLang="zh-CN" sz="1200" dirty="0" err="1"/>
                        <a:t>ick</a:t>
                      </a:r>
                      <a:endParaRPr lang="en-US" sz="1200" dirty="0"/>
                    </a:p>
                    <a:p>
                      <a:pPr algn="ctr"/>
                      <a:r>
                        <a:rPr lang="en-US" altLang="zh-CN" sz="1200" dirty="0"/>
                        <a:t>(r</a:t>
                      </a:r>
                      <a:r>
                        <a:rPr lang="zh-CN" altLang="en-US" sz="1200" dirty="0"/>
                        <a:t> </a:t>
                      </a:r>
                      <a:r>
                        <a:rPr lang="en-US" altLang="zh-CN" sz="1200" dirty="0"/>
                        <a:t>=</a:t>
                      </a:r>
                      <a:r>
                        <a:rPr lang="zh-CN" altLang="en-US" sz="1200" dirty="0"/>
                        <a:t> </a:t>
                      </a:r>
                      <a:r>
                        <a:rPr lang="en-US" altLang="zh-CN" sz="1200" dirty="0"/>
                        <a:t>0.1)</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err="1"/>
                        <a:t>t</a:t>
                      </a:r>
                      <a:r>
                        <a:rPr lang="en-US" altLang="zh-CN" sz="1200" dirty="0" err="1"/>
                        <a:t>_BG</a:t>
                      </a:r>
                      <a:r>
                        <a:rPr lang="en-US" sz="1200" dirty="0" err="1"/>
                        <a:t>D</a:t>
                      </a:r>
                      <a:r>
                        <a:rPr lang="en-US" altLang="zh-CN" sz="1200" dirty="0" err="1"/>
                        <a:t>eath</a:t>
                      </a:r>
                      <a:endParaRPr lang="en-US" sz="1200" dirty="0"/>
                    </a:p>
                    <a:p>
                      <a:pPr algn="ctr"/>
                      <a:r>
                        <a:rPr lang="en-US" sz="1200" dirty="0"/>
                        <a:t>(r = 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err="1"/>
                        <a:t>t_SickDeath</a:t>
                      </a:r>
                      <a:endParaRPr lang="en-US" sz="1200" dirty="0"/>
                    </a:p>
                    <a:p>
                      <a:pPr algn="ctr"/>
                      <a:r>
                        <a:rPr lang="en-US" sz="1200" dirty="0"/>
                        <a:t>(r = 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8593520"/>
                  </a:ext>
                </a:extLst>
              </a:tr>
              <a:tr h="394076">
                <a:tc>
                  <a:txBody>
                    <a:bodyPr/>
                    <a:lstStyle/>
                    <a:p>
                      <a:pPr algn="ctr"/>
                      <a:r>
                        <a:rPr lang="en-US" sz="1200" dirty="0"/>
                        <a:t>0.467</a:t>
                      </a:r>
                    </a:p>
                    <a:p>
                      <a:pPr algn="ctr"/>
                      <a:r>
                        <a:rPr lang="en-US" sz="1200" dirty="0"/>
                        <a:t>(6 </a:t>
                      </a:r>
                      <a:r>
                        <a:rPr lang="en-US" sz="1200" dirty="0" err="1"/>
                        <a:t>yrs</a:t>
                      </a: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US" sz="1200" b="0" i="0" u="none" strike="noStrike" dirty="0">
                          <a:solidFill>
                            <a:schemeClr val="tx1"/>
                          </a:solidFill>
                          <a:effectLst/>
                          <a:latin typeface="Calibri" panose="020F0502020204030204" pitchFamily="34" charset="0"/>
                        </a:rPr>
                        <a:t>0.661</a:t>
                      </a:r>
                    </a:p>
                    <a:p>
                      <a:pPr algn="ctr" fontAlgn="b"/>
                      <a:r>
                        <a:rPr lang="en-US" sz="1200" b="0" i="0" u="none" strike="noStrike" dirty="0">
                          <a:solidFill>
                            <a:schemeClr val="tx1"/>
                          </a:solidFill>
                          <a:effectLst/>
                          <a:latin typeface="Calibri" panose="020F0502020204030204" pitchFamily="34" charset="0"/>
                        </a:rPr>
                        <a:t>(36 </a:t>
                      </a:r>
                      <a:r>
                        <a:rPr lang="en-US" sz="1200" b="0" i="0" u="none" strike="noStrike" dirty="0" err="1">
                          <a:solidFill>
                            <a:schemeClr val="tx1"/>
                          </a:solidFill>
                          <a:effectLst/>
                          <a:latin typeface="Calibri" panose="020F0502020204030204" pitchFamily="34" charset="0"/>
                        </a:rPr>
                        <a:t>yrs</a:t>
                      </a:r>
                      <a:r>
                        <a:rPr lang="en-US" sz="1200" b="0" i="0" u="none" strike="noStrike" dirty="0">
                          <a:solidFill>
                            <a:schemeClr val="tx1"/>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000000"/>
                          </a:solidFill>
                          <a:effectLst/>
                          <a:latin typeface="Calibri" panose="020F0502020204030204" pitchFamily="34" charset="0"/>
                        </a:rPr>
                        <a:t>0.805</a:t>
                      </a:r>
                    </a:p>
                    <a:p>
                      <a:pPr algn="ctr" fontAlgn="b"/>
                      <a:r>
                        <a:rPr lang="en-US" altLang="zh-CN" sz="1200" b="0" i="0" u="none" strike="noStrike" dirty="0">
                          <a:solidFill>
                            <a:srgbClr val="000000"/>
                          </a:solidFill>
                          <a:effectLst/>
                          <a:latin typeface="Calibri" panose="020F0502020204030204" pitchFamily="34" charset="0"/>
                        </a:rPr>
                        <a:t>(8</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err="1">
                          <a:solidFill>
                            <a:srgbClr val="000000"/>
                          </a:solidFill>
                          <a:effectLst/>
                          <a:latin typeface="Calibri" panose="020F0502020204030204" pitchFamily="34" charset="0"/>
                        </a:rPr>
                        <a:t>yrs</a:t>
                      </a:r>
                      <a:r>
                        <a:rPr lang="en-US" altLang="zh-CN" sz="1200" b="0" i="0" u="none" strike="noStrike" dirty="0">
                          <a:solidFill>
                            <a:srgbClr val="000000"/>
                          </a:solidFill>
                          <a:effectLst/>
                          <a:latin typeface="Calibri" panose="020F0502020204030204" pitchFamily="34" charset="0"/>
                        </a:rPr>
                        <a:t>)</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0.596</a:t>
                      </a:r>
                    </a:p>
                    <a:p>
                      <a:pPr algn="ctr" fontAlgn="b"/>
                      <a:r>
                        <a:rPr lang="en-US" sz="1200" b="0" i="0" u="none" strike="noStrike" dirty="0">
                          <a:solidFill>
                            <a:srgbClr val="000000"/>
                          </a:solidFill>
                          <a:effectLst/>
                          <a:latin typeface="Calibri" panose="020F0502020204030204" pitchFamily="34" charset="0"/>
                        </a:rPr>
                        <a:t>(9 </a:t>
                      </a:r>
                      <a:r>
                        <a:rPr lang="en-US" sz="1200" b="0" i="0" u="none" strike="noStrike" dirty="0" err="1">
                          <a:solidFill>
                            <a:srgbClr val="000000"/>
                          </a:solidFill>
                          <a:effectLst/>
                          <a:latin typeface="Calibri" panose="020F0502020204030204" pitchFamily="34" charset="0"/>
                        </a:rPr>
                        <a:t>yrs</a:t>
                      </a:r>
                      <a:r>
                        <a:rPr lang="en-US" sz="1200" b="0" i="0" u="none" strike="noStrike" dirty="0">
                          <a:solidFill>
                            <a:srgbClr val="0000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0.375</a:t>
                      </a:r>
                    </a:p>
                    <a:p>
                      <a:pPr algn="ctr" fontAlgn="b"/>
                      <a:r>
                        <a:rPr lang="en-US" sz="1200" b="0" i="0" u="none" strike="noStrike" dirty="0">
                          <a:solidFill>
                            <a:srgbClr val="000000"/>
                          </a:solidFill>
                          <a:effectLst/>
                          <a:latin typeface="Calibri" panose="020F0502020204030204" pitchFamily="34" charset="0"/>
                        </a:rPr>
                        <a:t>(23 </a:t>
                      </a:r>
                      <a:r>
                        <a:rPr lang="en-US" sz="1200" b="0" i="0" u="none" strike="noStrike" dirty="0" err="1">
                          <a:solidFill>
                            <a:srgbClr val="000000"/>
                          </a:solidFill>
                          <a:effectLst/>
                          <a:latin typeface="Calibri" panose="020F0502020204030204" pitchFamily="34" charset="0"/>
                        </a:rPr>
                        <a:t>yrs</a:t>
                      </a:r>
                      <a:r>
                        <a:rPr lang="en-US" sz="1200" b="0" i="0" u="none" strike="noStrike" dirty="0">
                          <a:solidFill>
                            <a:srgbClr val="0000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000000"/>
                          </a:solidFill>
                          <a:effectLst/>
                          <a:latin typeface="Calibri" panose="020F0502020204030204" pitchFamily="34" charset="0"/>
                        </a:rPr>
                        <a:t>0.199</a:t>
                      </a:r>
                    </a:p>
                    <a:p>
                      <a:pPr algn="ctr" fontAlgn="b"/>
                      <a:r>
                        <a:rPr lang="en-US" altLang="zh-CN" sz="1200" b="0" i="0" u="none" strike="noStrike" dirty="0">
                          <a:solidFill>
                            <a:srgbClr val="000000"/>
                          </a:solidFill>
                          <a:effectLst/>
                          <a:latin typeface="Calibri" panose="020F0502020204030204" pitchFamily="34" charset="0"/>
                        </a:rPr>
                        <a:t>(1</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err="1">
                          <a:solidFill>
                            <a:srgbClr val="000000"/>
                          </a:solidFill>
                          <a:effectLst/>
                          <a:latin typeface="Calibri" panose="020F0502020204030204" pitchFamily="34" charset="0"/>
                        </a:rPr>
                        <a:t>yr</a:t>
                      </a:r>
                      <a:r>
                        <a:rPr lang="en-US" altLang="zh-CN" sz="1200" b="0" i="0" u="none" strike="noStrike" dirty="0">
                          <a:solidFill>
                            <a:srgbClr val="000000"/>
                          </a:solidFill>
                          <a:effectLst/>
                          <a:latin typeface="Calibri" panose="020F0502020204030204" pitchFamily="34" charset="0"/>
                        </a:rPr>
                        <a:t>)</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0.538</a:t>
                      </a:r>
                    </a:p>
                    <a:p>
                      <a:pPr algn="ctr" fontAlgn="b"/>
                      <a:r>
                        <a:rPr lang="en-US" altLang="zh-CN" sz="1200" b="0" i="0" u="none" strike="noStrike" dirty="0">
                          <a:solidFill>
                            <a:srgbClr val="000000"/>
                          </a:solidFill>
                          <a:effectLst/>
                          <a:latin typeface="Calibri" panose="020F0502020204030204" pitchFamily="34" charset="0"/>
                        </a:rPr>
                        <a:t>(8</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err="1">
                          <a:solidFill>
                            <a:srgbClr val="000000"/>
                          </a:solidFill>
                          <a:effectLst/>
                          <a:latin typeface="Calibri" panose="020F0502020204030204" pitchFamily="34" charset="0"/>
                        </a:rPr>
                        <a:t>yrs</a:t>
                      </a:r>
                      <a:r>
                        <a:rPr lang="en-US" altLang="zh-CN" sz="1200" b="0" i="0" u="none" strike="noStrike" dirty="0">
                          <a:solidFill>
                            <a:srgbClr val="000000"/>
                          </a:solidFill>
                          <a:effectLst/>
                          <a:latin typeface="Calibri" panose="020F0502020204030204" pitchFamily="34" charset="0"/>
                        </a:rPr>
                        <a:t>)</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altLang="zh-CN" sz="1200" b="0" i="0" u="none" strike="noStrike" dirty="0">
                          <a:solidFill>
                            <a:srgbClr val="000000"/>
                          </a:solidFill>
                          <a:effectLst/>
                          <a:latin typeface="Calibri" panose="020F0502020204030204" pitchFamily="34" charset="0"/>
                        </a:rPr>
                        <a:t>0.305</a:t>
                      </a:r>
                    </a:p>
                    <a:p>
                      <a:pPr algn="ctr" fontAlgn="b"/>
                      <a:r>
                        <a:rPr lang="en-US" altLang="zh-CN" sz="1200" b="0" i="0" u="none" strike="noStrike" dirty="0">
                          <a:solidFill>
                            <a:srgbClr val="000000"/>
                          </a:solidFill>
                          <a:effectLst/>
                          <a:latin typeface="Calibri" panose="020F0502020204030204" pitchFamily="34" charset="0"/>
                        </a:rPr>
                        <a:t>(12</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err="1">
                          <a:solidFill>
                            <a:srgbClr val="000000"/>
                          </a:solidFill>
                          <a:effectLst/>
                          <a:latin typeface="Calibri" panose="020F0502020204030204" pitchFamily="34" charset="0"/>
                        </a:rPr>
                        <a:t>yrs</a:t>
                      </a:r>
                      <a:r>
                        <a:rPr lang="en-US" altLang="zh-CN" sz="1200" b="0" i="0" u="none" strike="noStrike" dirty="0">
                          <a:solidFill>
                            <a:srgbClr val="000000"/>
                          </a:solidFill>
                          <a:effectLst/>
                          <a:latin typeface="Calibri" panose="020F0502020204030204" pitchFamily="34" charset="0"/>
                        </a:rPr>
                        <a:t>)</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0.986</a:t>
                      </a:r>
                    </a:p>
                    <a:p>
                      <a:pPr algn="ctr" fontAlgn="b"/>
                      <a:r>
                        <a:rPr lang="en-US" altLang="zh-CN" sz="1200" b="0" i="0" u="none" strike="noStrike" dirty="0">
                          <a:solidFill>
                            <a:srgbClr val="000000"/>
                          </a:solidFill>
                          <a:effectLst/>
                          <a:latin typeface="Calibri" panose="020F0502020204030204" pitchFamily="34" charset="0"/>
                        </a:rPr>
                        <a:t>(21</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err="1">
                          <a:solidFill>
                            <a:srgbClr val="000000"/>
                          </a:solidFill>
                          <a:effectLst/>
                          <a:latin typeface="Calibri" panose="020F0502020204030204" pitchFamily="34" charset="0"/>
                        </a:rPr>
                        <a:t>yrs</a:t>
                      </a:r>
                      <a:r>
                        <a:rPr lang="en-US" altLang="zh-CN" sz="1200" b="0" i="0" u="none" strike="noStrike" dirty="0">
                          <a:solidFill>
                            <a:srgbClr val="000000"/>
                          </a:solidFill>
                          <a:effectLst/>
                          <a:latin typeface="Calibri" panose="020F0502020204030204" pitchFamily="34" charset="0"/>
                        </a:rPr>
                        <a:t>)</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200" b="0" i="0" u="none" strike="noStrike" dirty="0">
                          <a:solidFill>
                            <a:srgbClr val="000000"/>
                          </a:solidFill>
                          <a:effectLst/>
                          <a:latin typeface="Calibri" panose="020F0502020204030204" pitchFamily="34" charset="0"/>
                        </a:rPr>
                        <a:t>…</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5755952"/>
                  </a:ext>
                </a:extLst>
              </a:tr>
            </a:tbl>
          </a:graphicData>
        </a:graphic>
      </p:graphicFrame>
      <p:sp>
        <p:nvSpPr>
          <p:cNvPr id="11" name="TextBox 10">
            <a:extLst>
              <a:ext uri="{FF2B5EF4-FFF2-40B4-BE49-F238E27FC236}">
                <a16:creationId xmlns:a16="http://schemas.microsoft.com/office/drawing/2014/main" id="{718CDAC7-E24D-61CB-801B-4624F43513C3}"/>
              </a:ext>
            </a:extLst>
          </p:cNvPr>
          <p:cNvSpPr txBox="1"/>
          <p:nvPr/>
        </p:nvSpPr>
        <p:spPr>
          <a:xfrm>
            <a:off x="489934" y="2398946"/>
            <a:ext cx="1180003" cy="646331"/>
          </a:xfrm>
          <a:prstGeom prst="rect">
            <a:avLst/>
          </a:prstGeom>
          <a:noFill/>
        </p:spPr>
        <p:txBody>
          <a:bodyPr wrap="none" rtlCol="0">
            <a:spAutoFit/>
          </a:bodyPr>
          <a:lstStyle/>
          <a:p>
            <a:r>
              <a:rPr lang="en-US" dirty="0"/>
              <a:t>Status quo</a:t>
            </a:r>
          </a:p>
          <a:p>
            <a:r>
              <a:rPr lang="en-US" dirty="0" err="1"/>
              <a:t>rHS</a:t>
            </a:r>
            <a:r>
              <a:rPr lang="en-US" dirty="0"/>
              <a:t> = 0.1</a:t>
            </a:r>
          </a:p>
        </p:txBody>
      </p:sp>
      <p:sp>
        <p:nvSpPr>
          <p:cNvPr id="12" name="TextBox 11">
            <a:extLst>
              <a:ext uri="{FF2B5EF4-FFF2-40B4-BE49-F238E27FC236}">
                <a16:creationId xmlns:a16="http://schemas.microsoft.com/office/drawing/2014/main" id="{AD0226C3-2C9A-0279-C54C-5C0B03ADC1DD}"/>
              </a:ext>
            </a:extLst>
          </p:cNvPr>
          <p:cNvSpPr txBox="1"/>
          <p:nvPr/>
        </p:nvSpPr>
        <p:spPr>
          <a:xfrm>
            <a:off x="407539" y="3940043"/>
            <a:ext cx="1344792" cy="646331"/>
          </a:xfrm>
          <a:prstGeom prst="rect">
            <a:avLst/>
          </a:prstGeom>
          <a:noFill/>
        </p:spPr>
        <p:txBody>
          <a:bodyPr wrap="none" rtlCol="0">
            <a:spAutoFit/>
          </a:bodyPr>
          <a:lstStyle/>
          <a:p>
            <a:r>
              <a:rPr lang="en-US" dirty="0"/>
              <a:t>Intervention</a:t>
            </a:r>
          </a:p>
          <a:p>
            <a:r>
              <a:rPr lang="en-US" dirty="0" err="1"/>
              <a:t>rHS</a:t>
            </a:r>
            <a:r>
              <a:rPr lang="en-US" dirty="0"/>
              <a:t> = 0.08</a:t>
            </a:r>
          </a:p>
        </p:txBody>
      </p:sp>
      <p:graphicFrame>
        <p:nvGraphicFramePr>
          <p:cNvPr id="13" name="Content Placeholder 5">
            <a:extLst>
              <a:ext uri="{FF2B5EF4-FFF2-40B4-BE49-F238E27FC236}">
                <a16:creationId xmlns:a16="http://schemas.microsoft.com/office/drawing/2014/main" id="{EEA34262-F6D7-0EFA-CA63-275BCE3D17F5}"/>
              </a:ext>
            </a:extLst>
          </p:cNvPr>
          <p:cNvGraphicFramePr>
            <a:graphicFrameLocks/>
          </p:cNvGraphicFramePr>
          <p:nvPr>
            <p:extLst>
              <p:ext uri="{D42A27DB-BD31-4B8C-83A1-F6EECF244321}">
                <p14:modId xmlns:p14="http://schemas.microsoft.com/office/powerpoint/2010/main" val="1965607782"/>
              </p:ext>
            </p:extLst>
          </p:nvPr>
        </p:nvGraphicFramePr>
        <p:xfrm>
          <a:off x="1711756" y="3669835"/>
          <a:ext cx="9351610" cy="1289199"/>
        </p:xfrm>
        <a:graphic>
          <a:graphicData uri="http://schemas.openxmlformats.org/drawingml/2006/table">
            <a:tbl>
              <a:tblPr>
                <a:tableStyleId>{5C22544A-7EE6-4342-B048-85BDC9FD1C3A}</a:tableStyleId>
              </a:tblPr>
              <a:tblGrid>
                <a:gridCol w="935161">
                  <a:extLst>
                    <a:ext uri="{9D8B030D-6E8A-4147-A177-3AD203B41FA5}">
                      <a16:colId xmlns:a16="http://schemas.microsoft.com/office/drawing/2014/main" val="3398252835"/>
                    </a:ext>
                  </a:extLst>
                </a:gridCol>
                <a:gridCol w="935161">
                  <a:extLst>
                    <a:ext uri="{9D8B030D-6E8A-4147-A177-3AD203B41FA5}">
                      <a16:colId xmlns:a16="http://schemas.microsoft.com/office/drawing/2014/main" val="2709604990"/>
                    </a:ext>
                  </a:extLst>
                </a:gridCol>
                <a:gridCol w="935161">
                  <a:extLst>
                    <a:ext uri="{9D8B030D-6E8A-4147-A177-3AD203B41FA5}">
                      <a16:colId xmlns:a16="http://schemas.microsoft.com/office/drawing/2014/main" val="3530544219"/>
                    </a:ext>
                  </a:extLst>
                </a:gridCol>
                <a:gridCol w="935161">
                  <a:extLst>
                    <a:ext uri="{9D8B030D-6E8A-4147-A177-3AD203B41FA5}">
                      <a16:colId xmlns:a16="http://schemas.microsoft.com/office/drawing/2014/main" val="3033803518"/>
                    </a:ext>
                  </a:extLst>
                </a:gridCol>
                <a:gridCol w="935161">
                  <a:extLst>
                    <a:ext uri="{9D8B030D-6E8A-4147-A177-3AD203B41FA5}">
                      <a16:colId xmlns:a16="http://schemas.microsoft.com/office/drawing/2014/main" val="3482933940"/>
                    </a:ext>
                  </a:extLst>
                </a:gridCol>
                <a:gridCol w="935161">
                  <a:extLst>
                    <a:ext uri="{9D8B030D-6E8A-4147-A177-3AD203B41FA5}">
                      <a16:colId xmlns:a16="http://schemas.microsoft.com/office/drawing/2014/main" val="308506780"/>
                    </a:ext>
                  </a:extLst>
                </a:gridCol>
                <a:gridCol w="935161">
                  <a:extLst>
                    <a:ext uri="{9D8B030D-6E8A-4147-A177-3AD203B41FA5}">
                      <a16:colId xmlns:a16="http://schemas.microsoft.com/office/drawing/2014/main" val="1191246490"/>
                    </a:ext>
                  </a:extLst>
                </a:gridCol>
                <a:gridCol w="935161">
                  <a:extLst>
                    <a:ext uri="{9D8B030D-6E8A-4147-A177-3AD203B41FA5}">
                      <a16:colId xmlns:a16="http://schemas.microsoft.com/office/drawing/2014/main" val="981773501"/>
                    </a:ext>
                  </a:extLst>
                </a:gridCol>
                <a:gridCol w="935161">
                  <a:extLst>
                    <a:ext uri="{9D8B030D-6E8A-4147-A177-3AD203B41FA5}">
                      <a16:colId xmlns:a16="http://schemas.microsoft.com/office/drawing/2014/main" val="3820471079"/>
                    </a:ext>
                  </a:extLst>
                </a:gridCol>
                <a:gridCol w="935161">
                  <a:extLst>
                    <a:ext uri="{9D8B030D-6E8A-4147-A177-3AD203B41FA5}">
                      <a16:colId xmlns:a16="http://schemas.microsoft.com/office/drawing/2014/main" val="272109786"/>
                    </a:ext>
                  </a:extLst>
                </a:gridCol>
              </a:tblGrid>
              <a:tr h="286267">
                <a:tc gridSpan="3">
                  <a:txBody>
                    <a:bodyPr/>
                    <a:lstStyle/>
                    <a:p>
                      <a:pPr algn="ctr"/>
                      <a:r>
                        <a:rPr lang="en-US" sz="1200" dirty="0"/>
                        <a:t>Person 1 (LE = </a:t>
                      </a:r>
                      <a:r>
                        <a:rPr lang="en-US" altLang="zh-CN" sz="1200" dirty="0"/>
                        <a:t>16</a:t>
                      </a:r>
                      <a:r>
                        <a:rPr lang="en-US" sz="1200" dirty="0"/>
                        <a:t> </a:t>
                      </a:r>
                      <a:r>
                        <a:rPr lang="en-US" sz="1200" dirty="0" err="1"/>
                        <a:t>yrs</a:t>
                      </a: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Person 2 (LE = 1</a:t>
                      </a:r>
                      <a:r>
                        <a:rPr lang="en-US" altLang="zh-CN" sz="1200" dirty="0"/>
                        <a:t>2</a:t>
                      </a:r>
                      <a:r>
                        <a:rPr lang="en-US" sz="1200" dirty="0"/>
                        <a:t> </a:t>
                      </a:r>
                      <a:r>
                        <a:rPr lang="en-US" sz="1200" dirty="0" err="1"/>
                        <a:t>yrs</a:t>
                      </a: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altLang="zh-CN" sz="1200" dirty="0"/>
                        <a:t>Person</a:t>
                      </a:r>
                      <a:r>
                        <a:rPr lang="zh-CN" altLang="en-US" sz="1200" dirty="0"/>
                        <a:t> </a:t>
                      </a:r>
                      <a:r>
                        <a:rPr lang="en-US" altLang="zh-CN" sz="1200" dirty="0"/>
                        <a:t>3</a:t>
                      </a:r>
                      <a:r>
                        <a:rPr lang="zh-CN" altLang="en-US" sz="1200" dirty="0"/>
                        <a:t> </a:t>
                      </a:r>
                      <a:r>
                        <a:rPr lang="en-US" altLang="zh-CN" sz="1200" dirty="0"/>
                        <a:t>(LE</a:t>
                      </a:r>
                      <a:r>
                        <a:rPr lang="zh-CN" altLang="en-US" sz="1200" dirty="0"/>
                        <a:t> </a:t>
                      </a:r>
                      <a:r>
                        <a:rPr lang="en-US" altLang="zh-CN" sz="1200" dirty="0"/>
                        <a:t>=</a:t>
                      </a:r>
                      <a:r>
                        <a:rPr lang="zh-CN" altLang="en-US" sz="1200" dirty="0"/>
                        <a:t> </a:t>
                      </a:r>
                      <a:r>
                        <a:rPr lang="en-US" altLang="zh-CN" sz="1200" dirty="0"/>
                        <a:t>22</a:t>
                      </a:r>
                      <a:r>
                        <a:rPr lang="zh-CN" altLang="en-US" sz="1200" dirty="0"/>
                        <a:t> </a:t>
                      </a:r>
                      <a:r>
                        <a:rPr lang="en-US" altLang="zh-CN" sz="1200" dirty="0" err="1"/>
                        <a:t>yrs</a:t>
                      </a:r>
                      <a:r>
                        <a:rPr lang="en-US" altLang="zh-CN" sz="1200" dirty="0"/>
                        <a:t>)</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57954125"/>
                  </a:ext>
                </a:extLst>
              </a:tr>
              <a:tr h="545732">
                <a:tc>
                  <a:txBody>
                    <a:bodyPr/>
                    <a:lstStyle/>
                    <a:p>
                      <a:pPr algn="ctr"/>
                      <a:r>
                        <a:rPr lang="en-US" sz="1200" dirty="0" err="1"/>
                        <a:t>t</a:t>
                      </a:r>
                      <a:r>
                        <a:rPr lang="en-US" altLang="zh-CN" sz="1200" dirty="0" err="1"/>
                        <a:t>_</a:t>
                      </a:r>
                      <a:r>
                        <a:rPr lang="en-US" sz="1200" dirty="0" err="1"/>
                        <a:t>S</a:t>
                      </a:r>
                      <a:r>
                        <a:rPr lang="en-US" altLang="zh-CN" sz="1200" dirty="0" err="1"/>
                        <a:t>ick</a:t>
                      </a:r>
                      <a:endParaRPr lang="en-US" sz="1200" dirty="0"/>
                    </a:p>
                    <a:p>
                      <a:pPr algn="ctr"/>
                      <a:r>
                        <a:rPr lang="en-US" altLang="zh-CN" sz="1200" dirty="0"/>
                        <a:t>(r</a:t>
                      </a:r>
                      <a:r>
                        <a:rPr lang="zh-CN" altLang="en-US" sz="1200" dirty="0"/>
                        <a:t> </a:t>
                      </a:r>
                      <a:r>
                        <a:rPr lang="en-US" altLang="zh-CN" sz="1200" dirty="0"/>
                        <a:t>=</a:t>
                      </a:r>
                      <a:r>
                        <a:rPr lang="zh-CN" altLang="en-US" sz="1200" dirty="0"/>
                        <a:t> </a:t>
                      </a:r>
                      <a:r>
                        <a:rPr lang="en-US" altLang="zh-CN" sz="1200" dirty="0"/>
                        <a:t>0.08)</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err="1"/>
                        <a:t>t</a:t>
                      </a:r>
                      <a:r>
                        <a:rPr lang="en-US" altLang="zh-CN" sz="1200" dirty="0" err="1"/>
                        <a:t>_BG</a:t>
                      </a:r>
                      <a:r>
                        <a:rPr lang="en-US" sz="1200" dirty="0" err="1"/>
                        <a:t>D</a:t>
                      </a:r>
                      <a:r>
                        <a:rPr lang="en-US" altLang="zh-CN" sz="1200" dirty="0" err="1"/>
                        <a:t>eath</a:t>
                      </a:r>
                      <a:endParaRPr lang="en-US" sz="1200" dirty="0"/>
                    </a:p>
                    <a:p>
                      <a:pPr algn="ctr"/>
                      <a:r>
                        <a:rPr lang="en-US" sz="1200" dirty="0"/>
                        <a:t>(r = 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err="1"/>
                        <a:t>t_SickDeath</a:t>
                      </a:r>
                      <a:endParaRPr lang="en-US" sz="1200" dirty="0"/>
                    </a:p>
                    <a:p>
                      <a:pPr algn="ctr"/>
                      <a:r>
                        <a:rPr lang="en-US" sz="1200" dirty="0"/>
                        <a:t>(r = 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err="1"/>
                        <a:t>t</a:t>
                      </a:r>
                      <a:r>
                        <a:rPr lang="en-US" altLang="zh-CN" sz="1200" dirty="0" err="1"/>
                        <a:t>_</a:t>
                      </a:r>
                      <a:r>
                        <a:rPr lang="en-US" sz="1200" dirty="0" err="1"/>
                        <a:t>S</a:t>
                      </a:r>
                      <a:r>
                        <a:rPr lang="en-US" altLang="zh-CN" sz="1200" dirty="0" err="1"/>
                        <a:t>ick</a:t>
                      </a:r>
                      <a:endParaRPr lang="en-US" sz="1200" dirty="0"/>
                    </a:p>
                    <a:p>
                      <a:pPr algn="ctr"/>
                      <a:r>
                        <a:rPr lang="en-US" altLang="zh-CN" sz="1200" dirty="0"/>
                        <a:t>(r</a:t>
                      </a:r>
                      <a:r>
                        <a:rPr lang="zh-CN" altLang="en-US" sz="1200" dirty="0"/>
                        <a:t> </a:t>
                      </a:r>
                      <a:r>
                        <a:rPr lang="en-US" altLang="zh-CN" sz="1200" dirty="0"/>
                        <a:t>=</a:t>
                      </a:r>
                      <a:r>
                        <a:rPr lang="zh-CN" altLang="en-US" sz="1200" dirty="0"/>
                        <a:t> </a:t>
                      </a:r>
                      <a:r>
                        <a:rPr lang="en-US" altLang="zh-CN" sz="1200" dirty="0"/>
                        <a:t>0.08)</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err="1"/>
                        <a:t>t</a:t>
                      </a:r>
                      <a:r>
                        <a:rPr lang="en-US" altLang="zh-CN" sz="1200" dirty="0" err="1"/>
                        <a:t>_BG</a:t>
                      </a:r>
                      <a:r>
                        <a:rPr lang="en-US" sz="1200" dirty="0" err="1"/>
                        <a:t>D</a:t>
                      </a:r>
                      <a:r>
                        <a:rPr lang="en-US" altLang="zh-CN" sz="1200" dirty="0" err="1"/>
                        <a:t>eath</a:t>
                      </a:r>
                      <a:endParaRPr lang="en-US" sz="1200" dirty="0"/>
                    </a:p>
                    <a:p>
                      <a:pPr algn="ctr"/>
                      <a:r>
                        <a:rPr lang="en-US" sz="1200" dirty="0"/>
                        <a:t>(r = 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err="1"/>
                        <a:t>t_SickDeath</a:t>
                      </a:r>
                      <a:endParaRPr lang="en-US" sz="1200" dirty="0"/>
                    </a:p>
                    <a:p>
                      <a:pPr algn="ctr"/>
                      <a:r>
                        <a:rPr lang="en-US" sz="1200" dirty="0"/>
                        <a:t>(r = 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err="1"/>
                        <a:t>t</a:t>
                      </a:r>
                      <a:r>
                        <a:rPr lang="en-US" altLang="zh-CN" sz="1200" dirty="0" err="1"/>
                        <a:t>_</a:t>
                      </a:r>
                      <a:r>
                        <a:rPr lang="en-US" sz="1200" dirty="0" err="1"/>
                        <a:t>S</a:t>
                      </a:r>
                      <a:r>
                        <a:rPr lang="en-US" altLang="zh-CN" sz="1200" dirty="0" err="1"/>
                        <a:t>ick</a:t>
                      </a:r>
                      <a:endParaRPr lang="en-US" sz="1200" dirty="0"/>
                    </a:p>
                    <a:p>
                      <a:pPr algn="ctr"/>
                      <a:r>
                        <a:rPr lang="en-US" altLang="zh-CN" sz="1200" dirty="0"/>
                        <a:t>(r</a:t>
                      </a:r>
                      <a:r>
                        <a:rPr lang="zh-CN" altLang="en-US" sz="1200" dirty="0"/>
                        <a:t> </a:t>
                      </a:r>
                      <a:r>
                        <a:rPr lang="en-US" altLang="zh-CN" sz="1200" dirty="0"/>
                        <a:t>=</a:t>
                      </a:r>
                      <a:r>
                        <a:rPr lang="zh-CN" altLang="en-US" sz="1200" dirty="0"/>
                        <a:t> </a:t>
                      </a:r>
                      <a:r>
                        <a:rPr lang="en-US" altLang="zh-CN" sz="1200" dirty="0"/>
                        <a:t>0.08)</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err="1"/>
                        <a:t>t</a:t>
                      </a:r>
                      <a:r>
                        <a:rPr lang="en-US" altLang="zh-CN" sz="1200" dirty="0" err="1"/>
                        <a:t>_BG</a:t>
                      </a:r>
                      <a:r>
                        <a:rPr lang="en-US" sz="1200" dirty="0" err="1"/>
                        <a:t>D</a:t>
                      </a:r>
                      <a:r>
                        <a:rPr lang="en-US" altLang="zh-CN" sz="1200" dirty="0" err="1"/>
                        <a:t>eath</a:t>
                      </a:r>
                      <a:endParaRPr lang="en-US" sz="1200" dirty="0"/>
                    </a:p>
                    <a:p>
                      <a:pPr algn="ctr"/>
                      <a:r>
                        <a:rPr lang="en-US" sz="1200" dirty="0"/>
                        <a:t>(r = 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err="1"/>
                        <a:t>t_SickDeath</a:t>
                      </a:r>
                      <a:endParaRPr lang="en-US" sz="1200" dirty="0"/>
                    </a:p>
                    <a:p>
                      <a:pPr algn="ctr"/>
                      <a:r>
                        <a:rPr lang="en-US" sz="1200" dirty="0"/>
                        <a:t>(r = 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8593520"/>
                  </a:ext>
                </a:extLst>
              </a:tr>
              <a:tr h="394076">
                <a:tc>
                  <a:txBody>
                    <a:bodyPr/>
                    <a:lstStyle/>
                    <a:p>
                      <a:pPr algn="ctr"/>
                      <a:r>
                        <a:rPr lang="en-US" sz="1200" dirty="0"/>
                        <a:t>0.467</a:t>
                      </a:r>
                    </a:p>
                    <a:p>
                      <a:pPr algn="ctr"/>
                      <a:r>
                        <a:rPr lang="en-US" sz="1200" dirty="0"/>
                        <a:t>(</a:t>
                      </a:r>
                      <a:r>
                        <a:rPr lang="en-US" altLang="zh-CN" sz="1200" dirty="0"/>
                        <a:t>8</a:t>
                      </a:r>
                      <a:r>
                        <a:rPr lang="en-US" sz="1200" dirty="0"/>
                        <a:t> </a:t>
                      </a:r>
                      <a:r>
                        <a:rPr lang="en-US" sz="1200" dirty="0" err="1"/>
                        <a:t>yrs</a:t>
                      </a: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US" sz="1200" b="0" i="0" u="none" strike="noStrike" dirty="0">
                          <a:solidFill>
                            <a:schemeClr val="tx1"/>
                          </a:solidFill>
                          <a:effectLst/>
                          <a:latin typeface="Calibri" panose="020F0502020204030204" pitchFamily="34" charset="0"/>
                        </a:rPr>
                        <a:t>0.661</a:t>
                      </a:r>
                    </a:p>
                    <a:p>
                      <a:pPr algn="ctr" fontAlgn="b"/>
                      <a:r>
                        <a:rPr lang="en-US" sz="1200" b="0" i="0" u="none" strike="noStrike" dirty="0">
                          <a:solidFill>
                            <a:schemeClr val="tx1"/>
                          </a:solidFill>
                          <a:effectLst/>
                          <a:latin typeface="Calibri" panose="020F0502020204030204" pitchFamily="34" charset="0"/>
                        </a:rPr>
                        <a:t>(36 </a:t>
                      </a:r>
                      <a:r>
                        <a:rPr lang="en-US" sz="1200" b="0" i="0" u="none" strike="noStrike" dirty="0" err="1">
                          <a:solidFill>
                            <a:schemeClr val="tx1"/>
                          </a:solidFill>
                          <a:effectLst/>
                          <a:latin typeface="Calibri" panose="020F0502020204030204" pitchFamily="34" charset="0"/>
                        </a:rPr>
                        <a:t>yrs</a:t>
                      </a:r>
                      <a:r>
                        <a:rPr lang="en-US" sz="1200" b="0" i="0" u="none" strike="noStrike" dirty="0">
                          <a:solidFill>
                            <a:schemeClr val="tx1"/>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000000"/>
                          </a:solidFill>
                          <a:effectLst/>
                          <a:latin typeface="Calibri" panose="020F0502020204030204" pitchFamily="34" charset="0"/>
                        </a:rPr>
                        <a:t>0.805</a:t>
                      </a:r>
                    </a:p>
                    <a:p>
                      <a:pPr algn="ctr" fontAlgn="b"/>
                      <a:r>
                        <a:rPr lang="en-US" altLang="zh-CN" sz="1200" b="0" i="0" u="none" strike="noStrike" dirty="0">
                          <a:solidFill>
                            <a:srgbClr val="000000"/>
                          </a:solidFill>
                          <a:effectLst/>
                          <a:latin typeface="Calibri" panose="020F0502020204030204" pitchFamily="34" charset="0"/>
                        </a:rPr>
                        <a:t>(8</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err="1">
                          <a:solidFill>
                            <a:srgbClr val="000000"/>
                          </a:solidFill>
                          <a:effectLst/>
                          <a:latin typeface="Calibri" panose="020F0502020204030204" pitchFamily="34" charset="0"/>
                        </a:rPr>
                        <a:t>yrs</a:t>
                      </a:r>
                      <a:r>
                        <a:rPr lang="en-US" altLang="zh-CN" sz="1200" b="0" i="0" u="none" strike="noStrike" dirty="0">
                          <a:solidFill>
                            <a:srgbClr val="000000"/>
                          </a:solidFill>
                          <a:effectLst/>
                          <a:latin typeface="Calibri" panose="020F0502020204030204" pitchFamily="34" charset="0"/>
                        </a:rPr>
                        <a:t>)</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0.596</a:t>
                      </a:r>
                    </a:p>
                    <a:p>
                      <a:pPr algn="ctr" fontAlgn="b"/>
                      <a:r>
                        <a:rPr lang="en-US" sz="1200" b="0" i="0" u="none" strike="noStrike" dirty="0">
                          <a:solidFill>
                            <a:srgbClr val="000000"/>
                          </a:solidFill>
                          <a:effectLst/>
                          <a:latin typeface="Calibri" panose="020F0502020204030204" pitchFamily="34" charset="0"/>
                        </a:rPr>
                        <a:t>(</a:t>
                      </a:r>
                      <a:r>
                        <a:rPr lang="en-US" altLang="zh-CN" sz="1200" b="0" i="0" u="none" strike="noStrike" dirty="0">
                          <a:solidFill>
                            <a:srgbClr val="000000"/>
                          </a:solidFill>
                          <a:effectLst/>
                          <a:latin typeface="Calibri" panose="020F0502020204030204" pitchFamily="34" charset="0"/>
                        </a:rPr>
                        <a:t>11</a:t>
                      </a:r>
                      <a:r>
                        <a:rPr lang="en-US" sz="1200" b="0" i="0" u="none" strike="noStrike" dirty="0">
                          <a:solidFill>
                            <a:srgbClr val="000000"/>
                          </a:solidFill>
                          <a:effectLst/>
                          <a:latin typeface="Calibri" panose="020F0502020204030204" pitchFamily="34" charset="0"/>
                        </a:rPr>
                        <a:t> </a:t>
                      </a:r>
                      <a:r>
                        <a:rPr lang="en-US" sz="1200" b="0" i="0" u="none" strike="noStrike" dirty="0" err="1">
                          <a:solidFill>
                            <a:srgbClr val="000000"/>
                          </a:solidFill>
                          <a:effectLst/>
                          <a:latin typeface="Calibri" panose="020F0502020204030204" pitchFamily="34" charset="0"/>
                        </a:rPr>
                        <a:t>yrs</a:t>
                      </a:r>
                      <a:r>
                        <a:rPr lang="en-US" sz="1200" b="0" i="0" u="none" strike="noStrike" dirty="0">
                          <a:solidFill>
                            <a:srgbClr val="0000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0.375</a:t>
                      </a:r>
                    </a:p>
                    <a:p>
                      <a:pPr algn="ctr" fontAlgn="b"/>
                      <a:r>
                        <a:rPr lang="en-US" sz="1200" b="0" i="0" u="none" strike="noStrike" dirty="0">
                          <a:solidFill>
                            <a:srgbClr val="000000"/>
                          </a:solidFill>
                          <a:effectLst/>
                          <a:latin typeface="Calibri" panose="020F0502020204030204" pitchFamily="34" charset="0"/>
                        </a:rPr>
                        <a:t>(23 </a:t>
                      </a:r>
                      <a:r>
                        <a:rPr lang="en-US" sz="1200" b="0" i="0" u="none" strike="noStrike" dirty="0" err="1">
                          <a:solidFill>
                            <a:srgbClr val="000000"/>
                          </a:solidFill>
                          <a:effectLst/>
                          <a:latin typeface="Calibri" panose="020F0502020204030204" pitchFamily="34" charset="0"/>
                        </a:rPr>
                        <a:t>yrs</a:t>
                      </a:r>
                      <a:r>
                        <a:rPr lang="en-US" sz="1200" b="0" i="0" u="none" strike="noStrike" dirty="0">
                          <a:solidFill>
                            <a:srgbClr val="0000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000000"/>
                          </a:solidFill>
                          <a:effectLst/>
                          <a:latin typeface="Calibri" panose="020F0502020204030204" pitchFamily="34" charset="0"/>
                        </a:rPr>
                        <a:t>0.199</a:t>
                      </a:r>
                    </a:p>
                    <a:p>
                      <a:pPr algn="ctr" fontAlgn="b"/>
                      <a:r>
                        <a:rPr lang="en-US" altLang="zh-CN" sz="1200" b="0" i="0" u="none" strike="noStrike" dirty="0">
                          <a:solidFill>
                            <a:srgbClr val="000000"/>
                          </a:solidFill>
                          <a:effectLst/>
                          <a:latin typeface="Calibri" panose="020F0502020204030204" pitchFamily="34" charset="0"/>
                        </a:rPr>
                        <a:t>(1</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err="1">
                          <a:solidFill>
                            <a:srgbClr val="000000"/>
                          </a:solidFill>
                          <a:effectLst/>
                          <a:latin typeface="Calibri" panose="020F0502020204030204" pitchFamily="34" charset="0"/>
                        </a:rPr>
                        <a:t>yr</a:t>
                      </a:r>
                      <a:r>
                        <a:rPr lang="en-US" altLang="zh-CN" sz="1200" b="0" i="0" u="none" strike="noStrike" dirty="0">
                          <a:solidFill>
                            <a:srgbClr val="000000"/>
                          </a:solidFill>
                          <a:effectLst/>
                          <a:latin typeface="Calibri" panose="020F0502020204030204" pitchFamily="34" charset="0"/>
                        </a:rPr>
                        <a:t>)</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0.538</a:t>
                      </a:r>
                    </a:p>
                    <a:p>
                      <a:pPr algn="ctr" fontAlgn="b"/>
                      <a:r>
                        <a:rPr lang="en-US" altLang="zh-CN" sz="1200" b="0" i="0" u="none" strike="noStrike" dirty="0">
                          <a:solidFill>
                            <a:srgbClr val="000000"/>
                          </a:solidFill>
                          <a:effectLst/>
                          <a:latin typeface="Calibri" panose="020F0502020204030204" pitchFamily="34" charset="0"/>
                        </a:rPr>
                        <a:t>(10</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err="1">
                          <a:solidFill>
                            <a:srgbClr val="000000"/>
                          </a:solidFill>
                          <a:effectLst/>
                          <a:latin typeface="Calibri" panose="020F0502020204030204" pitchFamily="34" charset="0"/>
                        </a:rPr>
                        <a:t>yrs</a:t>
                      </a:r>
                      <a:r>
                        <a:rPr lang="en-US" altLang="zh-CN" sz="1200" b="0" i="0" u="none" strike="noStrike" dirty="0">
                          <a:solidFill>
                            <a:srgbClr val="000000"/>
                          </a:solidFill>
                          <a:effectLst/>
                          <a:latin typeface="Calibri" panose="020F0502020204030204" pitchFamily="34" charset="0"/>
                        </a:rPr>
                        <a:t>)</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altLang="zh-CN" sz="1200" b="0" i="0" u="none" strike="noStrike" dirty="0">
                          <a:solidFill>
                            <a:srgbClr val="000000"/>
                          </a:solidFill>
                          <a:effectLst/>
                          <a:latin typeface="Calibri" panose="020F0502020204030204" pitchFamily="34" charset="0"/>
                        </a:rPr>
                        <a:t>0.305</a:t>
                      </a:r>
                    </a:p>
                    <a:p>
                      <a:pPr algn="ctr" fontAlgn="b"/>
                      <a:r>
                        <a:rPr lang="en-US" altLang="zh-CN" sz="1200" b="0" i="0" u="none" strike="noStrike" dirty="0">
                          <a:solidFill>
                            <a:srgbClr val="000000"/>
                          </a:solidFill>
                          <a:effectLst/>
                          <a:latin typeface="Calibri" panose="020F0502020204030204" pitchFamily="34" charset="0"/>
                        </a:rPr>
                        <a:t>(12</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err="1">
                          <a:solidFill>
                            <a:srgbClr val="000000"/>
                          </a:solidFill>
                          <a:effectLst/>
                          <a:latin typeface="Calibri" panose="020F0502020204030204" pitchFamily="34" charset="0"/>
                        </a:rPr>
                        <a:t>yrs</a:t>
                      </a:r>
                      <a:r>
                        <a:rPr lang="en-US" altLang="zh-CN" sz="1200" b="0" i="0" u="none" strike="noStrike" dirty="0">
                          <a:solidFill>
                            <a:srgbClr val="000000"/>
                          </a:solidFill>
                          <a:effectLst/>
                          <a:latin typeface="Calibri" panose="020F0502020204030204" pitchFamily="34" charset="0"/>
                        </a:rPr>
                        <a:t>)</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0.986</a:t>
                      </a:r>
                    </a:p>
                    <a:p>
                      <a:pPr algn="ctr" fontAlgn="b"/>
                      <a:r>
                        <a:rPr lang="en-US" altLang="zh-CN" sz="1200" b="0" i="0" u="none" strike="noStrike" dirty="0">
                          <a:solidFill>
                            <a:srgbClr val="000000"/>
                          </a:solidFill>
                          <a:effectLst/>
                          <a:latin typeface="Calibri" panose="020F0502020204030204" pitchFamily="34" charset="0"/>
                        </a:rPr>
                        <a:t>(21</a:t>
                      </a:r>
                      <a:r>
                        <a:rPr lang="zh-CN" altLang="en-US" sz="1200" b="0" i="0" u="none" strike="noStrike" dirty="0">
                          <a:solidFill>
                            <a:srgbClr val="000000"/>
                          </a:solidFill>
                          <a:effectLst/>
                          <a:latin typeface="Calibri" panose="020F0502020204030204" pitchFamily="34" charset="0"/>
                        </a:rPr>
                        <a:t> </a:t>
                      </a:r>
                      <a:r>
                        <a:rPr lang="en-US" altLang="zh-CN" sz="1200" b="0" i="0" u="none" strike="noStrike" dirty="0" err="1">
                          <a:solidFill>
                            <a:srgbClr val="000000"/>
                          </a:solidFill>
                          <a:effectLst/>
                          <a:latin typeface="Calibri" panose="020F0502020204030204" pitchFamily="34" charset="0"/>
                        </a:rPr>
                        <a:t>yrs</a:t>
                      </a:r>
                      <a:r>
                        <a:rPr lang="en-US" altLang="zh-CN" sz="1200" b="0" i="0" u="none" strike="noStrike" dirty="0">
                          <a:solidFill>
                            <a:srgbClr val="000000"/>
                          </a:solidFill>
                          <a:effectLst/>
                          <a:latin typeface="Calibri" panose="020F0502020204030204" pitchFamily="34" charset="0"/>
                        </a:rPr>
                        <a:t>)</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200" b="0" i="0" u="none" strike="noStrike" dirty="0">
                          <a:solidFill>
                            <a:srgbClr val="000000"/>
                          </a:solidFill>
                          <a:effectLst/>
                          <a:latin typeface="Calibri" panose="020F0502020204030204" pitchFamily="34" charset="0"/>
                        </a:rPr>
                        <a:t>…</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5755952"/>
                  </a:ext>
                </a:extLst>
              </a:tr>
            </a:tbl>
          </a:graphicData>
        </a:graphic>
      </p:graphicFrame>
      <p:sp>
        <p:nvSpPr>
          <p:cNvPr id="15" name="TextBox 14">
            <a:extLst>
              <a:ext uri="{FF2B5EF4-FFF2-40B4-BE49-F238E27FC236}">
                <a16:creationId xmlns:a16="http://schemas.microsoft.com/office/drawing/2014/main" id="{B5152F23-5C0D-7E34-B37E-D8D80A63605D}"/>
              </a:ext>
            </a:extLst>
          </p:cNvPr>
          <p:cNvSpPr txBox="1"/>
          <p:nvPr/>
        </p:nvSpPr>
        <p:spPr>
          <a:xfrm>
            <a:off x="2717951" y="5126281"/>
            <a:ext cx="7339219" cy="553998"/>
          </a:xfrm>
          <a:prstGeom prst="rect">
            <a:avLst/>
          </a:prstGeom>
          <a:noFill/>
        </p:spPr>
        <p:txBody>
          <a:bodyPr wrap="square">
            <a:spAutoFit/>
          </a:bodyPr>
          <a:lstStyle/>
          <a:p>
            <a:pPr algn="ctr" fontAlgn="ctr">
              <a:lnSpc>
                <a:spcPct val="125000"/>
              </a:lnSpc>
            </a:pPr>
            <a:r>
              <a:rPr lang="en-US" altLang="zh-CN" sz="2400" dirty="0"/>
              <a:t>A</a:t>
            </a:r>
            <a:r>
              <a:rPr lang="zh-CN" altLang="en-US" sz="2400" dirty="0"/>
              <a:t> </a:t>
            </a:r>
            <a:r>
              <a:rPr lang="en-US" altLang="zh-CN" sz="2400" dirty="0"/>
              <a:t>lower</a:t>
            </a:r>
            <a:r>
              <a:rPr lang="zh-CN" altLang="en-US" sz="2400" dirty="0"/>
              <a:t> </a:t>
            </a:r>
            <a:r>
              <a:rPr lang="en-US" altLang="zh-CN" sz="2400" dirty="0"/>
              <a:t>incidence</a:t>
            </a:r>
            <a:r>
              <a:rPr lang="zh-CN" altLang="en-US" sz="2400" dirty="0"/>
              <a:t> </a:t>
            </a:r>
            <a:r>
              <a:rPr lang="en-US" altLang="zh-CN" sz="2400" dirty="0"/>
              <a:t>leads</a:t>
            </a:r>
            <a:r>
              <a:rPr lang="zh-CN" altLang="en-US" sz="2400" dirty="0"/>
              <a:t> </a:t>
            </a:r>
            <a:r>
              <a:rPr lang="en-US" altLang="zh-CN" sz="2400" dirty="0"/>
              <a:t>to</a:t>
            </a:r>
            <a:r>
              <a:rPr lang="zh-CN" altLang="en-US" sz="2400" dirty="0"/>
              <a:t> </a:t>
            </a:r>
            <a:r>
              <a:rPr lang="en-US" altLang="zh-CN" sz="2400" dirty="0"/>
              <a:t>an</a:t>
            </a:r>
            <a:r>
              <a:rPr lang="zh-CN" altLang="en-US" sz="2400" dirty="0"/>
              <a:t> </a:t>
            </a:r>
            <a:r>
              <a:rPr lang="en-US" altLang="zh-CN" sz="2400" dirty="0"/>
              <a:t>improved</a:t>
            </a:r>
            <a:r>
              <a:rPr lang="zh-CN" altLang="en-US" sz="2400" dirty="0"/>
              <a:t> </a:t>
            </a:r>
            <a:r>
              <a:rPr lang="en-US" altLang="zh-CN" sz="2400" dirty="0"/>
              <a:t>life</a:t>
            </a:r>
            <a:r>
              <a:rPr lang="zh-CN" altLang="en-US" sz="2400" dirty="0"/>
              <a:t> </a:t>
            </a:r>
            <a:r>
              <a:rPr lang="en-US" altLang="zh-CN" sz="2400" dirty="0"/>
              <a:t>expectancy.</a:t>
            </a:r>
          </a:p>
        </p:txBody>
      </p:sp>
    </p:spTree>
    <p:extLst>
      <p:ext uri="{BB962C8B-B14F-4D97-AF65-F5344CB8AC3E}">
        <p14:creationId xmlns:p14="http://schemas.microsoft.com/office/powerpoint/2010/main" val="68782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P spid="12"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6959</TotalTime>
  <Words>1894</Words>
  <Application>Microsoft Macintosh PowerPoint</Application>
  <PresentationFormat>Widescreen</PresentationFormat>
  <Paragraphs>316</Paragraphs>
  <Slides>16</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Calibri</vt:lpstr>
      <vt:lpstr>Calibri Light</vt:lpstr>
      <vt:lpstr>Arial</vt:lpstr>
      <vt:lpstr>AtlasGrotesk</vt:lpstr>
      <vt:lpstr>Office Theme</vt:lpstr>
      <vt:lpstr>Custom Design</vt:lpstr>
      <vt:lpstr>PowerPoint Presentation</vt:lpstr>
      <vt:lpstr>PowerPoint Presentation</vt:lpstr>
      <vt:lpstr>Common Random Numbers(CRNs)</vt:lpstr>
      <vt:lpstr>Common Random Numbers(CRNs)</vt:lpstr>
      <vt:lpstr>Discrete Event Simulation(DES) </vt:lpstr>
      <vt:lpstr>Sampling time-to-event variables</vt:lpstr>
      <vt:lpstr>Healthy-Sick-Death Example </vt:lpstr>
      <vt:lpstr>Healthy-Sick-Death Example </vt:lpstr>
      <vt:lpstr>Common Random Numbers(CRNs)</vt:lpstr>
      <vt:lpstr>Common Random Numbers(CRNs)</vt:lpstr>
      <vt:lpstr>Case Study: Statin Treatment </vt:lpstr>
      <vt:lpstr>Effect of CRNs on Model Outputs </vt:lpstr>
      <vt:lpstr>Effect of CRNs on Model Outputs </vt:lpstr>
      <vt:lpstr>PowerPoint Presentation</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Parson, Jeffrey S</dc:creator>
  <cp:lastModifiedBy>Yu, Hanxuan</cp:lastModifiedBy>
  <cp:revision>41</cp:revision>
  <dcterms:created xsi:type="dcterms:W3CDTF">2021-10-18T14:06:25Z</dcterms:created>
  <dcterms:modified xsi:type="dcterms:W3CDTF">2023-10-18T20:58:43Z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92c8cef-6f2b-4af1-b4ac-d815ff795cd6_Enabled">
    <vt:lpwstr>true</vt:lpwstr>
  </property>
  <property fmtid="{D5CDD505-2E9C-101B-9397-08002B2CF9AE}" pid="3" name="MSIP_Label_792c8cef-6f2b-4af1-b4ac-d815ff795cd6_SetDate">
    <vt:lpwstr>2021-10-18T14:06:25Z</vt:lpwstr>
  </property>
  <property fmtid="{D5CDD505-2E9C-101B-9397-08002B2CF9AE}" pid="4" name="MSIP_Label_792c8cef-6f2b-4af1-b4ac-d815ff795cd6_Method">
    <vt:lpwstr>Standard</vt:lpwstr>
  </property>
  <property fmtid="{D5CDD505-2E9C-101B-9397-08002B2CF9AE}" pid="5" name="MSIP_Label_792c8cef-6f2b-4af1-b4ac-d815ff795cd6_Name">
    <vt:lpwstr>VUMC General</vt:lpwstr>
  </property>
  <property fmtid="{D5CDD505-2E9C-101B-9397-08002B2CF9AE}" pid="6" name="MSIP_Label_792c8cef-6f2b-4af1-b4ac-d815ff795cd6_SiteId">
    <vt:lpwstr>ef575030-1424-4ed8-b83c-12c533d879ab</vt:lpwstr>
  </property>
  <property fmtid="{D5CDD505-2E9C-101B-9397-08002B2CF9AE}" pid="7" name="MSIP_Label_792c8cef-6f2b-4af1-b4ac-d815ff795cd6_ActionId">
    <vt:lpwstr>24b6af03-6a7d-497f-b134-e1b090f08215</vt:lpwstr>
  </property>
  <property fmtid="{D5CDD505-2E9C-101B-9397-08002B2CF9AE}" pid="8" name="MSIP_Label_792c8cef-6f2b-4af1-b4ac-d815ff795cd6_ContentBits">
    <vt:lpwstr>0</vt:lpwstr>
  </property>
</Properties>
</file>