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9E"/>
    <a:srgbClr val="00E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4F7A1-E1F0-5A4D-8248-5777239178C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3CE5F-D0C0-5944-A214-68950DEB3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2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3CE5F-D0C0-5944-A214-68950DEB33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86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3CE5F-D0C0-5944-A214-68950DEB33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66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232629"/>
                </a:solidFill>
              </a:rPr>
              <a:t>t </a:t>
            </a:r>
            <a:r>
              <a:rPr lang="en-US" sz="1200" b="0" i="0" dirty="0">
                <a:solidFill>
                  <a:srgbClr val="232629"/>
                </a:solidFill>
                <a:effectLst/>
              </a:rPr>
              <a:t>= ln(1-u)/(-</a:t>
            </a:r>
            <a:r>
              <a:rPr lang="el-GR" sz="1200" b="0" i="0" dirty="0">
                <a:solidFill>
                  <a:srgbClr val="232629"/>
                </a:solidFill>
                <a:effectLst/>
              </a:rPr>
              <a:t>λ)</a:t>
            </a:r>
            <a:r>
              <a:rPr lang="en-US" sz="1200" b="0" i="0" dirty="0">
                <a:solidFill>
                  <a:srgbClr val="232629"/>
                </a:solidFill>
                <a:effectLst/>
              </a:rPr>
              <a:t>, </a:t>
            </a:r>
            <a:r>
              <a:rPr lang="el-GR" sz="1200" b="0" i="0" dirty="0">
                <a:solidFill>
                  <a:srgbClr val="232629"/>
                </a:solidFill>
                <a:effectLst/>
              </a:rPr>
              <a:t>λ</a:t>
            </a:r>
            <a:r>
              <a:rPr lang="en-US" sz="1200" b="0" i="0" dirty="0">
                <a:solidFill>
                  <a:srgbClr val="232629"/>
                </a:solidFill>
                <a:effectLst/>
              </a:rPr>
              <a:t> is the rate</a:t>
            </a:r>
            <a:r>
              <a:rPr lang="en-US" sz="1200" dirty="0">
                <a:solidFill>
                  <a:srgbClr val="232629"/>
                </a:solidFill>
              </a:rPr>
              <a:t>;</a:t>
            </a:r>
            <a:endParaRPr lang="en-US" sz="1200" b="0" i="0" dirty="0">
              <a:solidFill>
                <a:srgbClr val="232629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3CE5F-D0C0-5944-A214-68950DEB33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6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32629"/>
                </a:solidFill>
              </a:rPr>
              <a:t>t </a:t>
            </a:r>
            <a:r>
              <a:rPr lang="en-US" sz="1200" b="0" i="0" dirty="0">
                <a:solidFill>
                  <a:srgbClr val="232629"/>
                </a:solidFill>
                <a:effectLst/>
              </a:rPr>
              <a:t>= ln(1 - q) / (-rate</a:t>
            </a:r>
            <a:r>
              <a:rPr lang="el-GR" sz="1200" b="0" i="0" dirty="0">
                <a:solidFill>
                  <a:srgbClr val="232629"/>
                </a:solidFill>
                <a:effectLst/>
              </a:rPr>
              <a:t>)</a:t>
            </a:r>
            <a:r>
              <a:rPr lang="en-US" sz="1200" b="0" i="0" dirty="0">
                <a:solidFill>
                  <a:srgbClr val="232629"/>
                </a:solidFill>
                <a:effectLst/>
              </a:rPr>
              <a:t>, </a:t>
            </a:r>
            <a:r>
              <a:rPr lang="en-US" dirty="0"/>
              <a:t>q = 1 - exp(- rate * t), rate is the lambda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3CE5F-D0C0-5944-A214-68950DEB33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98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232629"/>
                </a:solidFill>
              </a:rPr>
              <a:t>Make up numbers that with a better intervention, a person survive from the BG death but die with </a:t>
            </a:r>
            <a:r>
              <a:rPr lang="en-US" sz="1200" dirty="0" err="1">
                <a:solidFill>
                  <a:srgbClr val="232629"/>
                </a:solidFill>
              </a:rPr>
              <a:t>t_sick+t_death</a:t>
            </a:r>
            <a:r>
              <a:rPr lang="en-US" sz="1200" dirty="0">
                <a:solidFill>
                  <a:srgbClr val="232629"/>
                </a:solidFill>
              </a:rPr>
              <a:t> &lt; initial </a:t>
            </a:r>
            <a:r>
              <a:rPr lang="en-US" sz="1200" dirty="0" err="1">
                <a:solidFill>
                  <a:srgbClr val="232629"/>
                </a:solidFill>
              </a:rPr>
              <a:t>t_death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3CE5F-D0C0-5944-A214-68950DEB33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0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3CE5F-D0C0-5944-A214-68950DEB33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44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3CE5F-D0C0-5944-A214-68950DEB33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53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3CE5F-D0C0-5944-A214-68950DEB33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90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3CE5F-D0C0-5944-A214-68950DEB33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12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3CE5F-D0C0-5944-A214-68950DEB33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0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5F04-7835-EDB1-63A4-D0B6227BA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FE7DA-9C39-486F-CA68-04FFF01B9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772D9-48D1-5751-F578-1D738530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B7-0B24-2D44-8DE8-6C9ACEEC8005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3115F-3195-39FB-E1A1-D99C446D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9ABFA-BD68-60B9-73AA-83A4A335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C1AF-0CAB-3C46-A7B7-F9277B5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1A98-70B6-E745-B6A1-A8352045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9826A-7CD2-A7CA-6E23-BC5FD7350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1FD70-DD0E-DDE7-A476-80BCB5E3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B7-0B24-2D44-8DE8-6C9ACEEC8005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CAC5E-F188-E6CE-6E08-CFD1B028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36B3F-CEC9-F9B2-6E91-28C585AC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C1AF-0CAB-3C46-A7B7-F9277B5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0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2CF0C-4117-025B-4AAB-47CD6F29F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A776B-18B8-EF1F-D344-E70651136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FA236-831B-8AB9-C0A4-6E0DF8EC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B7-0B24-2D44-8DE8-6C9ACEEC8005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DB57B-F461-D422-CB49-2C083297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E7273-5964-BDDE-FE65-550CAF03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C1AF-0CAB-3C46-A7B7-F9277B5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0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5D57-91A4-D47B-F418-CEB0B825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0880E-4F03-6F95-2714-6B50D489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B8CA0-F7B5-00F5-0787-12A60ADA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B7-0B24-2D44-8DE8-6C9ACEEC8005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9E75D-990A-9C60-8150-F2164221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F47C4-6788-790D-10DC-26532FAC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C1AF-0CAB-3C46-A7B7-F9277B5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DDC8-7409-9191-E19E-8E5C1CEA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029EB-9FAF-5811-8E3B-81ABC8BB2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11C0B-CE83-E271-4C15-0B53BD93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B7-0B24-2D44-8DE8-6C9ACEEC8005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ECB42-4492-3BAB-820C-1FAD472F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E898E-3142-370F-4B51-46DBD41D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C1AF-0CAB-3C46-A7B7-F9277B5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3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3421-45C0-F176-BAB7-767F825A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C079F-5E5D-F988-04F9-58805D9B8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CBB9A-BC91-65EF-2C27-EC90A1C8B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C648B-F734-FE2E-5F01-CE8FB58C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B7-0B24-2D44-8DE8-6C9ACEEC8005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D2947-99DB-F3C8-D7A8-7FDA660C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3857C-2EC7-C935-8B58-DF003CDE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C1AF-0CAB-3C46-A7B7-F9277B5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4146-2533-7897-93FD-150DE7AC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55EE7-AFAF-0250-6E96-104AF0319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6BCEE-20F7-608A-25D8-B88870019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F4AD1-1BC0-A21B-6FB9-6A0779607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5902F-B0F2-B458-9147-10C09146C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B6BAF-F7FF-C028-024C-0A5ECEBB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B7-0B24-2D44-8DE8-6C9ACEEC8005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9B42C-4B83-8C41-EEDE-CF302D32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86E3E-CB85-141B-FFA3-5E583705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C1AF-0CAB-3C46-A7B7-F9277B5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7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7F6D-98EF-2B56-093D-51605BD9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0EA1B-80DA-1393-2C1D-84DADAFD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B7-0B24-2D44-8DE8-6C9ACEEC8005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7FA5B-CAEC-B751-9AE6-A3B587A1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E402D-D0F0-32C9-1EA1-8DE34082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C1AF-0CAB-3C46-A7B7-F9277B5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22630-5E08-4D55-6791-FD0109CF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B7-0B24-2D44-8DE8-6C9ACEEC8005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CCBEC-DBBF-4A9A-89E6-FD43E9AD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F75C1-F9BA-D010-E9CF-E17F64B2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C1AF-0CAB-3C46-A7B7-F9277B5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5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344C-AED9-9CA5-26B5-202817ED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0A80-AD4C-D85F-0C97-B84BDAD21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65F0B-43E5-518E-CD3B-68EBB2776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E908D-FC62-F856-21C9-2B3C4C1E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B7-0B24-2D44-8DE8-6C9ACEEC8005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99B01-1BF4-F090-A02A-CCAC8F64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48A2-54C7-9511-B6E9-D69A4D67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C1AF-0CAB-3C46-A7B7-F9277B5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9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2236-EEAE-CAFD-60E1-E32A8C9AA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A3DCD-B0D4-DEC6-9B4B-C032A0C2C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C1B0B-D5AA-7BEE-161A-8EB704338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BA391-2A0F-5CF9-1554-6C260C98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B7-0B24-2D44-8DE8-6C9ACEEC8005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95230-57F8-2561-10B8-CE8CD1C4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BC64F-843C-C35E-EF61-8D031E10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C1AF-0CAB-3C46-A7B7-F9277B5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8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648EC-57A3-B2C4-43FB-9F1289E0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A407D-B654-151D-77E7-106207189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33C2D-3BD3-CCED-E1CC-D36E203FC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A4B7-0B24-2D44-8DE8-6C9ACEEC8005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A8122-7E15-885D-8E60-48CF352CC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9B11C-944E-C1A3-EB16-E4F3769D5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C1AF-0CAB-3C46-A7B7-F9277B5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hanxuan.a.yu@vumc.or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E04F-BC92-ED09-4F2F-FC866496E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2054"/>
            <a:ext cx="9144000" cy="1933415"/>
          </a:xfrm>
        </p:spPr>
        <p:txBody>
          <a:bodyPr>
            <a:normAutofit/>
          </a:bodyPr>
          <a:lstStyle/>
          <a:p>
            <a:pPr algn="l"/>
            <a:r>
              <a:rPr lang="en-US" sz="40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Random Numbers in Discrete Event Simulation for Disease Modeling: </a:t>
            </a:r>
            <a:br>
              <a:rPr lang="en-US" sz="40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Statin Treatment Case Study</a:t>
            </a:r>
            <a:endParaRPr lang="en-US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73FCE-B386-C0CB-1E55-1C7B783B1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8258"/>
            <a:ext cx="9144000" cy="1394556"/>
          </a:xfrm>
        </p:spPr>
        <p:txBody>
          <a:bodyPr/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Hanxuan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Yu</a:t>
            </a:r>
            <a:r>
              <a:rPr lang="en-US" sz="1800" kern="100" baseline="30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hanxuan.a.yu@vumc.org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John Graves</a:t>
            </a:r>
            <a:r>
              <a:rPr lang="en-US" sz="1800" kern="100" baseline="30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Shawn Garbett</a:t>
            </a:r>
            <a:r>
              <a:rPr lang="en-US" sz="1800" kern="100" baseline="30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Ashley A. Leech</a:t>
            </a:r>
            <a:r>
              <a:rPr lang="en-US" sz="1800" kern="100" baseline="30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Jinyi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Zhu</a:t>
            </a:r>
            <a:r>
              <a:rPr lang="en-US" sz="1800" kern="100" baseline="30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Presented</a:t>
            </a:r>
            <a:r>
              <a:rPr lang="zh-CN" altLang="en-US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at</a:t>
            </a:r>
            <a:r>
              <a:rPr lang="zh-CN" altLang="en-US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45</a:t>
            </a:r>
            <a:r>
              <a:rPr lang="en-US" altLang="zh-CN" sz="1800" kern="100" baseline="30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zh-CN" altLang="en-US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Annual</a:t>
            </a:r>
            <a:r>
              <a:rPr lang="zh-CN" altLang="en-US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Meeting</a:t>
            </a:r>
            <a:r>
              <a:rPr lang="zh-CN" altLang="en-US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Society</a:t>
            </a:r>
            <a:r>
              <a:rPr lang="zh-CN" altLang="en-US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Medical</a:t>
            </a:r>
            <a:r>
              <a:rPr lang="zh-CN" altLang="en-US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Decision</a:t>
            </a:r>
            <a:r>
              <a:rPr lang="zh-CN" altLang="en-US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Making,</a:t>
            </a:r>
            <a:r>
              <a:rPr lang="zh-CN" altLang="en-US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October</a:t>
            </a:r>
            <a:r>
              <a:rPr lang="zh-CN" altLang="en-US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2023</a:t>
            </a:r>
            <a:endParaRPr lang="en-US" sz="1800" kern="1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0494A-F048-82E4-A937-A4605376B174}"/>
              </a:ext>
            </a:extLst>
          </p:cNvPr>
          <p:cNvSpPr txBox="1"/>
          <p:nvPr/>
        </p:nvSpPr>
        <p:spPr>
          <a:xfrm>
            <a:off x="1524000" y="5025603"/>
            <a:ext cx="9858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200" i="1" kern="1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1</a:t>
            </a:r>
            <a:r>
              <a:rPr lang="en-US" sz="1200" i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Department of Health Policy, Vanderbilt University School of Medicine, Nashville, TN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200" i="1" kern="1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2</a:t>
            </a:r>
            <a:r>
              <a:rPr lang="en-US" sz="1200" i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Department of Biostatistics, Vanderbilt University School of Medicine, Nashville, TN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420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8FF0-369C-8A57-A904-6B66EAB7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Case Study: Statin Treatment </a:t>
            </a:r>
            <a:endParaRPr lang="en-US" sz="4000" dirty="0"/>
          </a:p>
        </p:txBody>
      </p:sp>
      <p:pic>
        <p:nvPicPr>
          <p:cNvPr id="6" name="Content Placeholder 5" descr="A diagram of a treatment process&#10;&#10;Description automatically generated">
            <a:extLst>
              <a:ext uri="{FF2B5EF4-FFF2-40B4-BE49-F238E27FC236}">
                <a16:creationId xmlns:a16="http://schemas.microsoft.com/office/drawing/2014/main" id="{69941446-4C53-84AA-6D75-4081A704B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51084" y="1499804"/>
            <a:ext cx="7261527" cy="4351338"/>
          </a:xfr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3F022F1-BB02-C9FD-2D54-0F4EB5536FEA}"/>
              </a:ext>
            </a:extLst>
          </p:cNvPr>
          <p:cNvSpPr txBox="1">
            <a:spLocks/>
          </p:cNvSpPr>
          <p:nvPr/>
        </p:nvSpPr>
        <p:spPr>
          <a:xfrm>
            <a:off x="838200" y="1752055"/>
            <a:ext cx="41752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2000" b="1" dirty="0"/>
              <a:t>Cohort</a:t>
            </a:r>
            <a:r>
              <a:rPr lang="en-US" sz="2000" dirty="0"/>
              <a:t>: US people aged 40~80 at the risk of 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atherosclerotic cardiovascular disease (ASCVD), populated with the National Health and Nutrition Examination Survey</a:t>
            </a:r>
            <a:r>
              <a:rPr lang="en-US" sz="1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2000" dirty="0"/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Parameterization</a:t>
            </a:r>
            <a:r>
              <a:rPr lang="en-US" altLang="zh-CN" sz="2000" dirty="0"/>
              <a:t>: </a:t>
            </a:r>
            <a:r>
              <a:rPr lang="en-US" sz="20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Spahillari</a:t>
            </a: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A., etc. (2020)</a:t>
            </a:r>
            <a:endParaRPr lang="en-US" altLang="zh-CN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Strategy</a:t>
            </a:r>
            <a:r>
              <a:rPr lang="en-US" altLang="zh-CN" sz="2000" dirty="0"/>
              <a:t>: Use Statins / Not Use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Outcome: </a:t>
            </a:r>
            <a:r>
              <a:rPr lang="en-US" altLang="zh-CN" sz="2000" dirty="0"/>
              <a:t>Net Health Benefit(NHB)</a:t>
            </a:r>
            <a:endParaRPr lang="en-US" altLang="zh-CN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57565D-3E99-EE1C-BAF1-9C9F0721F94F}"/>
              </a:ext>
            </a:extLst>
          </p:cNvPr>
          <p:cNvSpPr txBox="1"/>
          <p:nvPr/>
        </p:nvSpPr>
        <p:spPr>
          <a:xfrm>
            <a:off x="6886987" y="5506222"/>
            <a:ext cx="314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Flow Chart of the Simulation Model</a:t>
            </a:r>
          </a:p>
        </p:txBody>
      </p:sp>
    </p:spTree>
    <p:extLst>
      <p:ext uri="{BB962C8B-B14F-4D97-AF65-F5344CB8AC3E}">
        <p14:creationId xmlns:p14="http://schemas.microsoft.com/office/powerpoint/2010/main" val="3307275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8FF0-369C-8A57-A904-6B66EAB7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Effect of CRNs on Model Outputs </a:t>
            </a:r>
            <a:endParaRPr lang="en-US" sz="4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3F022F1-BB02-C9FD-2D54-0F4EB5536FEA}"/>
              </a:ext>
            </a:extLst>
          </p:cNvPr>
          <p:cNvSpPr txBox="1">
            <a:spLocks/>
          </p:cNvSpPr>
          <p:nvPr/>
        </p:nvSpPr>
        <p:spPr>
          <a:xfrm>
            <a:off x="838199" y="1583888"/>
            <a:ext cx="103448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2000" dirty="0"/>
              <a:t>When running the one-way sensitivity analysis for the relative risk of ASCVD (where a lower RR leads to a higher incremental NHB), CRN reduced the stochastic noise. </a:t>
            </a:r>
            <a:endParaRPr lang="en-US" altLang="zh-C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49793-714E-62B5-9C03-A058F590EB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314"/>
          <a:stretch/>
        </p:blipFill>
        <p:spPr>
          <a:xfrm>
            <a:off x="2349717" y="2664021"/>
            <a:ext cx="7321769" cy="373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31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8FF0-369C-8A57-A904-6B66EAB7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Effect of CRNs on Model Outputs </a:t>
            </a:r>
            <a:endParaRPr lang="en-US" sz="4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3F022F1-BB02-C9FD-2D54-0F4EB5536FEA}"/>
              </a:ext>
            </a:extLst>
          </p:cNvPr>
          <p:cNvSpPr txBox="1">
            <a:spLocks/>
          </p:cNvSpPr>
          <p:nvPr/>
        </p:nvSpPr>
        <p:spPr>
          <a:xfrm>
            <a:off x="838199" y="1583888"/>
            <a:ext cx="103448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sz="2000" dirty="0"/>
              <a:t>CRNs resulted in faster stabilization of the model-estimated </a:t>
            </a:r>
            <a:r>
              <a:rPr lang="en-US" sz="2000" dirty="0" err="1"/>
              <a:t>iNHB</a:t>
            </a:r>
            <a:r>
              <a:rPr lang="en-US" sz="2000" dirty="0"/>
              <a:t> around the true value with smaller sample sizes.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49793-714E-62B5-9C03-A058F590EB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901" b="520"/>
          <a:stretch/>
        </p:blipFill>
        <p:spPr>
          <a:xfrm>
            <a:off x="3779124" y="2112228"/>
            <a:ext cx="7321769" cy="456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59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8FF0-369C-8A57-A904-6B66EAB7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Conclusions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57A6-99B5-81C5-ECDB-BA657CAEE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Reduce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noise</a:t>
            </a:r>
            <a:r>
              <a:rPr lang="zh-CN" altLang="en-US" sz="2400" dirty="0"/>
              <a:t> </a:t>
            </a:r>
            <a:r>
              <a:rPr lang="en-US" altLang="zh-CN" sz="2400" dirty="0"/>
              <a:t>around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true</a:t>
            </a:r>
            <a:r>
              <a:rPr lang="zh-CN" altLang="en-US" sz="2400" dirty="0"/>
              <a:t> </a:t>
            </a:r>
            <a:r>
              <a:rPr lang="en-US" altLang="zh-CN" sz="2400" dirty="0"/>
              <a:t>value;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Enhance</a:t>
            </a:r>
            <a:r>
              <a:rPr lang="zh-CN" altLang="en-US" sz="2400" dirty="0"/>
              <a:t> </a:t>
            </a:r>
            <a:r>
              <a:rPr lang="en-US" altLang="zh-CN" sz="2400" dirty="0"/>
              <a:t>efficiency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computationally</a:t>
            </a:r>
            <a:r>
              <a:rPr lang="zh-CN" altLang="en-US" sz="2400" dirty="0"/>
              <a:t> </a:t>
            </a:r>
            <a:r>
              <a:rPr lang="en-US" altLang="zh-CN" sz="2400" dirty="0"/>
              <a:t>intensive</a:t>
            </a:r>
            <a:r>
              <a:rPr lang="zh-CN" altLang="en-US" sz="2400" dirty="0"/>
              <a:t> </a:t>
            </a:r>
            <a:r>
              <a:rPr lang="en-US" altLang="zh-CN" sz="2400" dirty="0"/>
              <a:t>tasks.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PSA,</a:t>
            </a:r>
            <a:r>
              <a:rPr lang="zh-CN" altLang="en-US" sz="2000" dirty="0"/>
              <a:t> </a:t>
            </a:r>
            <a:r>
              <a:rPr lang="en-US" altLang="zh-CN" sz="2000" dirty="0"/>
              <a:t>calibrations,</a:t>
            </a:r>
            <a:r>
              <a:rPr lang="zh-CN" altLang="en-US" sz="2000" dirty="0"/>
              <a:t> </a:t>
            </a:r>
            <a:r>
              <a:rPr lang="en-US" altLang="zh-CN" sz="2000" dirty="0"/>
              <a:t>VOI…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24454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8FF0-369C-8A57-A904-6B66EAB7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091" y="2090298"/>
            <a:ext cx="6511816" cy="1541025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/>
              <a:t>Thank</a:t>
            </a:r>
            <a:r>
              <a:rPr lang="zh-CN" altLang="en-US" sz="4800" dirty="0"/>
              <a:t> </a:t>
            </a:r>
            <a:r>
              <a:rPr lang="en-US" altLang="zh-CN" sz="4800" dirty="0"/>
              <a:t>You</a:t>
            </a:r>
            <a:r>
              <a:rPr lang="zh-CN" altLang="en-US" sz="4800" dirty="0"/>
              <a:t> </a:t>
            </a:r>
            <a:r>
              <a:rPr lang="en-US" altLang="zh-CN" sz="4800" dirty="0"/>
              <a:t>for</a:t>
            </a:r>
            <a:r>
              <a:rPr lang="zh-CN" altLang="en-US" sz="4800" dirty="0"/>
              <a:t> </a:t>
            </a:r>
            <a:r>
              <a:rPr lang="en-US" altLang="zh-CN" sz="4800" dirty="0"/>
              <a:t>Listening!</a:t>
            </a:r>
            <a:endParaRPr lang="en-US" sz="4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93CB04-EDD7-E9EC-1298-FE4429BA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342" y="3628696"/>
            <a:ext cx="3049315" cy="10331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1600" dirty="0"/>
              <a:t>Email:</a:t>
            </a:r>
            <a:r>
              <a:rPr lang="zh-CN" altLang="en-US" sz="1600" dirty="0"/>
              <a:t> </a:t>
            </a:r>
            <a:r>
              <a:rPr lang="en-US" altLang="zh-CN" sz="1600" dirty="0">
                <a:hlinkClick r:id="rId3"/>
              </a:rPr>
              <a:t>hanxuan.a.yu@vumc.org</a:t>
            </a:r>
            <a:endParaRPr lang="en-US" altLang="zh-CN" sz="1600" dirty="0"/>
          </a:p>
          <a:p>
            <a:pPr marL="0" indent="0" algn="ctr">
              <a:buNone/>
            </a:pPr>
            <a:r>
              <a:rPr lang="en-US" altLang="zh-CN" sz="1600" dirty="0"/>
              <a:t>Twitter:</a:t>
            </a:r>
            <a:r>
              <a:rPr lang="zh-CN" altLang="en-US" sz="1600" dirty="0"/>
              <a:t> </a:t>
            </a:r>
            <a:r>
              <a:rPr lang="en-US" altLang="zh-CN" sz="1600" dirty="0"/>
              <a:t>@</a:t>
            </a:r>
            <a:r>
              <a:rPr lang="en-US" altLang="zh-CN" sz="1600" dirty="0" err="1"/>
              <a:t>hanxuan_yu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418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E5B6-7E82-4981-3981-34540F06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99A2-17D6-0B7E-0DAD-DEFA547B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No</a:t>
            </a:r>
            <a:r>
              <a:rPr lang="zh-CN" altLang="en-US" sz="2400" dirty="0"/>
              <a:t> </a:t>
            </a:r>
            <a:r>
              <a:rPr lang="en-US" altLang="zh-CN" sz="2400" dirty="0"/>
              <a:t>conflicts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interest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761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8FF0-369C-8A57-A904-6B66EAB7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Common</a:t>
            </a:r>
            <a:r>
              <a:rPr lang="zh-CN" altLang="en-US" sz="4000" dirty="0"/>
              <a:t> </a:t>
            </a:r>
            <a:r>
              <a:rPr lang="en-US" altLang="zh-CN" sz="4000" dirty="0"/>
              <a:t>Random</a:t>
            </a:r>
            <a:r>
              <a:rPr lang="zh-CN" altLang="en-US" sz="4000" dirty="0"/>
              <a:t> </a:t>
            </a:r>
            <a:r>
              <a:rPr lang="en-US" altLang="zh-CN" sz="4000" dirty="0"/>
              <a:t>Numbers(CRNs)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57A6-99B5-81C5-ECDB-BA657CAEE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reduce the </a:t>
            </a:r>
            <a:r>
              <a:rPr lang="en-US" altLang="zh-CN" sz="2400" b="1" dirty="0"/>
              <a:t>stochastic noises </a:t>
            </a:r>
            <a:r>
              <a:rPr lang="en-US" altLang="zh-CN" sz="2400" dirty="0"/>
              <a:t>between simulation iterations</a:t>
            </a:r>
          </a:p>
          <a:p>
            <a:pPr lvl="1">
              <a:lnSpc>
                <a:spcPct val="125000"/>
              </a:lnSpc>
            </a:pPr>
            <a:r>
              <a:rPr lang="en-US" dirty="0"/>
              <a:t>“CRN is the coordinated or synchronized use of random numbers such that the same random numbers are </a:t>
            </a:r>
            <a:r>
              <a:rPr lang="en-US" altLang="zh-CN" dirty="0"/>
              <a:t>‘</a:t>
            </a:r>
            <a:r>
              <a:rPr lang="en-US" dirty="0"/>
              <a:t>common</a:t>
            </a:r>
            <a:r>
              <a:rPr lang="en-US" altLang="zh-CN" dirty="0"/>
              <a:t>’</a:t>
            </a:r>
            <a:r>
              <a:rPr lang="en-US" dirty="0"/>
              <a:t> to </a:t>
            </a:r>
            <a:r>
              <a:rPr lang="en-US" b="1" dirty="0"/>
              <a:t>the same stochastic events </a:t>
            </a:r>
            <a:r>
              <a:rPr lang="en-US" dirty="0"/>
              <a:t>across all model runs.”(</a:t>
            </a:r>
            <a:r>
              <a:rPr lang="en-US" b="0" i="0" dirty="0">
                <a:solidFill>
                  <a:srgbClr val="000000"/>
                </a:solidFill>
                <a:effectLst/>
                <a:latin typeface="AtlasGrotesk"/>
              </a:rPr>
              <a:t>Stout &amp; Goldie, 2008</a:t>
            </a:r>
            <a:r>
              <a:rPr lang="en-US" dirty="0"/>
              <a:t>)</a:t>
            </a:r>
            <a:endParaRPr lang="en-US" altLang="zh-CN" sz="32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Already been applied in micro-simulation, but </a:t>
            </a:r>
            <a:r>
              <a:rPr lang="en-US" altLang="zh-CN" sz="2400" b="1" dirty="0"/>
              <a:t>under-explored</a:t>
            </a:r>
            <a:r>
              <a:rPr lang="en-US" altLang="zh-CN" sz="2400" dirty="0"/>
              <a:t> in discrete event simulation for disease modeling</a:t>
            </a:r>
          </a:p>
        </p:txBody>
      </p:sp>
    </p:spTree>
    <p:extLst>
      <p:ext uri="{BB962C8B-B14F-4D97-AF65-F5344CB8AC3E}">
        <p14:creationId xmlns:p14="http://schemas.microsoft.com/office/powerpoint/2010/main" val="286331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death&#10;&#10;Description automatically generated">
            <a:extLst>
              <a:ext uri="{FF2B5EF4-FFF2-40B4-BE49-F238E27FC236}">
                <a16:creationId xmlns:a16="http://schemas.microsoft.com/office/drawing/2014/main" id="{FAE2AACB-215E-E916-F659-02CFE3200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160" y="1557388"/>
            <a:ext cx="7772400" cy="47098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C68FF0-369C-8A57-A904-6B66EAB7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Discrete Event Simulation(DES) 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57565D-3E99-EE1C-BAF1-9C9F0721F94F}"/>
              </a:ext>
            </a:extLst>
          </p:cNvPr>
          <p:cNvSpPr txBox="1"/>
          <p:nvPr/>
        </p:nvSpPr>
        <p:spPr>
          <a:xfrm>
            <a:off x="764908" y="5330682"/>
            <a:ext cx="3189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 simple structure of the DES model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589408-75EF-4FAC-AA3B-E0EAF4D04614}"/>
              </a:ext>
            </a:extLst>
          </p:cNvPr>
          <p:cNvSpPr/>
          <p:nvPr/>
        </p:nvSpPr>
        <p:spPr>
          <a:xfrm>
            <a:off x="7336222" y="1394478"/>
            <a:ext cx="1103585" cy="28377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RN </a:t>
            </a:r>
            <a:r>
              <a:rPr lang="en-US" sz="12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t_BGdeath</a:t>
            </a:r>
            <a:endParaRPr lang="en-US" sz="12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57C17FD-AACD-578D-944D-655FE3CEB50C}"/>
              </a:ext>
            </a:extLst>
          </p:cNvPr>
          <p:cNvSpPr/>
          <p:nvPr/>
        </p:nvSpPr>
        <p:spPr>
          <a:xfrm>
            <a:off x="7493876" y="2786440"/>
            <a:ext cx="788275" cy="31383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RN </a:t>
            </a:r>
            <a:r>
              <a:rPr lang="en-US" sz="12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t_sick</a:t>
            </a:r>
            <a:endParaRPr lang="en-US" sz="12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Content Placeholder 5" descr="A diagram of a health care system&#10;&#10;Description automatically generated">
            <a:extLst>
              <a:ext uri="{FF2B5EF4-FFF2-40B4-BE49-F238E27FC236}">
                <a16:creationId xmlns:a16="http://schemas.microsoft.com/office/drawing/2014/main" id="{5EAEDE73-2C20-E5A4-AE16-CFD3431BF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0808" y="3258206"/>
            <a:ext cx="3775352" cy="2125049"/>
          </a:xfr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FCFF25B-7239-3058-2D50-23B459160BD8}"/>
              </a:ext>
            </a:extLst>
          </p:cNvPr>
          <p:cNvSpPr/>
          <p:nvPr/>
        </p:nvSpPr>
        <p:spPr>
          <a:xfrm>
            <a:off x="9459305" y="2786440"/>
            <a:ext cx="1427024" cy="28377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RN </a:t>
            </a:r>
            <a:r>
              <a:rPr lang="en-US" sz="12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t_</a:t>
            </a:r>
            <a:r>
              <a:rPr lang="en-US" altLang="zh-CN" sz="12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sickd</a:t>
            </a:r>
            <a:r>
              <a:rPr lang="en-US" sz="12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eath</a:t>
            </a:r>
            <a:endParaRPr lang="en-US" sz="12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6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8FF0-369C-8A57-A904-6B66EAB7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Distribution for time-to-event analysis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57A6-99B5-81C5-ECDB-BA657CAEE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How to generate random numbers for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time-to-event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Inverse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Cumulative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Distribution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Function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Generate a uniform random number u in (0,1);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232629"/>
                </a:solidFill>
              </a:rPr>
              <a:t>The</a:t>
            </a:r>
            <a:r>
              <a:rPr lang="zh-CN" altLang="en-US" sz="2000" dirty="0">
                <a:solidFill>
                  <a:srgbClr val="232629"/>
                </a:solidFill>
              </a:rPr>
              <a:t> </a:t>
            </a:r>
            <a:r>
              <a:rPr lang="en-US" altLang="zh-CN" sz="2000" dirty="0">
                <a:solidFill>
                  <a:srgbClr val="232629"/>
                </a:solidFill>
              </a:rPr>
              <a:t>quantile</a:t>
            </a:r>
            <a:r>
              <a:rPr lang="zh-CN" altLang="en-US" sz="2000" dirty="0">
                <a:solidFill>
                  <a:srgbClr val="232629"/>
                </a:solidFill>
              </a:rPr>
              <a:t> </a:t>
            </a:r>
            <a:r>
              <a:rPr lang="en-US" altLang="zh-CN" sz="2000" dirty="0">
                <a:solidFill>
                  <a:srgbClr val="232629"/>
                </a:solidFill>
              </a:rPr>
              <a:t>u</a:t>
            </a:r>
            <a:r>
              <a:rPr lang="zh-CN" altLang="en-US" sz="2000" dirty="0">
                <a:solidFill>
                  <a:srgbClr val="232629"/>
                </a:solidFill>
              </a:rPr>
              <a:t> </a:t>
            </a:r>
            <a:r>
              <a:rPr lang="en-US" altLang="zh-CN" sz="2000" dirty="0">
                <a:solidFill>
                  <a:srgbClr val="232629"/>
                </a:solidFill>
              </a:rPr>
              <a:t>gives</a:t>
            </a:r>
            <a:r>
              <a:rPr lang="zh-CN" altLang="en-US" sz="2000" dirty="0">
                <a:solidFill>
                  <a:srgbClr val="232629"/>
                </a:solidFill>
              </a:rPr>
              <a:t> </a:t>
            </a:r>
            <a:r>
              <a:rPr lang="en-US" altLang="zh-CN" sz="2000" dirty="0">
                <a:solidFill>
                  <a:srgbClr val="232629"/>
                </a:solidFill>
              </a:rPr>
              <a:t>the</a:t>
            </a:r>
            <a:r>
              <a:rPr lang="zh-CN" altLang="en-US" sz="2000" dirty="0">
                <a:solidFill>
                  <a:srgbClr val="232629"/>
                </a:solidFill>
              </a:rPr>
              <a:t> </a:t>
            </a:r>
            <a:r>
              <a:rPr lang="en-US" altLang="zh-CN" sz="2000" dirty="0">
                <a:solidFill>
                  <a:srgbClr val="232629"/>
                </a:solidFill>
              </a:rPr>
              <a:t>corresponding</a:t>
            </a:r>
            <a:r>
              <a:rPr lang="zh-CN" altLang="en-US" sz="2000" dirty="0">
                <a:solidFill>
                  <a:srgbClr val="232629"/>
                </a:solidFill>
              </a:rPr>
              <a:t> </a:t>
            </a:r>
            <a:r>
              <a:rPr lang="en-US" altLang="zh-CN" sz="2000" dirty="0">
                <a:solidFill>
                  <a:srgbClr val="232629"/>
                </a:solidFill>
              </a:rPr>
              <a:t>time.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1026" name="Picture 2" descr="plot of the probability density function of the exponential distribution">
            <a:extLst>
              <a:ext uri="{FF2B5EF4-FFF2-40B4-BE49-F238E27FC236}">
                <a16:creationId xmlns:a16="http://schemas.microsoft.com/office/drawing/2014/main" id="{E43F98F1-089E-07AC-1305-A30B3D35E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621" y="2121381"/>
            <a:ext cx="5465379" cy="437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6790E6-21BD-3BCF-70E7-70F5649CA56D}"/>
              </a:ext>
            </a:extLst>
          </p:cNvPr>
          <p:cNvSpPr txBox="1"/>
          <p:nvPr/>
        </p:nvSpPr>
        <p:spPr>
          <a:xfrm>
            <a:off x="7325710" y="6354375"/>
            <a:ext cx="282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Source from wiki/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Exponential_distribution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66F090-94D4-25DA-2984-36229B080703}"/>
              </a:ext>
            </a:extLst>
          </p:cNvPr>
          <p:cNvCxnSpPr/>
          <p:nvPr/>
        </p:nvCxnSpPr>
        <p:spPr>
          <a:xfrm>
            <a:off x="11225048" y="5686096"/>
            <a:ext cx="0" cy="27432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8B91FB-85E5-6F9E-F085-166557BE1791}"/>
              </a:ext>
            </a:extLst>
          </p:cNvPr>
          <p:cNvCxnSpPr>
            <a:cxnSpLocks/>
          </p:cNvCxnSpPr>
          <p:nvPr/>
        </p:nvCxnSpPr>
        <p:spPr>
          <a:xfrm>
            <a:off x="10830910" y="5759669"/>
            <a:ext cx="0" cy="200747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5C1FCD-6ED6-1CD4-A6F8-A23AE518BE3B}"/>
              </a:ext>
            </a:extLst>
          </p:cNvPr>
          <p:cNvCxnSpPr>
            <a:cxnSpLocks/>
          </p:cNvCxnSpPr>
          <p:nvPr/>
        </p:nvCxnSpPr>
        <p:spPr>
          <a:xfrm>
            <a:off x="10736317" y="5801709"/>
            <a:ext cx="0" cy="137160"/>
          </a:xfrm>
          <a:prstGeom prst="line">
            <a:avLst/>
          </a:prstGeom>
          <a:ln w="28575">
            <a:solidFill>
              <a:srgbClr val="00BF9E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390F43B-B517-13C3-4092-356188E7874F}"/>
              </a:ext>
            </a:extLst>
          </p:cNvPr>
          <p:cNvSpPr/>
          <p:nvPr/>
        </p:nvSpPr>
        <p:spPr>
          <a:xfrm>
            <a:off x="10614133" y="5298478"/>
            <a:ext cx="772511" cy="28377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</a:t>
            </a:r>
            <a:r>
              <a:rPr lang="zh-CN" alt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zh-CN" alt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0.95</a:t>
            </a:r>
            <a:endParaRPr lang="en-US" sz="12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14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sick death&#10;&#10;Description automatically generated">
            <a:extLst>
              <a:ext uri="{FF2B5EF4-FFF2-40B4-BE49-F238E27FC236}">
                <a16:creationId xmlns:a16="http://schemas.microsoft.com/office/drawing/2014/main" id="{687C1E56-F147-EFF9-8224-2E47E3867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35" y="2397279"/>
            <a:ext cx="7772400" cy="4301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C68FF0-369C-8A57-A904-6B66EAB7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Healthy-Sick-Death Example </a:t>
            </a:r>
            <a:endParaRPr lang="en-US" sz="4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CF308B-128E-CE19-2A1C-B8DD55F9A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070363"/>
              </p:ext>
            </p:extLst>
          </p:nvPr>
        </p:nvGraphicFramePr>
        <p:xfrm>
          <a:off x="8612229" y="2452847"/>
          <a:ext cx="3380073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4601">
                  <a:extLst>
                    <a:ext uri="{9D8B030D-6E8A-4147-A177-3AD203B41FA5}">
                      <a16:colId xmlns:a16="http://schemas.microsoft.com/office/drawing/2014/main" val="3751088063"/>
                    </a:ext>
                  </a:extLst>
                </a:gridCol>
                <a:gridCol w="812239">
                  <a:extLst>
                    <a:ext uri="{9D8B030D-6E8A-4147-A177-3AD203B41FA5}">
                      <a16:colId xmlns:a16="http://schemas.microsoft.com/office/drawing/2014/main" val="4170957573"/>
                    </a:ext>
                  </a:extLst>
                </a:gridCol>
                <a:gridCol w="1288215">
                  <a:extLst>
                    <a:ext uri="{9D8B030D-6E8A-4147-A177-3AD203B41FA5}">
                      <a16:colId xmlns:a16="http://schemas.microsoft.com/office/drawing/2014/main" val="3848480752"/>
                    </a:ext>
                  </a:extLst>
                </a:gridCol>
                <a:gridCol w="845018">
                  <a:extLst>
                    <a:ext uri="{9D8B030D-6E8A-4147-A177-3AD203B41FA5}">
                      <a16:colId xmlns:a16="http://schemas.microsoft.com/office/drawing/2014/main" val="4029417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t_BGdeath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 </a:t>
                      </a:r>
                      <a:r>
                        <a:rPr lang="en-US" dirty="0" err="1"/>
                        <a:t>yrs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92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t_sick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 </a:t>
                      </a:r>
                      <a:r>
                        <a:rPr lang="en-US" dirty="0" err="1"/>
                        <a:t>yrs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90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t_sickdeath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</a:t>
                      </a:r>
                      <a:r>
                        <a:rPr lang="en-US" dirty="0" err="1"/>
                        <a:t>yrs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6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</a:t>
                      </a:r>
                      <a:r>
                        <a:rPr lang="en-US" altLang="zh-CN" dirty="0" err="1"/>
                        <a:t>_BGdeath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 </a:t>
                      </a:r>
                      <a:r>
                        <a:rPr lang="en-US" dirty="0" err="1"/>
                        <a:t>yrs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9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t_sick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</a:t>
                      </a:r>
                      <a:r>
                        <a:rPr lang="en-US" dirty="0" err="1"/>
                        <a:t>yrs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179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</a:t>
                      </a:r>
                      <a:r>
                        <a:rPr lang="en-US" altLang="zh-CN" dirty="0" err="1"/>
                        <a:t>_BGdeath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 </a:t>
                      </a:r>
                      <a:r>
                        <a:rPr lang="en-US" dirty="0" err="1"/>
                        <a:t>yrs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78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</a:t>
                      </a:r>
                      <a:r>
                        <a:rPr lang="en-US" altLang="zh-CN" dirty="0" err="1"/>
                        <a:t>_sick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</a:t>
                      </a:r>
                      <a:r>
                        <a:rPr lang="en-US" dirty="0" err="1"/>
                        <a:t>yrs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1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</a:t>
                      </a:r>
                      <a:r>
                        <a:rPr lang="en-US" altLang="zh-CN" dirty="0" err="1"/>
                        <a:t>_sickdeath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 </a:t>
                      </a:r>
                      <a:r>
                        <a:rPr lang="en-US" dirty="0" err="1"/>
                        <a:t>yrs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89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</a:t>
                      </a:r>
                      <a:r>
                        <a:rPr lang="en-US" altLang="zh-CN" dirty="0"/>
                        <a:t>189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</a:t>
                      </a:r>
                      <a:r>
                        <a:rPr lang="en-US" altLang="zh-CN" dirty="0" err="1"/>
                        <a:t>_BGdeath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</a:t>
                      </a:r>
                      <a:r>
                        <a:rPr lang="en-US" dirty="0" err="1"/>
                        <a:t>yrs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42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7727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4EC87BD-4A8F-216F-012F-5D8280119496}"/>
              </a:ext>
            </a:extLst>
          </p:cNvPr>
          <p:cNvSpPr txBox="1"/>
          <p:nvPr/>
        </p:nvSpPr>
        <p:spPr>
          <a:xfrm>
            <a:off x="8600961" y="1669666"/>
            <a:ext cx="17256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75000"/>
                  </a:schemeClr>
                </a:solidFill>
              </a:rPr>
              <a:t>rHealthyDeath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 = 0.03</a:t>
            </a:r>
          </a:p>
          <a:p>
            <a:r>
              <a:rPr lang="en-US" sz="1100" dirty="0" err="1">
                <a:solidFill>
                  <a:schemeClr val="bg1">
                    <a:lumMod val="75000"/>
                  </a:schemeClr>
                </a:solidFill>
              </a:rPr>
              <a:t>rHealthySick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 = 0.1</a:t>
            </a:r>
          </a:p>
          <a:p>
            <a:r>
              <a:rPr lang="en-US" sz="1100" dirty="0" err="1">
                <a:solidFill>
                  <a:schemeClr val="bg1">
                    <a:lumMod val="75000"/>
                  </a:schemeClr>
                </a:solidFill>
              </a:rPr>
              <a:t>rSickDeath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 = 0.2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2CE8E1-F1AE-0048-AF82-114EB0B91936}"/>
              </a:ext>
            </a:extLst>
          </p:cNvPr>
          <p:cNvSpPr txBox="1"/>
          <p:nvPr/>
        </p:nvSpPr>
        <p:spPr>
          <a:xfrm>
            <a:off x="7028254" y="2588713"/>
            <a:ext cx="1463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Person 1,</a:t>
            </a:r>
          </a:p>
          <a:p>
            <a:r>
              <a:rPr lang="en-US" sz="1400" dirty="0"/>
              <a:t>LE = </a:t>
            </a:r>
            <a:r>
              <a:rPr lang="en-US" altLang="zh-CN" sz="1400" dirty="0"/>
              <a:t>2</a:t>
            </a:r>
            <a:r>
              <a:rPr lang="en-US" sz="1400" dirty="0"/>
              <a:t>1 </a:t>
            </a:r>
            <a:r>
              <a:rPr lang="en-US" sz="1400" dirty="0" err="1"/>
              <a:t>yrs</a:t>
            </a:r>
            <a:endParaRPr lang="en-US" sz="1400" dirty="0"/>
          </a:p>
          <a:p>
            <a:r>
              <a:rPr lang="en-US" altLang="zh-CN" sz="1400" dirty="0"/>
              <a:t>H</a:t>
            </a:r>
            <a:r>
              <a:rPr lang="zh-CN" altLang="en-US" sz="1400" dirty="0"/>
              <a:t> </a:t>
            </a:r>
            <a:r>
              <a:rPr lang="en-US" altLang="zh-CN" sz="1400" dirty="0"/>
              <a:t>-&gt;</a:t>
            </a:r>
            <a:r>
              <a:rPr lang="zh-CN" altLang="en-US" sz="1400" dirty="0"/>
              <a:t> </a:t>
            </a:r>
            <a:r>
              <a:rPr lang="en-US" altLang="zh-CN" sz="1400" dirty="0"/>
              <a:t>S</a:t>
            </a:r>
            <a:r>
              <a:rPr lang="zh-CN" altLang="en-US" sz="1400" dirty="0"/>
              <a:t> </a:t>
            </a:r>
            <a:r>
              <a:rPr lang="en-US" altLang="zh-CN" sz="1400" dirty="0"/>
              <a:t>-&gt;</a:t>
            </a:r>
            <a:r>
              <a:rPr lang="zh-CN" altLang="en-US" sz="1400" dirty="0"/>
              <a:t> </a:t>
            </a:r>
            <a:r>
              <a:rPr lang="en-US" altLang="zh-CN" sz="1400" dirty="0" err="1"/>
              <a:t>BGdeath</a:t>
            </a:r>
            <a:endParaRPr lang="en-US" sz="1400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6C92D3E3-24A6-E34C-81F3-3CD128CEFFC6}"/>
              </a:ext>
            </a:extLst>
          </p:cNvPr>
          <p:cNvSpPr/>
          <p:nvPr/>
        </p:nvSpPr>
        <p:spPr>
          <a:xfrm>
            <a:off x="8383146" y="2497191"/>
            <a:ext cx="217815" cy="93181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914D75-226C-774C-F5B0-724A9999BF18}"/>
              </a:ext>
            </a:extLst>
          </p:cNvPr>
          <p:cNvSpPr txBox="1"/>
          <p:nvPr/>
        </p:nvSpPr>
        <p:spPr>
          <a:xfrm>
            <a:off x="7028254" y="4547821"/>
            <a:ext cx="15487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Person 3</a:t>
            </a:r>
            <a:r>
              <a:rPr lang="en-US" altLang="zh-CN" sz="1400" dirty="0"/>
              <a:t>,</a:t>
            </a:r>
          </a:p>
          <a:p>
            <a:r>
              <a:rPr lang="en-US" altLang="zh-CN" sz="1400" dirty="0"/>
              <a:t>LE</a:t>
            </a:r>
            <a:r>
              <a:rPr lang="zh-CN" altLang="en-US" sz="1400" dirty="0"/>
              <a:t> </a:t>
            </a:r>
            <a:r>
              <a:rPr lang="en-US" altLang="zh-CN" sz="1400" dirty="0"/>
              <a:t>=</a:t>
            </a:r>
            <a:r>
              <a:rPr lang="zh-CN" altLang="en-US" sz="1400" dirty="0"/>
              <a:t> </a:t>
            </a:r>
            <a:r>
              <a:rPr lang="en-US" altLang="zh-CN" sz="1400" dirty="0"/>
              <a:t>16</a:t>
            </a:r>
            <a:r>
              <a:rPr lang="zh-CN" altLang="en-US" sz="1400" dirty="0"/>
              <a:t> </a:t>
            </a:r>
            <a:r>
              <a:rPr lang="en-US" altLang="zh-CN" sz="1400" dirty="0" err="1"/>
              <a:t>yrs</a:t>
            </a:r>
            <a:endParaRPr lang="en-US" altLang="zh-CN" sz="1400" dirty="0"/>
          </a:p>
          <a:p>
            <a:r>
              <a:rPr lang="en-US" altLang="zh-CN" sz="1400" dirty="0"/>
              <a:t>H</a:t>
            </a:r>
            <a:r>
              <a:rPr lang="zh-CN" altLang="en-US" sz="1400" dirty="0"/>
              <a:t> </a:t>
            </a:r>
            <a:r>
              <a:rPr lang="en-US" altLang="zh-CN" sz="1400" dirty="0"/>
              <a:t>-&gt;</a:t>
            </a:r>
            <a:r>
              <a:rPr lang="zh-CN" altLang="en-US" sz="1400" dirty="0"/>
              <a:t> </a:t>
            </a:r>
            <a:r>
              <a:rPr lang="en-US" altLang="zh-CN" sz="1400" dirty="0"/>
              <a:t>S</a:t>
            </a:r>
            <a:r>
              <a:rPr lang="zh-CN" altLang="en-US" sz="1400" dirty="0"/>
              <a:t> </a:t>
            </a:r>
            <a:r>
              <a:rPr lang="en-US" altLang="zh-CN" sz="1400" dirty="0"/>
              <a:t>-&gt;</a:t>
            </a:r>
            <a:r>
              <a:rPr lang="zh-CN" altLang="en-US" sz="1400" dirty="0"/>
              <a:t> </a:t>
            </a:r>
            <a:r>
              <a:rPr lang="en-US" altLang="zh-CN" sz="1400" dirty="0" err="1"/>
              <a:t>SickDeath</a:t>
            </a:r>
            <a:endParaRPr lang="en-US" sz="1400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53B04A2E-E2A7-A2F7-FC9D-E7E3EA0C4A9B}"/>
              </a:ext>
            </a:extLst>
          </p:cNvPr>
          <p:cNvSpPr/>
          <p:nvPr/>
        </p:nvSpPr>
        <p:spPr>
          <a:xfrm>
            <a:off x="8466573" y="4462647"/>
            <a:ext cx="140794" cy="915419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18B02F-EDD8-330B-DE32-E7B7CB2BCB5E}"/>
              </a:ext>
            </a:extLst>
          </p:cNvPr>
          <p:cNvSpPr txBox="1"/>
          <p:nvPr/>
        </p:nvSpPr>
        <p:spPr>
          <a:xfrm>
            <a:off x="7028254" y="3560308"/>
            <a:ext cx="13548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Person 2,</a:t>
            </a:r>
          </a:p>
          <a:p>
            <a:r>
              <a:rPr lang="en-US" sz="1400" dirty="0"/>
              <a:t>LE = 30 </a:t>
            </a:r>
            <a:r>
              <a:rPr lang="en-US" sz="1400" dirty="0" err="1"/>
              <a:t>yrs</a:t>
            </a:r>
            <a:endParaRPr lang="en-US" sz="1400" dirty="0"/>
          </a:p>
          <a:p>
            <a:r>
              <a:rPr lang="en-US" altLang="zh-CN" sz="1400" dirty="0"/>
              <a:t>H</a:t>
            </a:r>
            <a:r>
              <a:rPr lang="zh-CN" altLang="en-US" sz="1400" dirty="0"/>
              <a:t> </a:t>
            </a:r>
            <a:r>
              <a:rPr lang="en-US" altLang="zh-CN" sz="1400" dirty="0"/>
              <a:t>-&gt;</a:t>
            </a:r>
            <a:r>
              <a:rPr lang="zh-CN" altLang="en-US" sz="1400" dirty="0"/>
              <a:t> </a:t>
            </a:r>
            <a:r>
              <a:rPr lang="en-US" altLang="zh-CN" sz="1400" dirty="0" err="1"/>
              <a:t>BGdeath</a:t>
            </a:r>
            <a:endParaRPr lang="en-US" sz="1400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864ED8C9-F43D-86BE-5D5A-66E702286159}"/>
              </a:ext>
            </a:extLst>
          </p:cNvPr>
          <p:cNvSpPr/>
          <p:nvPr/>
        </p:nvSpPr>
        <p:spPr>
          <a:xfrm>
            <a:off x="8445450" y="3625568"/>
            <a:ext cx="161917" cy="673136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6C74E6F-82BC-AA5F-741C-506FFE096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673"/>
            <a:ext cx="4430648" cy="1089486"/>
          </a:xfrm>
        </p:spPr>
        <p:txBody>
          <a:bodyPr>
            <a:normAutofit/>
          </a:bodyPr>
          <a:lstStyle/>
          <a:p>
            <a:r>
              <a:rPr lang="en-US" sz="2400" dirty="0"/>
              <a:t>Set seed, No CRN; </a:t>
            </a:r>
          </a:p>
          <a:p>
            <a:r>
              <a:rPr lang="en-US" sz="2400" dirty="0"/>
              <a:t>In status quo, </a:t>
            </a:r>
            <a:r>
              <a:rPr lang="en-US" sz="2400" dirty="0" err="1"/>
              <a:t>rHealthySick</a:t>
            </a:r>
            <a:r>
              <a:rPr lang="en-US" sz="2400" dirty="0"/>
              <a:t> = 0.1.</a:t>
            </a:r>
          </a:p>
        </p:txBody>
      </p:sp>
    </p:spTree>
    <p:extLst>
      <p:ext uri="{BB962C8B-B14F-4D97-AF65-F5344CB8AC3E}">
        <p14:creationId xmlns:p14="http://schemas.microsoft.com/office/powerpoint/2010/main" val="86087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diagram of a death&#10;&#10;Description automatically generated">
            <a:extLst>
              <a:ext uri="{FF2B5EF4-FFF2-40B4-BE49-F238E27FC236}">
                <a16:creationId xmlns:a16="http://schemas.microsoft.com/office/drawing/2014/main" id="{A8A23F3C-DDF4-78D1-2FF6-BC6D516DD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32" y="2452847"/>
            <a:ext cx="7772400" cy="4156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C68FF0-369C-8A57-A904-6B66EAB7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Healthy-Sick-Death Example </a:t>
            </a:r>
            <a:endParaRPr lang="en-US" sz="40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6C74E6F-82BC-AA5F-741C-506FFE096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67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Set seed, No CRN; </a:t>
            </a:r>
          </a:p>
          <a:p>
            <a:r>
              <a:rPr lang="en-US" sz="2400" dirty="0"/>
              <a:t>An intervention reduces </a:t>
            </a:r>
            <a:r>
              <a:rPr lang="en-US" sz="2400" dirty="0" err="1"/>
              <a:t>rHealthySick</a:t>
            </a:r>
            <a:r>
              <a:rPr lang="en-US" sz="2400" dirty="0"/>
              <a:t> to 0.08.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9B47C56-3345-ED66-6070-E5C5E565F83F}"/>
              </a:ext>
            </a:extLst>
          </p:cNvPr>
          <p:cNvSpPr/>
          <p:nvPr/>
        </p:nvSpPr>
        <p:spPr>
          <a:xfrm>
            <a:off x="4480791" y="2606786"/>
            <a:ext cx="2270472" cy="78022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following simulated events were also impacted due to the 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random number misalignment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78ED1B7-02B4-07BE-FAD4-02CADAE108BF}"/>
              </a:ext>
            </a:extLst>
          </p:cNvPr>
          <p:cNvSpPr/>
          <p:nvPr/>
        </p:nvSpPr>
        <p:spPr>
          <a:xfrm>
            <a:off x="4480791" y="3629692"/>
            <a:ext cx="2270472" cy="9476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noise can be misleading. 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With lower prevalence, </a:t>
            </a:r>
          </a:p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seems that the 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life expectancy is also lower. 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AE1F989-629D-CCB5-9419-E438CE2C1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100331"/>
              </p:ext>
            </p:extLst>
          </p:nvPr>
        </p:nvGraphicFramePr>
        <p:xfrm>
          <a:off x="8612228" y="2452847"/>
          <a:ext cx="3380073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4601">
                  <a:extLst>
                    <a:ext uri="{9D8B030D-6E8A-4147-A177-3AD203B41FA5}">
                      <a16:colId xmlns:a16="http://schemas.microsoft.com/office/drawing/2014/main" val="3751088063"/>
                    </a:ext>
                  </a:extLst>
                </a:gridCol>
                <a:gridCol w="812239">
                  <a:extLst>
                    <a:ext uri="{9D8B030D-6E8A-4147-A177-3AD203B41FA5}">
                      <a16:colId xmlns:a16="http://schemas.microsoft.com/office/drawing/2014/main" val="4170957573"/>
                    </a:ext>
                  </a:extLst>
                </a:gridCol>
                <a:gridCol w="1288215">
                  <a:extLst>
                    <a:ext uri="{9D8B030D-6E8A-4147-A177-3AD203B41FA5}">
                      <a16:colId xmlns:a16="http://schemas.microsoft.com/office/drawing/2014/main" val="3848480752"/>
                    </a:ext>
                  </a:extLst>
                </a:gridCol>
                <a:gridCol w="845018">
                  <a:extLst>
                    <a:ext uri="{9D8B030D-6E8A-4147-A177-3AD203B41FA5}">
                      <a16:colId xmlns:a16="http://schemas.microsoft.com/office/drawing/2014/main" val="4029417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t_BGdeath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 </a:t>
                      </a:r>
                      <a:r>
                        <a:rPr lang="en-US" dirty="0" err="1"/>
                        <a:t>yrs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92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t_sick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22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yrs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90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t_BGdeath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yrs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6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</a:t>
                      </a:r>
                      <a:r>
                        <a:rPr lang="en-US" altLang="zh-CN" dirty="0" err="1"/>
                        <a:t>_sick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yrs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9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t_sickdeath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yrs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179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</a:t>
                      </a:r>
                      <a:r>
                        <a:rPr lang="en-US" altLang="zh-CN" dirty="0" err="1"/>
                        <a:t>_BGdeath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 </a:t>
                      </a:r>
                      <a:r>
                        <a:rPr lang="en-US" dirty="0" err="1"/>
                        <a:t>yrs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78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</a:t>
                      </a:r>
                      <a:r>
                        <a:rPr lang="en-US" altLang="zh-CN" dirty="0" err="1"/>
                        <a:t>_sickdeath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yrs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1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</a:t>
                      </a:r>
                      <a:r>
                        <a:rPr lang="en-US" altLang="zh-CN" dirty="0" err="1"/>
                        <a:t>_sickdeath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 </a:t>
                      </a:r>
                      <a:r>
                        <a:rPr lang="en-US" dirty="0" err="1"/>
                        <a:t>yrs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89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</a:t>
                      </a:r>
                      <a:r>
                        <a:rPr lang="en-US" altLang="zh-CN" dirty="0"/>
                        <a:t>189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</a:t>
                      </a:r>
                      <a:r>
                        <a:rPr lang="en-US" altLang="zh-CN" dirty="0" err="1"/>
                        <a:t>_BGdeath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</a:t>
                      </a:r>
                      <a:r>
                        <a:rPr lang="en-US" dirty="0" err="1"/>
                        <a:t>yrs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42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77279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CDBCF89-CD06-70FF-40AF-8DC32738BE4D}"/>
              </a:ext>
            </a:extLst>
          </p:cNvPr>
          <p:cNvSpPr txBox="1"/>
          <p:nvPr/>
        </p:nvSpPr>
        <p:spPr>
          <a:xfrm>
            <a:off x="8600960" y="1669666"/>
            <a:ext cx="17256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75000"/>
                  </a:schemeClr>
                </a:solidFill>
              </a:rPr>
              <a:t>rHealthyDeath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 = 0.03</a:t>
            </a:r>
          </a:p>
          <a:p>
            <a:r>
              <a:rPr lang="en-US" sz="1100" dirty="0" err="1">
                <a:solidFill>
                  <a:schemeClr val="bg1">
                    <a:lumMod val="75000"/>
                  </a:schemeClr>
                </a:solidFill>
              </a:rPr>
              <a:t>rHealthySick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 = 0.</a:t>
            </a:r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08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100" dirty="0" err="1">
                <a:solidFill>
                  <a:schemeClr val="bg1">
                    <a:lumMod val="75000"/>
                  </a:schemeClr>
                </a:solidFill>
              </a:rPr>
              <a:t>rSickDeath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 = 0.2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A403C6-C831-F91F-A6E4-A0A0F780B604}"/>
              </a:ext>
            </a:extLst>
          </p:cNvPr>
          <p:cNvSpPr txBox="1"/>
          <p:nvPr/>
        </p:nvSpPr>
        <p:spPr>
          <a:xfrm>
            <a:off x="7028253" y="2395104"/>
            <a:ext cx="1197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Person 1,</a:t>
            </a:r>
          </a:p>
          <a:p>
            <a:r>
              <a:rPr lang="en-US" sz="1400" dirty="0"/>
              <a:t>LE = </a:t>
            </a:r>
            <a:r>
              <a:rPr lang="en-US" altLang="zh-CN" sz="1400" dirty="0"/>
              <a:t>21</a:t>
            </a:r>
            <a:r>
              <a:rPr lang="en-US" sz="1400" dirty="0"/>
              <a:t> </a:t>
            </a:r>
            <a:r>
              <a:rPr lang="en-US" sz="1400" dirty="0" err="1"/>
              <a:t>yrs</a:t>
            </a:r>
            <a:endParaRPr lang="en-US" sz="1400" dirty="0"/>
          </a:p>
          <a:p>
            <a:r>
              <a:rPr lang="en-US" altLang="zh-CN" sz="1400" dirty="0"/>
              <a:t>H</a:t>
            </a:r>
            <a:r>
              <a:rPr lang="zh-CN" altLang="en-US" sz="1400" dirty="0"/>
              <a:t> </a:t>
            </a:r>
            <a:r>
              <a:rPr lang="en-US" altLang="zh-CN" sz="1400" dirty="0"/>
              <a:t>-&gt;</a:t>
            </a:r>
            <a:r>
              <a:rPr lang="zh-CN" altLang="en-US" sz="1400" dirty="0"/>
              <a:t> </a:t>
            </a:r>
            <a:r>
              <a:rPr lang="en-US" altLang="zh-CN" sz="1400" dirty="0" err="1"/>
              <a:t>BGdeath</a:t>
            </a:r>
            <a:endParaRPr lang="en-US" sz="1400" dirty="0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FC14385-6744-1518-CDC9-0C17E368861E}"/>
              </a:ext>
            </a:extLst>
          </p:cNvPr>
          <p:cNvSpPr/>
          <p:nvPr/>
        </p:nvSpPr>
        <p:spPr>
          <a:xfrm>
            <a:off x="8383145" y="2497191"/>
            <a:ext cx="217815" cy="55048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5C09B1-3339-CB5E-36DD-DFF55F815794}"/>
              </a:ext>
            </a:extLst>
          </p:cNvPr>
          <p:cNvSpPr txBox="1"/>
          <p:nvPr/>
        </p:nvSpPr>
        <p:spPr>
          <a:xfrm>
            <a:off x="7002714" y="4525232"/>
            <a:ext cx="15487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Person 3</a:t>
            </a:r>
            <a:r>
              <a:rPr lang="en-US" altLang="zh-CN" sz="1400" dirty="0"/>
              <a:t>,</a:t>
            </a:r>
          </a:p>
          <a:p>
            <a:r>
              <a:rPr lang="en-US" altLang="zh-CN" sz="1400" dirty="0"/>
              <a:t>LE</a:t>
            </a:r>
            <a:r>
              <a:rPr lang="zh-CN" altLang="en-US" sz="1400" dirty="0"/>
              <a:t> </a:t>
            </a:r>
            <a:r>
              <a:rPr lang="en-US" altLang="zh-CN" sz="1400" dirty="0"/>
              <a:t>=</a:t>
            </a:r>
            <a:r>
              <a:rPr lang="zh-CN" altLang="en-US" sz="1400" dirty="0"/>
              <a:t> </a:t>
            </a:r>
            <a:r>
              <a:rPr lang="en-US" altLang="zh-CN" sz="1400" dirty="0"/>
              <a:t>17</a:t>
            </a:r>
            <a:r>
              <a:rPr lang="zh-CN" altLang="en-US" sz="1400" dirty="0"/>
              <a:t> </a:t>
            </a:r>
            <a:r>
              <a:rPr lang="en-US" altLang="zh-CN" sz="1400" dirty="0" err="1"/>
              <a:t>yrs</a:t>
            </a:r>
            <a:endParaRPr lang="en-US" altLang="zh-CN" sz="1400" dirty="0"/>
          </a:p>
          <a:p>
            <a:r>
              <a:rPr lang="en-US" altLang="zh-CN" sz="1400" dirty="0"/>
              <a:t>H</a:t>
            </a:r>
            <a:r>
              <a:rPr lang="zh-CN" altLang="en-US" sz="1400" dirty="0"/>
              <a:t> </a:t>
            </a:r>
            <a:r>
              <a:rPr lang="en-US" altLang="zh-CN" sz="1400" dirty="0"/>
              <a:t>-&gt;</a:t>
            </a:r>
            <a:r>
              <a:rPr lang="zh-CN" altLang="en-US" sz="1400" dirty="0"/>
              <a:t> </a:t>
            </a:r>
            <a:r>
              <a:rPr lang="en-US" altLang="zh-CN" sz="1400" dirty="0"/>
              <a:t>S</a:t>
            </a:r>
            <a:r>
              <a:rPr lang="zh-CN" altLang="en-US" sz="1400" dirty="0"/>
              <a:t> </a:t>
            </a:r>
            <a:r>
              <a:rPr lang="en-US" altLang="zh-CN" sz="1400" dirty="0"/>
              <a:t>-&gt;</a:t>
            </a:r>
            <a:r>
              <a:rPr lang="zh-CN" altLang="en-US" sz="1400" dirty="0"/>
              <a:t> </a:t>
            </a:r>
            <a:r>
              <a:rPr lang="en-US" altLang="zh-CN" sz="1400" dirty="0" err="1"/>
              <a:t>SickDeath</a:t>
            </a:r>
            <a:endParaRPr lang="en-US" sz="1400" dirty="0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82ECEBB3-4DFF-E356-43DB-02AB1F70F258}"/>
              </a:ext>
            </a:extLst>
          </p:cNvPr>
          <p:cNvSpPr/>
          <p:nvPr/>
        </p:nvSpPr>
        <p:spPr>
          <a:xfrm>
            <a:off x="8466572" y="4462647"/>
            <a:ext cx="140794" cy="915419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11F9F6-1C32-721A-5845-96D86E2ED5A2}"/>
              </a:ext>
            </a:extLst>
          </p:cNvPr>
          <p:cNvSpPr txBox="1"/>
          <p:nvPr/>
        </p:nvSpPr>
        <p:spPr>
          <a:xfrm>
            <a:off x="6984588" y="3339276"/>
            <a:ext cx="15487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Person 2,</a:t>
            </a:r>
          </a:p>
          <a:p>
            <a:r>
              <a:rPr lang="en-US" sz="1400" dirty="0"/>
              <a:t>LE = </a:t>
            </a:r>
            <a:r>
              <a:rPr lang="en-US" altLang="zh-CN" sz="1400" dirty="0"/>
              <a:t>27</a:t>
            </a:r>
            <a:r>
              <a:rPr lang="en-US" sz="1400" dirty="0"/>
              <a:t> </a:t>
            </a:r>
            <a:r>
              <a:rPr lang="en-US" sz="1400" dirty="0" err="1"/>
              <a:t>yrs</a:t>
            </a:r>
            <a:endParaRPr lang="en-US" sz="1400" dirty="0"/>
          </a:p>
          <a:p>
            <a:r>
              <a:rPr lang="en-US" altLang="zh-CN" sz="1400" dirty="0"/>
              <a:t>H</a:t>
            </a:r>
            <a:r>
              <a:rPr lang="zh-CN" altLang="en-US" sz="1400" dirty="0"/>
              <a:t> </a:t>
            </a:r>
            <a:r>
              <a:rPr lang="en-US" altLang="zh-CN" sz="1400" dirty="0"/>
              <a:t>-&gt;</a:t>
            </a:r>
            <a:r>
              <a:rPr lang="zh-CN" altLang="en-US" sz="1400" dirty="0"/>
              <a:t> </a:t>
            </a:r>
            <a:r>
              <a:rPr lang="en-US" altLang="zh-CN" sz="1400" dirty="0"/>
              <a:t>S</a:t>
            </a:r>
            <a:r>
              <a:rPr lang="zh-CN" altLang="en-US" sz="1400" dirty="0"/>
              <a:t> </a:t>
            </a:r>
            <a:r>
              <a:rPr lang="en-US" altLang="zh-CN" sz="1400" dirty="0"/>
              <a:t>-&gt;</a:t>
            </a:r>
            <a:r>
              <a:rPr lang="zh-CN" altLang="en-US" sz="1400" dirty="0"/>
              <a:t> </a:t>
            </a:r>
            <a:r>
              <a:rPr lang="en-US" altLang="zh-CN" sz="1400" dirty="0" err="1"/>
              <a:t>Sickdeath</a:t>
            </a:r>
            <a:endParaRPr lang="en-US" sz="1400" dirty="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7499EFE1-878B-0BE6-E116-DDF23E53CED0}"/>
              </a:ext>
            </a:extLst>
          </p:cNvPr>
          <p:cNvSpPr/>
          <p:nvPr/>
        </p:nvSpPr>
        <p:spPr>
          <a:xfrm>
            <a:off x="8466572" y="3309058"/>
            <a:ext cx="140794" cy="947606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7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8FF0-369C-8A57-A904-6B66EAB7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Common</a:t>
            </a:r>
            <a:r>
              <a:rPr lang="zh-CN" altLang="en-US" sz="4000" dirty="0"/>
              <a:t> </a:t>
            </a:r>
            <a:r>
              <a:rPr lang="en-US" altLang="zh-CN" sz="4000" dirty="0"/>
              <a:t>Random</a:t>
            </a:r>
            <a:r>
              <a:rPr lang="zh-CN" altLang="en-US" sz="4000" dirty="0"/>
              <a:t> </a:t>
            </a:r>
            <a:r>
              <a:rPr lang="en-US" altLang="zh-CN" sz="4000" dirty="0"/>
              <a:t>Numbers(CRNs)</a:t>
            </a:r>
            <a:endParaRPr lang="en-US" sz="40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83F1A27-A287-2A1D-6A32-95C4A06501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147795"/>
              </p:ext>
            </p:extLst>
          </p:nvPr>
        </p:nvGraphicFramePr>
        <p:xfrm>
          <a:off x="1711756" y="1858853"/>
          <a:ext cx="9351610" cy="1289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161">
                  <a:extLst>
                    <a:ext uri="{9D8B030D-6E8A-4147-A177-3AD203B41FA5}">
                      <a16:colId xmlns:a16="http://schemas.microsoft.com/office/drawing/2014/main" val="3398252835"/>
                    </a:ext>
                  </a:extLst>
                </a:gridCol>
                <a:gridCol w="935161">
                  <a:extLst>
                    <a:ext uri="{9D8B030D-6E8A-4147-A177-3AD203B41FA5}">
                      <a16:colId xmlns:a16="http://schemas.microsoft.com/office/drawing/2014/main" val="2709604990"/>
                    </a:ext>
                  </a:extLst>
                </a:gridCol>
                <a:gridCol w="935161">
                  <a:extLst>
                    <a:ext uri="{9D8B030D-6E8A-4147-A177-3AD203B41FA5}">
                      <a16:colId xmlns:a16="http://schemas.microsoft.com/office/drawing/2014/main" val="3530544219"/>
                    </a:ext>
                  </a:extLst>
                </a:gridCol>
                <a:gridCol w="935161">
                  <a:extLst>
                    <a:ext uri="{9D8B030D-6E8A-4147-A177-3AD203B41FA5}">
                      <a16:colId xmlns:a16="http://schemas.microsoft.com/office/drawing/2014/main" val="3033803518"/>
                    </a:ext>
                  </a:extLst>
                </a:gridCol>
                <a:gridCol w="935161">
                  <a:extLst>
                    <a:ext uri="{9D8B030D-6E8A-4147-A177-3AD203B41FA5}">
                      <a16:colId xmlns:a16="http://schemas.microsoft.com/office/drawing/2014/main" val="3482933940"/>
                    </a:ext>
                  </a:extLst>
                </a:gridCol>
                <a:gridCol w="935161">
                  <a:extLst>
                    <a:ext uri="{9D8B030D-6E8A-4147-A177-3AD203B41FA5}">
                      <a16:colId xmlns:a16="http://schemas.microsoft.com/office/drawing/2014/main" val="308506780"/>
                    </a:ext>
                  </a:extLst>
                </a:gridCol>
                <a:gridCol w="935161">
                  <a:extLst>
                    <a:ext uri="{9D8B030D-6E8A-4147-A177-3AD203B41FA5}">
                      <a16:colId xmlns:a16="http://schemas.microsoft.com/office/drawing/2014/main" val="1191246490"/>
                    </a:ext>
                  </a:extLst>
                </a:gridCol>
                <a:gridCol w="935161">
                  <a:extLst>
                    <a:ext uri="{9D8B030D-6E8A-4147-A177-3AD203B41FA5}">
                      <a16:colId xmlns:a16="http://schemas.microsoft.com/office/drawing/2014/main" val="981773501"/>
                    </a:ext>
                  </a:extLst>
                </a:gridCol>
                <a:gridCol w="935161">
                  <a:extLst>
                    <a:ext uri="{9D8B030D-6E8A-4147-A177-3AD203B41FA5}">
                      <a16:colId xmlns:a16="http://schemas.microsoft.com/office/drawing/2014/main" val="3820471079"/>
                    </a:ext>
                  </a:extLst>
                </a:gridCol>
                <a:gridCol w="935161">
                  <a:extLst>
                    <a:ext uri="{9D8B030D-6E8A-4147-A177-3AD203B41FA5}">
                      <a16:colId xmlns:a16="http://schemas.microsoft.com/office/drawing/2014/main" val="272109786"/>
                    </a:ext>
                  </a:extLst>
                </a:gridCol>
              </a:tblGrid>
              <a:tr h="28626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Person 1 (LE = </a:t>
                      </a:r>
                      <a:r>
                        <a:rPr lang="en-US" altLang="zh-CN" sz="1200" dirty="0"/>
                        <a:t>14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yrs</a:t>
                      </a:r>
                      <a:r>
                        <a:rPr lang="en-US" sz="12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Person 2 (LE = 1</a:t>
                      </a:r>
                      <a:r>
                        <a:rPr lang="en-US" altLang="zh-CN" sz="1200" dirty="0"/>
                        <a:t>0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yrs</a:t>
                      </a:r>
                      <a:r>
                        <a:rPr lang="en-US" sz="12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Person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3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(LE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=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20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 err="1"/>
                        <a:t>yrs</a:t>
                      </a:r>
                      <a:r>
                        <a:rPr lang="en-US" altLang="zh-CN" sz="1200" dirty="0"/>
                        <a:t>)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…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954125"/>
                  </a:ext>
                </a:extLst>
              </a:tr>
              <a:tr h="5457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</a:t>
                      </a:r>
                      <a:r>
                        <a:rPr lang="en-US" altLang="zh-CN" sz="1200" dirty="0" err="1"/>
                        <a:t>_</a:t>
                      </a:r>
                      <a:r>
                        <a:rPr lang="en-US" sz="1200" dirty="0" err="1"/>
                        <a:t>S</a:t>
                      </a:r>
                      <a:r>
                        <a:rPr lang="en-US" altLang="zh-CN" sz="1200" dirty="0" err="1"/>
                        <a:t>ick</a:t>
                      </a:r>
                      <a:endParaRPr lang="en-US" sz="1200" dirty="0"/>
                    </a:p>
                    <a:p>
                      <a:pPr algn="ctr"/>
                      <a:r>
                        <a:rPr lang="en-US" altLang="zh-CN" sz="1200" dirty="0"/>
                        <a:t>(r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=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0.1)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</a:t>
                      </a:r>
                      <a:r>
                        <a:rPr lang="en-US" altLang="zh-CN" sz="1200" dirty="0" err="1"/>
                        <a:t>_BG</a:t>
                      </a:r>
                      <a:r>
                        <a:rPr lang="en-US" sz="1200" dirty="0" err="1"/>
                        <a:t>D</a:t>
                      </a:r>
                      <a:r>
                        <a:rPr lang="en-US" altLang="zh-CN" sz="1200" dirty="0" err="1"/>
                        <a:t>eath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(r = 0.03)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t_SickDeath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(r = 0.2)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</a:t>
                      </a:r>
                      <a:r>
                        <a:rPr lang="en-US" altLang="zh-CN" sz="1200" dirty="0" err="1"/>
                        <a:t>_</a:t>
                      </a:r>
                      <a:r>
                        <a:rPr lang="en-US" sz="1200" dirty="0" err="1"/>
                        <a:t>S</a:t>
                      </a:r>
                      <a:r>
                        <a:rPr lang="en-US" altLang="zh-CN" sz="1200" dirty="0" err="1"/>
                        <a:t>ick</a:t>
                      </a:r>
                      <a:endParaRPr lang="en-US" sz="1200" dirty="0"/>
                    </a:p>
                    <a:p>
                      <a:pPr algn="ctr"/>
                      <a:r>
                        <a:rPr lang="en-US" altLang="zh-CN" sz="1200" dirty="0"/>
                        <a:t>(r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=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0.1)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</a:t>
                      </a:r>
                      <a:r>
                        <a:rPr lang="en-US" altLang="zh-CN" sz="1200" dirty="0" err="1"/>
                        <a:t>_BG</a:t>
                      </a:r>
                      <a:r>
                        <a:rPr lang="en-US" sz="1200" dirty="0" err="1"/>
                        <a:t>D</a:t>
                      </a:r>
                      <a:r>
                        <a:rPr lang="en-US" altLang="zh-CN" sz="1200" dirty="0" err="1"/>
                        <a:t>eath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(r = 0.03)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t_SickDeath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(r = 0.2)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</a:t>
                      </a:r>
                      <a:r>
                        <a:rPr lang="en-US" altLang="zh-CN" sz="1200" dirty="0" err="1"/>
                        <a:t>_</a:t>
                      </a:r>
                      <a:r>
                        <a:rPr lang="en-US" sz="1200" dirty="0" err="1"/>
                        <a:t>S</a:t>
                      </a:r>
                      <a:r>
                        <a:rPr lang="en-US" altLang="zh-CN" sz="1200" dirty="0" err="1"/>
                        <a:t>ick</a:t>
                      </a:r>
                      <a:endParaRPr lang="en-US" sz="1200" dirty="0"/>
                    </a:p>
                    <a:p>
                      <a:pPr algn="ctr"/>
                      <a:r>
                        <a:rPr lang="en-US" altLang="zh-CN" sz="1200" dirty="0"/>
                        <a:t>(r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=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0.1)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</a:t>
                      </a:r>
                      <a:r>
                        <a:rPr lang="en-US" altLang="zh-CN" sz="1200" dirty="0" err="1"/>
                        <a:t>_BG</a:t>
                      </a:r>
                      <a:r>
                        <a:rPr lang="en-US" sz="1200" dirty="0" err="1"/>
                        <a:t>D</a:t>
                      </a:r>
                      <a:r>
                        <a:rPr lang="en-US" altLang="zh-CN" sz="1200" dirty="0" err="1"/>
                        <a:t>eath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(r = 0.03)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t_SickDeath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(r = 0.2)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…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593520"/>
                  </a:ext>
                </a:extLst>
              </a:tr>
              <a:tr h="3940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0.467</a:t>
                      </a:r>
                    </a:p>
                    <a:p>
                      <a:pPr algn="ctr"/>
                      <a:r>
                        <a:rPr lang="en-US" sz="1200" dirty="0"/>
                        <a:t>(6 </a:t>
                      </a:r>
                      <a:r>
                        <a:rPr lang="en-US" sz="1200" dirty="0" err="1"/>
                        <a:t>yrs</a:t>
                      </a:r>
                      <a:r>
                        <a:rPr lang="en-US" sz="12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0.661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(36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yrs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0.805</a:t>
                      </a:r>
                    </a:p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yrs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0.596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yrs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(23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yrs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0.199</a:t>
                      </a:r>
                    </a:p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yr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0.538</a:t>
                      </a:r>
                    </a:p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yrs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0.305</a:t>
                      </a:r>
                    </a:p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yrs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0.986</a:t>
                      </a:r>
                    </a:p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yrs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7559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7DBB52B-B826-23BF-5EB8-EC57C42F2A39}"/>
              </a:ext>
            </a:extLst>
          </p:cNvPr>
          <p:cNvSpPr txBox="1"/>
          <p:nvPr/>
        </p:nvSpPr>
        <p:spPr>
          <a:xfrm>
            <a:off x="489934" y="2180286"/>
            <a:ext cx="118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Status quo</a:t>
            </a:r>
          </a:p>
          <a:p>
            <a:r>
              <a:rPr lang="en-US" dirty="0" err="1"/>
              <a:t>rHS</a:t>
            </a:r>
            <a:r>
              <a:rPr lang="en-US" dirty="0"/>
              <a:t> = 0.1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6A8E12-7993-2CF5-C4F9-0C03C5536B2A}"/>
              </a:ext>
            </a:extLst>
          </p:cNvPr>
          <p:cNvSpPr txBox="1"/>
          <p:nvPr/>
        </p:nvSpPr>
        <p:spPr>
          <a:xfrm>
            <a:off x="407539" y="3721383"/>
            <a:ext cx="134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Intervention</a:t>
            </a:r>
          </a:p>
          <a:p>
            <a:r>
              <a:rPr lang="en-US" dirty="0" err="1"/>
              <a:t>rHS</a:t>
            </a:r>
            <a:r>
              <a:rPr lang="en-US" dirty="0"/>
              <a:t> = 0.08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56795722-FF0C-BD66-F5DC-2BE1239897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371006"/>
              </p:ext>
            </p:extLst>
          </p:nvPr>
        </p:nvGraphicFramePr>
        <p:xfrm>
          <a:off x="1711756" y="3451175"/>
          <a:ext cx="9351610" cy="1289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161">
                  <a:extLst>
                    <a:ext uri="{9D8B030D-6E8A-4147-A177-3AD203B41FA5}">
                      <a16:colId xmlns:a16="http://schemas.microsoft.com/office/drawing/2014/main" val="3398252835"/>
                    </a:ext>
                  </a:extLst>
                </a:gridCol>
                <a:gridCol w="935161">
                  <a:extLst>
                    <a:ext uri="{9D8B030D-6E8A-4147-A177-3AD203B41FA5}">
                      <a16:colId xmlns:a16="http://schemas.microsoft.com/office/drawing/2014/main" val="2709604990"/>
                    </a:ext>
                  </a:extLst>
                </a:gridCol>
                <a:gridCol w="935161">
                  <a:extLst>
                    <a:ext uri="{9D8B030D-6E8A-4147-A177-3AD203B41FA5}">
                      <a16:colId xmlns:a16="http://schemas.microsoft.com/office/drawing/2014/main" val="3530544219"/>
                    </a:ext>
                  </a:extLst>
                </a:gridCol>
                <a:gridCol w="935161">
                  <a:extLst>
                    <a:ext uri="{9D8B030D-6E8A-4147-A177-3AD203B41FA5}">
                      <a16:colId xmlns:a16="http://schemas.microsoft.com/office/drawing/2014/main" val="3033803518"/>
                    </a:ext>
                  </a:extLst>
                </a:gridCol>
                <a:gridCol w="935161">
                  <a:extLst>
                    <a:ext uri="{9D8B030D-6E8A-4147-A177-3AD203B41FA5}">
                      <a16:colId xmlns:a16="http://schemas.microsoft.com/office/drawing/2014/main" val="3482933940"/>
                    </a:ext>
                  </a:extLst>
                </a:gridCol>
                <a:gridCol w="935161">
                  <a:extLst>
                    <a:ext uri="{9D8B030D-6E8A-4147-A177-3AD203B41FA5}">
                      <a16:colId xmlns:a16="http://schemas.microsoft.com/office/drawing/2014/main" val="308506780"/>
                    </a:ext>
                  </a:extLst>
                </a:gridCol>
                <a:gridCol w="935161">
                  <a:extLst>
                    <a:ext uri="{9D8B030D-6E8A-4147-A177-3AD203B41FA5}">
                      <a16:colId xmlns:a16="http://schemas.microsoft.com/office/drawing/2014/main" val="1191246490"/>
                    </a:ext>
                  </a:extLst>
                </a:gridCol>
                <a:gridCol w="935161">
                  <a:extLst>
                    <a:ext uri="{9D8B030D-6E8A-4147-A177-3AD203B41FA5}">
                      <a16:colId xmlns:a16="http://schemas.microsoft.com/office/drawing/2014/main" val="981773501"/>
                    </a:ext>
                  </a:extLst>
                </a:gridCol>
                <a:gridCol w="935161">
                  <a:extLst>
                    <a:ext uri="{9D8B030D-6E8A-4147-A177-3AD203B41FA5}">
                      <a16:colId xmlns:a16="http://schemas.microsoft.com/office/drawing/2014/main" val="3820471079"/>
                    </a:ext>
                  </a:extLst>
                </a:gridCol>
                <a:gridCol w="935161">
                  <a:extLst>
                    <a:ext uri="{9D8B030D-6E8A-4147-A177-3AD203B41FA5}">
                      <a16:colId xmlns:a16="http://schemas.microsoft.com/office/drawing/2014/main" val="272109786"/>
                    </a:ext>
                  </a:extLst>
                </a:gridCol>
              </a:tblGrid>
              <a:tr h="28626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Person 1 (LE = </a:t>
                      </a:r>
                      <a:r>
                        <a:rPr lang="en-US" altLang="zh-CN" sz="1200" dirty="0"/>
                        <a:t>16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yrs</a:t>
                      </a:r>
                      <a:r>
                        <a:rPr lang="en-US" sz="12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Person 2 (LE = 1</a:t>
                      </a:r>
                      <a:r>
                        <a:rPr lang="en-US" altLang="zh-CN" sz="1200" dirty="0"/>
                        <a:t>2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yrs</a:t>
                      </a:r>
                      <a:r>
                        <a:rPr lang="en-US" sz="12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Person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3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(LE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=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22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 err="1"/>
                        <a:t>yrs</a:t>
                      </a:r>
                      <a:r>
                        <a:rPr lang="en-US" altLang="zh-CN" sz="1200" dirty="0"/>
                        <a:t>)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…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954125"/>
                  </a:ext>
                </a:extLst>
              </a:tr>
              <a:tr h="5457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</a:t>
                      </a:r>
                      <a:r>
                        <a:rPr lang="en-US" altLang="zh-CN" sz="1200" dirty="0" err="1"/>
                        <a:t>_</a:t>
                      </a:r>
                      <a:r>
                        <a:rPr lang="en-US" sz="1200" dirty="0" err="1"/>
                        <a:t>S</a:t>
                      </a:r>
                      <a:r>
                        <a:rPr lang="en-US" altLang="zh-CN" sz="1200" dirty="0" err="1"/>
                        <a:t>ick</a:t>
                      </a:r>
                      <a:endParaRPr lang="en-US" sz="1200" dirty="0"/>
                    </a:p>
                    <a:p>
                      <a:pPr algn="ctr"/>
                      <a:r>
                        <a:rPr lang="en-US" altLang="zh-CN" sz="1200" dirty="0"/>
                        <a:t>(r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=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0.08)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</a:t>
                      </a:r>
                      <a:r>
                        <a:rPr lang="en-US" altLang="zh-CN" sz="1200" dirty="0" err="1"/>
                        <a:t>_BG</a:t>
                      </a:r>
                      <a:r>
                        <a:rPr lang="en-US" sz="1200" dirty="0" err="1"/>
                        <a:t>D</a:t>
                      </a:r>
                      <a:r>
                        <a:rPr lang="en-US" altLang="zh-CN" sz="1200" dirty="0" err="1"/>
                        <a:t>eath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(r = 0.03)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t_SickDeath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(r = 0.2)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</a:t>
                      </a:r>
                      <a:r>
                        <a:rPr lang="en-US" altLang="zh-CN" sz="1200" dirty="0" err="1"/>
                        <a:t>_</a:t>
                      </a:r>
                      <a:r>
                        <a:rPr lang="en-US" sz="1200" dirty="0" err="1"/>
                        <a:t>S</a:t>
                      </a:r>
                      <a:r>
                        <a:rPr lang="en-US" altLang="zh-CN" sz="1200" dirty="0" err="1"/>
                        <a:t>ick</a:t>
                      </a:r>
                      <a:endParaRPr lang="en-US" sz="1200" dirty="0"/>
                    </a:p>
                    <a:p>
                      <a:pPr algn="ctr"/>
                      <a:r>
                        <a:rPr lang="en-US" altLang="zh-CN" sz="1200" dirty="0"/>
                        <a:t>(r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=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0.08)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</a:t>
                      </a:r>
                      <a:r>
                        <a:rPr lang="en-US" altLang="zh-CN" sz="1200" dirty="0" err="1"/>
                        <a:t>_BG</a:t>
                      </a:r>
                      <a:r>
                        <a:rPr lang="en-US" sz="1200" dirty="0" err="1"/>
                        <a:t>D</a:t>
                      </a:r>
                      <a:r>
                        <a:rPr lang="en-US" altLang="zh-CN" sz="1200" dirty="0" err="1"/>
                        <a:t>eath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(r = 0.03)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t_SickDeath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(r = 0.2)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</a:t>
                      </a:r>
                      <a:r>
                        <a:rPr lang="en-US" altLang="zh-CN" sz="1200" dirty="0" err="1"/>
                        <a:t>_</a:t>
                      </a:r>
                      <a:r>
                        <a:rPr lang="en-US" sz="1200" dirty="0" err="1"/>
                        <a:t>S</a:t>
                      </a:r>
                      <a:r>
                        <a:rPr lang="en-US" altLang="zh-CN" sz="1200" dirty="0" err="1"/>
                        <a:t>ick</a:t>
                      </a:r>
                      <a:endParaRPr lang="en-US" sz="1200" dirty="0"/>
                    </a:p>
                    <a:p>
                      <a:pPr algn="ctr"/>
                      <a:r>
                        <a:rPr lang="en-US" altLang="zh-CN" sz="1200" dirty="0"/>
                        <a:t>(r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=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0.08)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</a:t>
                      </a:r>
                      <a:r>
                        <a:rPr lang="en-US" altLang="zh-CN" sz="1200" dirty="0" err="1"/>
                        <a:t>_BG</a:t>
                      </a:r>
                      <a:r>
                        <a:rPr lang="en-US" sz="1200" dirty="0" err="1"/>
                        <a:t>D</a:t>
                      </a:r>
                      <a:r>
                        <a:rPr lang="en-US" altLang="zh-CN" sz="1200" dirty="0" err="1"/>
                        <a:t>eath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(r = 0.03)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t_SickDeath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(r = 0.2)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…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593520"/>
                  </a:ext>
                </a:extLst>
              </a:tr>
              <a:tr h="3940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0.467</a:t>
                      </a:r>
                    </a:p>
                    <a:p>
                      <a:pPr algn="ctr"/>
                      <a:r>
                        <a:rPr lang="en-US" sz="1200" dirty="0"/>
                        <a:t>(</a:t>
                      </a:r>
                      <a:r>
                        <a:rPr lang="en-US" altLang="zh-CN" sz="1200" dirty="0"/>
                        <a:t>8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yrs</a:t>
                      </a:r>
                      <a:r>
                        <a:rPr lang="en-US" sz="12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0.661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(36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yrs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0.805</a:t>
                      </a:r>
                    </a:p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yrs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0.596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yrs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(23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yrs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0.199</a:t>
                      </a:r>
                    </a:p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yr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0.538</a:t>
                      </a:r>
                    </a:p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yrs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0.305</a:t>
                      </a:r>
                    </a:p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yrs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0.986</a:t>
                      </a:r>
                    </a:p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yrs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7559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7B3FDE5-07D4-9002-8C88-45AE1C741D9C}"/>
              </a:ext>
            </a:extLst>
          </p:cNvPr>
          <p:cNvSpPr txBox="1"/>
          <p:nvPr/>
        </p:nvSpPr>
        <p:spPr>
          <a:xfrm>
            <a:off x="2927336" y="5139558"/>
            <a:ext cx="549971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Numbers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b="1" dirty="0"/>
              <a:t>each</a:t>
            </a:r>
            <a:r>
              <a:rPr lang="zh-CN" altLang="en-US" b="1" dirty="0"/>
              <a:t> </a:t>
            </a:r>
            <a:r>
              <a:rPr lang="en-US" altLang="zh-CN" b="1" dirty="0"/>
              <a:t>event</a:t>
            </a:r>
            <a:r>
              <a:rPr lang="zh-CN" altLang="en-US" b="1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b="1" dirty="0"/>
              <a:t>each</a:t>
            </a:r>
            <a:r>
              <a:rPr lang="zh-CN" altLang="en-US" b="1" dirty="0"/>
              <a:t> </a:t>
            </a:r>
            <a:r>
              <a:rPr lang="en-US" altLang="zh-CN" b="1" dirty="0"/>
              <a:t>person</a:t>
            </a:r>
            <a:r>
              <a:rPr lang="en-US" altLang="zh-CN" dirty="0"/>
              <a:t>.</a:t>
            </a:r>
          </a:p>
          <a:p>
            <a:pPr marL="0" algn="ctr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prevalence</a:t>
            </a:r>
            <a:r>
              <a:rPr lang="zh-CN" altLang="en-US" dirty="0"/>
              <a:t> </a:t>
            </a:r>
            <a:r>
              <a:rPr lang="en-US" altLang="zh-CN" dirty="0"/>
              <a:t>leads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improved</a:t>
            </a:r>
            <a:r>
              <a:rPr lang="zh-CN" altLang="en-US" dirty="0"/>
              <a:t> </a:t>
            </a:r>
            <a:r>
              <a:rPr lang="en-US" altLang="zh-CN" dirty="0"/>
              <a:t>life</a:t>
            </a:r>
            <a:r>
              <a:rPr lang="zh-CN" altLang="en-US" dirty="0"/>
              <a:t> </a:t>
            </a:r>
            <a:r>
              <a:rPr lang="en-US" altLang="zh-CN" dirty="0"/>
              <a:t>expectancy.</a:t>
            </a:r>
          </a:p>
        </p:txBody>
      </p:sp>
    </p:spTree>
    <p:extLst>
      <p:ext uri="{BB962C8B-B14F-4D97-AF65-F5344CB8AC3E}">
        <p14:creationId xmlns:p14="http://schemas.microsoft.com/office/powerpoint/2010/main" val="382197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8FF0-369C-8A57-A904-6B66EAB7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Common</a:t>
            </a:r>
            <a:r>
              <a:rPr lang="zh-CN" altLang="en-US" sz="4000" dirty="0"/>
              <a:t> </a:t>
            </a:r>
            <a:r>
              <a:rPr lang="en-US" altLang="zh-CN" sz="4000" dirty="0"/>
              <a:t>Random</a:t>
            </a:r>
            <a:r>
              <a:rPr lang="zh-CN" altLang="en-US" sz="4000" dirty="0"/>
              <a:t> </a:t>
            </a:r>
            <a:r>
              <a:rPr lang="en-US" altLang="zh-CN" sz="4000" dirty="0"/>
              <a:t>Numbers</a:t>
            </a:r>
            <a:r>
              <a:rPr lang="zh-CN" altLang="en-US" sz="4000" dirty="0"/>
              <a:t> </a:t>
            </a:r>
            <a:r>
              <a:rPr lang="en-US" altLang="zh-CN" sz="4000" dirty="0"/>
              <a:t>(CRNs)</a:t>
            </a:r>
            <a:endParaRPr lang="en-US" sz="40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FB61CC4-F584-F294-B997-249EC5740890}"/>
              </a:ext>
            </a:extLst>
          </p:cNvPr>
          <p:cNvSpPr/>
          <p:nvPr/>
        </p:nvSpPr>
        <p:spPr>
          <a:xfrm>
            <a:off x="2284124" y="1980326"/>
            <a:ext cx="4983579" cy="4153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B90C5E8-F58C-E648-8D84-3EFE7424DBAF}"/>
              </a:ext>
            </a:extLst>
          </p:cNvPr>
          <p:cNvSpPr/>
          <p:nvPr/>
        </p:nvSpPr>
        <p:spPr>
          <a:xfrm>
            <a:off x="2284124" y="3624432"/>
            <a:ext cx="2368563" cy="10502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Indicate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gap</a:t>
            </a:r>
          </a:p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when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varying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params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A3857A-5D04-8912-5E6C-304C9DBC3DAF}"/>
              </a:ext>
            </a:extLst>
          </p:cNvPr>
          <p:cNvSpPr/>
          <p:nvPr/>
        </p:nvSpPr>
        <p:spPr>
          <a:xfrm>
            <a:off x="2284124" y="2521523"/>
            <a:ext cx="2368563" cy="10502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Reduces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stochastic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noises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ED51B24-B24F-1B48-0A4A-517A1EF85EAE}"/>
              </a:ext>
            </a:extLst>
          </p:cNvPr>
          <p:cNvSpPr/>
          <p:nvPr/>
        </p:nvSpPr>
        <p:spPr>
          <a:xfrm>
            <a:off x="7574222" y="1980326"/>
            <a:ext cx="2368563" cy="4153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83250CC-F28D-BB6D-D7E1-7438B80D97ED}"/>
              </a:ext>
            </a:extLst>
          </p:cNvPr>
          <p:cNvSpPr/>
          <p:nvPr/>
        </p:nvSpPr>
        <p:spPr>
          <a:xfrm>
            <a:off x="4790842" y="2521523"/>
            <a:ext cx="2368563" cy="10502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trajectories</a:t>
            </a:r>
          </a:p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converge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8EFC81-E6B1-F3EB-7882-1AD5CC9B91A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652687" y="3046640"/>
            <a:ext cx="138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82E4C90-DDEE-5F74-12FC-97765F64AC8F}"/>
              </a:ext>
            </a:extLst>
          </p:cNvPr>
          <p:cNvSpPr/>
          <p:nvPr/>
        </p:nvSpPr>
        <p:spPr>
          <a:xfrm>
            <a:off x="7574222" y="2534471"/>
            <a:ext cx="2368563" cy="10502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Programming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complexity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C8A3A73-2B5C-F82B-5387-DF1EBC9C1DAB}"/>
              </a:ext>
            </a:extLst>
          </p:cNvPr>
          <p:cNvSpPr/>
          <p:nvPr/>
        </p:nvSpPr>
        <p:spPr>
          <a:xfrm>
            <a:off x="7574222" y="3637380"/>
            <a:ext cx="2368563" cy="10502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RN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generator</a:t>
            </a:r>
          </a:p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computational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time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4D3155-D689-6000-B2A7-3B88099BF314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4652687" y="4149549"/>
            <a:ext cx="138155" cy="1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447869D-F17E-9D31-F07F-F6EC4799F401}"/>
              </a:ext>
            </a:extLst>
          </p:cNvPr>
          <p:cNvSpPr/>
          <p:nvPr/>
        </p:nvSpPr>
        <p:spPr>
          <a:xfrm>
            <a:off x="4790842" y="3637380"/>
            <a:ext cx="2368563" cy="10502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Helps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sensitivity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analysis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1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1107</Words>
  <Application>Microsoft Macintosh PowerPoint</Application>
  <PresentationFormat>Widescreen</PresentationFormat>
  <Paragraphs>270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AtlasGrotesk</vt:lpstr>
      <vt:lpstr>Arial</vt:lpstr>
      <vt:lpstr>Calibri</vt:lpstr>
      <vt:lpstr>Calibri Light</vt:lpstr>
      <vt:lpstr>Office Theme</vt:lpstr>
      <vt:lpstr>Common Random Numbers in Discrete Event Simulation for Disease Modeling:  A Statin Treatment Case Study</vt:lpstr>
      <vt:lpstr>PowerPoint Presentation</vt:lpstr>
      <vt:lpstr>Common Random Numbers(CRNs)</vt:lpstr>
      <vt:lpstr>Discrete Event Simulation(DES) </vt:lpstr>
      <vt:lpstr>Distribution for time-to-event analysis</vt:lpstr>
      <vt:lpstr>Healthy-Sick-Death Example </vt:lpstr>
      <vt:lpstr>Healthy-Sick-Death Example </vt:lpstr>
      <vt:lpstr>Common Random Numbers(CRNs)</vt:lpstr>
      <vt:lpstr>Common Random Numbers (CRNs)</vt:lpstr>
      <vt:lpstr>Case Study: Statin Treatment </vt:lpstr>
      <vt:lpstr>Effect of CRNs on Model Outputs </vt:lpstr>
      <vt:lpstr>Effect of CRNs on Model Outputs </vt:lpstr>
      <vt:lpstr>Conclusions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Random Numbers in Discrete Event Simulation for Disease Modeling:  A Statin Treatment Case Study</dc:title>
  <dc:creator>Yu, Hanxuan</dc:creator>
  <cp:lastModifiedBy>Yu, Hanxuan</cp:lastModifiedBy>
  <cp:revision>5</cp:revision>
  <dcterms:created xsi:type="dcterms:W3CDTF">2023-10-01T19:48:23Z</dcterms:created>
  <dcterms:modified xsi:type="dcterms:W3CDTF">2023-10-03T19:14:32Z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92c8cef-6f2b-4af1-b4ac-d815ff795cd6_Enabled">
    <vt:lpwstr>true</vt:lpwstr>
  </property>
  <property fmtid="{D5CDD505-2E9C-101B-9397-08002B2CF9AE}" pid="3" name="MSIP_Label_792c8cef-6f2b-4af1-b4ac-d815ff795cd6_SetDate">
    <vt:lpwstr>2023-10-02T02:21:55Z</vt:lpwstr>
  </property>
  <property fmtid="{D5CDD505-2E9C-101B-9397-08002B2CF9AE}" pid="4" name="MSIP_Label_792c8cef-6f2b-4af1-b4ac-d815ff795cd6_Method">
    <vt:lpwstr>Standard</vt:lpwstr>
  </property>
  <property fmtid="{D5CDD505-2E9C-101B-9397-08002B2CF9AE}" pid="5" name="MSIP_Label_792c8cef-6f2b-4af1-b4ac-d815ff795cd6_Name">
    <vt:lpwstr>VUMC General</vt:lpwstr>
  </property>
  <property fmtid="{D5CDD505-2E9C-101B-9397-08002B2CF9AE}" pid="6" name="MSIP_Label_792c8cef-6f2b-4af1-b4ac-d815ff795cd6_SiteId">
    <vt:lpwstr>ef575030-1424-4ed8-b83c-12c533d879ab</vt:lpwstr>
  </property>
  <property fmtid="{D5CDD505-2E9C-101B-9397-08002B2CF9AE}" pid="7" name="MSIP_Label_792c8cef-6f2b-4af1-b4ac-d815ff795cd6_ActionId">
    <vt:lpwstr>876589f8-b7f5-49b0-bfc0-b4d17d684e7b</vt:lpwstr>
  </property>
  <property fmtid="{D5CDD505-2E9C-101B-9397-08002B2CF9AE}" pid="8" name="MSIP_Label_792c8cef-6f2b-4af1-b4ac-d815ff795cd6_ContentBits">
    <vt:lpwstr>0</vt:lpwstr>
  </property>
</Properties>
</file>