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4"/>
  </p:notesMasterIdLst>
  <p:sldIdLst>
    <p:sldId id="256" r:id="rId2"/>
    <p:sldId id="263" r:id="rId3"/>
    <p:sldId id="264" r:id="rId4"/>
    <p:sldId id="265" r:id="rId5"/>
    <p:sldId id="266" r:id="rId6"/>
    <p:sldId id="268" r:id="rId7"/>
    <p:sldId id="267" r:id="rId8"/>
    <p:sldId id="291" r:id="rId9"/>
    <p:sldId id="269" r:id="rId10"/>
    <p:sldId id="286" r:id="rId11"/>
    <p:sldId id="287" r:id="rId12"/>
    <p:sldId id="288" r:id="rId13"/>
    <p:sldId id="289" r:id="rId14"/>
    <p:sldId id="290" r:id="rId15"/>
    <p:sldId id="271" r:id="rId16"/>
    <p:sldId id="278" r:id="rId17"/>
    <p:sldId id="280" r:id="rId18"/>
    <p:sldId id="272" r:id="rId19"/>
    <p:sldId id="273" r:id="rId20"/>
    <p:sldId id="293" r:id="rId21"/>
    <p:sldId id="292" r:id="rId22"/>
    <p:sldId id="279" r:id="rId23"/>
    <p:sldId id="299" r:id="rId24"/>
    <p:sldId id="283" r:id="rId25"/>
    <p:sldId id="282" r:id="rId26"/>
    <p:sldId id="284" r:id="rId27"/>
    <p:sldId id="285" r:id="rId28"/>
    <p:sldId id="294" r:id="rId29"/>
    <p:sldId id="302" r:id="rId30"/>
    <p:sldId id="301" r:id="rId31"/>
    <p:sldId id="300" r:id="rId32"/>
    <p:sldId id="262"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21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94869" autoAdjust="0"/>
  </p:normalViewPr>
  <p:slideViewPr>
    <p:cSldViewPr>
      <p:cViewPr varScale="1">
        <p:scale>
          <a:sx n="101" d="100"/>
          <a:sy n="101" d="100"/>
        </p:scale>
        <p:origin x="-25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99011F-00C4-4AC9-8832-5CAC18247038}"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FAA0C6-9797-411B-9D45-790051D76BB3}" type="slidenum">
              <a:rPr lang="zh-CN" altLang="en-US" smtClean="0"/>
              <a:t>‹#›</a:t>
            </a:fld>
            <a:endParaRPr lang="zh-CN" altLang="en-US"/>
          </a:p>
        </p:txBody>
      </p:sp>
    </p:spTree>
    <p:extLst>
      <p:ext uri="{BB962C8B-B14F-4D97-AF65-F5344CB8AC3E}">
        <p14:creationId xmlns:p14="http://schemas.microsoft.com/office/powerpoint/2010/main" val="73399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ortorderdesc/" TargetMode="External"/><Relationship Id="rId3" Type="http://schemas.openxmlformats.org/officeDocument/2006/relationships/hyperlink" Target="http://sortfieldgoods_code/" TargetMode="External"/><Relationship Id="rId7" Type="http://schemas.openxmlformats.org/officeDocument/2006/relationships/hyperlink" Target="http://sortfieldgoods_leavings_al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category_first_id:311/" TargetMode="External"/><Relationship Id="rId11" Type="http://schemas.openxmlformats.org/officeDocument/2006/relationships/hyperlink" Target="http://category_first_id:680/" TargetMode="External"/><Relationship Id="rId5" Type="http://schemas.openxmlformats.org/officeDocument/2006/relationships/hyperlink" Target="http://size:200/" TargetMode="External"/><Relationship Id="rId10" Type="http://schemas.openxmlformats.org/officeDocument/2006/relationships/hyperlink" Target="http://category_first_id:1056/" TargetMode="External"/><Relationship Id="rId4" Type="http://schemas.openxmlformats.org/officeDocument/2006/relationships/hyperlink" Target="http://sortorderasc/" TargetMode="External"/><Relationship Id="rId9" Type="http://schemas.openxmlformats.org/officeDocument/2006/relationships/hyperlink" Target="http://from:40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全品类查询条件：</a:t>
            </a:r>
          </a:p>
          <a:p>
            <a:r>
              <a:rPr lang="en-US" altLang="zh-CN" sz="1200" b="0" i="0" kern="1200" dirty="0" err="1" smtClean="0">
                <a:solidFill>
                  <a:schemeClr val="tx1"/>
                </a:solidFill>
                <a:effectLst/>
                <a:latin typeface="+mn-lt"/>
                <a:ea typeface="+mn-ea"/>
                <a:cs typeface="+mn-cs"/>
              </a:rPr>
              <a:t>category_first_id</a:t>
            </a:r>
            <a:r>
              <a:rPr lang="en-US" altLang="zh-CN" sz="1200" b="0" i="0" kern="1200" dirty="0" smtClean="0">
                <a:solidFill>
                  <a:schemeClr val="tx1"/>
                </a:solidFill>
                <a:effectLst/>
                <a:latin typeface="+mn-lt"/>
                <a:ea typeface="+mn-ea"/>
                <a:cs typeface="+mn-cs"/>
              </a:rPr>
              <a:t>:(3755 OR 7466 OR 27898 OR 27971 OR 27898 OR 688 OR 6507 OR 945 OR 26965 OR 26968 OR 26971 OR 26974 OR 26977 OR 26980 OR 26983 OR 27449 OR 680 OR 356 OR 368 OR 403 OR 517 OR 609 OR 32532 OR 1056 OR 440 OR 590 OR 702 OR 28004 OR 28005 OR 28006 OR 28007 OR 28008 OR 28009 OR 42067 OR 1012 OR 7470 OR 7469 OR 271 OR 297 OR 337 OR 311) AND is_most_inventory:1 AND </a:t>
            </a:r>
            <a:r>
              <a:rPr lang="en-US" altLang="zh-CN" sz="1200" b="0" i="0" kern="1200" dirty="0" err="1" smtClean="0">
                <a:solidFill>
                  <a:schemeClr val="tx1"/>
                </a:solidFill>
                <a:effectLst/>
                <a:latin typeface="+mn-lt"/>
                <a:ea typeface="+mn-ea"/>
                <a:cs typeface="+mn-cs"/>
              </a:rPr>
              <a:t>sell_date_end</a:t>
            </a:r>
            <a:r>
              <a:rPr lang="en-US" altLang="zh-CN" sz="1200" b="0" i="0" kern="1200" dirty="0" smtClean="0">
                <a:solidFill>
                  <a:schemeClr val="tx1"/>
                </a:solidFill>
                <a:effectLst/>
                <a:latin typeface="+mn-lt"/>
                <a:ea typeface="+mn-ea"/>
                <a:cs typeface="+mn-cs"/>
              </a:rPr>
              <a:t>:[1476720000000 TO *] AND </a:t>
            </a:r>
            <a:r>
              <a:rPr lang="en-US" altLang="zh-CN" sz="1200" b="0" i="0" u="none" strike="noStrike" kern="1200" dirty="0" err="1" smtClean="0">
                <a:solidFill>
                  <a:schemeClr val="tx1"/>
                </a:solidFill>
                <a:effectLst/>
                <a:latin typeface="+mn-lt"/>
                <a:ea typeface="+mn-ea"/>
                <a:cs typeface="+mn-cs"/>
                <a:hlinkClick r:id="rId3"/>
              </a:rPr>
              <a:t>sortField:goods_code</a:t>
            </a:r>
            <a:r>
              <a:rPr lang="en-US" altLang="zh-CN" sz="1200" b="0" i="0"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hlinkClick r:id="rId4"/>
              </a:rPr>
              <a:t>sortOrder:asc</a:t>
            </a:r>
            <a:r>
              <a:rPr lang="en-US" altLang="zh-CN" sz="1200" b="0" i="0" kern="1200" dirty="0" smtClean="0">
                <a:solidFill>
                  <a:schemeClr val="tx1"/>
                </a:solidFill>
                <a:effectLst/>
                <a:latin typeface="+mn-lt"/>
                <a:ea typeface="+mn-ea"/>
                <a:cs typeface="+mn-cs"/>
              </a:rPr>
              <a:t>, from:0, </a:t>
            </a:r>
            <a:r>
              <a:rPr lang="en-US" altLang="zh-CN" sz="1200" b="0" i="0" u="none" strike="noStrike" kern="1200" dirty="0" smtClean="0">
                <a:solidFill>
                  <a:schemeClr val="tx1"/>
                </a:solidFill>
                <a:effectLst/>
                <a:latin typeface="+mn-lt"/>
                <a:ea typeface="+mn-ea"/>
                <a:cs typeface="+mn-cs"/>
                <a:hlinkClick r:id="rId5"/>
              </a:rPr>
              <a:t>size:200</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女装查询条件：</a:t>
            </a:r>
          </a:p>
          <a:p>
            <a:r>
              <a:rPr lang="en-US" altLang="zh-CN" sz="1200" b="0" i="0" u="none" strike="noStrike" kern="1200" dirty="0" smtClean="0">
                <a:solidFill>
                  <a:schemeClr val="tx1"/>
                </a:solidFill>
                <a:effectLst/>
                <a:latin typeface="+mn-lt"/>
                <a:ea typeface="+mn-ea"/>
                <a:cs typeface="+mn-cs"/>
                <a:hlinkClick r:id="rId6"/>
              </a:rPr>
              <a:t>category_first_id:311</a:t>
            </a:r>
            <a:r>
              <a:rPr lang="en-US" altLang="zh-CN" sz="1200" b="0" i="0" kern="1200" dirty="0" smtClean="0">
                <a:solidFill>
                  <a:schemeClr val="tx1"/>
                </a:solidFill>
                <a:effectLst/>
                <a:latin typeface="+mn-lt"/>
                <a:ea typeface="+mn-ea"/>
                <a:cs typeface="+mn-cs"/>
              </a:rPr>
              <a:t> AND </a:t>
            </a:r>
            <a:r>
              <a:rPr lang="en-US" altLang="zh-CN" sz="1200" b="0" i="0" kern="1200" dirty="0" err="1" smtClean="0">
                <a:solidFill>
                  <a:schemeClr val="tx1"/>
                </a:solidFill>
                <a:effectLst/>
                <a:latin typeface="+mn-lt"/>
                <a:ea typeface="+mn-ea"/>
                <a:cs typeface="+mn-cs"/>
              </a:rPr>
              <a:t>goods_leavings_all</a:t>
            </a:r>
            <a:r>
              <a:rPr lang="en-US" altLang="zh-CN" sz="1200" b="0" i="0" kern="1200" dirty="0" smtClean="0">
                <a:solidFill>
                  <a:schemeClr val="tx1"/>
                </a:solidFill>
                <a:effectLst/>
                <a:latin typeface="+mn-lt"/>
                <a:ea typeface="+mn-ea"/>
                <a:cs typeface="+mn-cs"/>
              </a:rPr>
              <a:t>:[1 TO *] AND </a:t>
            </a:r>
            <a:r>
              <a:rPr lang="en-US" altLang="zh-CN" sz="1200" b="0" i="0" kern="1200" dirty="0" err="1" smtClean="0">
                <a:solidFill>
                  <a:schemeClr val="tx1"/>
                </a:solidFill>
                <a:effectLst/>
                <a:latin typeface="+mn-lt"/>
                <a:ea typeface="+mn-ea"/>
                <a:cs typeface="+mn-cs"/>
              </a:rPr>
              <a:t>sell_date_start</a:t>
            </a:r>
            <a:r>
              <a:rPr lang="en-US" altLang="zh-CN" sz="1200" b="0" i="0" kern="1200" dirty="0" smtClean="0">
                <a:solidFill>
                  <a:schemeClr val="tx1"/>
                </a:solidFill>
                <a:effectLst/>
                <a:latin typeface="+mn-lt"/>
                <a:ea typeface="+mn-ea"/>
                <a:cs typeface="+mn-cs"/>
              </a:rPr>
              <a:t>:[1476669600000 TO 1476669600000] AND is_most_inventory:1 AND </a:t>
            </a:r>
            <a:r>
              <a:rPr lang="en-US" altLang="zh-CN" sz="1200" b="0" i="0" kern="1200" dirty="0" err="1" smtClean="0">
                <a:solidFill>
                  <a:schemeClr val="tx1"/>
                </a:solidFill>
                <a:effectLst/>
                <a:latin typeface="+mn-lt"/>
                <a:ea typeface="+mn-ea"/>
                <a:cs typeface="+mn-cs"/>
              </a:rPr>
              <a:t>sell_date_end</a:t>
            </a:r>
            <a:r>
              <a:rPr lang="en-US" altLang="zh-CN" sz="1200" b="0" i="0" kern="1200" dirty="0" smtClean="0">
                <a:solidFill>
                  <a:schemeClr val="tx1"/>
                </a:solidFill>
                <a:effectLst/>
                <a:latin typeface="+mn-lt"/>
                <a:ea typeface="+mn-ea"/>
                <a:cs typeface="+mn-cs"/>
              </a:rPr>
              <a:t>:[1476979200000 TO *], </a:t>
            </a:r>
            <a:r>
              <a:rPr lang="en-US" altLang="zh-CN" sz="1200" b="0" i="0" u="none" strike="noStrike" kern="1200" dirty="0" err="1" smtClean="0">
                <a:solidFill>
                  <a:schemeClr val="tx1"/>
                </a:solidFill>
                <a:effectLst/>
                <a:latin typeface="+mn-lt"/>
                <a:ea typeface="+mn-ea"/>
                <a:cs typeface="+mn-cs"/>
                <a:hlinkClick r:id="rId7"/>
              </a:rPr>
              <a:t>sortField:goods_leavings_all</a:t>
            </a:r>
            <a:r>
              <a:rPr lang="en-US" altLang="zh-CN" sz="1200" b="0" i="0"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hlinkClick r:id="rId8"/>
              </a:rPr>
              <a:t>sortOrder:desc</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9"/>
              </a:rPr>
              <a:t>from:400</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5"/>
              </a:rPr>
              <a:t>size:200</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男装查询条件：</a:t>
            </a:r>
          </a:p>
          <a:p>
            <a:r>
              <a:rPr lang="en-US" altLang="zh-CN" sz="1200" b="0" i="0" u="none" strike="noStrike" kern="1200" dirty="0" smtClean="0">
                <a:solidFill>
                  <a:schemeClr val="tx1"/>
                </a:solidFill>
                <a:effectLst/>
                <a:latin typeface="+mn-lt"/>
                <a:ea typeface="+mn-ea"/>
                <a:cs typeface="+mn-cs"/>
                <a:hlinkClick r:id="rId6"/>
              </a:rPr>
              <a:t>category_first_id:33</a:t>
            </a:r>
            <a:r>
              <a:rPr lang="en-US" altLang="zh-CN" sz="1200" b="0" i="0" kern="1200" dirty="0" smtClean="0">
                <a:solidFill>
                  <a:schemeClr val="tx1"/>
                </a:solidFill>
                <a:effectLst/>
                <a:latin typeface="+mn-lt"/>
                <a:ea typeface="+mn-ea"/>
                <a:cs typeface="+mn-cs"/>
              </a:rPr>
              <a:t>7 AND </a:t>
            </a:r>
            <a:r>
              <a:rPr lang="en-US" altLang="zh-CN" sz="1200" b="0" i="0" kern="1200" dirty="0" err="1" smtClean="0">
                <a:solidFill>
                  <a:schemeClr val="tx1"/>
                </a:solidFill>
                <a:effectLst/>
                <a:latin typeface="+mn-lt"/>
                <a:ea typeface="+mn-ea"/>
                <a:cs typeface="+mn-cs"/>
              </a:rPr>
              <a:t>goods_leavings_all</a:t>
            </a:r>
            <a:r>
              <a:rPr lang="en-US" altLang="zh-CN" sz="1200" b="0" i="0" kern="1200" dirty="0" smtClean="0">
                <a:solidFill>
                  <a:schemeClr val="tx1"/>
                </a:solidFill>
                <a:effectLst/>
                <a:latin typeface="+mn-lt"/>
                <a:ea typeface="+mn-ea"/>
                <a:cs typeface="+mn-cs"/>
              </a:rPr>
              <a:t>:[1 TO *] AND </a:t>
            </a:r>
            <a:r>
              <a:rPr lang="en-US" altLang="zh-CN" sz="1200" b="0" i="0" kern="1200" dirty="0" err="1" smtClean="0">
                <a:solidFill>
                  <a:schemeClr val="tx1"/>
                </a:solidFill>
                <a:effectLst/>
                <a:latin typeface="+mn-lt"/>
                <a:ea typeface="+mn-ea"/>
                <a:cs typeface="+mn-cs"/>
              </a:rPr>
              <a:t>sell_date_start</a:t>
            </a:r>
            <a:r>
              <a:rPr lang="en-US" altLang="zh-CN" sz="1200" b="0" i="0" kern="1200" dirty="0" smtClean="0">
                <a:solidFill>
                  <a:schemeClr val="tx1"/>
                </a:solidFill>
                <a:effectLst/>
                <a:latin typeface="+mn-lt"/>
                <a:ea typeface="+mn-ea"/>
                <a:cs typeface="+mn-cs"/>
              </a:rPr>
              <a:t>:[1476669600000 TO 1476669600000] AND is_most_inventory:1 AND </a:t>
            </a:r>
            <a:r>
              <a:rPr lang="en-US" altLang="zh-CN" sz="1200" b="0" i="0" kern="1200" dirty="0" err="1" smtClean="0">
                <a:solidFill>
                  <a:schemeClr val="tx1"/>
                </a:solidFill>
                <a:effectLst/>
                <a:latin typeface="+mn-lt"/>
                <a:ea typeface="+mn-ea"/>
                <a:cs typeface="+mn-cs"/>
              </a:rPr>
              <a:t>sell_date_end</a:t>
            </a:r>
            <a:r>
              <a:rPr lang="en-US" altLang="zh-CN" sz="1200" b="0" i="0" kern="1200" dirty="0" smtClean="0">
                <a:solidFill>
                  <a:schemeClr val="tx1"/>
                </a:solidFill>
                <a:effectLst/>
                <a:latin typeface="+mn-lt"/>
                <a:ea typeface="+mn-ea"/>
                <a:cs typeface="+mn-cs"/>
              </a:rPr>
              <a:t>:[1476979200000 TO *], </a:t>
            </a:r>
            <a:r>
              <a:rPr lang="en-US" altLang="zh-CN" sz="1200" b="0" i="0" u="none" strike="noStrike" kern="1200" dirty="0" err="1" smtClean="0">
                <a:solidFill>
                  <a:schemeClr val="tx1"/>
                </a:solidFill>
                <a:effectLst/>
                <a:latin typeface="+mn-lt"/>
                <a:ea typeface="+mn-ea"/>
                <a:cs typeface="+mn-cs"/>
                <a:hlinkClick r:id="rId7"/>
              </a:rPr>
              <a:t>sortField:goods_leavings_all</a:t>
            </a:r>
            <a:r>
              <a:rPr lang="en-US" altLang="zh-CN" sz="1200" b="0" i="0"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hlinkClick r:id="rId8"/>
              </a:rPr>
              <a:t>sortOrder:desc</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9"/>
              </a:rPr>
              <a:t>from:400</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5"/>
              </a:rPr>
              <a:t>size:200</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鞋包查询条件：</a:t>
            </a:r>
          </a:p>
          <a:p>
            <a:r>
              <a:rPr lang="en-US" altLang="zh-CN" sz="1200" b="0" i="0" kern="1200" dirty="0" err="1" smtClean="0">
                <a:solidFill>
                  <a:schemeClr val="tx1"/>
                </a:solidFill>
                <a:effectLst/>
                <a:latin typeface="+mn-lt"/>
                <a:ea typeface="+mn-ea"/>
                <a:cs typeface="+mn-cs"/>
              </a:rPr>
              <a:t>category_first_id</a:t>
            </a:r>
            <a:r>
              <a:rPr lang="en-US" altLang="zh-CN" sz="1200" b="0" i="0" kern="1200" dirty="0" smtClean="0">
                <a:solidFill>
                  <a:schemeClr val="tx1"/>
                </a:solidFill>
                <a:effectLst/>
                <a:latin typeface="+mn-lt"/>
                <a:ea typeface="+mn-ea"/>
                <a:cs typeface="+mn-cs"/>
              </a:rPr>
              <a:t>:(271 OR 297) AND </a:t>
            </a:r>
            <a:r>
              <a:rPr lang="en-US" altLang="zh-CN" sz="1200" b="0" i="0" kern="1200" dirty="0" err="1" smtClean="0">
                <a:solidFill>
                  <a:schemeClr val="tx1"/>
                </a:solidFill>
                <a:effectLst/>
                <a:latin typeface="+mn-lt"/>
                <a:ea typeface="+mn-ea"/>
                <a:cs typeface="+mn-cs"/>
              </a:rPr>
              <a:t>goods_leavings_all</a:t>
            </a:r>
            <a:r>
              <a:rPr lang="en-US" altLang="zh-CN" sz="1200" b="0" i="0" kern="1200" dirty="0" smtClean="0">
                <a:solidFill>
                  <a:schemeClr val="tx1"/>
                </a:solidFill>
                <a:effectLst/>
                <a:latin typeface="+mn-lt"/>
                <a:ea typeface="+mn-ea"/>
                <a:cs typeface="+mn-cs"/>
              </a:rPr>
              <a:t>:[1 TO *] AND </a:t>
            </a:r>
            <a:r>
              <a:rPr lang="en-US" altLang="zh-CN" sz="1200" b="0" i="0" kern="1200" dirty="0" err="1" smtClean="0">
                <a:solidFill>
                  <a:schemeClr val="tx1"/>
                </a:solidFill>
                <a:effectLst/>
                <a:latin typeface="+mn-lt"/>
                <a:ea typeface="+mn-ea"/>
                <a:cs typeface="+mn-cs"/>
              </a:rPr>
              <a:t>sell_date_start</a:t>
            </a:r>
            <a:r>
              <a:rPr lang="en-US" altLang="zh-CN" sz="1200" b="0" i="0" kern="1200" dirty="0" smtClean="0">
                <a:solidFill>
                  <a:schemeClr val="tx1"/>
                </a:solidFill>
                <a:effectLst/>
                <a:latin typeface="+mn-lt"/>
                <a:ea typeface="+mn-ea"/>
                <a:cs typeface="+mn-cs"/>
              </a:rPr>
              <a:t>:[1476669600000 TO 1476669600000] AND is_most_inventory:1 AND </a:t>
            </a:r>
            <a:r>
              <a:rPr lang="en-US" altLang="zh-CN" sz="1200" b="0" i="0" kern="1200" dirty="0" err="1" smtClean="0">
                <a:solidFill>
                  <a:schemeClr val="tx1"/>
                </a:solidFill>
                <a:effectLst/>
                <a:latin typeface="+mn-lt"/>
                <a:ea typeface="+mn-ea"/>
                <a:cs typeface="+mn-cs"/>
              </a:rPr>
              <a:t>sell_date_end</a:t>
            </a:r>
            <a:r>
              <a:rPr lang="en-US" altLang="zh-CN" sz="1200" b="0" i="0" kern="1200" dirty="0" smtClean="0">
                <a:solidFill>
                  <a:schemeClr val="tx1"/>
                </a:solidFill>
                <a:effectLst/>
                <a:latin typeface="+mn-lt"/>
                <a:ea typeface="+mn-ea"/>
                <a:cs typeface="+mn-cs"/>
              </a:rPr>
              <a:t>:[1476979200000 TO *], </a:t>
            </a:r>
            <a:r>
              <a:rPr lang="en-US" altLang="zh-CN" sz="1200" b="0" i="0" u="none" strike="noStrike" kern="1200" dirty="0" err="1" smtClean="0">
                <a:solidFill>
                  <a:schemeClr val="tx1"/>
                </a:solidFill>
                <a:effectLst/>
                <a:latin typeface="+mn-lt"/>
                <a:ea typeface="+mn-ea"/>
                <a:cs typeface="+mn-cs"/>
                <a:hlinkClick r:id="rId7"/>
              </a:rPr>
              <a:t>sortField:goods_leavings_all</a:t>
            </a:r>
            <a:r>
              <a:rPr lang="en-US" altLang="zh-CN" sz="1200" b="0" i="0"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hlinkClick r:id="rId8"/>
              </a:rPr>
              <a:t>sortOrder:desc</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9"/>
              </a:rPr>
              <a:t>from:400</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5"/>
              </a:rPr>
              <a:t>size:200</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美妆护肤查询条件：</a:t>
            </a:r>
          </a:p>
          <a:p>
            <a:r>
              <a:rPr lang="en-US" altLang="zh-CN" sz="1200" b="0" i="0" kern="1200" dirty="0" err="1" smtClean="0">
                <a:solidFill>
                  <a:schemeClr val="tx1"/>
                </a:solidFill>
                <a:effectLst/>
                <a:latin typeface="+mn-lt"/>
                <a:ea typeface="+mn-ea"/>
                <a:cs typeface="+mn-cs"/>
              </a:rPr>
              <a:t>category_first_id</a:t>
            </a:r>
            <a:r>
              <a:rPr lang="en-US" altLang="zh-CN" sz="1200" b="0" i="0" kern="1200" dirty="0" smtClean="0">
                <a:solidFill>
                  <a:schemeClr val="tx1"/>
                </a:solidFill>
                <a:effectLst/>
                <a:latin typeface="+mn-lt"/>
                <a:ea typeface="+mn-ea"/>
                <a:cs typeface="+mn-cs"/>
              </a:rPr>
              <a:t>:(1012 OR 7470 OR 7469) AND </a:t>
            </a:r>
            <a:r>
              <a:rPr lang="en-US" altLang="zh-CN" sz="1200" b="0" i="0" kern="1200" dirty="0" err="1" smtClean="0">
                <a:solidFill>
                  <a:schemeClr val="tx1"/>
                </a:solidFill>
                <a:effectLst/>
                <a:latin typeface="+mn-lt"/>
                <a:ea typeface="+mn-ea"/>
                <a:cs typeface="+mn-cs"/>
              </a:rPr>
              <a:t>goods_leavings_all</a:t>
            </a:r>
            <a:r>
              <a:rPr lang="en-US" altLang="zh-CN" sz="1200" b="0" i="0" kern="1200" dirty="0" smtClean="0">
                <a:solidFill>
                  <a:schemeClr val="tx1"/>
                </a:solidFill>
                <a:effectLst/>
                <a:latin typeface="+mn-lt"/>
                <a:ea typeface="+mn-ea"/>
                <a:cs typeface="+mn-cs"/>
              </a:rPr>
              <a:t>:[1 TO *] AND </a:t>
            </a:r>
            <a:r>
              <a:rPr lang="en-US" altLang="zh-CN" sz="1200" b="0" i="0" kern="1200" dirty="0" err="1" smtClean="0">
                <a:solidFill>
                  <a:schemeClr val="tx1"/>
                </a:solidFill>
                <a:effectLst/>
                <a:latin typeface="+mn-lt"/>
                <a:ea typeface="+mn-ea"/>
                <a:cs typeface="+mn-cs"/>
              </a:rPr>
              <a:t>sell_date_start</a:t>
            </a:r>
            <a:r>
              <a:rPr lang="en-US" altLang="zh-CN" sz="1200" b="0" i="0" kern="1200" dirty="0" smtClean="0">
                <a:solidFill>
                  <a:schemeClr val="tx1"/>
                </a:solidFill>
                <a:effectLst/>
                <a:latin typeface="+mn-lt"/>
                <a:ea typeface="+mn-ea"/>
                <a:cs typeface="+mn-cs"/>
              </a:rPr>
              <a:t>:[1476669600000 TO 1476669600000] AND is_most_inventory:1 AND </a:t>
            </a:r>
            <a:r>
              <a:rPr lang="en-US" altLang="zh-CN" sz="1200" b="0" i="0" kern="1200" dirty="0" err="1" smtClean="0">
                <a:solidFill>
                  <a:schemeClr val="tx1"/>
                </a:solidFill>
                <a:effectLst/>
                <a:latin typeface="+mn-lt"/>
                <a:ea typeface="+mn-ea"/>
                <a:cs typeface="+mn-cs"/>
              </a:rPr>
              <a:t>sell_date_end</a:t>
            </a:r>
            <a:r>
              <a:rPr lang="en-US" altLang="zh-CN" sz="1200" b="0" i="0" kern="1200" dirty="0" smtClean="0">
                <a:solidFill>
                  <a:schemeClr val="tx1"/>
                </a:solidFill>
                <a:effectLst/>
                <a:latin typeface="+mn-lt"/>
                <a:ea typeface="+mn-ea"/>
                <a:cs typeface="+mn-cs"/>
              </a:rPr>
              <a:t>:[1476979200000 TO *], </a:t>
            </a:r>
            <a:r>
              <a:rPr lang="en-US" altLang="zh-CN" sz="1200" b="0" i="0" u="none" strike="noStrike" kern="1200" dirty="0" err="1" smtClean="0">
                <a:solidFill>
                  <a:schemeClr val="tx1"/>
                </a:solidFill>
                <a:effectLst/>
                <a:latin typeface="+mn-lt"/>
                <a:ea typeface="+mn-ea"/>
                <a:cs typeface="+mn-cs"/>
                <a:hlinkClick r:id="rId7"/>
              </a:rPr>
              <a:t>sortField:goods_leavings_all</a:t>
            </a:r>
            <a:r>
              <a:rPr lang="en-US" altLang="zh-CN" sz="1200" b="0" i="0"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hlinkClick r:id="rId8"/>
              </a:rPr>
              <a:t>sortOrder:desc</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9"/>
              </a:rPr>
              <a:t>from:400</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5"/>
              </a:rPr>
              <a:t>size:200</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亲子母婴查询条件：</a:t>
            </a:r>
            <a:br>
              <a:rPr lang="zh-CN" altLang="en-US"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category_first_id</a:t>
            </a:r>
            <a:r>
              <a:rPr lang="en-US" altLang="zh-CN" sz="1200" b="0" i="0" kern="1200" dirty="0" smtClean="0">
                <a:solidFill>
                  <a:schemeClr val="tx1"/>
                </a:solidFill>
                <a:effectLst/>
                <a:latin typeface="+mn-lt"/>
                <a:ea typeface="+mn-ea"/>
                <a:cs typeface="+mn-cs"/>
              </a:rPr>
              <a:t>:(440 OR 590 OR 702 OR 28004 OR 28005 OR 28006 OR 28007 OR 28008 OR 28009 OR 42067) AND </a:t>
            </a:r>
            <a:r>
              <a:rPr lang="en-US" altLang="zh-CN" sz="1200" b="0" i="0" kern="1200" dirty="0" err="1" smtClean="0">
                <a:solidFill>
                  <a:schemeClr val="tx1"/>
                </a:solidFill>
                <a:effectLst/>
                <a:latin typeface="+mn-lt"/>
                <a:ea typeface="+mn-ea"/>
                <a:cs typeface="+mn-cs"/>
              </a:rPr>
              <a:t>goods_leavings_all</a:t>
            </a:r>
            <a:r>
              <a:rPr lang="en-US" altLang="zh-CN" sz="1200" b="0" i="0" kern="1200" dirty="0" smtClean="0">
                <a:solidFill>
                  <a:schemeClr val="tx1"/>
                </a:solidFill>
                <a:effectLst/>
                <a:latin typeface="+mn-lt"/>
                <a:ea typeface="+mn-ea"/>
                <a:cs typeface="+mn-cs"/>
              </a:rPr>
              <a:t>:[1 TO *] AND </a:t>
            </a:r>
            <a:r>
              <a:rPr lang="en-US" altLang="zh-CN" sz="1200" b="0" i="0" kern="1200" dirty="0" err="1" smtClean="0">
                <a:solidFill>
                  <a:schemeClr val="tx1"/>
                </a:solidFill>
                <a:effectLst/>
                <a:latin typeface="+mn-lt"/>
                <a:ea typeface="+mn-ea"/>
                <a:cs typeface="+mn-cs"/>
              </a:rPr>
              <a:t>sell_date_start</a:t>
            </a:r>
            <a:r>
              <a:rPr lang="en-US" altLang="zh-CN" sz="1200" b="0" i="0" kern="1200" dirty="0" smtClean="0">
                <a:solidFill>
                  <a:schemeClr val="tx1"/>
                </a:solidFill>
                <a:effectLst/>
                <a:latin typeface="+mn-lt"/>
                <a:ea typeface="+mn-ea"/>
                <a:cs typeface="+mn-cs"/>
              </a:rPr>
              <a:t>:[1476669600000 TO 1476669600000] AND is_most_inventory:1 AND </a:t>
            </a:r>
            <a:r>
              <a:rPr lang="en-US" altLang="zh-CN" sz="1200" b="0" i="0" kern="1200" dirty="0" err="1" smtClean="0">
                <a:solidFill>
                  <a:schemeClr val="tx1"/>
                </a:solidFill>
                <a:effectLst/>
                <a:latin typeface="+mn-lt"/>
                <a:ea typeface="+mn-ea"/>
                <a:cs typeface="+mn-cs"/>
              </a:rPr>
              <a:t>sell_date_end</a:t>
            </a:r>
            <a:r>
              <a:rPr lang="en-US" altLang="zh-CN" sz="1200" b="0" i="0" kern="1200" dirty="0" smtClean="0">
                <a:solidFill>
                  <a:schemeClr val="tx1"/>
                </a:solidFill>
                <a:effectLst/>
                <a:latin typeface="+mn-lt"/>
                <a:ea typeface="+mn-ea"/>
                <a:cs typeface="+mn-cs"/>
              </a:rPr>
              <a:t>:[1476979200000 TO *], </a:t>
            </a:r>
            <a:r>
              <a:rPr lang="en-US" altLang="zh-CN" sz="1200" b="0" i="0" u="none" strike="noStrike" kern="1200" dirty="0" err="1" smtClean="0">
                <a:solidFill>
                  <a:schemeClr val="tx1"/>
                </a:solidFill>
                <a:effectLst/>
                <a:latin typeface="+mn-lt"/>
                <a:ea typeface="+mn-ea"/>
                <a:cs typeface="+mn-cs"/>
                <a:hlinkClick r:id="rId7"/>
              </a:rPr>
              <a:t>sortField:goods_leavings_all</a:t>
            </a:r>
            <a:r>
              <a:rPr lang="en-US" altLang="zh-CN" sz="1200" b="0" i="0"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hlinkClick r:id="rId8"/>
              </a:rPr>
              <a:t>sortOrder:desc</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9"/>
              </a:rPr>
              <a:t>from:400</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5"/>
              </a:rPr>
              <a:t>size:200</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户外体用查询条件：</a:t>
            </a:r>
            <a:br>
              <a:rPr lang="zh-CN" altLang="en-US" sz="1200" b="0" i="0" kern="1200" dirty="0" smtClean="0">
                <a:solidFill>
                  <a:schemeClr val="tx1"/>
                </a:solidFill>
                <a:effectLst/>
                <a:latin typeface="+mn-lt"/>
                <a:ea typeface="+mn-ea"/>
                <a:cs typeface="+mn-cs"/>
              </a:rPr>
            </a:br>
            <a:r>
              <a:rPr lang="en-US" altLang="zh-CN" sz="1200" b="0" i="0" u="none" strike="noStrike" kern="1200" dirty="0" smtClean="0">
                <a:solidFill>
                  <a:schemeClr val="tx1"/>
                </a:solidFill>
                <a:effectLst/>
                <a:latin typeface="+mn-lt"/>
                <a:ea typeface="+mn-ea"/>
                <a:cs typeface="+mn-cs"/>
                <a:hlinkClick r:id="rId10"/>
              </a:rPr>
              <a:t>category_first_id:1056 AND </a:t>
            </a:r>
            <a:r>
              <a:rPr lang="en-US" altLang="zh-CN" sz="1200" b="0" i="0" u="none" strike="noStrike" kern="1200" dirty="0" err="1" smtClean="0">
                <a:solidFill>
                  <a:schemeClr val="tx1"/>
                </a:solidFill>
                <a:effectLst/>
                <a:latin typeface="+mn-lt"/>
                <a:ea typeface="+mn-ea"/>
                <a:cs typeface="+mn-cs"/>
                <a:hlinkClick r:id="rId10"/>
              </a:rPr>
              <a:t>goods_leavings_all</a:t>
            </a:r>
            <a:r>
              <a:rPr lang="en-US" altLang="zh-CN" sz="1200" b="0" i="0" u="none" strike="noStrike" kern="1200" dirty="0" smtClean="0">
                <a:solidFill>
                  <a:schemeClr val="tx1"/>
                </a:solidFill>
                <a:effectLst/>
                <a:latin typeface="+mn-lt"/>
                <a:ea typeface="+mn-ea"/>
                <a:cs typeface="+mn-cs"/>
                <a:hlinkClick r:id="rId10"/>
              </a:rPr>
              <a:t>:[1 TO *] AND </a:t>
            </a:r>
            <a:r>
              <a:rPr lang="en-US" altLang="zh-CN" sz="1200" b="0" i="0" u="none" strike="noStrike" kern="1200" dirty="0" err="1" smtClean="0">
                <a:solidFill>
                  <a:schemeClr val="tx1"/>
                </a:solidFill>
                <a:effectLst/>
                <a:latin typeface="+mn-lt"/>
                <a:ea typeface="+mn-ea"/>
                <a:cs typeface="+mn-cs"/>
                <a:hlinkClick r:id="rId10"/>
              </a:rPr>
              <a:t>sell_date_start</a:t>
            </a:r>
            <a:r>
              <a:rPr lang="en-US" altLang="zh-CN" sz="1200" b="0" i="0" u="none" strike="noStrike" kern="1200" dirty="0" smtClean="0">
                <a:solidFill>
                  <a:schemeClr val="tx1"/>
                </a:solidFill>
                <a:effectLst/>
                <a:latin typeface="+mn-lt"/>
                <a:ea typeface="+mn-ea"/>
                <a:cs typeface="+mn-cs"/>
                <a:hlinkClick r:id="rId10"/>
              </a:rPr>
              <a:t>:[1476669600000 TO 1476669600000] AND is_most_inventory:1 AND </a:t>
            </a:r>
            <a:r>
              <a:rPr lang="en-US" altLang="zh-CN" sz="1200" b="0" i="0" u="none" strike="noStrike" kern="1200" dirty="0" err="1" smtClean="0">
                <a:solidFill>
                  <a:schemeClr val="tx1"/>
                </a:solidFill>
                <a:effectLst/>
                <a:latin typeface="+mn-lt"/>
                <a:ea typeface="+mn-ea"/>
                <a:cs typeface="+mn-cs"/>
                <a:hlinkClick r:id="rId10"/>
              </a:rPr>
              <a:t>sell_date_end</a:t>
            </a:r>
            <a:r>
              <a:rPr lang="en-US" altLang="zh-CN" sz="1200" b="0" i="0" u="none" strike="noStrike" kern="1200" dirty="0" smtClean="0">
                <a:solidFill>
                  <a:schemeClr val="tx1"/>
                </a:solidFill>
                <a:effectLst/>
                <a:latin typeface="+mn-lt"/>
                <a:ea typeface="+mn-ea"/>
                <a:cs typeface="+mn-cs"/>
                <a:hlinkClick r:id="rId10"/>
              </a:rPr>
              <a:t>:[1476979200000 TO *], </a:t>
            </a:r>
            <a:r>
              <a:rPr lang="en-US" altLang="zh-CN" sz="1200" b="0" i="0" u="none" strike="noStrike" kern="1200" dirty="0" err="1" smtClean="0">
                <a:solidFill>
                  <a:schemeClr val="tx1"/>
                </a:solidFill>
                <a:effectLst/>
                <a:latin typeface="+mn-lt"/>
                <a:ea typeface="+mn-ea"/>
                <a:cs typeface="+mn-cs"/>
                <a:hlinkClick r:id="rId7"/>
              </a:rPr>
              <a:t>sortField:goods_leavings_all</a:t>
            </a:r>
            <a:r>
              <a:rPr lang="en-US" altLang="zh-CN" sz="1200" b="0" i="0" u="none" strike="noStrike" kern="1200" dirty="0" smtClean="0">
                <a:solidFill>
                  <a:schemeClr val="tx1"/>
                </a:solidFill>
                <a:effectLst/>
                <a:latin typeface="+mn-lt"/>
                <a:ea typeface="+mn-ea"/>
                <a:cs typeface="+mn-cs"/>
                <a:hlinkClick r:id="rId10"/>
              </a:rPr>
              <a:t>, </a:t>
            </a:r>
            <a:r>
              <a:rPr lang="en-US" altLang="zh-CN" sz="1200" b="0" i="0" u="none" strike="noStrike" kern="1200" dirty="0" err="1" smtClean="0">
                <a:solidFill>
                  <a:schemeClr val="tx1"/>
                </a:solidFill>
                <a:effectLst/>
                <a:latin typeface="+mn-lt"/>
                <a:ea typeface="+mn-ea"/>
                <a:cs typeface="+mn-cs"/>
                <a:hlinkClick r:id="rId8"/>
              </a:rPr>
              <a:t>sortOrder:desc</a:t>
            </a:r>
            <a:r>
              <a:rPr lang="en-US" altLang="zh-CN" sz="1200" b="0" i="0" u="none" strike="noStrike" kern="1200" dirty="0" smtClean="0">
                <a:solidFill>
                  <a:schemeClr val="tx1"/>
                </a:solidFill>
                <a:effectLst/>
                <a:latin typeface="+mn-lt"/>
                <a:ea typeface="+mn-ea"/>
                <a:cs typeface="+mn-cs"/>
                <a:hlinkClick r:id="rId10"/>
              </a:rPr>
              <a:t>, </a:t>
            </a:r>
            <a:r>
              <a:rPr lang="en-US" altLang="zh-CN" sz="1200" b="0" i="0" u="none" strike="noStrike" kern="1200" dirty="0" smtClean="0">
                <a:solidFill>
                  <a:schemeClr val="tx1"/>
                </a:solidFill>
                <a:effectLst/>
                <a:latin typeface="+mn-lt"/>
                <a:ea typeface="+mn-ea"/>
                <a:cs typeface="+mn-cs"/>
                <a:hlinkClick r:id="rId9"/>
              </a:rPr>
              <a:t>from:400</a:t>
            </a:r>
            <a:r>
              <a:rPr lang="en-US" altLang="zh-CN" sz="1200" b="0" i="0" u="none" strike="noStrike" kern="1200" dirty="0" smtClean="0">
                <a:solidFill>
                  <a:schemeClr val="tx1"/>
                </a:solidFill>
                <a:effectLst/>
                <a:latin typeface="+mn-lt"/>
                <a:ea typeface="+mn-ea"/>
                <a:cs typeface="+mn-cs"/>
                <a:hlinkClick r:id="rId10"/>
              </a:rPr>
              <a:t>, </a:t>
            </a:r>
            <a:r>
              <a:rPr lang="en-US" altLang="zh-CN" sz="1200" b="0" i="0" u="none" strike="noStrike" kern="1200" dirty="0" smtClean="0">
                <a:solidFill>
                  <a:schemeClr val="tx1"/>
                </a:solidFill>
                <a:effectLst/>
                <a:latin typeface="+mn-lt"/>
                <a:ea typeface="+mn-ea"/>
                <a:cs typeface="+mn-cs"/>
                <a:hlinkClick r:id="rId5"/>
              </a:rPr>
              <a:t>size:200</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居家数码查询条件：</a:t>
            </a:r>
            <a:br>
              <a:rPr lang="zh-CN" altLang="en-US"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category_first_id</a:t>
            </a:r>
            <a:r>
              <a:rPr lang="en-US" altLang="zh-CN" sz="1200" b="0" i="0" kern="1200" dirty="0" smtClean="0">
                <a:solidFill>
                  <a:schemeClr val="tx1"/>
                </a:solidFill>
                <a:effectLst/>
                <a:latin typeface="+mn-lt"/>
                <a:ea typeface="+mn-ea"/>
                <a:cs typeface="+mn-cs"/>
              </a:rPr>
              <a:t>:(356 OR 368 OR 403 OR 517 OR 609 OR 32532) </a:t>
            </a:r>
            <a:r>
              <a:rPr lang="en-US" altLang="zh-CN" sz="1200" b="0" i="0" u="none" strike="noStrike" kern="1200" dirty="0" smtClean="0">
                <a:solidFill>
                  <a:schemeClr val="tx1"/>
                </a:solidFill>
                <a:effectLst/>
                <a:latin typeface="+mn-lt"/>
                <a:ea typeface="+mn-ea"/>
                <a:cs typeface="+mn-cs"/>
                <a:hlinkClick r:id="rId10"/>
              </a:rPr>
              <a:t>AND </a:t>
            </a:r>
            <a:r>
              <a:rPr lang="en-US" altLang="zh-CN" sz="1200" b="0" i="0" u="none" strike="noStrike" kern="1200" dirty="0" err="1" smtClean="0">
                <a:solidFill>
                  <a:schemeClr val="tx1"/>
                </a:solidFill>
                <a:effectLst/>
                <a:latin typeface="+mn-lt"/>
                <a:ea typeface="+mn-ea"/>
                <a:cs typeface="+mn-cs"/>
                <a:hlinkClick r:id="rId10"/>
              </a:rPr>
              <a:t>goods_leavings_all</a:t>
            </a:r>
            <a:r>
              <a:rPr lang="en-US" altLang="zh-CN" sz="1200" b="0" i="0" u="none" strike="noStrike" kern="1200" dirty="0" smtClean="0">
                <a:solidFill>
                  <a:schemeClr val="tx1"/>
                </a:solidFill>
                <a:effectLst/>
                <a:latin typeface="+mn-lt"/>
                <a:ea typeface="+mn-ea"/>
                <a:cs typeface="+mn-cs"/>
                <a:hlinkClick r:id="rId10"/>
              </a:rPr>
              <a:t>:[1 TO *] AND </a:t>
            </a:r>
            <a:r>
              <a:rPr lang="en-US" altLang="zh-CN" sz="1200" b="0" i="0" u="none" strike="noStrike" kern="1200" dirty="0" err="1" smtClean="0">
                <a:solidFill>
                  <a:schemeClr val="tx1"/>
                </a:solidFill>
                <a:effectLst/>
                <a:latin typeface="+mn-lt"/>
                <a:ea typeface="+mn-ea"/>
                <a:cs typeface="+mn-cs"/>
                <a:hlinkClick r:id="rId10"/>
              </a:rPr>
              <a:t>sell_date_start</a:t>
            </a:r>
            <a:r>
              <a:rPr lang="en-US" altLang="zh-CN" sz="1200" b="0" i="0" u="none" strike="noStrike" kern="1200" dirty="0" smtClean="0">
                <a:solidFill>
                  <a:schemeClr val="tx1"/>
                </a:solidFill>
                <a:effectLst/>
                <a:latin typeface="+mn-lt"/>
                <a:ea typeface="+mn-ea"/>
                <a:cs typeface="+mn-cs"/>
                <a:hlinkClick r:id="rId10"/>
              </a:rPr>
              <a:t>:[1476669600000 TO 1476669600000] AND is_most_inventory:1 AND </a:t>
            </a:r>
            <a:r>
              <a:rPr lang="en-US" altLang="zh-CN" sz="1200" b="0" i="0" u="none" strike="noStrike" kern="1200" dirty="0" err="1" smtClean="0">
                <a:solidFill>
                  <a:schemeClr val="tx1"/>
                </a:solidFill>
                <a:effectLst/>
                <a:latin typeface="+mn-lt"/>
                <a:ea typeface="+mn-ea"/>
                <a:cs typeface="+mn-cs"/>
                <a:hlinkClick r:id="rId10"/>
              </a:rPr>
              <a:t>sell_date_end</a:t>
            </a:r>
            <a:r>
              <a:rPr lang="en-US" altLang="zh-CN" sz="1200" b="0" i="0" u="none" strike="noStrike" kern="1200" dirty="0" smtClean="0">
                <a:solidFill>
                  <a:schemeClr val="tx1"/>
                </a:solidFill>
                <a:effectLst/>
                <a:latin typeface="+mn-lt"/>
                <a:ea typeface="+mn-ea"/>
                <a:cs typeface="+mn-cs"/>
                <a:hlinkClick r:id="rId10"/>
              </a:rPr>
              <a:t>:[1476979200000 TO *], </a:t>
            </a:r>
            <a:r>
              <a:rPr lang="en-US" altLang="zh-CN" sz="1200" b="0" i="0" u="none" strike="noStrike" kern="1200" dirty="0" err="1" smtClean="0">
                <a:solidFill>
                  <a:schemeClr val="tx1"/>
                </a:solidFill>
                <a:effectLst/>
                <a:latin typeface="+mn-lt"/>
                <a:ea typeface="+mn-ea"/>
                <a:cs typeface="+mn-cs"/>
                <a:hlinkClick r:id="rId7"/>
              </a:rPr>
              <a:t>sortField:goods_leavings_all</a:t>
            </a:r>
            <a:r>
              <a:rPr lang="en-US" altLang="zh-CN" sz="1200" b="0" i="0" u="none" strike="noStrike" kern="1200" dirty="0" smtClean="0">
                <a:solidFill>
                  <a:schemeClr val="tx1"/>
                </a:solidFill>
                <a:effectLst/>
                <a:latin typeface="+mn-lt"/>
                <a:ea typeface="+mn-ea"/>
                <a:cs typeface="+mn-cs"/>
                <a:hlinkClick r:id="rId10"/>
              </a:rPr>
              <a:t>, </a:t>
            </a:r>
            <a:r>
              <a:rPr lang="en-US" altLang="zh-CN" sz="1200" b="0" i="0" u="none" strike="noStrike" kern="1200" dirty="0" err="1" smtClean="0">
                <a:solidFill>
                  <a:schemeClr val="tx1"/>
                </a:solidFill>
                <a:effectLst/>
                <a:latin typeface="+mn-lt"/>
                <a:ea typeface="+mn-ea"/>
                <a:cs typeface="+mn-cs"/>
                <a:hlinkClick r:id="rId8"/>
              </a:rPr>
              <a:t>sortOrder:desc</a:t>
            </a:r>
            <a:r>
              <a:rPr lang="en-US" altLang="zh-CN" sz="1200" b="0" i="0" u="none" strike="noStrike" kern="1200" dirty="0" smtClean="0">
                <a:solidFill>
                  <a:schemeClr val="tx1"/>
                </a:solidFill>
                <a:effectLst/>
                <a:latin typeface="+mn-lt"/>
                <a:ea typeface="+mn-ea"/>
                <a:cs typeface="+mn-cs"/>
                <a:hlinkClick r:id="rId10"/>
              </a:rPr>
              <a:t>, </a:t>
            </a:r>
            <a:r>
              <a:rPr lang="en-US" altLang="zh-CN" sz="1200" b="0" i="0" u="none" strike="noStrike" kern="1200" dirty="0" smtClean="0">
                <a:solidFill>
                  <a:schemeClr val="tx1"/>
                </a:solidFill>
                <a:effectLst/>
                <a:latin typeface="+mn-lt"/>
                <a:ea typeface="+mn-ea"/>
                <a:cs typeface="+mn-cs"/>
                <a:hlinkClick r:id="rId9"/>
              </a:rPr>
              <a:t>from:400</a:t>
            </a:r>
            <a:r>
              <a:rPr lang="en-US" altLang="zh-CN" sz="1200" b="0" i="0" u="none" strike="noStrike" kern="1200" dirty="0" smtClean="0">
                <a:solidFill>
                  <a:schemeClr val="tx1"/>
                </a:solidFill>
                <a:effectLst/>
                <a:latin typeface="+mn-lt"/>
                <a:ea typeface="+mn-ea"/>
                <a:cs typeface="+mn-cs"/>
                <a:hlinkClick r:id="rId10"/>
              </a:rPr>
              <a:t>, </a:t>
            </a:r>
            <a:r>
              <a:rPr lang="en-US" altLang="zh-CN" sz="1200" b="0" i="0" u="none" strike="noStrike" kern="1200" dirty="0" smtClean="0">
                <a:solidFill>
                  <a:schemeClr val="tx1"/>
                </a:solidFill>
                <a:effectLst/>
                <a:latin typeface="+mn-lt"/>
                <a:ea typeface="+mn-ea"/>
                <a:cs typeface="+mn-cs"/>
                <a:hlinkClick r:id="rId5"/>
              </a:rPr>
              <a:t>size:200</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饰品手表查询条件：</a:t>
            </a:r>
            <a:br>
              <a:rPr lang="zh-CN" altLang="en-US" sz="1200" b="0" i="0" kern="1200" dirty="0" smtClean="0">
                <a:solidFill>
                  <a:schemeClr val="tx1"/>
                </a:solidFill>
                <a:effectLst/>
                <a:latin typeface="+mn-lt"/>
                <a:ea typeface="+mn-ea"/>
                <a:cs typeface="+mn-cs"/>
              </a:rPr>
            </a:br>
            <a:r>
              <a:rPr lang="en-US" altLang="zh-CN" sz="1200" b="0" i="0" u="none" strike="noStrike" kern="1200" dirty="0" smtClean="0">
                <a:solidFill>
                  <a:schemeClr val="tx1"/>
                </a:solidFill>
                <a:effectLst/>
                <a:latin typeface="+mn-lt"/>
                <a:ea typeface="+mn-ea"/>
                <a:cs typeface="+mn-cs"/>
                <a:hlinkClick r:id="rId11"/>
              </a:rPr>
              <a:t>category_first_id:680</a:t>
            </a:r>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10"/>
              </a:rPr>
              <a:t>AND </a:t>
            </a:r>
            <a:r>
              <a:rPr lang="en-US" altLang="zh-CN" sz="1200" b="0" i="0" u="none" strike="noStrike" kern="1200" dirty="0" err="1" smtClean="0">
                <a:solidFill>
                  <a:schemeClr val="tx1"/>
                </a:solidFill>
                <a:effectLst/>
                <a:latin typeface="+mn-lt"/>
                <a:ea typeface="+mn-ea"/>
                <a:cs typeface="+mn-cs"/>
                <a:hlinkClick r:id="rId10"/>
              </a:rPr>
              <a:t>goods_leavings_all</a:t>
            </a:r>
            <a:r>
              <a:rPr lang="en-US" altLang="zh-CN" sz="1200" b="0" i="0" u="none" strike="noStrike" kern="1200" dirty="0" smtClean="0">
                <a:solidFill>
                  <a:schemeClr val="tx1"/>
                </a:solidFill>
                <a:effectLst/>
                <a:latin typeface="+mn-lt"/>
                <a:ea typeface="+mn-ea"/>
                <a:cs typeface="+mn-cs"/>
                <a:hlinkClick r:id="rId10"/>
              </a:rPr>
              <a:t>:[1 TO *] AND </a:t>
            </a:r>
            <a:r>
              <a:rPr lang="en-US" altLang="zh-CN" sz="1200" b="0" i="0" u="none" strike="noStrike" kern="1200" dirty="0" err="1" smtClean="0">
                <a:solidFill>
                  <a:schemeClr val="tx1"/>
                </a:solidFill>
                <a:effectLst/>
                <a:latin typeface="+mn-lt"/>
                <a:ea typeface="+mn-ea"/>
                <a:cs typeface="+mn-cs"/>
                <a:hlinkClick r:id="rId10"/>
              </a:rPr>
              <a:t>sell_date_start</a:t>
            </a:r>
            <a:r>
              <a:rPr lang="en-US" altLang="zh-CN" sz="1200" b="0" i="0" u="none" strike="noStrike" kern="1200" dirty="0" smtClean="0">
                <a:solidFill>
                  <a:schemeClr val="tx1"/>
                </a:solidFill>
                <a:effectLst/>
                <a:latin typeface="+mn-lt"/>
                <a:ea typeface="+mn-ea"/>
                <a:cs typeface="+mn-cs"/>
                <a:hlinkClick r:id="rId10"/>
              </a:rPr>
              <a:t>:[1476669600000 TO 1476669600000] AND is_most_inventory:1 AND </a:t>
            </a:r>
            <a:r>
              <a:rPr lang="en-US" altLang="zh-CN" sz="1200" b="0" i="0" u="none" strike="noStrike" kern="1200" dirty="0" err="1" smtClean="0">
                <a:solidFill>
                  <a:schemeClr val="tx1"/>
                </a:solidFill>
                <a:effectLst/>
                <a:latin typeface="+mn-lt"/>
                <a:ea typeface="+mn-ea"/>
                <a:cs typeface="+mn-cs"/>
                <a:hlinkClick r:id="rId10"/>
              </a:rPr>
              <a:t>sell_date_end</a:t>
            </a:r>
            <a:r>
              <a:rPr lang="en-US" altLang="zh-CN" sz="1200" b="0" i="0" u="none" strike="noStrike" kern="1200" dirty="0" smtClean="0">
                <a:solidFill>
                  <a:schemeClr val="tx1"/>
                </a:solidFill>
                <a:effectLst/>
                <a:latin typeface="+mn-lt"/>
                <a:ea typeface="+mn-ea"/>
                <a:cs typeface="+mn-cs"/>
                <a:hlinkClick r:id="rId10"/>
              </a:rPr>
              <a:t>:[1476979200000 TO *], </a:t>
            </a:r>
            <a:r>
              <a:rPr lang="en-US" altLang="zh-CN" sz="1200" b="0" i="0" u="none" strike="noStrike" kern="1200" dirty="0" err="1" smtClean="0">
                <a:solidFill>
                  <a:schemeClr val="tx1"/>
                </a:solidFill>
                <a:effectLst/>
                <a:latin typeface="+mn-lt"/>
                <a:ea typeface="+mn-ea"/>
                <a:cs typeface="+mn-cs"/>
                <a:hlinkClick r:id="rId7"/>
              </a:rPr>
              <a:t>sortField:goods_leavings_all</a:t>
            </a:r>
            <a:r>
              <a:rPr lang="en-US" altLang="zh-CN" sz="1200" b="0" i="0" u="none" strike="noStrike" kern="1200" dirty="0" smtClean="0">
                <a:solidFill>
                  <a:schemeClr val="tx1"/>
                </a:solidFill>
                <a:effectLst/>
                <a:latin typeface="+mn-lt"/>
                <a:ea typeface="+mn-ea"/>
                <a:cs typeface="+mn-cs"/>
                <a:hlinkClick r:id="rId10"/>
              </a:rPr>
              <a:t>, </a:t>
            </a:r>
            <a:r>
              <a:rPr lang="en-US" altLang="zh-CN" sz="1200" b="0" i="0" u="none" strike="noStrike" kern="1200" dirty="0" err="1" smtClean="0">
                <a:solidFill>
                  <a:schemeClr val="tx1"/>
                </a:solidFill>
                <a:effectLst/>
                <a:latin typeface="+mn-lt"/>
                <a:ea typeface="+mn-ea"/>
                <a:cs typeface="+mn-cs"/>
                <a:hlinkClick r:id="rId8"/>
              </a:rPr>
              <a:t>sortOrder:desc</a:t>
            </a:r>
            <a:r>
              <a:rPr lang="en-US" altLang="zh-CN" sz="1200" b="0" i="0" u="none" strike="noStrike" kern="1200" dirty="0" smtClean="0">
                <a:solidFill>
                  <a:schemeClr val="tx1"/>
                </a:solidFill>
                <a:effectLst/>
                <a:latin typeface="+mn-lt"/>
                <a:ea typeface="+mn-ea"/>
                <a:cs typeface="+mn-cs"/>
                <a:hlinkClick r:id="rId10"/>
              </a:rPr>
              <a:t>, </a:t>
            </a:r>
            <a:r>
              <a:rPr lang="en-US" altLang="zh-CN" sz="1200" b="0" i="0" u="none" strike="noStrike" kern="1200" dirty="0" smtClean="0">
                <a:solidFill>
                  <a:schemeClr val="tx1"/>
                </a:solidFill>
                <a:effectLst/>
                <a:latin typeface="+mn-lt"/>
                <a:ea typeface="+mn-ea"/>
                <a:cs typeface="+mn-cs"/>
                <a:hlinkClick r:id="rId9"/>
              </a:rPr>
              <a:t>from:400</a:t>
            </a:r>
            <a:r>
              <a:rPr lang="en-US" altLang="zh-CN" sz="1200" b="0" i="0" u="none" strike="noStrike" kern="1200" dirty="0" smtClean="0">
                <a:solidFill>
                  <a:schemeClr val="tx1"/>
                </a:solidFill>
                <a:effectLst/>
                <a:latin typeface="+mn-lt"/>
                <a:ea typeface="+mn-ea"/>
                <a:cs typeface="+mn-cs"/>
                <a:hlinkClick r:id="rId10"/>
              </a:rPr>
              <a:t>, </a:t>
            </a:r>
            <a:r>
              <a:rPr lang="en-US" altLang="zh-CN" sz="1200" b="0" i="0" u="none" strike="noStrike" kern="1200" dirty="0" smtClean="0">
                <a:solidFill>
                  <a:schemeClr val="tx1"/>
                </a:solidFill>
                <a:effectLst/>
                <a:latin typeface="+mn-lt"/>
                <a:ea typeface="+mn-ea"/>
                <a:cs typeface="+mn-cs"/>
                <a:hlinkClick r:id="rId5"/>
              </a:rPr>
              <a:t>size:200</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健康食品查询条件：</a:t>
            </a:r>
            <a:br>
              <a:rPr lang="zh-CN" altLang="en-US"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category_first_id</a:t>
            </a:r>
            <a:r>
              <a:rPr lang="en-US" altLang="zh-CN" sz="1200" b="0" i="0" kern="1200" dirty="0" smtClean="0">
                <a:solidFill>
                  <a:schemeClr val="tx1"/>
                </a:solidFill>
                <a:effectLst/>
                <a:latin typeface="+mn-lt"/>
                <a:ea typeface="+mn-ea"/>
                <a:cs typeface="+mn-cs"/>
              </a:rPr>
              <a:t>:(945 OR 26965 OR 26968 OR 26971 OR 26974 OR 26977 OR 26980 OR 26983 OR 27449) </a:t>
            </a:r>
            <a:r>
              <a:rPr lang="en-US" altLang="zh-CN" sz="1200" b="0" i="0" u="none" strike="noStrike" kern="1200" dirty="0" smtClean="0">
                <a:solidFill>
                  <a:schemeClr val="tx1"/>
                </a:solidFill>
                <a:effectLst/>
                <a:latin typeface="+mn-lt"/>
                <a:ea typeface="+mn-ea"/>
                <a:cs typeface="+mn-cs"/>
                <a:hlinkClick r:id="rId10"/>
              </a:rPr>
              <a:t>AND </a:t>
            </a:r>
            <a:r>
              <a:rPr lang="en-US" altLang="zh-CN" sz="1200" b="0" i="0" u="none" strike="noStrike" kern="1200" dirty="0" err="1" smtClean="0">
                <a:solidFill>
                  <a:schemeClr val="tx1"/>
                </a:solidFill>
                <a:effectLst/>
                <a:latin typeface="+mn-lt"/>
                <a:ea typeface="+mn-ea"/>
                <a:cs typeface="+mn-cs"/>
                <a:hlinkClick r:id="rId10"/>
              </a:rPr>
              <a:t>goods_leavings_all</a:t>
            </a:r>
            <a:r>
              <a:rPr lang="en-US" altLang="zh-CN" sz="1200" b="0" i="0" u="none" strike="noStrike" kern="1200" dirty="0" smtClean="0">
                <a:solidFill>
                  <a:schemeClr val="tx1"/>
                </a:solidFill>
                <a:effectLst/>
                <a:latin typeface="+mn-lt"/>
                <a:ea typeface="+mn-ea"/>
                <a:cs typeface="+mn-cs"/>
                <a:hlinkClick r:id="rId10"/>
              </a:rPr>
              <a:t>:[1 TO *] AND </a:t>
            </a:r>
            <a:r>
              <a:rPr lang="en-US" altLang="zh-CN" sz="1200" b="0" i="0" u="none" strike="noStrike" kern="1200" dirty="0" err="1" smtClean="0">
                <a:solidFill>
                  <a:schemeClr val="tx1"/>
                </a:solidFill>
                <a:effectLst/>
                <a:latin typeface="+mn-lt"/>
                <a:ea typeface="+mn-ea"/>
                <a:cs typeface="+mn-cs"/>
                <a:hlinkClick r:id="rId10"/>
              </a:rPr>
              <a:t>sell_date_start</a:t>
            </a:r>
            <a:r>
              <a:rPr lang="en-US" altLang="zh-CN" sz="1200" b="0" i="0" u="none" strike="noStrike" kern="1200" dirty="0" smtClean="0">
                <a:solidFill>
                  <a:schemeClr val="tx1"/>
                </a:solidFill>
                <a:effectLst/>
                <a:latin typeface="+mn-lt"/>
                <a:ea typeface="+mn-ea"/>
                <a:cs typeface="+mn-cs"/>
                <a:hlinkClick r:id="rId10"/>
              </a:rPr>
              <a:t>:[1476669600000 TO 1476669600000] AND is_most_inventory:1 AND </a:t>
            </a:r>
            <a:r>
              <a:rPr lang="en-US" altLang="zh-CN" sz="1200" b="0" i="0" u="none" strike="noStrike" kern="1200" dirty="0" err="1" smtClean="0">
                <a:solidFill>
                  <a:schemeClr val="tx1"/>
                </a:solidFill>
                <a:effectLst/>
                <a:latin typeface="+mn-lt"/>
                <a:ea typeface="+mn-ea"/>
                <a:cs typeface="+mn-cs"/>
                <a:hlinkClick r:id="rId10"/>
              </a:rPr>
              <a:t>sell_date_end</a:t>
            </a:r>
            <a:r>
              <a:rPr lang="en-US" altLang="zh-CN" sz="1200" b="0" i="0" u="none" strike="noStrike" kern="1200" dirty="0" smtClean="0">
                <a:solidFill>
                  <a:schemeClr val="tx1"/>
                </a:solidFill>
                <a:effectLst/>
                <a:latin typeface="+mn-lt"/>
                <a:ea typeface="+mn-ea"/>
                <a:cs typeface="+mn-cs"/>
                <a:hlinkClick r:id="rId10"/>
              </a:rPr>
              <a:t>:[1476979200000 TO *], </a:t>
            </a:r>
            <a:r>
              <a:rPr lang="en-US" altLang="zh-CN" sz="1200" b="0" i="0" u="none" strike="noStrike" kern="1200" dirty="0" err="1" smtClean="0">
                <a:solidFill>
                  <a:schemeClr val="tx1"/>
                </a:solidFill>
                <a:effectLst/>
                <a:latin typeface="+mn-lt"/>
                <a:ea typeface="+mn-ea"/>
                <a:cs typeface="+mn-cs"/>
                <a:hlinkClick r:id="rId7"/>
              </a:rPr>
              <a:t>sortField:goods_leavings_all</a:t>
            </a:r>
            <a:r>
              <a:rPr lang="en-US" altLang="zh-CN" sz="1200" b="0" i="0" u="none" strike="noStrike" kern="1200" dirty="0" smtClean="0">
                <a:solidFill>
                  <a:schemeClr val="tx1"/>
                </a:solidFill>
                <a:effectLst/>
                <a:latin typeface="+mn-lt"/>
                <a:ea typeface="+mn-ea"/>
                <a:cs typeface="+mn-cs"/>
                <a:hlinkClick r:id="rId10"/>
              </a:rPr>
              <a:t>, </a:t>
            </a:r>
            <a:r>
              <a:rPr lang="en-US" altLang="zh-CN" sz="1200" b="0" i="0" u="none" strike="noStrike" kern="1200" dirty="0" err="1" smtClean="0">
                <a:solidFill>
                  <a:schemeClr val="tx1"/>
                </a:solidFill>
                <a:effectLst/>
                <a:latin typeface="+mn-lt"/>
                <a:ea typeface="+mn-ea"/>
                <a:cs typeface="+mn-cs"/>
                <a:hlinkClick r:id="rId8"/>
              </a:rPr>
              <a:t>sortOrder:desc</a:t>
            </a:r>
            <a:r>
              <a:rPr lang="en-US" altLang="zh-CN" sz="1200" b="0" i="0" u="none" strike="noStrike" kern="1200" dirty="0" smtClean="0">
                <a:solidFill>
                  <a:schemeClr val="tx1"/>
                </a:solidFill>
                <a:effectLst/>
                <a:latin typeface="+mn-lt"/>
                <a:ea typeface="+mn-ea"/>
                <a:cs typeface="+mn-cs"/>
                <a:hlinkClick r:id="rId10"/>
              </a:rPr>
              <a:t>, </a:t>
            </a:r>
            <a:r>
              <a:rPr lang="en-US" altLang="zh-CN" sz="1200" b="0" i="0" u="none" strike="noStrike" kern="1200" dirty="0" smtClean="0">
                <a:solidFill>
                  <a:schemeClr val="tx1"/>
                </a:solidFill>
                <a:effectLst/>
                <a:latin typeface="+mn-lt"/>
                <a:ea typeface="+mn-ea"/>
                <a:cs typeface="+mn-cs"/>
                <a:hlinkClick r:id="rId9"/>
              </a:rPr>
              <a:t>from:400</a:t>
            </a:r>
            <a:r>
              <a:rPr lang="en-US" altLang="zh-CN" sz="1200" b="0" i="0" u="none" strike="noStrike" kern="1200" dirty="0" smtClean="0">
                <a:solidFill>
                  <a:schemeClr val="tx1"/>
                </a:solidFill>
                <a:effectLst/>
                <a:latin typeface="+mn-lt"/>
                <a:ea typeface="+mn-ea"/>
                <a:cs typeface="+mn-cs"/>
                <a:hlinkClick r:id="rId10"/>
              </a:rPr>
              <a:t>, </a:t>
            </a:r>
            <a:r>
              <a:rPr lang="en-US" altLang="zh-CN" sz="1200" b="0" i="0" u="none" strike="noStrike" kern="1200" dirty="0" smtClean="0">
                <a:solidFill>
                  <a:schemeClr val="tx1"/>
                </a:solidFill>
                <a:effectLst/>
                <a:latin typeface="+mn-lt"/>
                <a:ea typeface="+mn-ea"/>
                <a:cs typeface="+mn-cs"/>
                <a:hlinkClick r:id="rId5"/>
              </a:rPr>
              <a:t>size:200</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车生活查询条件：</a:t>
            </a:r>
            <a:br>
              <a:rPr lang="zh-CN" altLang="en-US"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category_first_id</a:t>
            </a:r>
            <a:r>
              <a:rPr lang="en-US" altLang="zh-CN" sz="1200" b="0" i="0" kern="1200" dirty="0" smtClean="0">
                <a:solidFill>
                  <a:schemeClr val="tx1"/>
                </a:solidFill>
                <a:effectLst/>
                <a:latin typeface="+mn-lt"/>
                <a:ea typeface="+mn-ea"/>
                <a:cs typeface="+mn-cs"/>
              </a:rPr>
              <a:t>:(688 OR 6507) </a:t>
            </a:r>
            <a:r>
              <a:rPr lang="en-US" altLang="zh-CN" sz="1200" b="0" i="0" u="none" strike="noStrike" kern="1200" dirty="0" smtClean="0">
                <a:solidFill>
                  <a:schemeClr val="tx1"/>
                </a:solidFill>
                <a:effectLst/>
                <a:latin typeface="+mn-lt"/>
                <a:ea typeface="+mn-ea"/>
                <a:cs typeface="+mn-cs"/>
                <a:hlinkClick r:id="rId10"/>
              </a:rPr>
              <a:t>AND </a:t>
            </a:r>
            <a:r>
              <a:rPr lang="en-US" altLang="zh-CN" sz="1200" b="0" i="0" u="none" strike="noStrike" kern="1200" dirty="0" err="1" smtClean="0">
                <a:solidFill>
                  <a:schemeClr val="tx1"/>
                </a:solidFill>
                <a:effectLst/>
                <a:latin typeface="+mn-lt"/>
                <a:ea typeface="+mn-ea"/>
                <a:cs typeface="+mn-cs"/>
                <a:hlinkClick r:id="rId10"/>
              </a:rPr>
              <a:t>goods_leavings_all</a:t>
            </a:r>
            <a:r>
              <a:rPr lang="en-US" altLang="zh-CN" sz="1200" b="0" i="0" u="none" strike="noStrike" kern="1200" dirty="0" smtClean="0">
                <a:solidFill>
                  <a:schemeClr val="tx1"/>
                </a:solidFill>
                <a:effectLst/>
                <a:latin typeface="+mn-lt"/>
                <a:ea typeface="+mn-ea"/>
                <a:cs typeface="+mn-cs"/>
                <a:hlinkClick r:id="rId10"/>
              </a:rPr>
              <a:t>:[1 TO *] AND </a:t>
            </a:r>
            <a:r>
              <a:rPr lang="en-US" altLang="zh-CN" sz="1200" b="0" i="0" u="none" strike="noStrike" kern="1200" dirty="0" err="1" smtClean="0">
                <a:solidFill>
                  <a:schemeClr val="tx1"/>
                </a:solidFill>
                <a:effectLst/>
                <a:latin typeface="+mn-lt"/>
                <a:ea typeface="+mn-ea"/>
                <a:cs typeface="+mn-cs"/>
                <a:hlinkClick r:id="rId10"/>
              </a:rPr>
              <a:t>sell_date_start</a:t>
            </a:r>
            <a:r>
              <a:rPr lang="en-US" altLang="zh-CN" sz="1200" b="0" i="0" u="none" strike="noStrike" kern="1200" dirty="0" smtClean="0">
                <a:solidFill>
                  <a:schemeClr val="tx1"/>
                </a:solidFill>
                <a:effectLst/>
                <a:latin typeface="+mn-lt"/>
                <a:ea typeface="+mn-ea"/>
                <a:cs typeface="+mn-cs"/>
                <a:hlinkClick r:id="rId10"/>
              </a:rPr>
              <a:t>:[1476669600000 TO 1476669600000] AND is_most_inventory:1 AND </a:t>
            </a:r>
            <a:r>
              <a:rPr lang="en-US" altLang="zh-CN" sz="1200" b="0" i="0" u="none" strike="noStrike" kern="1200" dirty="0" err="1" smtClean="0">
                <a:solidFill>
                  <a:schemeClr val="tx1"/>
                </a:solidFill>
                <a:effectLst/>
                <a:latin typeface="+mn-lt"/>
                <a:ea typeface="+mn-ea"/>
                <a:cs typeface="+mn-cs"/>
                <a:hlinkClick r:id="rId10"/>
              </a:rPr>
              <a:t>sell_date_end</a:t>
            </a:r>
            <a:r>
              <a:rPr lang="en-US" altLang="zh-CN" sz="1200" b="0" i="0" u="none" strike="noStrike" kern="1200" dirty="0" smtClean="0">
                <a:solidFill>
                  <a:schemeClr val="tx1"/>
                </a:solidFill>
                <a:effectLst/>
                <a:latin typeface="+mn-lt"/>
                <a:ea typeface="+mn-ea"/>
                <a:cs typeface="+mn-cs"/>
                <a:hlinkClick r:id="rId10"/>
              </a:rPr>
              <a:t>:[1476979200000 TO *], </a:t>
            </a:r>
            <a:r>
              <a:rPr lang="en-US" altLang="zh-CN" sz="1200" b="0" i="0" u="none" strike="noStrike" kern="1200" dirty="0" err="1" smtClean="0">
                <a:solidFill>
                  <a:schemeClr val="tx1"/>
                </a:solidFill>
                <a:effectLst/>
                <a:latin typeface="+mn-lt"/>
                <a:ea typeface="+mn-ea"/>
                <a:cs typeface="+mn-cs"/>
                <a:hlinkClick r:id="rId7"/>
              </a:rPr>
              <a:t>sortField:goods_leavings_all</a:t>
            </a:r>
            <a:r>
              <a:rPr lang="en-US" altLang="zh-CN" sz="1200" b="0" i="0" u="none" strike="noStrike" kern="1200" dirty="0" smtClean="0">
                <a:solidFill>
                  <a:schemeClr val="tx1"/>
                </a:solidFill>
                <a:effectLst/>
                <a:latin typeface="+mn-lt"/>
                <a:ea typeface="+mn-ea"/>
                <a:cs typeface="+mn-cs"/>
                <a:hlinkClick r:id="rId10"/>
              </a:rPr>
              <a:t>, </a:t>
            </a:r>
            <a:r>
              <a:rPr lang="en-US" altLang="zh-CN" sz="1200" b="0" i="0" u="none" strike="noStrike" kern="1200" dirty="0" err="1" smtClean="0">
                <a:solidFill>
                  <a:schemeClr val="tx1"/>
                </a:solidFill>
                <a:effectLst/>
                <a:latin typeface="+mn-lt"/>
                <a:ea typeface="+mn-ea"/>
                <a:cs typeface="+mn-cs"/>
                <a:hlinkClick r:id="rId8"/>
              </a:rPr>
              <a:t>sortOrder:desc</a:t>
            </a:r>
            <a:r>
              <a:rPr lang="en-US" altLang="zh-CN" sz="1200" b="0" i="0" u="none" strike="noStrike" kern="1200" dirty="0" smtClean="0">
                <a:solidFill>
                  <a:schemeClr val="tx1"/>
                </a:solidFill>
                <a:effectLst/>
                <a:latin typeface="+mn-lt"/>
                <a:ea typeface="+mn-ea"/>
                <a:cs typeface="+mn-cs"/>
                <a:hlinkClick r:id="rId10"/>
              </a:rPr>
              <a:t>, </a:t>
            </a:r>
            <a:r>
              <a:rPr lang="en-US" altLang="zh-CN" sz="1200" b="0" i="0" u="none" strike="noStrike" kern="1200" dirty="0" smtClean="0">
                <a:solidFill>
                  <a:schemeClr val="tx1"/>
                </a:solidFill>
                <a:effectLst/>
                <a:latin typeface="+mn-lt"/>
                <a:ea typeface="+mn-ea"/>
                <a:cs typeface="+mn-cs"/>
                <a:hlinkClick r:id="rId9"/>
              </a:rPr>
              <a:t>from:400</a:t>
            </a:r>
            <a:r>
              <a:rPr lang="en-US" altLang="zh-CN" sz="1200" b="0" i="0" u="none" strike="noStrike" kern="1200" dirty="0" smtClean="0">
                <a:solidFill>
                  <a:schemeClr val="tx1"/>
                </a:solidFill>
                <a:effectLst/>
                <a:latin typeface="+mn-lt"/>
                <a:ea typeface="+mn-ea"/>
                <a:cs typeface="+mn-cs"/>
                <a:hlinkClick r:id="rId10"/>
              </a:rPr>
              <a:t>, </a:t>
            </a:r>
            <a:r>
              <a:rPr lang="en-US" altLang="zh-CN" sz="1200" b="0" i="0" u="none" strike="noStrike" kern="1200" dirty="0" smtClean="0">
                <a:solidFill>
                  <a:schemeClr val="tx1"/>
                </a:solidFill>
                <a:effectLst/>
                <a:latin typeface="+mn-lt"/>
                <a:ea typeface="+mn-ea"/>
                <a:cs typeface="+mn-cs"/>
                <a:hlinkClick r:id="rId5"/>
              </a:rPr>
              <a:t>size:200</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其他类商品查询条件：</a:t>
            </a:r>
            <a:br>
              <a:rPr lang="zh-CN" altLang="en-US"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category_first_id</a:t>
            </a:r>
            <a:r>
              <a:rPr lang="en-US" altLang="zh-CN" sz="1200" b="0" i="0" kern="1200" dirty="0" smtClean="0">
                <a:solidFill>
                  <a:schemeClr val="tx1"/>
                </a:solidFill>
                <a:effectLst/>
                <a:latin typeface="+mn-lt"/>
                <a:ea typeface="+mn-ea"/>
                <a:cs typeface="+mn-cs"/>
              </a:rPr>
              <a:t>:(3755 OR 7466 OR 27898 OR 27971 OR 27898) </a:t>
            </a:r>
            <a:r>
              <a:rPr lang="en-US" altLang="zh-CN" sz="1200" b="0" i="0" u="none" strike="noStrike" kern="1200" dirty="0" smtClean="0">
                <a:solidFill>
                  <a:schemeClr val="tx1"/>
                </a:solidFill>
                <a:effectLst/>
                <a:latin typeface="+mn-lt"/>
                <a:ea typeface="+mn-ea"/>
                <a:cs typeface="+mn-cs"/>
                <a:hlinkClick r:id="rId10"/>
              </a:rPr>
              <a:t>AND </a:t>
            </a:r>
            <a:r>
              <a:rPr lang="en-US" altLang="zh-CN" sz="1200" b="0" i="0" u="none" strike="noStrike" kern="1200" dirty="0" err="1" smtClean="0">
                <a:solidFill>
                  <a:schemeClr val="tx1"/>
                </a:solidFill>
                <a:effectLst/>
                <a:latin typeface="+mn-lt"/>
                <a:ea typeface="+mn-ea"/>
                <a:cs typeface="+mn-cs"/>
                <a:hlinkClick r:id="rId10"/>
              </a:rPr>
              <a:t>goods_leavings_all</a:t>
            </a:r>
            <a:r>
              <a:rPr lang="en-US" altLang="zh-CN" sz="1200" b="0" i="0" u="none" strike="noStrike" kern="1200" dirty="0" smtClean="0">
                <a:solidFill>
                  <a:schemeClr val="tx1"/>
                </a:solidFill>
                <a:effectLst/>
                <a:latin typeface="+mn-lt"/>
                <a:ea typeface="+mn-ea"/>
                <a:cs typeface="+mn-cs"/>
                <a:hlinkClick r:id="rId10"/>
              </a:rPr>
              <a:t>:[1 TO *] AND </a:t>
            </a:r>
            <a:r>
              <a:rPr lang="en-US" altLang="zh-CN" sz="1200" b="0" i="0" u="none" strike="noStrike" kern="1200" dirty="0" err="1" smtClean="0">
                <a:solidFill>
                  <a:schemeClr val="tx1"/>
                </a:solidFill>
                <a:effectLst/>
                <a:latin typeface="+mn-lt"/>
                <a:ea typeface="+mn-ea"/>
                <a:cs typeface="+mn-cs"/>
                <a:hlinkClick r:id="rId10"/>
              </a:rPr>
              <a:t>sell_date_start</a:t>
            </a:r>
            <a:r>
              <a:rPr lang="en-US" altLang="zh-CN" sz="1200" b="0" i="0" u="none" strike="noStrike" kern="1200" dirty="0" smtClean="0">
                <a:solidFill>
                  <a:schemeClr val="tx1"/>
                </a:solidFill>
                <a:effectLst/>
                <a:latin typeface="+mn-lt"/>
                <a:ea typeface="+mn-ea"/>
                <a:cs typeface="+mn-cs"/>
                <a:hlinkClick r:id="rId10"/>
              </a:rPr>
              <a:t>:[1476669600000 TO 1476669600000] AND is_most_inventory:1 AND </a:t>
            </a:r>
            <a:r>
              <a:rPr lang="en-US" altLang="zh-CN" sz="1200" b="0" i="0" u="none" strike="noStrike" kern="1200" dirty="0" err="1" smtClean="0">
                <a:solidFill>
                  <a:schemeClr val="tx1"/>
                </a:solidFill>
                <a:effectLst/>
                <a:latin typeface="+mn-lt"/>
                <a:ea typeface="+mn-ea"/>
                <a:cs typeface="+mn-cs"/>
                <a:hlinkClick r:id="rId10"/>
              </a:rPr>
              <a:t>sell_date_end</a:t>
            </a:r>
            <a:r>
              <a:rPr lang="en-US" altLang="zh-CN" sz="1200" b="0" i="0" u="none" strike="noStrike" kern="1200" dirty="0" smtClean="0">
                <a:solidFill>
                  <a:schemeClr val="tx1"/>
                </a:solidFill>
                <a:effectLst/>
                <a:latin typeface="+mn-lt"/>
                <a:ea typeface="+mn-ea"/>
                <a:cs typeface="+mn-cs"/>
                <a:hlinkClick r:id="rId10"/>
              </a:rPr>
              <a:t>:[1476979200000 TO *], </a:t>
            </a:r>
            <a:r>
              <a:rPr lang="en-US" altLang="zh-CN" sz="1200" b="0" i="0" u="none" strike="noStrike" kern="1200" dirty="0" err="1" smtClean="0">
                <a:solidFill>
                  <a:schemeClr val="tx1"/>
                </a:solidFill>
                <a:effectLst/>
                <a:latin typeface="+mn-lt"/>
                <a:ea typeface="+mn-ea"/>
                <a:cs typeface="+mn-cs"/>
                <a:hlinkClick r:id="rId7"/>
              </a:rPr>
              <a:t>sortField:goods_leavings_all</a:t>
            </a:r>
            <a:r>
              <a:rPr lang="en-US" altLang="zh-CN" sz="1200" b="0" i="0" u="none" strike="noStrike" kern="1200" dirty="0" smtClean="0">
                <a:solidFill>
                  <a:schemeClr val="tx1"/>
                </a:solidFill>
                <a:effectLst/>
                <a:latin typeface="+mn-lt"/>
                <a:ea typeface="+mn-ea"/>
                <a:cs typeface="+mn-cs"/>
                <a:hlinkClick r:id="rId10"/>
              </a:rPr>
              <a:t>, </a:t>
            </a:r>
            <a:r>
              <a:rPr lang="en-US" altLang="zh-CN" sz="1200" b="0" i="0" u="none" strike="noStrike" kern="1200" dirty="0" err="1" smtClean="0">
                <a:solidFill>
                  <a:schemeClr val="tx1"/>
                </a:solidFill>
                <a:effectLst/>
                <a:latin typeface="+mn-lt"/>
                <a:ea typeface="+mn-ea"/>
                <a:cs typeface="+mn-cs"/>
                <a:hlinkClick r:id="rId8"/>
              </a:rPr>
              <a:t>sortOrder:desc</a:t>
            </a:r>
            <a:r>
              <a:rPr lang="en-US" altLang="zh-CN" sz="1200" b="0" i="0" u="none" strike="noStrike" kern="1200" dirty="0" smtClean="0">
                <a:solidFill>
                  <a:schemeClr val="tx1"/>
                </a:solidFill>
                <a:effectLst/>
                <a:latin typeface="+mn-lt"/>
                <a:ea typeface="+mn-ea"/>
                <a:cs typeface="+mn-cs"/>
                <a:hlinkClick r:id="rId10"/>
              </a:rPr>
              <a:t>, </a:t>
            </a:r>
            <a:r>
              <a:rPr lang="en-US" altLang="zh-CN" sz="1200" b="0" i="0" u="none" strike="noStrike" kern="1200" dirty="0" smtClean="0">
                <a:solidFill>
                  <a:schemeClr val="tx1"/>
                </a:solidFill>
                <a:effectLst/>
                <a:latin typeface="+mn-lt"/>
                <a:ea typeface="+mn-ea"/>
                <a:cs typeface="+mn-cs"/>
                <a:hlinkClick r:id="rId9"/>
              </a:rPr>
              <a:t>from:400</a:t>
            </a:r>
            <a:r>
              <a:rPr lang="en-US" altLang="zh-CN" sz="1200" b="0" i="0" u="none" strike="noStrike" kern="1200" dirty="0" smtClean="0">
                <a:solidFill>
                  <a:schemeClr val="tx1"/>
                </a:solidFill>
                <a:effectLst/>
                <a:latin typeface="+mn-lt"/>
                <a:ea typeface="+mn-ea"/>
                <a:cs typeface="+mn-cs"/>
                <a:hlinkClick r:id="rId10"/>
              </a:rPr>
              <a:t>, </a:t>
            </a:r>
            <a:r>
              <a:rPr lang="en-US" altLang="zh-CN" sz="1200" b="0" i="0" u="none" strike="noStrike" kern="1200" dirty="0" smtClean="0">
                <a:solidFill>
                  <a:schemeClr val="tx1"/>
                </a:solidFill>
                <a:effectLst/>
                <a:latin typeface="+mn-lt"/>
                <a:ea typeface="+mn-ea"/>
                <a:cs typeface="+mn-cs"/>
                <a:hlinkClick r:id="rId5"/>
              </a:rPr>
              <a:t>size:200</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9FAA0C6-9797-411B-9D45-790051D76BB3}" type="slidenum">
              <a:rPr lang="zh-CN" altLang="en-US" smtClean="0"/>
              <a:t>5</a:t>
            </a:fld>
            <a:endParaRPr lang="zh-CN" altLang="en-US"/>
          </a:p>
        </p:txBody>
      </p:sp>
    </p:spTree>
    <p:extLst>
      <p:ext uri="{BB962C8B-B14F-4D97-AF65-F5344CB8AC3E}">
        <p14:creationId xmlns:p14="http://schemas.microsoft.com/office/powerpoint/2010/main" val="4233068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FAA0C6-9797-411B-9D45-790051D76BB3}" type="slidenum">
              <a:rPr lang="zh-CN" altLang="en-US" smtClean="0"/>
              <a:t>16</a:t>
            </a:fld>
            <a:endParaRPr lang="zh-CN" altLang="en-US"/>
          </a:p>
        </p:txBody>
      </p:sp>
    </p:spTree>
    <p:extLst>
      <p:ext uri="{BB962C8B-B14F-4D97-AF65-F5344CB8AC3E}">
        <p14:creationId xmlns:p14="http://schemas.microsoft.com/office/powerpoint/2010/main" val="2865097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0B2190-659F-4DAE-B52E-264F8398E2BD}" type="slidenum">
              <a:rPr lang="zh-CN" altLang="en-US" smtClean="0"/>
              <a:t>29</a:t>
            </a:fld>
            <a:endParaRPr lang="zh-CN" altLang="en-US"/>
          </a:p>
        </p:txBody>
      </p:sp>
    </p:spTree>
    <p:extLst>
      <p:ext uri="{BB962C8B-B14F-4D97-AF65-F5344CB8AC3E}">
        <p14:creationId xmlns:p14="http://schemas.microsoft.com/office/powerpoint/2010/main" val="416487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0B2190-659F-4DAE-B52E-264F8398E2BD}" type="slidenum">
              <a:rPr lang="zh-CN" altLang="en-US" smtClean="0"/>
              <a:t>30</a:t>
            </a:fld>
            <a:endParaRPr lang="zh-CN" altLang="en-US"/>
          </a:p>
        </p:txBody>
      </p:sp>
    </p:spTree>
    <p:extLst>
      <p:ext uri="{BB962C8B-B14F-4D97-AF65-F5344CB8AC3E}">
        <p14:creationId xmlns:p14="http://schemas.microsoft.com/office/powerpoint/2010/main" val="416487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5" name="图片 6" descr="封面(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2"/>
          <p:cNvSpPr txBox="1">
            <a:spLocks/>
          </p:cNvSpPr>
          <p:nvPr/>
        </p:nvSpPr>
        <p:spPr bwMode="auto">
          <a:xfrm>
            <a:off x="602545" y="619126"/>
            <a:ext cx="1857022" cy="360363"/>
          </a:xfrm>
          <a:prstGeom prst="rect">
            <a:avLst/>
          </a:prstGeom>
          <a:noFill/>
          <a:ln w="9525">
            <a:noFill/>
            <a:miter lim="800000"/>
            <a:headEnd/>
            <a:tailEnd/>
          </a:ln>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defRPr/>
            </a:pPr>
            <a:r>
              <a:rPr lang="en-US" altLang="zh-CN">
                <a:solidFill>
                  <a:srgbClr val="F20090"/>
                </a:solidFill>
                <a:ea typeface="微软雅黑" charset="0"/>
                <a:cs typeface="微软雅黑" charset="0"/>
              </a:rPr>
              <a:t>www.vip.com</a:t>
            </a:r>
            <a:endParaRPr lang="zh-CN" altLang="en-US">
              <a:solidFill>
                <a:srgbClr val="F20090"/>
              </a:solidFill>
              <a:ea typeface="微软雅黑" charset="0"/>
              <a:cs typeface="微软雅黑" charset="0"/>
            </a:endParaRPr>
          </a:p>
        </p:txBody>
      </p:sp>
      <p:sp>
        <p:nvSpPr>
          <p:cNvPr id="2" name="标题 1"/>
          <p:cNvSpPr>
            <a:spLocks noGrp="1"/>
          </p:cNvSpPr>
          <p:nvPr>
            <p:ph type="ctrTitle"/>
          </p:nvPr>
        </p:nvSpPr>
        <p:spPr>
          <a:xfrm>
            <a:off x="538152" y="2204440"/>
            <a:ext cx="5442493" cy="1470025"/>
          </a:xfrm>
        </p:spPr>
        <p:txBody>
          <a:bodyPr/>
          <a:lstStyle>
            <a:lvl1pPr algn="l">
              <a:defRPr b="0">
                <a:solidFill>
                  <a:schemeClr val="tx1">
                    <a:lumMod val="65000"/>
                    <a:lumOff val="35000"/>
                  </a:schemeClr>
                </a:solidFill>
                <a:latin typeface="方正兰亭中粗黑_GBK" pitchFamily="2" charset="-122"/>
                <a:ea typeface="方正兰亭中粗黑_GBK"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602182" y="3814167"/>
            <a:ext cx="5058317" cy="983460"/>
          </a:xfrm>
        </p:spPr>
        <p:txBody>
          <a:bodyPr/>
          <a:lstStyle>
            <a:lvl1pPr marL="0" indent="0" algn="l">
              <a:buNone/>
              <a:defRPr sz="2800" b="0">
                <a:solidFill>
                  <a:schemeClr val="tx1">
                    <a:lumMod val="65000"/>
                    <a:lumOff val="35000"/>
                  </a:schemeClr>
                </a:solidFill>
                <a:latin typeface="方正兰亭中黑_GBK" pitchFamily="2" charset="-122"/>
                <a:ea typeface="方正兰亭中黑_GBK"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22" name="文本占位符 21"/>
          <p:cNvSpPr>
            <a:spLocks noGrp="1"/>
          </p:cNvSpPr>
          <p:nvPr>
            <p:ph type="body" sz="quarter" idx="11"/>
          </p:nvPr>
        </p:nvSpPr>
        <p:spPr>
          <a:xfrm>
            <a:off x="666211" y="6022586"/>
            <a:ext cx="3329525" cy="431800"/>
          </a:xfrm>
        </p:spPr>
        <p:txBody>
          <a:bodyPr/>
          <a:lstStyle>
            <a:lvl1pPr>
              <a:buNone/>
              <a:defRPr sz="1600">
                <a:solidFill>
                  <a:schemeClr val="tx1">
                    <a:lumMod val="65000"/>
                    <a:lumOff val="35000"/>
                  </a:schemeClr>
                </a:solidFill>
                <a:latin typeface="方正兰亭细黑_GBK" pitchFamily="2" charset="-122"/>
                <a:ea typeface="方正兰亭细黑_GBK" pitchFamily="2" charset="-122"/>
              </a:defRPr>
            </a:lvl1pPr>
          </a:lstStyle>
          <a:p>
            <a:pPr lvl="0"/>
            <a:r>
              <a:rPr lang="zh-CN" altLang="en-US" smtClean="0"/>
              <a:t>单击此处编辑母版文本样式</a:t>
            </a:r>
          </a:p>
        </p:txBody>
      </p:sp>
    </p:spTree>
    <p:extLst>
      <p:ext uri="{BB962C8B-B14F-4D97-AF65-F5344CB8AC3E}">
        <p14:creationId xmlns:p14="http://schemas.microsoft.com/office/powerpoint/2010/main" val="1021581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pic>
        <p:nvPicPr>
          <p:cNvPr id="5" name="图片 6" descr="封面(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2"/>
          <p:cNvSpPr txBox="1">
            <a:spLocks/>
          </p:cNvSpPr>
          <p:nvPr/>
        </p:nvSpPr>
        <p:spPr bwMode="auto">
          <a:xfrm>
            <a:off x="602545" y="619126"/>
            <a:ext cx="1857022" cy="360363"/>
          </a:xfrm>
          <a:prstGeom prst="rect">
            <a:avLst/>
          </a:prstGeom>
          <a:noFill/>
          <a:ln w="9525">
            <a:noFill/>
            <a:miter lim="800000"/>
            <a:headEnd/>
            <a:tailEnd/>
          </a:ln>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defRPr/>
            </a:pPr>
            <a:r>
              <a:rPr lang="en-US" altLang="zh-CN">
                <a:solidFill>
                  <a:srgbClr val="F20090"/>
                </a:solidFill>
                <a:ea typeface="微软雅黑" charset="0"/>
                <a:cs typeface="微软雅黑" charset="0"/>
              </a:rPr>
              <a:t>www.vip.com</a:t>
            </a:r>
            <a:endParaRPr lang="zh-CN" altLang="en-US">
              <a:solidFill>
                <a:srgbClr val="F20090"/>
              </a:solidFill>
              <a:ea typeface="微软雅黑" charset="0"/>
              <a:cs typeface="微软雅黑" charset="0"/>
            </a:endParaRPr>
          </a:p>
        </p:txBody>
      </p:sp>
      <p:sp>
        <p:nvSpPr>
          <p:cNvPr id="2" name="标题 1"/>
          <p:cNvSpPr>
            <a:spLocks noGrp="1"/>
          </p:cNvSpPr>
          <p:nvPr>
            <p:ph type="ctrTitle"/>
          </p:nvPr>
        </p:nvSpPr>
        <p:spPr>
          <a:xfrm>
            <a:off x="538153" y="2204440"/>
            <a:ext cx="5442493" cy="1470025"/>
          </a:xfrm>
        </p:spPr>
        <p:txBody>
          <a:bodyPr/>
          <a:lstStyle>
            <a:lvl1pPr algn="l">
              <a:defRPr b="1">
                <a:solidFill>
                  <a:schemeClr val="tx1">
                    <a:lumMod val="65000"/>
                    <a:lumOff val="35000"/>
                  </a:schemeClr>
                </a:solidFill>
                <a:latin typeface="Avenir LT 65 Medium" pitchFamily="2" charset="0"/>
                <a:ea typeface="微软雅黑" pitchFamily="34" charset="-122"/>
              </a:defRPr>
            </a:lvl1pPr>
          </a:lstStyle>
          <a:p>
            <a:r>
              <a:rPr lang="zh-CN" altLang="en-US" smtClean="0">
                <a:sym typeface="微软雅黑" pitchFamily="34" charset="-122"/>
              </a:rPr>
              <a:t>单击此处编辑母版标题样式</a:t>
            </a:r>
            <a:endParaRPr lang="zh-CN" altLang="en-US" dirty="0">
              <a:sym typeface="微软雅黑" pitchFamily="34" charset="-122"/>
            </a:endParaRPr>
          </a:p>
        </p:txBody>
      </p:sp>
      <p:sp>
        <p:nvSpPr>
          <p:cNvPr id="3" name="副标题 2"/>
          <p:cNvSpPr>
            <a:spLocks noGrp="1"/>
          </p:cNvSpPr>
          <p:nvPr>
            <p:ph type="subTitle" idx="1"/>
          </p:nvPr>
        </p:nvSpPr>
        <p:spPr>
          <a:xfrm>
            <a:off x="538153" y="3645099"/>
            <a:ext cx="5058317" cy="983460"/>
          </a:xfrm>
        </p:spPr>
        <p:txBody>
          <a:bodyPr/>
          <a:lstStyle>
            <a:lvl1pPr marL="0" indent="0" algn="l">
              <a:buNone/>
              <a:defRPr sz="2800">
                <a:solidFill>
                  <a:schemeClr val="tx1">
                    <a:lumMod val="65000"/>
                    <a:lumOff val="35000"/>
                  </a:schemeClr>
                </a:solidFill>
                <a:latin typeface="Avenir LT 45 Book" pitchFamily="2" charset="0"/>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sym typeface="微软雅黑" pitchFamily="34" charset="-122"/>
              </a:rPr>
              <a:t>单击此处编辑母版副标题样式</a:t>
            </a:r>
            <a:endParaRPr lang="zh-CN" altLang="en-US" dirty="0">
              <a:sym typeface="微软雅黑" pitchFamily="34" charset="-122"/>
            </a:endParaRPr>
          </a:p>
        </p:txBody>
      </p:sp>
      <p:sp>
        <p:nvSpPr>
          <p:cNvPr id="22" name="文本占位符 21"/>
          <p:cNvSpPr>
            <a:spLocks noGrp="1"/>
          </p:cNvSpPr>
          <p:nvPr>
            <p:ph type="body" sz="quarter" idx="11"/>
          </p:nvPr>
        </p:nvSpPr>
        <p:spPr>
          <a:xfrm>
            <a:off x="538152" y="6094221"/>
            <a:ext cx="3329525" cy="431800"/>
          </a:xfrm>
        </p:spPr>
        <p:txBody>
          <a:bodyPr/>
          <a:lstStyle>
            <a:lvl1pPr>
              <a:buNone/>
              <a:defRPr sz="1800">
                <a:solidFill>
                  <a:schemeClr val="tx1">
                    <a:lumMod val="65000"/>
                    <a:lumOff val="35000"/>
                  </a:schemeClr>
                </a:solidFill>
                <a:latin typeface="Avenir LT 35 Light" pitchFamily="2" charset="0"/>
                <a:ea typeface="微软雅黑" pitchFamily="34" charset="-122"/>
              </a:defRPr>
            </a:lvl1pPr>
          </a:lstStyle>
          <a:p>
            <a:pPr lvl="0"/>
            <a:r>
              <a:rPr lang="zh-CN" altLang="en-US" smtClean="0"/>
              <a:t>单击此处编辑母版文本样式</a:t>
            </a:r>
          </a:p>
        </p:txBody>
      </p:sp>
    </p:spTree>
    <p:extLst>
      <p:ext uri="{BB962C8B-B14F-4D97-AF65-F5344CB8AC3E}">
        <p14:creationId xmlns:p14="http://schemas.microsoft.com/office/powerpoint/2010/main" val="221345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pic>
        <p:nvPicPr>
          <p:cNvPr id="6" name="图片 6" descr="目录.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ction Button: Home 6">
            <a:hlinkClick r:id="rId3" action="ppaction://hlinksldjump" highlightClick="1"/>
          </p:cNvPr>
          <p:cNvSpPr/>
          <p:nvPr/>
        </p:nvSpPr>
        <p:spPr>
          <a:xfrm>
            <a:off x="8094133" y="5518150"/>
            <a:ext cx="447323" cy="431800"/>
          </a:xfrm>
          <a:prstGeom prst="actionButtonHome">
            <a:avLst/>
          </a:prstGeom>
          <a:solidFill>
            <a:schemeClr val="bg1"/>
          </a:solidFill>
          <a:ln>
            <a:solidFill>
              <a:srgbClr val="FF21A5"/>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2" name="标题 1"/>
          <p:cNvSpPr>
            <a:spLocks noGrp="1"/>
          </p:cNvSpPr>
          <p:nvPr>
            <p:ph type="title"/>
          </p:nvPr>
        </p:nvSpPr>
        <p:spPr>
          <a:xfrm>
            <a:off x="282035" y="202605"/>
            <a:ext cx="8229600" cy="561174"/>
          </a:xfrm>
        </p:spPr>
        <p:txBody>
          <a:bodyPr/>
          <a:lstStyle>
            <a:lvl1pPr algn="l">
              <a:defRPr sz="3200" b="0">
                <a:solidFill>
                  <a:srgbClr val="F20090"/>
                </a:solidFill>
                <a:latin typeface="方正兰亭中黑_GBK" pitchFamily="2" charset="-122"/>
                <a:ea typeface="方正兰亭中黑_GBK" pitchFamily="2" charset="-122"/>
              </a:defRPr>
            </a:lvl1pPr>
          </a:lstStyle>
          <a:p>
            <a:r>
              <a:rPr lang="zh-CN" altLang="en-US" smtClean="0"/>
              <a:t>单击此处编辑母版标题样式</a:t>
            </a:r>
            <a:endParaRPr lang="zh-CN" altLang="en-US" dirty="0"/>
          </a:p>
        </p:txBody>
      </p:sp>
      <p:sp>
        <p:nvSpPr>
          <p:cNvPr id="16" name="文本占位符 15"/>
          <p:cNvSpPr>
            <a:spLocks noGrp="1"/>
          </p:cNvSpPr>
          <p:nvPr>
            <p:ph type="body" sz="quarter" idx="13"/>
          </p:nvPr>
        </p:nvSpPr>
        <p:spPr>
          <a:xfrm>
            <a:off x="2459033" y="1916307"/>
            <a:ext cx="3905788" cy="432198"/>
          </a:xfrm>
          <a:solidFill>
            <a:srgbClr val="F20090"/>
          </a:solidFill>
        </p:spPr>
        <p:txBody>
          <a:bodyPr/>
          <a:lstStyle>
            <a:lvl1pPr>
              <a:buNone/>
              <a:defRPr sz="2000" b="0" baseline="0">
                <a:solidFill>
                  <a:schemeClr val="bg1"/>
                </a:solidFill>
                <a:latin typeface="方正兰亭中黑_GBK" pitchFamily="2" charset="-122"/>
                <a:ea typeface="方正兰亭中黑_GBK" pitchFamily="2" charset="-122"/>
              </a:defRPr>
            </a:lvl1pPr>
          </a:lstStyle>
          <a:p>
            <a:pPr lvl="0"/>
            <a:r>
              <a:rPr lang="zh-CN" altLang="en-US" smtClean="0"/>
              <a:t>单击此处编辑母版文本样式</a:t>
            </a:r>
          </a:p>
        </p:txBody>
      </p:sp>
      <p:sp>
        <p:nvSpPr>
          <p:cNvPr id="18" name="文本占位符 15"/>
          <p:cNvSpPr>
            <a:spLocks noGrp="1"/>
          </p:cNvSpPr>
          <p:nvPr>
            <p:ph type="body" sz="quarter" idx="14"/>
          </p:nvPr>
        </p:nvSpPr>
        <p:spPr>
          <a:xfrm>
            <a:off x="2459032" y="2492571"/>
            <a:ext cx="3905788" cy="432198"/>
          </a:xfrm>
          <a:noFill/>
        </p:spPr>
        <p:txBody>
          <a:bodyPr/>
          <a:lstStyle>
            <a:lvl1pPr>
              <a:buNone/>
              <a:defRPr sz="2000" b="0" baseline="0">
                <a:solidFill>
                  <a:schemeClr val="tx1"/>
                </a:solidFill>
                <a:latin typeface="方正兰亭中黑_GBK" pitchFamily="2" charset="-122"/>
                <a:ea typeface="方正兰亭中黑_GBK" pitchFamily="2" charset="-122"/>
              </a:defRPr>
            </a:lvl1pPr>
          </a:lstStyle>
          <a:p>
            <a:pPr lvl="0"/>
            <a:r>
              <a:rPr lang="zh-CN" altLang="en-US" smtClean="0"/>
              <a:t>单击此处编辑母版文本样式</a:t>
            </a:r>
          </a:p>
        </p:txBody>
      </p:sp>
      <p:sp>
        <p:nvSpPr>
          <p:cNvPr id="19" name="文本占位符 15"/>
          <p:cNvSpPr>
            <a:spLocks noGrp="1"/>
          </p:cNvSpPr>
          <p:nvPr>
            <p:ph type="body" sz="quarter" idx="15"/>
          </p:nvPr>
        </p:nvSpPr>
        <p:spPr>
          <a:xfrm>
            <a:off x="2459032" y="3140868"/>
            <a:ext cx="3905788" cy="432198"/>
          </a:xfrm>
          <a:noFill/>
        </p:spPr>
        <p:txBody>
          <a:bodyPr/>
          <a:lstStyle>
            <a:lvl1pPr>
              <a:buNone/>
              <a:defRPr sz="2000" b="0" baseline="0">
                <a:solidFill>
                  <a:schemeClr val="tx1"/>
                </a:solidFill>
                <a:latin typeface="方正兰亭中黑_GBK" pitchFamily="2" charset="-122"/>
                <a:ea typeface="方正兰亭中黑_GBK" pitchFamily="2" charset="-122"/>
              </a:defRPr>
            </a:lvl1pPr>
          </a:lstStyle>
          <a:p>
            <a:pPr lvl="0"/>
            <a:r>
              <a:rPr lang="zh-CN" altLang="en-US" smtClean="0"/>
              <a:t>单击此处编辑母版文本样式</a:t>
            </a:r>
          </a:p>
        </p:txBody>
      </p:sp>
    </p:spTree>
    <p:extLst>
      <p:ext uri="{BB962C8B-B14F-4D97-AF65-F5344CB8AC3E}">
        <p14:creationId xmlns:p14="http://schemas.microsoft.com/office/powerpoint/2010/main" val="3300846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pic>
        <p:nvPicPr>
          <p:cNvPr id="6" name="图片 6" descr="目录.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ction Button: Home 6">
            <a:hlinkClick r:id="rId3" action="ppaction://hlinksldjump" highlightClick="1"/>
          </p:cNvPr>
          <p:cNvSpPr/>
          <p:nvPr/>
        </p:nvSpPr>
        <p:spPr>
          <a:xfrm>
            <a:off x="8094133" y="5518150"/>
            <a:ext cx="447323" cy="431800"/>
          </a:xfrm>
          <a:prstGeom prst="actionButtonHome">
            <a:avLst/>
          </a:prstGeom>
          <a:solidFill>
            <a:schemeClr val="bg1"/>
          </a:solidFill>
          <a:ln>
            <a:solidFill>
              <a:srgbClr val="FF21A5"/>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2" name="标题 1"/>
          <p:cNvSpPr>
            <a:spLocks noGrp="1"/>
          </p:cNvSpPr>
          <p:nvPr>
            <p:ph type="title"/>
          </p:nvPr>
        </p:nvSpPr>
        <p:spPr>
          <a:xfrm>
            <a:off x="282035" y="202605"/>
            <a:ext cx="8229600" cy="561174"/>
          </a:xfrm>
        </p:spPr>
        <p:txBody>
          <a:bodyPr/>
          <a:lstStyle>
            <a:lvl1pPr algn="l">
              <a:defRPr sz="3200">
                <a:solidFill>
                  <a:srgbClr val="F20090"/>
                </a:solidFill>
                <a:latin typeface="Avenir LT 65 Medium" pitchFamily="2" charset="0"/>
                <a:ea typeface="微软雅黑" pitchFamily="34" charset="-122"/>
              </a:defRPr>
            </a:lvl1pPr>
          </a:lstStyle>
          <a:p>
            <a:r>
              <a:rPr lang="zh-CN" altLang="en-US" smtClean="0">
                <a:sym typeface="微软雅黑" pitchFamily="34" charset="-122"/>
              </a:rPr>
              <a:t>单击此处编辑母版标题样式</a:t>
            </a:r>
            <a:endParaRPr lang="zh-CN" altLang="en-US" dirty="0">
              <a:sym typeface="微软雅黑" pitchFamily="34" charset="-122"/>
            </a:endParaRPr>
          </a:p>
        </p:txBody>
      </p:sp>
      <p:sp>
        <p:nvSpPr>
          <p:cNvPr id="16" name="文本占位符 15"/>
          <p:cNvSpPr>
            <a:spLocks noGrp="1"/>
          </p:cNvSpPr>
          <p:nvPr>
            <p:ph type="body" sz="quarter" idx="13"/>
          </p:nvPr>
        </p:nvSpPr>
        <p:spPr>
          <a:xfrm>
            <a:off x="2459033" y="1916307"/>
            <a:ext cx="3905788" cy="432198"/>
          </a:xfrm>
          <a:solidFill>
            <a:srgbClr val="F20090"/>
          </a:solidFill>
        </p:spPr>
        <p:txBody>
          <a:bodyPr/>
          <a:lstStyle>
            <a:lvl1pPr>
              <a:buNone/>
              <a:defRPr sz="2000" b="1" baseline="0">
                <a:solidFill>
                  <a:schemeClr val="bg1"/>
                </a:solidFill>
                <a:latin typeface="Avenir LT 45 Book" pitchFamily="2" charset="0"/>
                <a:ea typeface="微软雅黑" pitchFamily="34" charset="-122"/>
              </a:defRPr>
            </a:lvl1pPr>
          </a:lstStyle>
          <a:p>
            <a:pPr lvl="0"/>
            <a:r>
              <a:rPr lang="zh-CN" altLang="en-US" smtClean="0"/>
              <a:t>单击此处编辑母版文本样式</a:t>
            </a:r>
          </a:p>
        </p:txBody>
      </p:sp>
      <p:sp>
        <p:nvSpPr>
          <p:cNvPr id="18" name="文本占位符 15"/>
          <p:cNvSpPr>
            <a:spLocks noGrp="1"/>
          </p:cNvSpPr>
          <p:nvPr>
            <p:ph type="body" sz="quarter" idx="14"/>
          </p:nvPr>
        </p:nvSpPr>
        <p:spPr>
          <a:xfrm>
            <a:off x="2459032" y="2492571"/>
            <a:ext cx="3905788" cy="432198"/>
          </a:xfrm>
          <a:noFill/>
        </p:spPr>
        <p:txBody>
          <a:bodyPr/>
          <a:lstStyle>
            <a:lvl1pPr>
              <a:buNone/>
              <a:defRPr sz="2000" b="1" baseline="0">
                <a:solidFill>
                  <a:schemeClr val="tx1"/>
                </a:solidFill>
                <a:latin typeface="Avenir LT 45 Book" pitchFamily="2" charset="0"/>
                <a:ea typeface="微软雅黑" pitchFamily="34" charset="-122"/>
              </a:defRPr>
            </a:lvl1pPr>
          </a:lstStyle>
          <a:p>
            <a:pPr lvl="0"/>
            <a:r>
              <a:rPr lang="zh-CN" altLang="en-US" smtClean="0"/>
              <a:t>单击此处编辑母版文本样式</a:t>
            </a:r>
          </a:p>
        </p:txBody>
      </p:sp>
      <p:sp>
        <p:nvSpPr>
          <p:cNvPr id="19" name="文本占位符 15"/>
          <p:cNvSpPr>
            <a:spLocks noGrp="1"/>
          </p:cNvSpPr>
          <p:nvPr>
            <p:ph type="body" sz="quarter" idx="15"/>
          </p:nvPr>
        </p:nvSpPr>
        <p:spPr>
          <a:xfrm>
            <a:off x="2459032" y="3140868"/>
            <a:ext cx="3905788" cy="432198"/>
          </a:xfrm>
          <a:noFill/>
        </p:spPr>
        <p:txBody>
          <a:bodyPr/>
          <a:lstStyle>
            <a:lvl1pPr>
              <a:buNone/>
              <a:defRPr sz="2000" b="1" baseline="0">
                <a:solidFill>
                  <a:schemeClr val="tx1"/>
                </a:solidFill>
                <a:latin typeface="Avenir LT 45 Book" pitchFamily="2" charset="0"/>
                <a:ea typeface="微软雅黑" pitchFamily="34" charset="-122"/>
              </a:defRPr>
            </a:lvl1pPr>
          </a:lstStyle>
          <a:p>
            <a:pPr lvl="0"/>
            <a:r>
              <a:rPr lang="zh-CN" altLang="en-US" smtClean="0"/>
              <a:t>单击此处编辑母版文本样式</a:t>
            </a:r>
          </a:p>
        </p:txBody>
      </p:sp>
    </p:spTree>
    <p:extLst>
      <p:ext uri="{BB962C8B-B14F-4D97-AF65-F5344CB8AC3E}">
        <p14:creationId xmlns:p14="http://schemas.microsoft.com/office/powerpoint/2010/main" val="1278228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4" name="图片 6" descr="内页.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5"/>
          <p:cNvSpPr txBox="1">
            <a:spLocks/>
          </p:cNvSpPr>
          <p:nvPr/>
        </p:nvSpPr>
        <p:spPr>
          <a:xfrm>
            <a:off x="7048500" y="6089651"/>
            <a:ext cx="2133600" cy="365125"/>
          </a:xfrm>
          <a:prstGeom prst="rect">
            <a:avLst/>
          </a:prstGeom>
        </p:spPr>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r" eaLnBrk="1" hangingPunct="1">
              <a:defRPr/>
            </a:pPr>
            <a:fld id="{EE174D85-B64A-45A3-B5E8-6BAFB5CBFA21}" type="slidenum">
              <a:rPr lang="zh-CN" altLang="en-US" sz="1600">
                <a:solidFill>
                  <a:schemeClr val="bg1"/>
                </a:solidFill>
              </a:rPr>
              <a:pPr algn="r" eaLnBrk="1" hangingPunct="1">
                <a:defRPr/>
              </a:pPr>
              <a:t>‹#›</a:t>
            </a:fld>
            <a:endParaRPr lang="zh-CN" altLang="en-US" sz="1600">
              <a:solidFill>
                <a:schemeClr val="bg1"/>
              </a:solidFill>
            </a:endParaRPr>
          </a:p>
        </p:txBody>
      </p:sp>
      <p:sp>
        <p:nvSpPr>
          <p:cNvPr id="6" name="Action Button: Home 5">
            <a:hlinkClick r:id="rId3" action="ppaction://hlinksldjump" highlightClick="1"/>
          </p:cNvPr>
          <p:cNvSpPr/>
          <p:nvPr/>
        </p:nvSpPr>
        <p:spPr>
          <a:xfrm>
            <a:off x="8094133" y="5518150"/>
            <a:ext cx="447323" cy="431800"/>
          </a:xfrm>
          <a:prstGeom prst="actionButtonHome">
            <a:avLst/>
          </a:prstGeom>
          <a:solidFill>
            <a:schemeClr val="bg1"/>
          </a:solidFill>
          <a:ln>
            <a:solidFill>
              <a:srgbClr val="FF21A5"/>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2" name="标题 1"/>
          <p:cNvSpPr>
            <a:spLocks noGrp="1"/>
          </p:cNvSpPr>
          <p:nvPr>
            <p:ph type="title"/>
          </p:nvPr>
        </p:nvSpPr>
        <p:spPr>
          <a:xfrm>
            <a:off x="312218" y="202606"/>
            <a:ext cx="8421688" cy="633207"/>
          </a:xfrm>
        </p:spPr>
        <p:txBody>
          <a:bodyPr/>
          <a:lstStyle>
            <a:lvl1pPr algn="l">
              <a:defRPr sz="3200">
                <a:solidFill>
                  <a:srgbClr val="F20090"/>
                </a:solidFill>
                <a:latin typeface="方正兰亭中黑_GBK" pitchFamily="2" charset="-122"/>
                <a:ea typeface="方正兰亭中黑_GBK" pitchFamily="2" charset="-122"/>
              </a:defRPr>
            </a:lvl1pPr>
          </a:lstStyle>
          <a:p>
            <a:r>
              <a:rPr lang="zh-CN" altLang="en-US" smtClean="0">
                <a:sym typeface="微软雅黑" pitchFamily="34" charset="-122"/>
              </a:rPr>
              <a:t>单击此处编辑母版标题样式</a:t>
            </a:r>
            <a:endParaRPr lang="zh-CN" altLang="en-US" dirty="0"/>
          </a:p>
        </p:txBody>
      </p:sp>
      <p:sp>
        <p:nvSpPr>
          <p:cNvPr id="11" name="文本占位符 15"/>
          <p:cNvSpPr>
            <a:spLocks noGrp="1"/>
          </p:cNvSpPr>
          <p:nvPr>
            <p:ph type="body" sz="quarter" idx="15"/>
          </p:nvPr>
        </p:nvSpPr>
        <p:spPr>
          <a:xfrm>
            <a:off x="282035" y="1123944"/>
            <a:ext cx="8387842" cy="432198"/>
          </a:xfrm>
          <a:noFill/>
        </p:spPr>
        <p:txBody>
          <a:bodyPr/>
          <a:lstStyle>
            <a:lvl1pPr>
              <a:buNone/>
              <a:defRPr sz="1800" b="0" baseline="0">
                <a:solidFill>
                  <a:schemeClr val="tx1"/>
                </a:solidFill>
                <a:latin typeface="方正兰亭中黑_GBK" pitchFamily="2" charset="-122"/>
                <a:ea typeface="方正兰亭中黑_GBK" pitchFamily="2" charset="-122"/>
              </a:defRPr>
            </a:lvl1pPr>
          </a:lstStyle>
          <a:p>
            <a:pPr lvl="0"/>
            <a:r>
              <a:rPr lang="zh-CN" altLang="en-US" smtClean="0">
                <a:sym typeface="微软雅黑" pitchFamily="34" charset="-122"/>
              </a:rPr>
              <a:t>单击此处编辑母版文本样式</a:t>
            </a:r>
          </a:p>
        </p:txBody>
      </p:sp>
    </p:spTree>
    <p:extLst>
      <p:ext uri="{BB962C8B-B14F-4D97-AF65-F5344CB8AC3E}">
        <p14:creationId xmlns:p14="http://schemas.microsoft.com/office/powerpoint/2010/main" val="4294626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pic>
        <p:nvPicPr>
          <p:cNvPr id="4" name="图片 6" descr="内页.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5"/>
          <p:cNvSpPr txBox="1">
            <a:spLocks/>
          </p:cNvSpPr>
          <p:nvPr/>
        </p:nvSpPr>
        <p:spPr>
          <a:xfrm>
            <a:off x="7048500" y="6089651"/>
            <a:ext cx="2133600" cy="365125"/>
          </a:xfrm>
          <a:prstGeom prst="rect">
            <a:avLst/>
          </a:prstGeom>
        </p:spPr>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lgn="r" eaLnBrk="1" hangingPunct="1">
              <a:defRPr/>
            </a:pPr>
            <a:fld id="{7109E008-5617-4D39-A240-70EFE410C1B1}" type="slidenum">
              <a:rPr lang="zh-CN" altLang="en-US" sz="1600">
                <a:solidFill>
                  <a:schemeClr val="bg1"/>
                </a:solidFill>
              </a:rPr>
              <a:pPr algn="r" eaLnBrk="1" hangingPunct="1">
                <a:defRPr/>
              </a:pPr>
              <a:t>‹#›</a:t>
            </a:fld>
            <a:endParaRPr lang="zh-CN" altLang="en-US" sz="1600">
              <a:solidFill>
                <a:schemeClr val="bg1"/>
              </a:solidFill>
            </a:endParaRPr>
          </a:p>
        </p:txBody>
      </p:sp>
      <p:sp>
        <p:nvSpPr>
          <p:cNvPr id="6" name="Action Button: Home 5">
            <a:hlinkClick r:id="rId3" action="ppaction://hlinksldjump" highlightClick="1"/>
          </p:cNvPr>
          <p:cNvSpPr/>
          <p:nvPr/>
        </p:nvSpPr>
        <p:spPr>
          <a:xfrm>
            <a:off x="8094133" y="5518150"/>
            <a:ext cx="447323" cy="431800"/>
          </a:xfrm>
          <a:prstGeom prst="actionButtonHome">
            <a:avLst/>
          </a:prstGeom>
          <a:solidFill>
            <a:schemeClr val="bg1"/>
          </a:solidFill>
          <a:ln>
            <a:solidFill>
              <a:srgbClr val="FF21A5"/>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2" name="标题 1"/>
          <p:cNvSpPr>
            <a:spLocks noGrp="1"/>
          </p:cNvSpPr>
          <p:nvPr>
            <p:ph type="title"/>
          </p:nvPr>
        </p:nvSpPr>
        <p:spPr>
          <a:xfrm>
            <a:off x="312218" y="202606"/>
            <a:ext cx="8421688" cy="633207"/>
          </a:xfrm>
        </p:spPr>
        <p:txBody>
          <a:bodyPr/>
          <a:lstStyle>
            <a:lvl1pPr algn="l">
              <a:defRPr sz="3200">
                <a:solidFill>
                  <a:srgbClr val="F20090"/>
                </a:solidFill>
                <a:latin typeface="Avenir LT 65 Medium" pitchFamily="2" charset="0"/>
                <a:ea typeface="微软雅黑" pitchFamily="34" charset="-122"/>
              </a:defRPr>
            </a:lvl1pPr>
          </a:lstStyle>
          <a:p>
            <a:r>
              <a:rPr lang="zh-CN" altLang="en-US" smtClean="0"/>
              <a:t>单击此处编辑母版标题样式</a:t>
            </a:r>
            <a:endParaRPr lang="zh-CN" altLang="en-US" dirty="0"/>
          </a:p>
        </p:txBody>
      </p:sp>
      <p:sp>
        <p:nvSpPr>
          <p:cNvPr id="11" name="文本占位符 15"/>
          <p:cNvSpPr>
            <a:spLocks noGrp="1"/>
          </p:cNvSpPr>
          <p:nvPr>
            <p:ph type="body" sz="quarter" idx="15"/>
          </p:nvPr>
        </p:nvSpPr>
        <p:spPr>
          <a:xfrm>
            <a:off x="282035" y="1123944"/>
            <a:ext cx="8387842" cy="432198"/>
          </a:xfrm>
          <a:noFill/>
        </p:spPr>
        <p:txBody>
          <a:bodyPr/>
          <a:lstStyle>
            <a:lvl1pPr>
              <a:buNone/>
              <a:defRPr sz="1800" b="0" baseline="0">
                <a:solidFill>
                  <a:schemeClr val="tx1"/>
                </a:solidFill>
                <a:latin typeface="Avenir LT 45 Book" pitchFamily="2" charset="0"/>
                <a:ea typeface="微软雅黑" pitchFamily="34" charset="-122"/>
              </a:defRPr>
            </a:lvl1pPr>
          </a:lstStyle>
          <a:p>
            <a:pPr lvl="0"/>
            <a:r>
              <a:rPr lang="zh-CN" altLang="en-US" smtClean="0">
                <a:sym typeface="微软雅黑" pitchFamily="34" charset="-122"/>
              </a:rPr>
              <a:t>单击此处编辑母版文本样式</a:t>
            </a:r>
          </a:p>
        </p:txBody>
      </p:sp>
    </p:spTree>
    <p:extLst>
      <p:ext uri="{BB962C8B-B14F-4D97-AF65-F5344CB8AC3E}">
        <p14:creationId xmlns:p14="http://schemas.microsoft.com/office/powerpoint/2010/main" val="228449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垂直排列标题与文本">
    <p:spTree>
      <p:nvGrpSpPr>
        <p:cNvPr id="1" name=""/>
        <p:cNvGrpSpPr/>
        <p:nvPr/>
      </p:nvGrpSpPr>
      <p:grpSpPr>
        <a:xfrm>
          <a:off x="0" y="0"/>
          <a:ext cx="0" cy="0"/>
          <a:chOff x="0" y="0"/>
          <a:chExt cx="0" cy="0"/>
        </a:xfrm>
      </p:grpSpPr>
      <p:pic>
        <p:nvPicPr>
          <p:cNvPr id="3" name="图片 6" descr="封底(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2"/>
          <p:cNvSpPr txBox="1">
            <a:spLocks/>
          </p:cNvSpPr>
          <p:nvPr/>
        </p:nvSpPr>
        <p:spPr bwMode="auto">
          <a:xfrm>
            <a:off x="7261578" y="6094413"/>
            <a:ext cx="1857022" cy="360362"/>
          </a:xfrm>
          <a:prstGeom prst="rect">
            <a:avLst/>
          </a:prstGeom>
          <a:noFill/>
          <a:ln w="9525">
            <a:noFill/>
            <a:miter lim="800000"/>
            <a:headEnd/>
            <a:tailEnd/>
          </a:ln>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defRPr/>
            </a:pPr>
            <a:r>
              <a:rPr lang="en-US" altLang="zh-CN">
                <a:solidFill>
                  <a:srgbClr val="F20090"/>
                </a:solidFill>
                <a:ea typeface="微软雅黑" charset="0"/>
                <a:cs typeface="微软雅黑" charset="0"/>
              </a:rPr>
              <a:t>www.vip.com</a:t>
            </a:r>
            <a:endParaRPr lang="zh-CN" altLang="en-US">
              <a:solidFill>
                <a:srgbClr val="F20090"/>
              </a:solidFill>
              <a:ea typeface="微软雅黑" charset="0"/>
              <a:cs typeface="微软雅黑" charset="0"/>
            </a:endParaRPr>
          </a:p>
        </p:txBody>
      </p:sp>
      <p:sp>
        <p:nvSpPr>
          <p:cNvPr id="15" name="文本占位符 14"/>
          <p:cNvSpPr>
            <a:spLocks noGrp="1"/>
          </p:cNvSpPr>
          <p:nvPr>
            <p:ph type="body" sz="quarter" idx="10"/>
          </p:nvPr>
        </p:nvSpPr>
        <p:spPr>
          <a:xfrm>
            <a:off x="4059766" y="2708670"/>
            <a:ext cx="4738511" cy="1152528"/>
          </a:xfrm>
        </p:spPr>
        <p:txBody>
          <a:bodyPr/>
          <a:lstStyle>
            <a:lvl1pPr algn="r">
              <a:buNone/>
              <a:defRPr sz="7200">
                <a:solidFill>
                  <a:schemeClr val="tx1">
                    <a:lumMod val="65000"/>
                    <a:lumOff val="35000"/>
                  </a:schemeClr>
                </a:solidFill>
                <a:latin typeface="Avenir LT 65 Medium" pitchFamily="2" charset="0"/>
              </a:defRPr>
            </a:lvl1pPr>
          </a:lstStyle>
          <a:p>
            <a:pPr lvl="0"/>
            <a:r>
              <a:rPr lang="zh-CN" altLang="en-US" smtClean="0"/>
              <a:t>单击此处编辑母版文本样式</a:t>
            </a:r>
          </a:p>
        </p:txBody>
      </p:sp>
    </p:spTree>
    <p:extLst>
      <p:ext uri="{BB962C8B-B14F-4D97-AF65-F5344CB8AC3E}">
        <p14:creationId xmlns:p14="http://schemas.microsoft.com/office/powerpoint/2010/main" val="36002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052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ea typeface="宋体" charset="0"/>
                <a:cs typeface="宋体" charset="0"/>
              </a:defRPr>
            </a:lvl1pPr>
          </a:lstStyle>
          <a:p>
            <a:fld id="{530820CF-B880-4189-942D-D702A7CBA730}" type="datetimeFigureOut">
              <a:rPr lang="zh-CN" altLang="en-US" smtClean="0"/>
              <a:t>2017/3/28</a:t>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ea typeface="宋体" charset="0"/>
                <a:cs typeface="宋体" charset="0"/>
              </a:defRPr>
            </a:lvl1pPr>
          </a:lstStyle>
          <a:p>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ea typeface="宋体" charset="0"/>
                <a:cs typeface="宋体" charset="0"/>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黑体" charset="0"/>
        </a:defRPr>
      </a:lvl1pPr>
      <a:lvl2pPr algn="ctr" rtl="0" eaLnBrk="1" fontAlgn="base" hangingPunct="1">
        <a:spcBef>
          <a:spcPct val="0"/>
        </a:spcBef>
        <a:spcAft>
          <a:spcPct val="0"/>
        </a:spcAft>
        <a:defRPr sz="4400">
          <a:solidFill>
            <a:schemeClr val="tx1"/>
          </a:solidFill>
          <a:latin typeface="Arial" charset="0"/>
          <a:ea typeface="黑体" pitchFamily="2" charset="-122"/>
          <a:cs typeface="黑体" charset="0"/>
        </a:defRPr>
      </a:lvl2pPr>
      <a:lvl3pPr algn="ctr" rtl="0" eaLnBrk="1" fontAlgn="base" hangingPunct="1">
        <a:spcBef>
          <a:spcPct val="0"/>
        </a:spcBef>
        <a:spcAft>
          <a:spcPct val="0"/>
        </a:spcAft>
        <a:defRPr sz="4400">
          <a:solidFill>
            <a:schemeClr val="tx1"/>
          </a:solidFill>
          <a:latin typeface="Arial" charset="0"/>
          <a:ea typeface="黑体" pitchFamily="2" charset="-122"/>
          <a:cs typeface="黑体" charset="0"/>
        </a:defRPr>
      </a:lvl3pPr>
      <a:lvl4pPr algn="ctr" rtl="0" eaLnBrk="1" fontAlgn="base" hangingPunct="1">
        <a:spcBef>
          <a:spcPct val="0"/>
        </a:spcBef>
        <a:spcAft>
          <a:spcPct val="0"/>
        </a:spcAft>
        <a:defRPr sz="4400">
          <a:solidFill>
            <a:schemeClr val="tx1"/>
          </a:solidFill>
          <a:latin typeface="Arial" charset="0"/>
          <a:ea typeface="黑体" pitchFamily="2" charset="-122"/>
          <a:cs typeface="黑体" charset="0"/>
        </a:defRPr>
      </a:lvl4pPr>
      <a:lvl5pPr algn="ctr" rtl="0" eaLnBrk="1" fontAlgn="base" hangingPunct="1">
        <a:spcBef>
          <a:spcPct val="0"/>
        </a:spcBef>
        <a:spcAft>
          <a:spcPct val="0"/>
        </a:spcAft>
        <a:defRPr sz="4400">
          <a:solidFill>
            <a:schemeClr val="tx1"/>
          </a:solidFill>
          <a:latin typeface="Arial" charset="0"/>
          <a:ea typeface="黑体" pitchFamily="2" charset="-122"/>
          <a:cs typeface="黑体" charset="0"/>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黑体" charset="0"/>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黑体" charset="0"/>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黑体" charset="0"/>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黑体" charset="0"/>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黑体"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sz="4000" dirty="0" smtClean="0"/>
              <a:t>实时</a:t>
            </a:r>
            <a:r>
              <a:rPr lang="en-US" altLang="zh-CN" sz="4000" dirty="0" smtClean="0"/>
              <a:t>OLAP</a:t>
            </a:r>
            <a:r>
              <a:rPr lang="zh-CN" altLang="en-US" sz="4000" dirty="0" smtClean="0"/>
              <a:t>多维分析引擎</a:t>
            </a:r>
            <a:endParaRPr lang="zh-CN" altLang="en-US" sz="4000" dirty="0"/>
          </a:p>
        </p:txBody>
      </p:sp>
      <p:sp>
        <p:nvSpPr>
          <p:cNvPr id="7" name="副标题 6"/>
          <p:cNvSpPr>
            <a:spLocks noGrp="1"/>
          </p:cNvSpPr>
          <p:nvPr>
            <p:ph type="subTitle" idx="1"/>
          </p:nvPr>
        </p:nvSpPr>
        <p:spPr/>
        <p:txBody>
          <a:bodyPr/>
          <a:lstStyle/>
          <a:p>
            <a:r>
              <a:rPr lang="zh-CN" altLang="en-US" dirty="0" smtClean="0"/>
              <a:t>帷幄</a:t>
            </a:r>
            <a:endParaRPr lang="zh-CN" altLang="en-US" dirty="0"/>
          </a:p>
        </p:txBody>
      </p:sp>
      <p:sp>
        <p:nvSpPr>
          <p:cNvPr id="8" name="文本占位符 7"/>
          <p:cNvSpPr>
            <a:spLocks noGrp="1"/>
          </p:cNvSpPr>
          <p:nvPr>
            <p:ph type="body" sz="quarter" idx="11"/>
          </p:nvPr>
        </p:nvSpPr>
        <p:spPr/>
        <p:txBody>
          <a:bodyPr/>
          <a:lstStyle/>
          <a:p>
            <a:r>
              <a:rPr lang="en-US" altLang="zh-CN" dirty="0" smtClean="0"/>
              <a:t>2016/12/30</a:t>
            </a:r>
            <a:endParaRPr lang="zh-CN" altLang="en-US" dirty="0"/>
          </a:p>
        </p:txBody>
      </p:sp>
    </p:spTree>
    <p:extLst>
      <p:ext uri="{BB962C8B-B14F-4D97-AF65-F5344CB8AC3E}">
        <p14:creationId xmlns:p14="http://schemas.microsoft.com/office/powerpoint/2010/main" val="2391844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OLAP</a:t>
            </a:r>
            <a:r>
              <a:rPr lang="zh-CN" altLang="en-US" dirty="0" smtClean="0"/>
              <a:t>行业现状</a:t>
            </a:r>
            <a:endParaRPr lang="zh-CN" altLang="en-US" dirty="0"/>
          </a:p>
        </p:txBody>
      </p:sp>
      <p:sp>
        <p:nvSpPr>
          <p:cNvPr id="10" name="文本占位符 9"/>
          <p:cNvSpPr>
            <a:spLocks noGrp="1"/>
          </p:cNvSpPr>
          <p:nvPr>
            <p:ph type="body" sz="quarter" idx="15"/>
          </p:nvPr>
        </p:nvSpPr>
        <p:spPr>
          <a:xfrm>
            <a:off x="323528" y="1124744"/>
            <a:ext cx="8387842" cy="4465296"/>
          </a:xfrm>
        </p:spPr>
        <p:txBody>
          <a:bodyPr/>
          <a:lstStyle/>
          <a:p>
            <a:r>
              <a:rPr lang="en-US" altLang="zh-CN" dirty="0" smtClean="0"/>
              <a:t>Hive: </a:t>
            </a:r>
            <a:r>
              <a:rPr lang="zh-CN" altLang="zh-CN" sz="1100" dirty="0" smtClean="0"/>
              <a:t>离线</a:t>
            </a:r>
            <a:r>
              <a:rPr lang="zh-CN" altLang="zh-CN" sz="1100" dirty="0"/>
              <a:t>批处理的计算</a:t>
            </a:r>
            <a:r>
              <a:rPr lang="zh-CN" altLang="zh-CN" sz="1100" dirty="0" smtClean="0"/>
              <a:t>，</a:t>
            </a:r>
            <a:r>
              <a:rPr lang="zh-CN" altLang="en-US" sz="1100" dirty="0" smtClean="0"/>
              <a:t>运算过程频繁落盘，</a:t>
            </a:r>
            <a:r>
              <a:rPr lang="zh-CN" altLang="zh-CN" sz="1100" dirty="0" smtClean="0"/>
              <a:t>无法</a:t>
            </a:r>
            <a:r>
              <a:rPr lang="zh-CN" altLang="zh-CN" sz="1100" dirty="0"/>
              <a:t>做到实时的计算</a:t>
            </a:r>
            <a:r>
              <a:rPr lang="zh-CN" altLang="zh-CN" sz="1100" dirty="0" smtClean="0"/>
              <a:t>分析</a:t>
            </a:r>
            <a:r>
              <a:rPr lang="zh-CN" altLang="en-US" sz="1100" dirty="0" smtClean="0"/>
              <a:t>。</a:t>
            </a:r>
            <a:endParaRPr lang="en-US" altLang="zh-CN" sz="1100" dirty="0" smtClean="0"/>
          </a:p>
          <a:p>
            <a:r>
              <a:rPr lang="en-US" altLang="zh-CN" dirty="0" smtClean="0"/>
              <a:t>Elastic Search: </a:t>
            </a:r>
            <a:r>
              <a:rPr lang="zh-CN" altLang="en-US" sz="1100" dirty="0"/>
              <a:t>数据规模难以支撑支持</a:t>
            </a:r>
            <a:r>
              <a:rPr lang="en-US" altLang="zh-CN" sz="1100" dirty="0"/>
              <a:t>PB, count(distinct)</a:t>
            </a:r>
            <a:r>
              <a:rPr lang="zh-CN" altLang="zh-CN" sz="1100" dirty="0"/>
              <a:t>是</a:t>
            </a:r>
            <a:r>
              <a:rPr lang="zh-CN" altLang="zh-CN" sz="1100" dirty="0" smtClean="0"/>
              <a:t>估算</a:t>
            </a:r>
            <a:r>
              <a:rPr lang="zh-CN" altLang="en-US" sz="1100" dirty="0" smtClean="0"/>
              <a:t>。</a:t>
            </a:r>
            <a:endParaRPr lang="en-US" altLang="zh-CN" sz="1100" dirty="0" smtClean="0"/>
          </a:p>
          <a:p>
            <a:r>
              <a:rPr lang="en-US" altLang="zh-CN" dirty="0"/>
              <a:t>Spark on </a:t>
            </a:r>
            <a:r>
              <a:rPr lang="en-US" altLang="zh-CN" dirty="0" smtClean="0"/>
              <a:t>ElasticSearch: </a:t>
            </a:r>
            <a:r>
              <a:rPr lang="zh-CN" altLang="zh-CN" sz="1100" dirty="0" smtClean="0"/>
              <a:t>数据</a:t>
            </a:r>
            <a:r>
              <a:rPr lang="zh-CN" altLang="zh-CN" sz="1100" dirty="0"/>
              <a:t>跨</a:t>
            </a:r>
            <a:r>
              <a:rPr lang="en-US" altLang="zh-CN" sz="1100" dirty="0" smtClean="0"/>
              <a:t>JVM, </a:t>
            </a:r>
            <a:r>
              <a:rPr lang="zh-CN" altLang="en-US" sz="1100" dirty="0" smtClean="0"/>
              <a:t>数据量庞大时获取数据非常缓慢。</a:t>
            </a:r>
            <a:endParaRPr lang="en-US" altLang="zh-CN" sz="1100" dirty="0" smtClean="0"/>
          </a:p>
          <a:p>
            <a:r>
              <a:rPr lang="en-US" altLang="zh-CN" dirty="0" smtClean="0"/>
              <a:t>Druid: </a:t>
            </a:r>
            <a:r>
              <a:rPr lang="zh-CN" altLang="en-US" sz="1100" dirty="0" smtClean="0"/>
              <a:t>适用</a:t>
            </a:r>
            <a:r>
              <a:rPr lang="zh-CN" altLang="zh-CN" sz="1100" dirty="0" smtClean="0"/>
              <a:t>于</a:t>
            </a:r>
            <a:r>
              <a:rPr lang="zh-CN" altLang="zh-CN" sz="1100" dirty="0"/>
              <a:t>时序分析</a:t>
            </a:r>
            <a:r>
              <a:rPr lang="zh-CN" altLang="en-US" sz="1100" dirty="0"/>
              <a:t>，</a:t>
            </a:r>
            <a:r>
              <a:rPr lang="zh-CN" altLang="zh-CN" sz="1100" dirty="0"/>
              <a:t>无法应对灵活的查询</a:t>
            </a:r>
            <a:r>
              <a:rPr lang="zh-CN" altLang="zh-CN" sz="1100" dirty="0" smtClean="0"/>
              <a:t>需求</a:t>
            </a:r>
            <a:r>
              <a:rPr lang="zh-CN" altLang="en-US" sz="1100" dirty="0"/>
              <a:t>，</a:t>
            </a:r>
            <a:r>
              <a:rPr lang="zh-CN" altLang="en-US" sz="1100" dirty="0" smtClean="0"/>
              <a:t>只支持部分</a:t>
            </a:r>
            <a:r>
              <a:rPr lang="en-US" altLang="zh-CN" sz="1100" dirty="0" smtClean="0"/>
              <a:t>SQL</a:t>
            </a:r>
            <a:endParaRPr lang="en-US" altLang="zh-CN" dirty="0"/>
          </a:p>
          <a:p>
            <a:r>
              <a:rPr lang="en-US" altLang="zh-CN" dirty="0"/>
              <a:t>YDB on </a:t>
            </a:r>
            <a:r>
              <a:rPr lang="en-US" altLang="zh-CN" dirty="0" smtClean="0"/>
              <a:t>Spark: </a:t>
            </a:r>
            <a:r>
              <a:rPr lang="zh-CN" altLang="zh-CN" sz="1100" dirty="0" smtClean="0"/>
              <a:t>并发</a:t>
            </a:r>
            <a:r>
              <a:rPr lang="zh-CN" altLang="zh-CN" sz="1100" dirty="0"/>
              <a:t>度</a:t>
            </a:r>
            <a:r>
              <a:rPr lang="zh-CN" altLang="en-US" sz="1100" dirty="0"/>
              <a:t>有限，通过添加集群无法提升。</a:t>
            </a:r>
            <a:r>
              <a:rPr lang="en-US" altLang="zh-CN" dirty="0"/>
              <a:t> </a:t>
            </a:r>
          </a:p>
          <a:p>
            <a:r>
              <a:rPr lang="en-US" altLang="zh-CN" dirty="0" smtClean="0"/>
              <a:t>Kylin (MOLAP</a:t>
            </a:r>
            <a:r>
              <a:rPr lang="en-US" altLang="zh-CN" dirty="0"/>
              <a:t>)</a:t>
            </a:r>
            <a:r>
              <a:rPr lang="en-US" altLang="zh-CN" dirty="0" smtClean="0"/>
              <a:t>:  </a:t>
            </a:r>
            <a:r>
              <a:rPr lang="zh-CN" altLang="en-US" sz="1100" dirty="0"/>
              <a:t>需要预先对数据作多维索引</a:t>
            </a:r>
            <a:r>
              <a:rPr lang="zh-CN" altLang="en-US" sz="1100" dirty="0" smtClean="0"/>
              <a:t>，</a:t>
            </a:r>
            <a:r>
              <a:rPr lang="zh-CN" altLang="zh-CN" sz="1100" dirty="0"/>
              <a:t>无法应对灵活的查询需求</a:t>
            </a:r>
            <a:r>
              <a:rPr lang="en-US" altLang="zh-CN" dirty="0" smtClean="0"/>
              <a:t>.</a:t>
            </a:r>
            <a:endParaRPr lang="zh-CN" altLang="en-US" dirty="0"/>
          </a:p>
        </p:txBody>
      </p:sp>
    </p:spTree>
    <p:extLst>
      <p:ext uri="{BB962C8B-B14F-4D97-AF65-F5344CB8AC3E}">
        <p14:creationId xmlns:p14="http://schemas.microsoft.com/office/powerpoint/2010/main" val="4132088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帷幄对于延云的优势</a:t>
            </a:r>
            <a:endParaRPr lang="zh-CN" altLang="en-US" dirty="0"/>
          </a:p>
        </p:txBody>
      </p:sp>
      <p:sp>
        <p:nvSpPr>
          <p:cNvPr id="3" name="文本占位符 2"/>
          <p:cNvSpPr>
            <a:spLocks noGrp="1"/>
          </p:cNvSpPr>
          <p:nvPr>
            <p:ph type="body" sz="quarter" idx="15"/>
          </p:nvPr>
        </p:nvSpPr>
        <p:spPr>
          <a:xfrm>
            <a:off x="282035" y="1123944"/>
            <a:ext cx="8387842" cy="5185376"/>
          </a:xfrm>
        </p:spPr>
        <p:txBody>
          <a:bodyPr/>
          <a:lstStyle/>
          <a:p>
            <a:r>
              <a:rPr lang="zh-CN" altLang="en-US" dirty="0" smtClean="0"/>
              <a:t>延云 缺陷：</a:t>
            </a:r>
            <a:endParaRPr lang="en-US" altLang="zh-CN" dirty="0" smtClean="0"/>
          </a:p>
          <a:p>
            <a:r>
              <a:rPr lang="en-US" altLang="zh-CN" dirty="0" smtClean="0"/>
              <a:t>  1. </a:t>
            </a:r>
            <a:r>
              <a:rPr lang="zh-CN" altLang="en-US" dirty="0" smtClean="0"/>
              <a:t>索引</a:t>
            </a:r>
            <a:r>
              <a:rPr lang="zh-CN" altLang="zh-CN" dirty="0" smtClean="0"/>
              <a:t>分片</a:t>
            </a:r>
            <a:r>
              <a:rPr lang="zh-CN" altLang="zh-CN" dirty="0"/>
              <a:t>只能在单个</a:t>
            </a:r>
            <a:r>
              <a:rPr lang="en-US" altLang="zh-CN" dirty="0"/>
              <a:t>Executor</a:t>
            </a:r>
            <a:r>
              <a:rPr lang="zh-CN" altLang="zh-CN" dirty="0"/>
              <a:t>中加载，查询严格执行</a:t>
            </a:r>
            <a:r>
              <a:rPr lang="en-US" altLang="zh-CN" dirty="0"/>
              <a:t>process local</a:t>
            </a:r>
            <a:r>
              <a:rPr lang="zh-CN" altLang="zh-CN" dirty="0"/>
              <a:t>，没有备节点，导致支持的并发数受限于</a:t>
            </a:r>
            <a:r>
              <a:rPr lang="zh-CN" altLang="zh-CN" dirty="0" smtClean="0"/>
              <a:t>单个</a:t>
            </a:r>
            <a:r>
              <a:rPr lang="en-US" altLang="zh-CN" dirty="0" smtClean="0"/>
              <a:t> Executor </a:t>
            </a:r>
            <a:r>
              <a:rPr lang="zh-CN" altLang="zh-CN" dirty="0" smtClean="0"/>
              <a:t>能够</a:t>
            </a:r>
            <a:r>
              <a:rPr lang="zh-CN" altLang="zh-CN" dirty="0"/>
              <a:t>支持的</a:t>
            </a:r>
            <a:r>
              <a:rPr lang="en-US" altLang="zh-CN" dirty="0"/>
              <a:t>task</a:t>
            </a:r>
            <a:r>
              <a:rPr lang="zh-CN" altLang="zh-CN" dirty="0"/>
              <a:t>数，集群规模的扩大不能提升并发</a:t>
            </a:r>
            <a:r>
              <a:rPr lang="zh-CN" altLang="zh-CN" dirty="0" smtClean="0"/>
              <a:t>度</a:t>
            </a:r>
            <a:r>
              <a:rPr lang="zh-CN" altLang="en-US" dirty="0" smtClean="0"/>
              <a:t>。</a:t>
            </a:r>
            <a:endParaRPr lang="en-US" altLang="zh-CN" dirty="0" smtClean="0"/>
          </a:p>
          <a:p>
            <a:r>
              <a:rPr lang="en-US" altLang="zh-CN" dirty="0" smtClean="0"/>
              <a:t>  2. </a:t>
            </a:r>
            <a:r>
              <a:rPr lang="zh-CN" altLang="en-US" dirty="0" smtClean="0"/>
              <a:t>非开源项目。</a:t>
            </a:r>
            <a:endParaRPr lang="en-US" altLang="zh-CN" dirty="0" smtClean="0"/>
          </a:p>
          <a:p>
            <a:r>
              <a:rPr lang="en-US" altLang="zh-CN" dirty="0"/>
              <a:t> </a:t>
            </a:r>
            <a:r>
              <a:rPr lang="en-US" altLang="zh-CN" dirty="0" smtClean="0"/>
              <a:t> 3. SQL </a:t>
            </a:r>
            <a:r>
              <a:rPr lang="zh-CN" altLang="en-US" dirty="0" smtClean="0"/>
              <a:t>不完全支持标准</a:t>
            </a:r>
            <a:r>
              <a:rPr lang="en-US" altLang="zh-CN" dirty="0" smtClean="0"/>
              <a:t>SQL</a:t>
            </a:r>
            <a:r>
              <a:rPr lang="zh-CN" altLang="en-US" dirty="0" smtClean="0"/>
              <a:t>规范。</a:t>
            </a:r>
            <a:endParaRPr lang="en-US" altLang="zh-CN" dirty="0" smtClean="0"/>
          </a:p>
          <a:p>
            <a:endParaRPr lang="en-US" altLang="zh-CN" dirty="0"/>
          </a:p>
          <a:p>
            <a:r>
              <a:rPr lang="zh-CN" altLang="en-US" dirty="0" smtClean="0"/>
              <a:t>帷幄 优势：</a:t>
            </a:r>
            <a:endParaRPr lang="en-US" altLang="zh-CN" dirty="0" smtClean="0"/>
          </a:p>
          <a:p>
            <a:r>
              <a:rPr lang="en-US" altLang="zh-CN" dirty="0"/>
              <a:t> </a:t>
            </a:r>
            <a:r>
              <a:rPr lang="en-US" altLang="zh-CN" dirty="0" smtClean="0"/>
              <a:t> 1. </a:t>
            </a:r>
            <a:r>
              <a:rPr lang="zh-CN" altLang="en-US" dirty="0" smtClean="0"/>
              <a:t>索引分片可以根据查询并发量动态的在多个节点上打开，在并发度上远远优于延云。</a:t>
            </a:r>
            <a:endParaRPr lang="en-US" altLang="zh-CN" dirty="0" smtClean="0"/>
          </a:p>
          <a:p>
            <a:r>
              <a:rPr lang="en-US" altLang="zh-CN" dirty="0"/>
              <a:t> </a:t>
            </a:r>
            <a:r>
              <a:rPr lang="en-US" altLang="zh-CN" dirty="0" smtClean="0"/>
              <a:t> 2. </a:t>
            </a:r>
            <a:r>
              <a:rPr lang="zh-CN" altLang="en-US" dirty="0" smtClean="0"/>
              <a:t>内部开源。</a:t>
            </a:r>
            <a:endParaRPr lang="en-US" altLang="zh-CN" dirty="0" smtClean="0"/>
          </a:p>
          <a:p>
            <a:r>
              <a:rPr lang="en-US" altLang="zh-CN" dirty="0"/>
              <a:t> </a:t>
            </a:r>
            <a:r>
              <a:rPr lang="en-US" altLang="zh-CN" dirty="0" smtClean="0"/>
              <a:t> 3. SQL </a:t>
            </a:r>
            <a:endParaRPr lang="zh-CN" altLang="en-US" dirty="0"/>
          </a:p>
        </p:txBody>
      </p:sp>
    </p:spTree>
    <p:extLst>
      <p:ext uri="{BB962C8B-B14F-4D97-AF65-F5344CB8AC3E}">
        <p14:creationId xmlns:p14="http://schemas.microsoft.com/office/powerpoint/2010/main" val="284936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帷幄对于</a:t>
            </a:r>
            <a:r>
              <a:rPr lang="en-US" altLang="zh-CN" dirty="0" smtClean="0"/>
              <a:t>ES</a:t>
            </a:r>
            <a:r>
              <a:rPr lang="zh-CN" altLang="en-US" dirty="0" smtClean="0"/>
              <a:t>的优势</a:t>
            </a:r>
            <a:endParaRPr lang="zh-CN" altLang="en-US" dirty="0"/>
          </a:p>
        </p:txBody>
      </p:sp>
      <p:sp>
        <p:nvSpPr>
          <p:cNvPr id="3" name="文本占位符 2"/>
          <p:cNvSpPr>
            <a:spLocks noGrp="1"/>
          </p:cNvSpPr>
          <p:nvPr>
            <p:ph type="body" sz="quarter" idx="15"/>
          </p:nvPr>
        </p:nvSpPr>
        <p:spPr>
          <a:xfrm>
            <a:off x="282035" y="1123944"/>
            <a:ext cx="8387842" cy="5185376"/>
          </a:xfrm>
        </p:spPr>
        <p:txBody>
          <a:bodyPr/>
          <a:lstStyle/>
          <a:p>
            <a:r>
              <a:rPr lang="en-US" altLang="zh-CN" dirty="0" smtClean="0"/>
              <a:t>ES </a:t>
            </a:r>
            <a:r>
              <a:rPr lang="zh-CN" altLang="en-US" dirty="0" smtClean="0"/>
              <a:t>缺陷：</a:t>
            </a:r>
            <a:endParaRPr lang="en-US" altLang="zh-CN" dirty="0" smtClean="0"/>
          </a:p>
          <a:p>
            <a:r>
              <a:rPr lang="en-US" altLang="zh-CN" dirty="0" smtClean="0"/>
              <a:t> 1. ES </a:t>
            </a:r>
            <a:r>
              <a:rPr lang="zh-CN" altLang="en-US" dirty="0" smtClean="0"/>
              <a:t>优于使用了预聚合的方式，所以有些聚合函数的结果不一定完全正确。</a:t>
            </a:r>
            <a:endParaRPr lang="en-US" altLang="zh-CN" dirty="0" smtClean="0"/>
          </a:p>
          <a:p>
            <a:r>
              <a:rPr lang="en-US" altLang="zh-CN" dirty="0" smtClean="0"/>
              <a:t> 2. </a:t>
            </a:r>
            <a:r>
              <a:rPr lang="zh-CN" altLang="en-US" dirty="0" smtClean="0"/>
              <a:t>对于</a:t>
            </a:r>
            <a:r>
              <a:rPr lang="en-US" altLang="zh-CN" dirty="0" smtClean="0"/>
              <a:t>SQL</a:t>
            </a:r>
            <a:r>
              <a:rPr lang="zh-CN" altLang="en-US" dirty="0" smtClean="0"/>
              <a:t>查询 </a:t>
            </a:r>
            <a:r>
              <a:rPr lang="en-US" altLang="zh-CN" dirty="0" smtClean="0"/>
              <a:t>ES </a:t>
            </a:r>
            <a:r>
              <a:rPr lang="zh-CN" altLang="en-US" dirty="0" smtClean="0"/>
              <a:t>使用了大量的近似运算</a:t>
            </a:r>
            <a:r>
              <a:rPr lang="en-US" altLang="zh-CN" dirty="0" smtClean="0"/>
              <a:t>(</a:t>
            </a:r>
            <a:r>
              <a:rPr lang="zh-CN" altLang="en-US" dirty="0" smtClean="0"/>
              <a:t>列如 </a:t>
            </a:r>
            <a:r>
              <a:rPr lang="en-US" altLang="zh-CN" dirty="0" smtClean="0"/>
              <a:t>count(distinct</a:t>
            </a:r>
            <a:r>
              <a:rPr lang="en-US" altLang="zh-CN" dirty="0"/>
              <a:t>)</a:t>
            </a:r>
            <a:r>
              <a:rPr lang="zh-CN" altLang="zh-CN" dirty="0"/>
              <a:t>是估算</a:t>
            </a:r>
            <a:r>
              <a:rPr lang="en-US" altLang="zh-CN" dirty="0" smtClean="0"/>
              <a:t>)</a:t>
            </a:r>
            <a:r>
              <a:rPr lang="zh-CN" altLang="en-US" dirty="0" smtClean="0"/>
              <a:t>，对于精准运算 </a:t>
            </a:r>
            <a:r>
              <a:rPr lang="en-US" altLang="zh-CN" dirty="0" smtClean="0"/>
              <a:t>ES </a:t>
            </a:r>
            <a:r>
              <a:rPr lang="zh-CN" altLang="en-US" dirty="0" smtClean="0"/>
              <a:t>从性能上都会出现大幅度的下降</a:t>
            </a:r>
            <a:r>
              <a:rPr lang="zh-CN" altLang="en-US" dirty="0"/>
              <a:t>。</a:t>
            </a:r>
            <a:endParaRPr lang="en-US" altLang="zh-CN" dirty="0" smtClean="0"/>
          </a:p>
          <a:p>
            <a:r>
              <a:rPr lang="en-US" altLang="zh-CN" dirty="0"/>
              <a:t> </a:t>
            </a:r>
            <a:r>
              <a:rPr lang="en-US" altLang="zh-CN" dirty="0" smtClean="0"/>
              <a:t>3. ES </a:t>
            </a:r>
            <a:r>
              <a:rPr lang="zh-CN" altLang="en-US" dirty="0" smtClean="0"/>
              <a:t>多表</a:t>
            </a:r>
            <a:r>
              <a:rPr lang="en-US" altLang="zh-CN" dirty="0" smtClean="0"/>
              <a:t>Join</a:t>
            </a:r>
            <a:r>
              <a:rPr lang="zh-CN" altLang="en-US" dirty="0" smtClean="0"/>
              <a:t>的性能很差。</a:t>
            </a:r>
            <a:endParaRPr lang="en-US" altLang="zh-CN" dirty="0" smtClean="0"/>
          </a:p>
          <a:p>
            <a:r>
              <a:rPr lang="en-US" altLang="zh-CN" dirty="0" smtClean="0"/>
              <a:t> 4. Elastic Search </a:t>
            </a:r>
            <a:r>
              <a:rPr lang="zh-CN" altLang="zh-CN" dirty="0" smtClean="0"/>
              <a:t>能够</a:t>
            </a:r>
            <a:r>
              <a:rPr lang="zh-CN" altLang="zh-CN" dirty="0"/>
              <a:t>支持的数量</a:t>
            </a:r>
            <a:r>
              <a:rPr lang="zh-CN" altLang="zh-CN" dirty="0" smtClean="0"/>
              <a:t>有限</a:t>
            </a:r>
            <a:r>
              <a:rPr lang="zh-CN" altLang="en-US" dirty="0" smtClean="0"/>
              <a:t>，当数据量达到一定规模，创建索引的会很慢。</a:t>
            </a:r>
            <a:endParaRPr lang="en-US" altLang="zh-CN" dirty="0" smtClean="0"/>
          </a:p>
          <a:p>
            <a:r>
              <a:rPr lang="en-US" altLang="zh-CN" dirty="0"/>
              <a:t> </a:t>
            </a:r>
            <a:r>
              <a:rPr lang="en-US" altLang="zh-CN" dirty="0" smtClean="0"/>
              <a:t>5. ES </a:t>
            </a:r>
            <a:r>
              <a:rPr lang="zh-CN" altLang="en-US" dirty="0" smtClean="0"/>
              <a:t>对 </a:t>
            </a:r>
            <a:r>
              <a:rPr lang="en-US" altLang="zh-CN" dirty="0" smtClean="0"/>
              <a:t>Lucene </a:t>
            </a:r>
            <a:r>
              <a:rPr lang="zh-CN" altLang="en-US" dirty="0" smtClean="0"/>
              <a:t>做了大量的封装，技术可控性差。</a:t>
            </a:r>
            <a:endParaRPr lang="en-US" altLang="zh-CN" dirty="0" smtClean="0"/>
          </a:p>
          <a:p>
            <a:endParaRPr lang="en-US" altLang="zh-CN" dirty="0"/>
          </a:p>
          <a:p>
            <a:r>
              <a:rPr lang="zh-CN" altLang="en-US" dirty="0" smtClean="0"/>
              <a:t>帷幄 优势：</a:t>
            </a:r>
            <a:endParaRPr lang="en-US" altLang="zh-CN" dirty="0" smtClean="0"/>
          </a:p>
          <a:p>
            <a:r>
              <a:rPr lang="en-US" altLang="zh-CN" dirty="0"/>
              <a:t> </a:t>
            </a:r>
            <a:r>
              <a:rPr lang="en-US" altLang="zh-CN" dirty="0" smtClean="0"/>
              <a:t>1. </a:t>
            </a:r>
            <a:r>
              <a:rPr lang="zh-CN" altLang="en-US" dirty="0"/>
              <a:t>属于</a:t>
            </a:r>
            <a:r>
              <a:rPr lang="zh-CN" altLang="en-US" dirty="0" smtClean="0"/>
              <a:t>分布式聚合，所有聚合先在各自节点完成，最后汇总到下游节点做最终聚合，几乎没有数据传输的开销。</a:t>
            </a:r>
            <a:endParaRPr lang="en-US" altLang="zh-CN" dirty="0" smtClean="0"/>
          </a:p>
          <a:p>
            <a:r>
              <a:rPr lang="en-US" altLang="zh-CN" dirty="0"/>
              <a:t> </a:t>
            </a:r>
            <a:r>
              <a:rPr lang="en-US" altLang="zh-CN" dirty="0" smtClean="0"/>
              <a:t>2. </a:t>
            </a:r>
            <a:r>
              <a:rPr lang="zh-CN" altLang="en-US" dirty="0" smtClean="0"/>
              <a:t>对于</a:t>
            </a:r>
            <a:r>
              <a:rPr lang="en-US" altLang="zh-CN" dirty="0"/>
              <a:t>SQL</a:t>
            </a:r>
            <a:r>
              <a:rPr lang="zh-CN" altLang="en-US" dirty="0" smtClean="0"/>
              <a:t>查询帷幄使用精确查询</a:t>
            </a:r>
            <a:r>
              <a:rPr lang="en-US" altLang="zh-CN" dirty="0" smtClean="0"/>
              <a:t>(</a:t>
            </a:r>
            <a:r>
              <a:rPr lang="zh-CN" altLang="en-US" dirty="0" smtClean="0"/>
              <a:t>列如 </a:t>
            </a:r>
            <a:r>
              <a:rPr lang="en-US" altLang="zh-CN" dirty="0" smtClean="0"/>
              <a:t>count(distinct)</a:t>
            </a:r>
            <a:r>
              <a:rPr lang="zh-CN" altLang="en-US" dirty="0" smtClean="0"/>
              <a:t>是精确查询</a:t>
            </a:r>
            <a:r>
              <a:rPr lang="en-US" altLang="zh-CN" dirty="0" smtClean="0"/>
              <a:t>)</a:t>
            </a:r>
            <a:r>
              <a:rPr lang="zh-CN" altLang="en-US" dirty="0" smtClean="0"/>
              <a:t>。</a:t>
            </a:r>
            <a:endParaRPr lang="en-US" altLang="zh-CN" dirty="0" smtClean="0"/>
          </a:p>
          <a:p>
            <a:r>
              <a:rPr lang="en-US" altLang="zh-CN" dirty="0"/>
              <a:t> </a:t>
            </a:r>
            <a:r>
              <a:rPr lang="en-US" altLang="zh-CN" dirty="0" smtClean="0"/>
              <a:t>3. </a:t>
            </a:r>
            <a:r>
              <a:rPr lang="zh-CN" altLang="en-US" dirty="0" smtClean="0"/>
              <a:t>帷幄支持数据规模可达到</a:t>
            </a:r>
            <a:r>
              <a:rPr lang="en-US" altLang="zh-CN" dirty="0" smtClean="0"/>
              <a:t>PB</a:t>
            </a:r>
            <a:r>
              <a:rPr lang="zh-CN" altLang="en-US" dirty="0" smtClean="0"/>
              <a:t>以上。</a:t>
            </a:r>
            <a:endParaRPr lang="en-US" altLang="zh-CN" dirty="0" smtClean="0"/>
          </a:p>
          <a:p>
            <a:r>
              <a:rPr lang="en-US" altLang="zh-CN" dirty="0" smtClean="0"/>
              <a:t> 4. </a:t>
            </a:r>
            <a:r>
              <a:rPr lang="zh-CN" altLang="en-US" dirty="0" smtClean="0"/>
              <a:t>帷幄使用</a:t>
            </a:r>
            <a:r>
              <a:rPr lang="en-US" altLang="zh-CN" dirty="0" smtClean="0"/>
              <a:t>Lucene</a:t>
            </a:r>
            <a:r>
              <a:rPr lang="zh-CN" altLang="en-US" dirty="0" smtClean="0"/>
              <a:t>工具包做数据的索引和查询。</a:t>
            </a:r>
            <a:endParaRPr lang="zh-CN" altLang="en-US" dirty="0"/>
          </a:p>
        </p:txBody>
      </p:sp>
    </p:spTree>
    <p:extLst>
      <p:ext uri="{BB962C8B-B14F-4D97-AF65-F5344CB8AC3E}">
        <p14:creationId xmlns:p14="http://schemas.microsoft.com/office/powerpoint/2010/main" val="1177796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帷幄对于</a:t>
            </a:r>
            <a:r>
              <a:rPr lang="en-US" altLang="zh-CN" dirty="0" smtClean="0"/>
              <a:t>Spark/Presto on ES</a:t>
            </a:r>
            <a:r>
              <a:rPr lang="zh-CN" altLang="en-US" dirty="0" smtClean="0"/>
              <a:t>的优势</a:t>
            </a:r>
            <a:endParaRPr lang="zh-CN" altLang="en-US" dirty="0"/>
          </a:p>
        </p:txBody>
      </p:sp>
      <p:sp>
        <p:nvSpPr>
          <p:cNvPr id="3" name="文本占位符 2"/>
          <p:cNvSpPr>
            <a:spLocks noGrp="1"/>
          </p:cNvSpPr>
          <p:nvPr>
            <p:ph type="body" sz="quarter" idx="15"/>
          </p:nvPr>
        </p:nvSpPr>
        <p:spPr>
          <a:xfrm>
            <a:off x="282035" y="1123944"/>
            <a:ext cx="8387842" cy="5185376"/>
          </a:xfrm>
        </p:spPr>
        <p:txBody>
          <a:bodyPr/>
          <a:lstStyle/>
          <a:p>
            <a:r>
              <a:rPr lang="en-US" altLang="zh-CN" dirty="0" smtClean="0"/>
              <a:t>Spark/Presto on ES </a:t>
            </a:r>
            <a:r>
              <a:rPr lang="zh-CN" altLang="en-US" dirty="0" smtClean="0"/>
              <a:t>缺陷：</a:t>
            </a:r>
            <a:endParaRPr lang="en-US" altLang="zh-CN" dirty="0" smtClean="0"/>
          </a:p>
          <a:p>
            <a:r>
              <a:rPr lang="en-US" altLang="zh-CN" dirty="0" smtClean="0"/>
              <a:t> 1. </a:t>
            </a:r>
            <a:r>
              <a:rPr lang="zh-CN" altLang="en-US" dirty="0"/>
              <a:t>随着打开索引</a:t>
            </a:r>
            <a:r>
              <a:rPr lang="zh-CN" altLang="en-US" dirty="0" smtClean="0"/>
              <a:t>数量的增加，会导致创建索引速度越来越慢。</a:t>
            </a:r>
            <a:endParaRPr lang="en-US" altLang="zh-CN" dirty="0"/>
          </a:p>
          <a:p>
            <a:r>
              <a:rPr lang="zh-CN" altLang="en-US" dirty="0" smtClean="0"/>
              <a:t>帷幄 优势：</a:t>
            </a:r>
            <a:endParaRPr lang="en-US" altLang="zh-CN" dirty="0" smtClean="0"/>
          </a:p>
          <a:p>
            <a:r>
              <a:rPr lang="en-US" altLang="zh-CN" dirty="0" smtClean="0"/>
              <a:t> 1. </a:t>
            </a:r>
            <a:r>
              <a:rPr lang="zh-CN" altLang="en-US" dirty="0" smtClean="0"/>
              <a:t>大部分局部聚合下推到了数据源层。提高节点的并发能力。减少内存开销。</a:t>
            </a:r>
            <a:endParaRPr lang="en-US" altLang="zh-CN" dirty="0" smtClean="0"/>
          </a:p>
        </p:txBody>
      </p:sp>
    </p:spTree>
    <p:extLst>
      <p:ext uri="{BB962C8B-B14F-4D97-AF65-F5344CB8AC3E}">
        <p14:creationId xmlns:p14="http://schemas.microsoft.com/office/powerpoint/2010/main" val="854082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帷幄原理篇</a:t>
            </a:r>
            <a:endParaRPr lang="zh-CN" altLang="en-US" dirty="0"/>
          </a:p>
        </p:txBody>
      </p:sp>
      <p:sp>
        <p:nvSpPr>
          <p:cNvPr id="4" name="文本占位符 3"/>
          <p:cNvSpPr>
            <a:spLocks noGrp="1"/>
          </p:cNvSpPr>
          <p:nvPr>
            <p:ph type="body" sz="quarter" idx="14"/>
          </p:nvPr>
        </p:nvSpPr>
        <p:spPr>
          <a:solidFill>
            <a:srgbClr val="F200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solidFill>
                  <a:schemeClr val="bg1"/>
                </a:solidFill>
              </a:rPr>
              <a:t>帷幄实现原理</a:t>
            </a:r>
            <a:endParaRPr lang="zh-CN" altLang="en-US" dirty="0">
              <a:solidFill>
                <a:schemeClr val="bg1"/>
              </a:solidFill>
            </a:endParaRPr>
          </a:p>
        </p:txBody>
      </p:sp>
    </p:spTree>
    <p:extLst>
      <p:ext uri="{BB962C8B-B14F-4D97-AF65-F5344CB8AC3E}">
        <p14:creationId xmlns:p14="http://schemas.microsoft.com/office/powerpoint/2010/main" val="670746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02606"/>
            <a:ext cx="8554394" cy="63320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帷幄系统成员概述</a:t>
            </a:r>
          </a:p>
        </p:txBody>
      </p:sp>
      <p:sp>
        <p:nvSpPr>
          <p:cNvPr id="4" name="圆角矩形 3"/>
          <p:cNvSpPr/>
          <p:nvPr/>
        </p:nvSpPr>
        <p:spPr>
          <a:xfrm>
            <a:off x="658611" y="2276872"/>
            <a:ext cx="576064" cy="3528392"/>
          </a:xfrm>
          <a:prstGeom prst="roundRect">
            <a:avLst/>
          </a:prstGeom>
          <a:solidFill>
            <a:srgbClr val="FA1297"/>
          </a:solidFill>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lang="en-US" altLang="zh-CN" dirty="0" smtClean="0"/>
              <a:t>zookeeper</a:t>
            </a:r>
            <a:endParaRPr lang="zh-CN" altLang="en-US" dirty="0"/>
          </a:p>
        </p:txBody>
      </p:sp>
      <p:sp>
        <p:nvSpPr>
          <p:cNvPr id="7" name="圆角矩形 6"/>
          <p:cNvSpPr/>
          <p:nvPr/>
        </p:nvSpPr>
        <p:spPr>
          <a:xfrm>
            <a:off x="1434542" y="2369514"/>
            <a:ext cx="3575443" cy="2160240"/>
          </a:xfrm>
          <a:prstGeom prst="roundRect">
            <a:avLst/>
          </a:prstGeom>
          <a:solidFill>
            <a:srgbClr val="FA1297"/>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tLang="zh-CN" dirty="0"/>
          </a:p>
          <a:p>
            <a:pPr algn="ctr"/>
            <a:r>
              <a:rPr lang="zh-CN" altLang="en-US" sz="2400" dirty="0"/>
              <a:t>帷幄</a:t>
            </a:r>
            <a:endParaRPr lang="en-US" altLang="zh-CN" sz="2400" dirty="0"/>
          </a:p>
          <a:p>
            <a:pPr algn="ctr"/>
            <a:endParaRPr lang="en-US" altLang="zh-CN" dirty="0"/>
          </a:p>
          <a:p>
            <a:pPr algn="ctr"/>
            <a:r>
              <a:rPr lang="zh-CN" altLang="en-US" dirty="0"/>
              <a:t>高性能分布式多维度实时</a:t>
            </a:r>
            <a:r>
              <a:rPr lang="en-US" altLang="zh-CN" dirty="0" smtClean="0"/>
              <a:t>olap</a:t>
            </a:r>
            <a:r>
              <a:rPr lang="zh-CN" altLang="en-US" dirty="0" smtClean="0"/>
              <a:t>引擎</a:t>
            </a:r>
            <a:endParaRPr lang="zh-CN" altLang="en-US" dirty="0"/>
          </a:p>
        </p:txBody>
      </p:sp>
      <p:sp>
        <p:nvSpPr>
          <p:cNvPr id="8" name="圆角矩形 7"/>
          <p:cNvSpPr/>
          <p:nvPr/>
        </p:nvSpPr>
        <p:spPr>
          <a:xfrm>
            <a:off x="1403648" y="4869160"/>
            <a:ext cx="6336704" cy="936104"/>
          </a:xfrm>
          <a:prstGeom prst="roundRect">
            <a:avLst/>
          </a:prstGeom>
          <a:solidFill>
            <a:srgbClr val="FA1297"/>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HDFS</a:t>
            </a:r>
          </a:p>
          <a:p>
            <a:pPr algn="ctr"/>
            <a:r>
              <a:rPr lang="zh-CN" altLang="en-US" dirty="0"/>
              <a:t>分布式文件系统</a:t>
            </a:r>
          </a:p>
        </p:txBody>
      </p:sp>
      <p:sp>
        <p:nvSpPr>
          <p:cNvPr id="9" name="圆角矩形 8"/>
          <p:cNvSpPr/>
          <p:nvPr/>
        </p:nvSpPr>
        <p:spPr>
          <a:xfrm>
            <a:off x="1403648" y="1196752"/>
            <a:ext cx="6336704" cy="936104"/>
          </a:xfrm>
          <a:prstGeom prst="roundRect">
            <a:avLst/>
          </a:prstGeom>
          <a:solidFill>
            <a:srgbClr val="FA1297"/>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帷幄 </a:t>
            </a:r>
            <a:r>
              <a:rPr lang="en-US" altLang="zh-CN" dirty="0"/>
              <a:t>SQL API</a:t>
            </a:r>
            <a:endParaRPr lang="zh-CN" altLang="en-US" dirty="0"/>
          </a:p>
        </p:txBody>
      </p:sp>
      <p:sp>
        <p:nvSpPr>
          <p:cNvPr id="10" name="圆角矩形 9"/>
          <p:cNvSpPr/>
          <p:nvPr/>
        </p:nvSpPr>
        <p:spPr>
          <a:xfrm>
            <a:off x="5267123" y="2393894"/>
            <a:ext cx="2473229" cy="1035106"/>
          </a:xfrm>
          <a:prstGeom prst="roundRect">
            <a:avLst/>
          </a:prstGeom>
          <a:solidFill>
            <a:srgbClr val="FA1297"/>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Kafka</a:t>
            </a:r>
          </a:p>
          <a:p>
            <a:pPr algn="ctr"/>
            <a:r>
              <a:rPr lang="zh-CN" altLang="en-US" dirty="0"/>
              <a:t>实时数据导入</a:t>
            </a:r>
          </a:p>
        </p:txBody>
      </p:sp>
      <p:sp>
        <p:nvSpPr>
          <p:cNvPr id="12" name="圆角矩形 11"/>
          <p:cNvSpPr/>
          <p:nvPr/>
        </p:nvSpPr>
        <p:spPr>
          <a:xfrm>
            <a:off x="5267123" y="3581400"/>
            <a:ext cx="2473229" cy="1035106"/>
          </a:xfrm>
          <a:prstGeom prst="roundRect">
            <a:avLst/>
          </a:prstGeom>
          <a:solidFill>
            <a:srgbClr val="D517F5">
              <a:alpha val="47000"/>
            </a:srgbClr>
          </a:solidFill>
          <a:ln>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Hive</a:t>
            </a:r>
            <a:endParaRPr lang="en-US" altLang="zh-CN" dirty="0" smtClean="0"/>
          </a:p>
          <a:p>
            <a:pPr algn="ctr"/>
            <a:r>
              <a:rPr lang="zh-CN" altLang="en-US" dirty="0" smtClean="0"/>
              <a:t>离线数据导入</a:t>
            </a:r>
            <a:endParaRPr lang="zh-CN" altLang="en-US" dirty="0"/>
          </a:p>
        </p:txBody>
      </p:sp>
    </p:spTree>
    <p:extLst>
      <p:ext uri="{BB962C8B-B14F-4D97-AF65-F5344CB8AC3E}">
        <p14:creationId xmlns:p14="http://schemas.microsoft.com/office/powerpoint/2010/main" val="28100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帷幄整体架构</a:t>
            </a:r>
            <a:endParaRPr lang="zh-CN" altLang="en-US" dirty="0"/>
          </a:p>
        </p:txBody>
      </p:sp>
      <p:sp>
        <p:nvSpPr>
          <p:cNvPr id="51" name="文本占位符 50"/>
          <p:cNvSpPr>
            <a:spLocks noGrp="1"/>
          </p:cNvSpPr>
          <p:nvPr>
            <p:ph type="body" sz="quarter" idx="15"/>
          </p:nvPr>
        </p:nvSpPr>
        <p:spPr>
          <a:xfrm>
            <a:off x="282035" y="1123943"/>
            <a:ext cx="3569885" cy="5190221"/>
          </a:xfrm>
        </p:spPr>
        <p:txBody>
          <a:bodyPr/>
          <a:lstStyle/>
          <a:p>
            <a:r>
              <a:rPr lang="zh-CN" altLang="en-US" dirty="0" smtClean="0"/>
              <a:t>模块：</a:t>
            </a:r>
            <a:endParaRPr lang="en-US" altLang="zh-CN" dirty="0" smtClean="0"/>
          </a:p>
          <a:p>
            <a:r>
              <a:rPr lang="en-US" altLang="zh-CN" dirty="0" smtClean="0"/>
              <a:t>1)</a:t>
            </a:r>
            <a:r>
              <a:rPr lang="zh-CN" altLang="en-US" dirty="0" smtClean="0"/>
              <a:t>实时查询模块。</a:t>
            </a:r>
            <a:endParaRPr lang="en-US" altLang="zh-CN" dirty="0" smtClean="0"/>
          </a:p>
          <a:p>
            <a:r>
              <a:rPr lang="en-US" altLang="zh-CN" dirty="0" smtClean="0"/>
              <a:t>2)</a:t>
            </a:r>
            <a:r>
              <a:rPr lang="zh-CN" altLang="en-US" dirty="0" smtClean="0"/>
              <a:t>数据写入模块。</a:t>
            </a:r>
            <a:endParaRPr lang="en-US" altLang="zh-CN" dirty="0" smtClean="0"/>
          </a:p>
          <a:p>
            <a:endParaRPr lang="en-US" altLang="zh-CN" dirty="0"/>
          </a:p>
          <a:p>
            <a:r>
              <a:rPr lang="zh-CN" altLang="en-US" dirty="0" smtClean="0"/>
              <a:t>技术选型：</a:t>
            </a:r>
            <a:endParaRPr lang="en-US" altLang="zh-CN" dirty="0" smtClean="0"/>
          </a:p>
          <a:p>
            <a:r>
              <a:rPr lang="en-US" altLang="zh-CN" dirty="0" smtClean="0"/>
              <a:t>Presto </a:t>
            </a:r>
            <a:r>
              <a:rPr lang="zh-CN" altLang="en-US" dirty="0" smtClean="0"/>
              <a:t>分布式内存计算。</a:t>
            </a:r>
            <a:endParaRPr lang="en-US" altLang="zh-CN" dirty="0" smtClean="0"/>
          </a:p>
          <a:p>
            <a:r>
              <a:rPr lang="en-US" altLang="zh-CN" dirty="0" smtClean="0"/>
              <a:t>Lucene + HDFS </a:t>
            </a:r>
            <a:r>
              <a:rPr lang="zh-CN" altLang="en-US" dirty="0" smtClean="0"/>
              <a:t>文件索引。</a:t>
            </a:r>
            <a:endParaRPr lang="en-US" altLang="zh-CN" dirty="0"/>
          </a:p>
          <a:p>
            <a:endParaRPr lang="en-US" altLang="zh-CN" dirty="0" smtClean="0"/>
          </a:p>
        </p:txBody>
      </p:sp>
      <p:sp>
        <p:nvSpPr>
          <p:cNvPr id="4" name="Rectangle 4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画布 59"/>
          <p:cNvGrpSpPr>
            <a:grpSpLocks/>
          </p:cNvGrpSpPr>
          <p:nvPr/>
        </p:nvGrpSpPr>
        <p:grpSpPr bwMode="auto">
          <a:xfrm>
            <a:off x="4008525" y="1093299"/>
            <a:ext cx="4665647" cy="5220866"/>
            <a:chOff x="819" y="-107"/>
            <a:chExt cx="52743" cy="63246"/>
          </a:xfrm>
        </p:grpSpPr>
        <p:sp>
          <p:nvSpPr>
            <p:cNvPr id="32" name="直接箭头连接符 62"/>
            <p:cNvSpPr>
              <a:spLocks noChangeShapeType="1"/>
            </p:cNvSpPr>
            <p:nvPr/>
          </p:nvSpPr>
          <p:spPr bwMode="auto">
            <a:xfrm flipH="1">
              <a:off x="25707" y="13387"/>
              <a:ext cx="5" cy="798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1"/>
            <p:cNvSpPr>
              <a:spLocks noChangeAspect="1" noChangeArrowheads="1"/>
            </p:cNvSpPr>
            <p:nvPr/>
          </p:nvSpPr>
          <p:spPr bwMode="auto">
            <a:xfrm>
              <a:off x="819" y="-107"/>
              <a:ext cx="52743" cy="632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圆角矩形 24"/>
            <p:cNvSpPr>
              <a:spLocks noChangeArrowheads="1"/>
            </p:cNvSpPr>
            <p:nvPr/>
          </p:nvSpPr>
          <p:spPr bwMode="auto">
            <a:xfrm>
              <a:off x="819" y="21375"/>
              <a:ext cx="16929" cy="24619"/>
            </a:xfrm>
            <a:prstGeom prst="roundRect">
              <a:avLst>
                <a:gd name="adj" fmla="val 16667"/>
              </a:avLst>
            </a:prstGeom>
            <a:solidFill>
              <a:srgbClr val="EBF1DE"/>
            </a:solidFill>
            <a:ln w="25400">
              <a:solidFill>
                <a:srgbClr val="385D8A"/>
              </a:solidFill>
              <a:round/>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8" name="圆角矩形 89"/>
            <p:cNvSpPr>
              <a:spLocks noChangeArrowheads="1"/>
            </p:cNvSpPr>
            <p:nvPr/>
          </p:nvSpPr>
          <p:spPr bwMode="auto">
            <a:xfrm>
              <a:off x="21802" y="1092"/>
              <a:ext cx="7820" cy="4611"/>
            </a:xfrm>
            <a:prstGeom prst="roundRect">
              <a:avLst>
                <a:gd name="adj" fmla="val 16667"/>
              </a:avLst>
            </a:prstGeom>
            <a:solidFill>
              <a:srgbClr val="FA1297"/>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00" dirty="0">
                  <a:solidFill>
                    <a:schemeClr val="lt1"/>
                  </a:solidFill>
                </a:rPr>
                <a:t>Presto</a:t>
              </a:r>
            </a:p>
            <a:p>
              <a:pPr algn="ctr"/>
              <a:r>
                <a:rPr lang="en-US" altLang="zh-CN" sz="1000" dirty="0">
                  <a:solidFill>
                    <a:schemeClr val="lt1"/>
                  </a:solidFill>
                </a:rPr>
                <a:t>CLI</a:t>
              </a:r>
            </a:p>
          </p:txBody>
        </p:sp>
        <p:sp>
          <p:nvSpPr>
            <p:cNvPr id="9" name="圆角矩形 92"/>
            <p:cNvSpPr>
              <a:spLocks noChangeArrowheads="1"/>
            </p:cNvSpPr>
            <p:nvPr/>
          </p:nvSpPr>
          <p:spPr bwMode="auto">
            <a:xfrm>
              <a:off x="2466" y="11218"/>
              <a:ext cx="9916" cy="5153"/>
            </a:xfrm>
            <a:prstGeom prst="roundRect">
              <a:avLst>
                <a:gd name="adj" fmla="val 16667"/>
              </a:avLst>
            </a:prstGeom>
            <a:solidFill>
              <a:schemeClr val="accent6">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00" dirty="0"/>
                <a:t>Hive</a:t>
              </a:r>
            </a:p>
            <a:p>
              <a:pPr algn="ctr"/>
              <a:r>
                <a:rPr lang="en-US" altLang="zh-CN" sz="1000" dirty="0"/>
                <a:t>Meta store</a:t>
              </a:r>
            </a:p>
          </p:txBody>
        </p:sp>
        <p:sp>
          <p:nvSpPr>
            <p:cNvPr id="10" name="圆角矩形 97"/>
            <p:cNvSpPr>
              <a:spLocks noChangeArrowheads="1"/>
            </p:cNvSpPr>
            <p:nvPr/>
          </p:nvSpPr>
          <p:spPr bwMode="auto">
            <a:xfrm>
              <a:off x="20088" y="11126"/>
              <a:ext cx="11249" cy="5341"/>
            </a:xfrm>
            <a:prstGeom prst="roundRect">
              <a:avLst>
                <a:gd name="adj" fmla="val 16667"/>
              </a:avLst>
            </a:prstGeom>
            <a:solidFill>
              <a:srgbClr val="FA1297"/>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00" dirty="0">
                  <a:solidFill>
                    <a:schemeClr val="lt1"/>
                  </a:solidFill>
                </a:rPr>
                <a:t>Presto</a:t>
              </a:r>
            </a:p>
            <a:p>
              <a:pPr algn="ctr"/>
              <a:r>
                <a:rPr lang="en-US" altLang="zh-CN" sz="1000" dirty="0">
                  <a:solidFill>
                    <a:schemeClr val="lt1"/>
                  </a:solidFill>
                </a:rPr>
                <a:t>Coordinator</a:t>
              </a:r>
            </a:p>
          </p:txBody>
        </p:sp>
        <p:sp>
          <p:nvSpPr>
            <p:cNvPr id="11" name="圆角矩形 100"/>
            <p:cNvSpPr>
              <a:spLocks noChangeArrowheads="1"/>
            </p:cNvSpPr>
            <p:nvPr/>
          </p:nvSpPr>
          <p:spPr bwMode="auto">
            <a:xfrm>
              <a:off x="39052" y="11110"/>
              <a:ext cx="9903" cy="5340"/>
            </a:xfrm>
            <a:prstGeom prst="roundRect">
              <a:avLst>
                <a:gd name="adj" fmla="val 16667"/>
              </a:avLst>
            </a:prstGeom>
            <a:solidFill>
              <a:schemeClr val="accent6">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00" dirty="0"/>
                <a:t>Weiwo</a:t>
              </a:r>
            </a:p>
            <a:p>
              <a:pPr algn="ctr"/>
              <a:r>
                <a:rPr lang="en-US" altLang="zh-CN" sz="1000" dirty="0"/>
                <a:t>Manager</a:t>
              </a:r>
            </a:p>
          </p:txBody>
        </p:sp>
        <p:sp>
          <p:nvSpPr>
            <p:cNvPr id="12" name="圆角矩形 105"/>
            <p:cNvSpPr>
              <a:spLocks noChangeArrowheads="1"/>
            </p:cNvSpPr>
            <p:nvPr/>
          </p:nvSpPr>
          <p:spPr bwMode="auto">
            <a:xfrm>
              <a:off x="2847" y="23120"/>
              <a:ext cx="13388" cy="5340"/>
            </a:xfrm>
            <a:prstGeom prst="roundRect">
              <a:avLst>
                <a:gd name="adj" fmla="val 16667"/>
              </a:avLst>
            </a:prstGeom>
            <a:solidFill>
              <a:srgbClr val="FA1297"/>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00" dirty="0">
                  <a:solidFill>
                    <a:schemeClr val="lt1"/>
                  </a:solidFill>
                </a:rPr>
                <a:t>Presto</a:t>
              </a:r>
            </a:p>
            <a:p>
              <a:pPr algn="ctr"/>
              <a:r>
                <a:rPr lang="en-US" altLang="zh-CN" sz="1000" dirty="0">
                  <a:solidFill>
                    <a:schemeClr val="lt1"/>
                  </a:solidFill>
                </a:rPr>
                <a:t>Worker</a:t>
              </a:r>
            </a:p>
          </p:txBody>
        </p:sp>
        <p:sp>
          <p:nvSpPr>
            <p:cNvPr id="13" name="圆角矩形 125"/>
            <p:cNvSpPr>
              <a:spLocks noChangeArrowheads="1"/>
            </p:cNvSpPr>
            <p:nvPr/>
          </p:nvSpPr>
          <p:spPr bwMode="auto">
            <a:xfrm>
              <a:off x="9784" y="30864"/>
              <a:ext cx="7315" cy="5340"/>
            </a:xfrm>
            <a:prstGeom prst="roundRect">
              <a:avLst>
                <a:gd name="adj" fmla="val 16667"/>
              </a:avLst>
            </a:prstGeom>
            <a:solidFill>
              <a:srgbClr val="EBF1DE"/>
            </a:solidFill>
            <a:ln w="25400">
              <a:solidFill>
                <a:srgbClr val="000000"/>
              </a:solidFill>
              <a:prstDash val="dash"/>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Calibri" pitchFamily="34" charset="0"/>
                  <a:ea typeface="SimSun-ExtB" pitchFamily="49" charset="-122"/>
                  <a:cs typeface="Calibri" pitchFamily="34" charset="0"/>
                </a:rPr>
                <a:t>Data Source</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 name="圆角矩形 130"/>
            <p:cNvSpPr>
              <a:spLocks noChangeArrowheads="1"/>
            </p:cNvSpPr>
            <p:nvPr/>
          </p:nvSpPr>
          <p:spPr bwMode="auto">
            <a:xfrm>
              <a:off x="1849" y="31012"/>
              <a:ext cx="7074" cy="5192"/>
            </a:xfrm>
            <a:prstGeom prst="roundRect">
              <a:avLst>
                <a:gd name="adj" fmla="val 16667"/>
              </a:avLst>
            </a:prstGeom>
            <a:solidFill>
              <a:srgbClr val="EBF1DE"/>
            </a:solidFill>
            <a:ln w="25400">
              <a:solidFill>
                <a:srgbClr val="000000"/>
              </a:solidFill>
              <a:prstDash val="dash"/>
              <a:round/>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query</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5" name="圆角矩形 131"/>
            <p:cNvSpPr>
              <a:spLocks noChangeArrowheads="1"/>
            </p:cNvSpPr>
            <p:nvPr/>
          </p:nvSpPr>
          <p:spPr bwMode="auto">
            <a:xfrm>
              <a:off x="18460" y="21580"/>
              <a:ext cx="16156" cy="24414"/>
            </a:xfrm>
            <a:prstGeom prst="roundRect">
              <a:avLst>
                <a:gd name="adj" fmla="val 16667"/>
              </a:avLst>
            </a:prstGeom>
            <a:solidFill>
              <a:srgbClr val="EBF1DE"/>
            </a:solidFill>
            <a:ln w="25400">
              <a:solidFill>
                <a:srgbClr val="385D8A"/>
              </a:solidFill>
              <a:round/>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16" name="圆角矩形 132"/>
            <p:cNvSpPr>
              <a:spLocks noChangeArrowheads="1"/>
            </p:cNvSpPr>
            <p:nvPr/>
          </p:nvSpPr>
          <p:spPr bwMode="auto">
            <a:xfrm>
              <a:off x="20088" y="23014"/>
              <a:ext cx="12773" cy="5340"/>
            </a:xfrm>
            <a:prstGeom prst="roundRect">
              <a:avLst>
                <a:gd name="adj" fmla="val 16667"/>
              </a:avLst>
            </a:prstGeom>
            <a:solidFill>
              <a:srgbClr val="FA1297"/>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00" dirty="0">
                  <a:solidFill>
                    <a:schemeClr val="lt1"/>
                  </a:solidFill>
                </a:rPr>
                <a:t>Presto</a:t>
              </a:r>
            </a:p>
            <a:p>
              <a:pPr algn="ctr"/>
              <a:r>
                <a:rPr lang="en-US" altLang="zh-CN" sz="1000" dirty="0">
                  <a:solidFill>
                    <a:schemeClr val="lt1"/>
                  </a:solidFill>
                </a:rPr>
                <a:t>Worker</a:t>
              </a:r>
            </a:p>
          </p:txBody>
        </p:sp>
        <p:sp>
          <p:nvSpPr>
            <p:cNvPr id="17" name="圆角矩形 133"/>
            <p:cNvSpPr>
              <a:spLocks noChangeArrowheads="1"/>
            </p:cNvSpPr>
            <p:nvPr/>
          </p:nvSpPr>
          <p:spPr bwMode="auto">
            <a:xfrm>
              <a:off x="19217" y="30864"/>
              <a:ext cx="7017" cy="5447"/>
            </a:xfrm>
            <a:prstGeom prst="roundRect">
              <a:avLst>
                <a:gd name="adj" fmla="val 16667"/>
              </a:avLst>
            </a:prstGeom>
            <a:solidFill>
              <a:srgbClr val="EBF1DE"/>
            </a:solidFill>
            <a:ln w="25400">
              <a:solidFill>
                <a:srgbClr val="000000"/>
              </a:solidFill>
              <a:prstDash val="dash"/>
              <a:round/>
              <a:headEnd/>
              <a:tailEnd/>
            </a:ln>
          </p:spPr>
          <p:txBody>
            <a:bodyPr vert="horz" wrap="square" lIns="91440" tIns="45720" rIns="91440" bIns="45720" numCol="1" anchor="ctr" anchorCtr="0" compatLnSpc="1">
              <a:prstTxWarp prst="textNoShape">
                <a:avLst/>
              </a:prstTxWarp>
            </a:bodyPr>
            <a:lstStyle/>
            <a:p>
              <a:pPr lvl="0" algn="ctr" fontAlgn="base">
                <a:spcBef>
                  <a:spcPct val="0"/>
                </a:spcBef>
                <a:spcAft>
                  <a:spcPct val="0"/>
                </a:spcAft>
              </a:pPr>
              <a:r>
                <a:rPr lang="en-US" altLang="zh-CN" sz="800" dirty="0">
                  <a:latin typeface="Arial" pitchFamily="34" charset="0"/>
                  <a:ea typeface="宋体" pitchFamily="2" charset="-122"/>
                  <a:cs typeface="宋体" pitchFamily="2" charset="-122"/>
                </a:rPr>
                <a:t>query</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8" name="圆角矩形 134"/>
            <p:cNvSpPr>
              <a:spLocks noChangeArrowheads="1"/>
            </p:cNvSpPr>
            <p:nvPr/>
          </p:nvSpPr>
          <p:spPr bwMode="auto">
            <a:xfrm>
              <a:off x="26929" y="30971"/>
              <a:ext cx="7122" cy="5340"/>
            </a:xfrm>
            <a:prstGeom prst="roundRect">
              <a:avLst>
                <a:gd name="adj" fmla="val 16667"/>
              </a:avLst>
            </a:prstGeom>
            <a:solidFill>
              <a:srgbClr val="EBF1DE"/>
            </a:solidFill>
            <a:ln w="25400">
              <a:solidFill>
                <a:srgbClr val="000000"/>
              </a:solidFill>
              <a:prstDash val="dash"/>
              <a:round/>
              <a:headEnd/>
              <a:tailEnd/>
            </a:ln>
          </p:spPr>
          <p:txBody>
            <a:bodyPr vert="horz" wrap="square" lIns="91440" tIns="45720" rIns="91440" bIns="45720" numCol="1" anchor="ctr" anchorCtr="0" compatLnSpc="1">
              <a:prstTxWarp prst="textNoShape">
                <a:avLst/>
              </a:prstTxWarp>
            </a:bodyPr>
            <a:lstStyle/>
            <a:p>
              <a:pPr eaLnBrk="0" fontAlgn="base" hangingPunct="0">
                <a:spcBef>
                  <a:spcPct val="0"/>
                </a:spcBef>
                <a:spcAft>
                  <a:spcPct val="0"/>
                </a:spcAft>
              </a:pPr>
              <a:endParaRPr lang="en-US" altLang="zh-CN" sz="1000" dirty="0" smtClean="0">
                <a:solidFill>
                  <a:srgbClr val="000000"/>
                </a:solidFill>
                <a:latin typeface="Calibri" pitchFamily="34" charset="0"/>
                <a:ea typeface="SimSun-ExtB" pitchFamily="49" charset="-122"/>
                <a:cs typeface="Calibri" pitchFamily="34" charset="0"/>
              </a:endParaRPr>
            </a:p>
            <a:p>
              <a:pPr eaLnBrk="0" fontAlgn="base" hangingPunct="0">
                <a:spcBef>
                  <a:spcPct val="0"/>
                </a:spcBef>
                <a:spcAft>
                  <a:spcPct val="0"/>
                </a:spcAft>
              </a:pPr>
              <a:endParaRPr lang="en-US" altLang="zh-CN" sz="1000" dirty="0">
                <a:solidFill>
                  <a:srgbClr val="000000"/>
                </a:solidFill>
                <a:latin typeface="Calibri" pitchFamily="34" charset="0"/>
                <a:ea typeface="SimSun-ExtB" pitchFamily="49" charset="-122"/>
                <a:cs typeface="Calibri" pitchFamily="34" charset="0"/>
              </a:endParaRPr>
            </a:p>
            <a:p>
              <a:pPr algn="ctr" eaLnBrk="0" fontAlgn="base" hangingPunct="0">
                <a:spcBef>
                  <a:spcPct val="0"/>
                </a:spcBef>
                <a:spcAft>
                  <a:spcPct val="0"/>
                </a:spcAft>
              </a:pPr>
              <a:r>
                <a:rPr lang="en-US" altLang="zh-CN" sz="1000" dirty="0" smtClean="0">
                  <a:solidFill>
                    <a:srgbClr val="000000"/>
                  </a:solidFill>
                  <a:latin typeface="Calibri" pitchFamily="34" charset="0"/>
                  <a:ea typeface="SimSun-ExtB" pitchFamily="49" charset="-122"/>
                  <a:cs typeface="Calibri" pitchFamily="34" charset="0"/>
                </a:rPr>
                <a:t>Data </a:t>
              </a:r>
              <a:r>
                <a:rPr lang="en-US" altLang="zh-CN" sz="1000" dirty="0">
                  <a:solidFill>
                    <a:srgbClr val="000000"/>
                  </a:solidFill>
                  <a:latin typeface="Calibri" pitchFamily="34" charset="0"/>
                  <a:ea typeface="SimSun-ExtB" pitchFamily="49" charset="-122"/>
                  <a:cs typeface="Calibri" pitchFamily="34" charset="0"/>
                </a:rPr>
                <a:t>Source</a:t>
              </a:r>
              <a:endParaRPr lang="en-US" altLang="zh-CN" sz="1000" dirty="0">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9" name="圆角矩形 135"/>
            <p:cNvSpPr>
              <a:spLocks noChangeArrowheads="1"/>
            </p:cNvSpPr>
            <p:nvPr/>
          </p:nvSpPr>
          <p:spPr bwMode="auto">
            <a:xfrm>
              <a:off x="35327" y="21375"/>
              <a:ext cx="16762" cy="24324"/>
            </a:xfrm>
            <a:prstGeom prst="roundRect">
              <a:avLst>
                <a:gd name="adj" fmla="val 16667"/>
              </a:avLst>
            </a:prstGeom>
            <a:solidFill>
              <a:srgbClr val="EBF1DE"/>
            </a:solidFill>
            <a:ln w="25400">
              <a:solidFill>
                <a:srgbClr val="385D8A"/>
              </a:solidFill>
              <a:round/>
              <a:headEnd/>
              <a:tailEnd/>
            </a:ln>
          </p:spPr>
          <p:txBody>
            <a:bodyPr vert="horz" wrap="square" lIns="91440" tIns="45720" rIns="91440" bIns="45720" numCol="1" anchor="ctr" anchorCtr="0" compatLnSpc="1">
              <a:prstTxWarp prst="textNoShape">
                <a:avLst/>
              </a:prstTxWarp>
            </a:bodyPr>
            <a:lstStyle/>
            <a:p>
              <a:endParaRPr lang="zh-CN" altLang="en-US"/>
            </a:p>
          </p:txBody>
        </p:sp>
        <p:sp>
          <p:nvSpPr>
            <p:cNvPr id="20" name="圆角矩形 136"/>
            <p:cNvSpPr>
              <a:spLocks noChangeArrowheads="1"/>
            </p:cNvSpPr>
            <p:nvPr/>
          </p:nvSpPr>
          <p:spPr bwMode="auto">
            <a:xfrm>
              <a:off x="37126" y="23013"/>
              <a:ext cx="13348" cy="5341"/>
            </a:xfrm>
            <a:prstGeom prst="roundRect">
              <a:avLst>
                <a:gd name="adj" fmla="val 16667"/>
              </a:avLst>
            </a:prstGeom>
            <a:solidFill>
              <a:srgbClr val="FA1297"/>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00" dirty="0">
                  <a:solidFill>
                    <a:schemeClr val="lt1"/>
                  </a:solidFill>
                </a:rPr>
                <a:t>Presto</a:t>
              </a:r>
            </a:p>
            <a:p>
              <a:pPr algn="ctr"/>
              <a:r>
                <a:rPr lang="en-US" altLang="zh-CN" sz="1000" dirty="0">
                  <a:solidFill>
                    <a:schemeClr val="lt1"/>
                  </a:solidFill>
                </a:rPr>
                <a:t>Worker</a:t>
              </a:r>
            </a:p>
          </p:txBody>
        </p:sp>
        <p:sp>
          <p:nvSpPr>
            <p:cNvPr id="21" name="圆角矩形 137"/>
            <p:cNvSpPr>
              <a:spLocks noChangeArrowheads="1"/>
            </p:cNvSpPr>
            <p:nvPr/>
          </p:nvSpPr>
          <p:spPr bwMode="auto">
            <a:xfrm>
              <a:off x="36250" y="31023"/>
              <a:ext cx="6966" cy="5288"/>
            </a:xfrm>
            <a:prstGeom prst="roundRect">
              <a:avLst>
                <a:gd name="adj" fmla="val 16667"/>
              </a:avLst>
            </a:prstGeom>
            <a:solidFill>
              <a:srgbClr val="EBF1DE"/>
            </a:solidFill>
            <a:ln w="25400">
              <a:solidFill>
                <a:srgbClr val="000000"/>
              </a:solidFill>
              <a:prstDash val="dash"/>
              <a:round/>
              <a:headEnd/>
              <a:tailEnd/>
            </a:ln>
          </p:spPr>
          <p:txBody>
            <a:bodyPr vert="horz" wrap="square" lIns="91440" tIns="45720" rIns="91440" bIns="45720" numCol="1" anchor="ctr" anchorCtr="0" compatLnSpc="1">
              <a:prstTxWarp prst="textNoShape">
                <a:avLst/>
              </a:prstTxWarp>
            </a:bodyPr>
            <a:lstStyle/>
            <a:p>
              <a:pPr lvl="0" algn="ctr" fontAlgn="base">
                <a:spcBef>
                  <a:spcPct val="0"/>
                </a:spcBef>
                <a:spcAft>
                  <a:spcPct val="0"/>
                </a:spcAft>
              </a:pPr>
              <a:r>
                <a:rPr lang="en-US" altLang="zh-CN" sz="800" dirty="0">
                  <a:latin typeface="Arial" pitchFamily="34" charset="0"/>
                  <a:ea typeface="宋体" pitchFamily="2" charset="-122"/>
                  <a:cs typeface="宋体" pitchFamily="2" charset="-122"/>
                </a:rPr>
                <a:t>query</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2" name="圆角矩形 138"/>
            <p:cNvSpPr>
              <a:spLocks noChangeArrowheads="1"/>
            </p:cNvSpPr>
            <p:nvPr/>
          </p:nvSpPr>
          <p:spPr bwMode="auto">
            <a:xfrm>
              <a:off x="44004" y="30971"/>
              <a:ext cx="7229" cy="5340"/>
            </a:xfrm>
            <a:prstGeom prst="roundRect">
              <a:avLst>
                <a:gd name="adj" fmla="val 16667"/>
              </a:avLst>
            </a:prstGeom>
            <a:solidFill>
              <a:srgbClr val="EBF1DE"/>
            </a:solidFill>
            <a:ln w="25400">
              <a:solidFill>
                <a:srgbClr val="000000"/>
              </a:solidFill>
              <a:prstDash val="dash"/>
              <a:round/>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zh-CN" sz="1000" dirty="0" smtClean="0">
                  <a:solidFill>
                    <a:srgbClr val="000000"/>
                  </a:solidFill>
                  <a:latin typeface="Calibri" pitchFamily="34" charset="0"/>
                  <a:ea typeface="SimSun-ExtB" pitchFamily="49" charset="-122"/>
                  <a:cs typeface="Calibri" pitchFamily="34" charset="0"/>
                </a:rPr>
                <a:t>	Data </a:t>
              </a:r>
              <a:r>
                <a:rPr lang="en-US" altLang="zh-CN" sz="1000" dirty="0">
                  <a:solidFill>
                    <a:srgbClr val="000000"/>
                  </a:solidFill>
                  <a:latin typeface="Calibri" pitchFamily="34" charset="0"/>
                  <a:ea typeface="SimSun-ExtB" pitchFamily="49" charset="-122"/>
                  <a:cs typeface="Calibri" pitchFamily="34" charset="0"/>
                </a:rPr>
                <a:t>Source</a:t>
              </a:r>
              <a:endParaRPr lang="en-US" altLang="zh-CN" sz="1000" dirty="0">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3" name="流程图: 直接访问存储器 25"/>
            <p:cNvSpPr>
              <a:spLocks noChangeArrowheads="1"/>
            </p:cNvSpPr>
            <p:nvPr/>
          </p:nvSpPr>
          <p:spPr bwMode="auto">
            <a:xfrm>
              <a:off x="1333" y="53995"/>
              <a:ext cx="9430" cy="6096"/>
            </a:xfrm>
            <a:prstGeom prst="flowChartMagneticDrum">
              <a:avLst/>
            </a:prstGeom>
            <a:solidFill>
              <a:schemeClr val="accent6">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1000"/>
            </a:p>
          </p:txBody>
        </p:sp>
        <p:sp>
          <p:nvSpPr>
            <p:cNvPr id="24" name="流程图: 直接访问存储器 139"/>
            <p:cNvSpPr>
              <a:spLocks noChangeArrowheads="1"/>
            </p:cNvSpPr>
            <p:nvPr/>
          </p:nvSpPr>
          <p:spPr bwMode="auto">
            <a:xfrm>
              <a:off x="2847" y="53995"/>
              <a:ext cx="9430" cy="6096"/>
            </a:xfrm>
            <a:prstGeom prst="flowChartMagneticDrum">
              <a:avLst/>
            </a:prstGeom>
            <a:solidFill>
              <a:schemeClr val="accent6">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1000"/>
            </a:p>
          </p:txBody>
        </p:sp>
        <p:sp>
          <p:nvSpPr>
            <p:cNvPr id="25" name="流程图: 直接访问存储器 160"/>
            <p:cNvSpPr>
              <a:spLocks noChangeArrowheads="1"/>
            </p:cNvSpPr>
            <p:nvPr/>
          </p:nvSpPr>
          <p:spPr bwMode="auto">
            <a:xfrm>
              <a:off x="4371" y="53995"/>
              <a:ext cx="10964" cy="6096"/>
            </a:xfrm>
            <a:prstGeom prst="flowChartMagneticDrum">
              <a:avLst/>
            </a:prstGeom>
            <a:solidFill>
              <a:schemeClr val="accent6">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00" dirty="0"/>
                <a:t>Kafka</a:t>
              </a:r>
            </a:p>
          </p:txBody>
        </p:sp>
        <p:sp>
          <p:nvSpPr>
            <p:cNvPr id="26" name="云形 26"/>
            <p:cNvSpPr>
              <a:spLocks/>
            </p:cNvSpPr>
            <p:nvPr/>
          </p:nvSpPr>
          <p:spPr bwMode="auto">
            <a:xfrm>
              <a:off x="18764" y="54376"/>
              <a:ext cx="14097" cy="5239"/>
            </a:xfrm>
            <a:custGeom>
              <a:avLst/>
              <a:gdLst>
                <a:gd name="T0" fmla="*/ 153142 w 43200"/>
                <a:gd name="T1" fmla="*/ 317442 h 43200"/>
                <a:gd name="T2" fmla="*/ 70485 w 43200"/>
                <a:gd name="T3" fmla="*/ 307777 h 43200"/>
                <a:gd name="T4" fmla="*/ 226074 w 43200"/>
                <a:gd name="T5" fmla="*/ 423211 h 43200"/>
                <a:gd name="T6" fmla="*/ 189918 w 43200"/>
                <a:gd name="T7" fmla="*/ 427831 h 43200"/>
                <a:gd name="T8" fmla="*/ 537709 w 43200"/>
                <a:gd name="T9" fmla="*/ 474034 h 43200"/>
                <a:gd name="T10" fmla="*/ 515911 w 43200"/>
                <a:gd name="T11" fmla="*/ 452934 h 43200"/>
                <a:gd name="T12" fmla="*/ 940681 w 43200"/>
                <a:gd name="T13" fmla="*/ 421416 h 43200"/>
                <a:gd name="T14" fmla="*/ 931968 w 43200"/>
                <a:gd name="T15" fmla="*/ 444566 h 43200"/>
                <a:gd name="T16" fmla="*/ 1113696 w 43200"/>
                <a:gd name="T17" fmla="*/ 278357 h 43200"/>
                <a:gd name="T18" fmla="*/ 1219782 w 43200"/>
                <a:gd name="T19" fmla="*/ 364893 h 43200"/>
                <a:gd name="T20" fmla="*/ 1363950 w 43200"/>
                <a:gd name="T21" fmla="*/ 186194 h 43200"/>
                <a:gd name="T22" fmla="*/ 1316699 w 43200"/>
                <a:gd name="T23" fmla="*/ 218645 h 43200"/>
                <a:gd name="T24" fmla="*/ 1250587 w 43200"/>
                <a:gd name="T25" fmla="*/ 65800 h 43200"/>
                <a:gd name="T26" fmla="*/ 1253067 w 43200"/>
                <a:gd name="T27" fmla="*/ 81128 h 43200"/>
                <a:gd name="T28" fmla="*/ 948872 w 43200"/>
                <a:gd name="T29" fmla="*/ 47925 h 43200"/>
                <a:gd name="T30" fmla="*/ 973085 w 43200"/>
                <a:gd name="T31" fmla="*/ 28377 h 43200"/>
                <a:gd name="T32" fmla="*/ 722504 w 43200"/>
                <a:gd name="T33" fmla="*/ 57238 h 43200"/>
                <a:gd name="T34" fmla="*/ 734219 w 43200"/>
                <a:gd name="T35" fmla="*/ 40382 h 43200"/>
                <a:gd name="T36" fmla="*/ 456847 w 43200"/>
                <a:gd name="T37" fmla="*/ 62962 h 43200"/>
                <a:gd name="T38" fmla="*/ 499269 w 43200"/>
                <a:gd name="T39" fmla="*/ 79309 h 43200"/>
                <a:gd name="T40" fmla="*/ 134672 w 43200"/>
                <a:gd name="T41" fmla="*/ 191469 h 43200"/>
                <a:gd name="T42" fmla="*/ 127265 w 43200"/>
                <a:gd name="T43" fmla="*/ 174261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accent6">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00" dirty="0"/>
                <a:t>ZK</a:t>
              </a:r>
            </a:p>
          </p:txBody>
        </p:sp>
        <p:sp>
          <p:nvSpPr>
            <p:cNvPr id="27" name="云形 161"/>
            <p:cNvSpPr>
              <a:spLocks/>
            </p:cNvSpPr>
            <p:nvPr/>
          </p:nvSpPr>
          <p:spPr bwMode="auto">
            <a:xfrm>
              <a:off x="35327" y="53138"/>
              <a:ext cx="16203" cy="8191"/>
            </a:xfrm>
            <a:custGeom>
              <a:avLst/>
              <a:gdLst>
                <a:gd name="T0" fmla="*/ 176012 w 43200"/>
                <a:gd name="T1" fmla="*/ 496363 h 43200"/>
                <a:gd name="T2" fmla="*/ 81011 w 43200"/>
                <a:gd name="T3" fmla="*/ 481251 h 43200"/>
                <a:gd name="T4" fmla="*/ 259836 w 43200"/>
                <a:gd name="T5" fmla="*/ 661748 h 43200"/>
                <a:gd name="T6" fmla="*/ 218280 w 43200"/>
                <a:gd name="T7" fmla="*/ 668973 h 43200"/>
                <a:gd name="T8" fmla="*/ 618011 w 43200"/>
                <a:gd name="T9" fmla="*/ 741217 h 43200"/>
                <a:gd name="T10" fmla="*/ 592957 w 43200"/>
                <a:gd name="T11" fmla="*/ 708223 h 43200"/>
                <a:gd name="T12" fmla="*/ 1081163 w 43200"/>
                <a:gd name="T13" fmla="*/ 658942 h 43200"/>
                <a:gd name="T14" fmla="*/ 1071149 w 43200"/>
                <a:gd name="T15" fmla="*/ 695140 h 43200"/>
                <a:gd name="T16" fmla="*/ 1280015 w 43200"/>
                <a:gd name="T17" fmla="*/ 435249 h 43200"/>
                <a:gd name="T18" fmla="*/ 1401945 w 43200"/>
                <a:gd name="T19" fmla="*/ 570561 h 43200"/>
                <a:gd name="T20" fmla="*/ 1567643 w 43200"/>
                <a:gd name="T21" fmla="*/ 291140 h 43200"/>
                <a:gd name="T22" fmla="*/ 1513335 w 43200"/>
                <a:gd name="T23" fmla="*/ 341881 h 43200"/>
                <a:gd name="T24" fmla="*/ 1437350 w 43200"/>
                <a:gd name="T25" fmla="*/ 102887 h 43200"/>
                <a:gd name="T26" fmla="*/ 1440200 w 43200"/>
                <a:gd name="T27" fmla="*/ 126854 h 43200"/>
                <a:gd name="T28" fmla="*/ 1090576 w 43200"/>
                <a:gd name="T29" fmla="*/ 74937 h 43200"/>
                <a:gd name="T30" fmla="*/ 1118405 w 43200"/>
                <a:gd name="T31" fmla="*/ 44371 h 43200"/>
                <a:gd name="T32" fmla="*/ 830403 w 43200"/>
                <a:gd name="T33" fmla="*/ 89500 h 43200"/>
                <a:gd name="T34" fmla="*/ 843867 w 43200"/>
                <a:gd name="T35" fmla="*/ 63143 h 43200"/>
                <a:gd name="T36" fmla="*/ 525073 w 43200"/>
                <a:gd name="T37" fmla="*/ 98450 h 43200"/>
                <a:gd name="T38" fmla="*/ 573830 w 43200"/>
                <a:gd name="T39" fmla="*/ 124010 h 43200"/>
                <a:gd name="T40" fmla="*/ 154784 w 43200"/>
                <a:gd name="T41" fmla="*/ 299388 h 43200"/>
                <a:gd name="T42" fmla="*/ 146270 w 43200"/>
                <a:gd name="T43" fmla="*/ 272481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chemeClr val="accent6">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00" dirty="0"/>
                <a:t>HDFS</a:t>
              </a:r>
            </a:p>
          </p:txBody>
        </p:sp>
        <p:sp>
          <p:nvSpPr>
            <p:cNvPr id="28" name="直接箭头连接符 31"/>
            <p:cNvSpPr>
              <a:spLocks noChangeShapeType="1"/>
            </p:cNvSpPr>
            <p:nvPr/>
          </p:nvSpPr>
          <p:spPr bwMode="auto">
            <a:xfrm>
              <a:off x="25712" y="5703"/>
              <a:ext cx="0" cy="542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直接箭头连接符 35"/>
            <p:cNvSpPr>
              <a:spLocks noChangeShapeType="1"/>
            </p:cNvSpPr>
            <p:nvPr/>
          </p:nvSpPr>
          <p:spPr bwMode="auto">
            <a:xfrm flipH="1" flipV="1">
              <a:off x="12382" y="13795"/>
              <a:ext cx="7706"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直接箭头连接符 60"/>
            <p:cNvSpPr>
              <a:spLocks noChangeShapeType="1"/>
            </p:cNvSpPr>
            <p:nvPr/>
          </p:nvSpPr>
          <p:spPr bwMode="auto">
            <a:xfrm flipV="1">
              <a:off x="31337" y="13780"/>
              <a:ext cx="7715" cy="1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直接箭头连接符 61"/>
            <p:cNvSpPr>
              <a:spLocks noChangeShapeType="1"/>
            </p:cNvSpPr>
            <p:nvPr/>
          </p:nvSpPr>
          <p:spPr bwMode="auto">
            <a:xfrm flipH="1">
              <a:off x="9784" y="16467"/>
              <a:ext cx="15928" cy="51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直接箭头连接符 63"/>
            <p:cNvSpPr>
              <a:spLocks noChangeShapeType="1"/>
            </p:cNvSpPr>
            <p:nvPr/>
          </p:nvSpPr>
          <p:spPr bwMode="auto">
            <a:xfrm>
              <a:off x="25712" y="16467"/>
              <a:ext cx="16896" cy="49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直接箭头连接符 64"/>
            <p:cNvSpPr>
              <a:spLocks noChangeShapeType="1"/>
            </p:cNvSpPr>
            <p:nvPr/>
          </p:nvSpPr>
          <p:spPr bwMode="auto">
            <a:xfrm flipH="1">
              <a:off x="9855" y="46120"/>
              <a:ext cx="1098" cy="808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直接箭头连接符 65"/>
            <p:cNvSpPr>
              <a:spLocks noChangeShapeType="1"/>
            </p:cNvSpPr>
            <p:nvPr/>
          </p:nvSpPr>
          <p:spPr bwMode="auto">
            <a:xfrm>
              <a:off x="10953" y="45994"/>
              <a:ext cx="14859" cy="86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直接箭头连接符 66"/>
            <p:cNvSpPr>
              <a:spLocks noChangeShapeType="1"/>
            </p:cNvSpPr>
            <p:nvPr/>
          </p:nvSpPr>
          <p:spPr bwMode="auto">
            <a:xfrm flipH="1">
              <a:off x="9855" y="46120"/>
              <a:ext cx="15945" cy="774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直接箭头连接符 67"/>
            <p:cNvSpPr>
              <a:spLocks noChangeShapeType="1"/>
            </p:cNvSpPr>
            <p:nvPr/>
          </p:nvSpPr>
          <p:spPr bwMode="auto">
            <a:xfrm>
              <a:off x="25803" y="45994"/>
              <a:ext cx="9" cy="86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直接箭头连接符 69"/>
            <p:cNvSpPr>
              <a:spLocks noChangeShapeType="1"/>
            </p:cNvSpPr>
            <p:nvPr/>
          </p:nvSpPr>
          <p:spPr bwMode="auto">
            <a:xfrm>
              <a:off x="10953" y="46120"/>
              <a:ext cx="32476" cy="748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直接箭头连接符 70"/>
            <p:cNvSpPr>
              <a:spLocks noChangeShapeType="1"/>
            </p:cNvSpPr>
            <p:nvPr/>
          </p:nvSpPr>
          <p:spPr bwMode="auto">
            <a:xfrm flipH="1">
              <a:off x="25812" y="45699"/>
              <a:ext cx="14850" cy="89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直接箭头连接符 71"/>
            <p:cNvSpPr>
              <a:spLocks noChangeShapeType="1"/>
            </p:cNvSpPr>
            <p:nvPr/>
          </p:nvSpPr>
          <p:spPr bwMode="auto">
            <a:xfrm>
              <a:off x="40659" y="46120"/>
              <a:ext cx="2770" cy="748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直接箭头连接符 72"/>
            <p:cNvSpPr>
              <a:spLocks noChangeShapeType="1"/>
            </p:cNvSpPr>
            <p:nvPr/>
          </p:nvSpPr>
          <p:spPr bwMode="auto">
            <a:xfrm flipH="1">
              <a:off x="9855" y="45827"/>
              <a:ext cx="30804" cy="80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直接箭头连接符 73"/>
            <p:cNvSpPr>
              <a:spLocks noChangeShapeType="1"/>
            </p:cNvSpPr>
            <p:nvPr/>
          </p:nvSpPr>
          <p:spPr bwMode="auto">
            <a:xfrm flipV="1">
              <a:off x="9855" y="16450"/>
              <a:ext cx="34148" cy="49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直接箭头连接符 74"/>
            <p:cNvSpPr>
              <a:spLocks noChangeShapeType="1"/>
            </p:cNvSpPr>
            <p:nvPr/>
          </p:nvSpPr>
          <p:spPr bwMode="auto">
            <a:xfrm flipV="1">
              <a:off x="25813" y="16450"/>
              <a:ext cx="18190" cy="49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直接箭头连接符 75"/>
            <p:cNvSpPr>
              <a:spLocks noChangeShapeType="1"/>
            </p:cNvSpPr>
            <p:nvPr/>
          </p:nvSpPr>
          <p:spPr bwMode="auto">
            <a:xfrm flipV="1">
              <a:off x="42608" y="16450"/>
              <a:ext cx="1395" cy="513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直接箭头连接符 68"/>
            <p:cNvSpPr>
              <a:spLocks noChangeShapeType="1"/>
            </p:cNvSpPr>
            <p:nvPr/>
          </p:nvSpPr>
          <p:spPr bwMode="auto">
            <a:xfrm>
              <a:off x="25813" y="46120"/>
              <a:ext cx="17616" cy="748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7" name="圆角矩形 130"/>
          <p:cNvSpPr>
            <a:spLocks noChangeArrowheads="1"/>
          </p:cNvSpPr>
          <p:nvPr/>
        </p:nvSpPr>
        <p:spPr bwMode="auto">
          <a:xfrm>
            <a:off x="4087050" y="4166677"/>
            <a:ext cx="1349046" cy="486459"/>
          </a:xfrm>
          <a:prstGeom prst="roundRect">
            <a:avLst>
              <a:gd name="adj" fmla="val 16667"/>
            </a:avLst>
          </a:prstGeom>
          <a:solidFill>
            <a:srgbClr val="EBF1DE"/>
          </a:solidFill>
          <a:ln w="25400">
            <a:solidFill>
              <a:srgbClr val="000000"/>
            </a:solidFill>
            <a:prstDash val="dash"/>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Store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dirty="0" smtClean="0">
                <a:ln>
                  <a:noFill/>
                </a:ln>
                <a:solidFill>
                  <a:schemeClr val="tx1"/>
                </a:solidFill>
                <a:effectLst/>
                <a:latin typeface="Arial" pitchFamily="34" charset="0"/>
                <a:ea typeface="宋体" pitchFamily="2" charset="-122"/>
                <a:cs typeface="宋体" pitchFamily="2" charset="-122"/>
              </a:rPr>
              <a:t> </a:t>
            </a:r>
            <a:r>
              <a:rPr lang="en-US" altLang="zh-CN" sz="800" dirty="0" smtClean="0">
                <a:solidFill>
                  <a:srgbClr val="FF0000"/>
                </a:solidFill>
                <a:latin typeface="Arial" pitchFamily="34" charset="0"/>
                <a:ea typeface="宋体" pitchFamily="2" charset="-122"/>
                <a:cs typeface="宋体" pitchFamily="2" charset="-122"/>
              </a:rPr>
              <a:t>Ram-&gt;HDFS</a:t>
            </a:r>
            <a:endParaRPr kumimoji="0" lang="zh-CN" altLang="zh-CN" sz="8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p:txBody>
      </p:sp>
      <p:sp>
        <p:nvSpPr>
          <p:cNvPr id="48" name="圆角矩形 133"/>
          <p:cNvSpPr>
            <a:spLocks noChangeArrowheads="1"/>
          </p:cNvSpPr>
          <p:nvPr/>
        </p:nvSpPr>
        <p:spPr bwMode="auto">
          <a:xfrm>
            <a:off x="5626407" y="4166677"/>
            <a:ext cx="1321857" cy="486458"/>
          </a:xfrm>
          <a:prstGeom prst="roundRect">
            <a:avLst>
              <a:gd name="adj" fmla="val 16667"/>
            </a:avLst>
          </a:prstGeom>
          <a:solidFill>
            <a:srgbClr val="EBF1DE"/>
          </a:solidFill>
          <a:ln w="25400">
            <a:solidFill>
              <a:srgbClr val="000000"/>
            </a:solidFill>
            <a:prstDash val="dash"/>
            <a:round/>
            <a:headEnd/>
            <a:tailEnd/>
          </a:ln>
        </p:spPr>
        <p:txBody>
          <a:bodyPr vert="horz" wrap="square" lIns="91440" tIns="45720" rIns="91440" bIns="45720" numCol="1" anchor="ctr" anchorCtr="0" compatLnSpc="1">
            <a:prstTxWarp prst="textNoShape">
              <a:avLst/>
            </a:prstTxWarp>
          </a:bodyPr>
          <a:lstStyle/>
          <a:p>
            <a:pPr lvl="0" algn="ctr" fontAlgn="base">
              <a:spcBef>
                <a:spcPct val="0"/>
              </a:spcBef>
              <a:spcAft>
                <a:spcPct val="0"/>
              </a:spcAft>
            </a:pPr>
            <a:r>
              <a:rPr lang="en-US" altLang="zh-CN" sz="800" dirty="0" smtClean="0">
                <a:latin typeface="Arial" pitchFamily="34" charset="0"/>
                <a:ea typeface="宋体" pitchFamily="2" charset="-122"/>
                <a:cs typeface="宋体" pitchFamily="2" charset="-122"/>
              </a:rPr>
              <a:t>Store</a:t>
            </a:r>
          </a:p>
          <a:p>
            <a:pPr lvl="0" algn="ctr" fontAlgn="base">
              <a:spcBef>
                <a:spcPct val="0"/>
              </a:spcBef>
              <a:spcAft>
                <a:spcPct val="0"/>
              </a:spcAft>
            </a:pPr>
            <a:r>
              <a:rPr lang="en-US" altLang="zh-CN" sz="800" dirty="0" smtClean="0">
                <a:solidFill>
                  <a:srgbClr val="FF0000"/>
                </a:solidFill>
                <a:latin typeface="Arial" pitchFamily="34" charset="0"/>
                <a:ea typeface="宋体" pitchFamily="2" charset="-122"/>
                <a:cs typeface="宋体" pitchFamily="2" charset="-122"/>
              </a:rPr>
              <a:t>Ram-&gt;HDFS</a:t>
            </a:r>
            <a:endParaRPr kumimoji="0" lang="en-US" altLang="zh-CN" sz="8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p:txBody>
      </p:sp>
      <p:sp>
        <p:nvSpPr>
          <p:cNvPr id="49" name="圆角矩形 137"/>
          <p:cNvSpPr>
            <a:spLocks noChangeArrowheads="1"/>
          </p:cNvSpPr>
          <p:nvPr/>
        </p:nvSpPr>
        <p:spPr bwMode="auto">
          <a:xfrm>
            <a:off x="7135028" y="4184850"/>
            <a:ext cx="1325404" cy="486458"/>
          </a:xfrm>
          <a:prstGeom prst="roundRect">
            <a:avLst>
              <a:gd name="adj" fmla="val 16667"/>
            </a:avLst>
          </a:prstGeom>
          <a:solidFill>
            <a:srgbClr val="EBF1DE"/>
          </a:solidFill>
          <a:ln w="25400">
            <a:solidFill>
              <a:srgbClr val="000000"/>
            </a:solidFill>
            <a:prstDash val="dash"/>
            <a:round/>
            <a:headEnd/>
            <a:tailEnd/>
          </a:ln>
        </p:spPr>
        <p:txBody>
          <a:bodyPr vert="horz" wrap="square" lIns="91440" tIns="45720" rIns="91440" bIns="45720" numCol="1" anchor="ctr" anchorCtr="0" compatLnSpc="1">
            <a:prstTxWarp prst="textNoShape">
              <a:avLst/>
            </a:prstTxWarp>
          </a:bodyPr>
          <a:lstStyle/>
          <a:p>
            <a:pPr lvl="0" algn="ctr" fontAlgn="base">
              <a:spcBef>
                <a:spcPct val="0"/>
              </a:spcBef>
              <a:spcAft>
                <a:spcPct val="0"/>
              </a:spcAft>
            </a:pPr>
            <a:r>
              <a:rPr lang="en-US" altLang="zh-CN" sz="800" dirty="0" smtClean="0">
                <a:latin typeface="Arial" pitchFamily="34" charset="0"/>
                <a:ea typeface="宋体" pitchFamily="2" charset="-122"/>
                <a:cs typeface="宋体" pitchFamily="2" charset="-122"/>
              </a:rPr>
              <a:t>Store</a:t>
            </a:r>
          </a:p>
          <a:p>
            <a:pPr lvl="0" algn="ctr" fontAlgn="base">
              <a:spcBef>
                <a:spcPct val="0"/>
              </a:spcBef>
              <a:spcAft>
                <a:spcPct val="0"/>
              </a:spcAft>
            </a:pPr>
            <a:r>
              <a:rPr lang="en-US" altLang="zh-CN" sz="800" dirty="0" smtClean="0">
                <a:solidFill>
                  <a:srgbClr val="FF0000"/>
                </a:solidFill>
                <a:latin typeface="Arial" pitchFamily="34" charset="0"/>
                <a:ea typeface="宋体" pitchFamily="2" charset="-122"/>
                <a:cs typeface="宋体" pitchFamily="2" charset="-122"/>
              </a:rPr>
              <a:t>Ram-&gt;HDFS</a:t>
            </a:r>
            <a:endParaRPr kumimoji="0" lang="en-US" altLang="zh-CN" sz="8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725953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帷幄的数据模型</a:t>
            </a:r>
            <a:endParaRPr lang="zh-CN" altLang="en-US" dirty="0"/>
          </a:p>
        </p:txBody>
      </p:sp>
      <p:sp>
        <p:nvSpPr>
          <p:cNvPr id="3" name="文本占位符 2"/>
          <p:cNvSpPr>
            <a:spLocks noGrp="1"/>
          </p:cNvSpPr>
          <p:nvPr>
            <p:ph type="body" sz="quarter" idx="15"/>
          </p:nvPr>
        </p:nvSpPr>
        <p:spPr>
          <a:xfrm>
            <a:off x="498059" y="980728"/>
            <a:ext cx="3065829" cy="5256584"/>
          </a:xfrm>
        </p:spPr>
        <p:txBody>
          <a:bodyPr/>
          <a:lstStyle/>
          <a:p>
            <a:r>
              <a:rPr lang="zh-CN" altLang="en-US" dirty="0" smtClean="0"/>
              <a:t>数据源模型</a:t>
            </a:r>
            <a:r>
              <a:rPr lang="en-US" altLang="zh-CN" dirty="0" smtClean="0"/>
              <a:t>(JSON)</a:t>
            </a:r>
          </a:p>
          <a:p>
            <a:endParaRPr lang="en-US" altLang="zh-CN" dirty="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p:txBody>
      </p:sp>
      <p:sp>
        <p:nvSpPr>
          <p:cNvPr id="11" name="矩形 10"/>
          <p:cNvSpPr/>
          <p:nvPr/>
        </p:nvSpPr>
        <p:spPr>
          <a:xfrm>
            <a:off x="467544" y="4747010"/>
            <a:ext cx="1116124" cy="36004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endParaRPr lang="zh-CN" altLang="en-US" dirty="0"/>
          </a:p>
        </p:txBody>
      </p:sp>
      <p:sp>
        <p:nvSpPr>
          <p:cNvPr id="14" name="矩形 13"/>
          <p:cNvSpPr/>
          <p:nvPr/>
        </p:nvSpPr>
        <p:spPr>
          <a:xfrm>
            <a:off x="467544" y="5107050"/>
            <a:ext cx="1116124" cy="36004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15" name="TextBox 14"/>
          <p:cNvSpPr txBox="1"/>
          <p:nvPr/>
        </p:nvSpPr>
        <p:spPr>
          <a:xfrm>
            <a:off x="539552" y="4811614"/>
            <a:ext cx="648072" cy="230832"/>
          </a:xfrm>
          <a:prstGeom prst="rect">
            <a:avLst/>
          </a:prstGeom>
          <a:noFill/>
        </p:spPr>
        <p:txBody>
          <a:bodyPr wrap="square" rtlCol="0">
            <a:spAutoFit/>
          </a:bodyPr>
          <a:lstStyle/>
          <a:p>
            <a:r>
              <a:rPr lang="zh-CN" altLang="en-US" sz="900" dirty="0" smtClean="0"/>
              <a:t>通用</a:t>
            </a:r>
            <a:r>
              <a:rPr lang="zh-CN" altLang="en-US" sz="900" dirty="0"/>
              <a:t>属性</a:t>
            </a:r>
          </a:p>
        </p:txBody>
      </p:sp>
      <p:sp>
        <p:nvSpPr>
          <p:cNvPr id="16" name="TextBox 15"/>
          <p:cNvSpPr txBox="1"/>
          <p:nvPr/>
        </p:nvSpPr>
        <p:spPr>
          <a:xfrm>
            <a:off x="539552" y="5179058"/>
            <a:ext cx="936104" cy="230832"/>
          </a:xfrm>
          <a:prstGeom prst="rect">
            <a:avLst/>
          </a:prstGeom>
          <a:noFill/>
        </p:spPr>
        <p:txBody>
          <a:bodyPr wrap="square" rtlCol="0">
            <a:spAutoFit/>
          </a:bodyPr>
          <a:lstStyle/>
          <a:p>
            <a:r>
              <a:rPr lang="zh-CN" altLang="en-US" sz="900" dirty="0" smtClean="0"/>
              <a:t>数据源属性</a:t>
            </a:r>
            <a:endParaRPr lang="zh-CN" altLang="en-US" sz="900" dirty="0"/>
          </a:p>
        </p:txBody>
      </p:sp>
      <p:sp>
        <p:nvSpPr>
          <p:cNvPr id="17" name="上箭头 16"/>
          <p:cNvSpPr/>
          <p:nvPr/>
        </p:nvSpPr>
        <p:spPr>
          <a:xfrm rot="3546809">
            <a:off x="1706625" y="4631594"/>
            <a:ext cx="277557" cy="360040"/>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8" name="上箭头 17"/>
          <p:cNvSpPr/>
          <p:nvPr/>
        </p:nvSpPr>
        <p:spPr>
          <a:xfrm rot="6765182">
            <a:off x="1700579" y="5182180"/>
            <a:ext cx="277557" cy="360040"/>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9" name="圆角矩形 18"/>
          <p:cNvSpPr/>
          <p:nvPr/>
        </p:nvSpPr>
        <p:spPr>
          <a:xfrm>
            <a:off x="2051720" y="4034334"/>
            <a:ext cx="1296144" cy="928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1000" dirty="0">
                <a:effectLst>
                  <a:outerShdw blurRad="38100" dist="38100" dir="2700000" algn="tl">
                    <a:srgbClr val="000000">
                      <a:alpha val="43137"/>
                    </a:srgbClr>
                  </a:outerShdw>
                </a:effectLst>
              </a:rPr>
              <a:t>t</a:t>
            </a:r>
            <a:r>
              <a:rPr lang="en-US" altLang="zh-CN" sz="1000" dirty="0" smtClean="0">
                <a:effectLst>
                  <a:outerShdw blurRad="38100" dist="38100" dir="2700000" algn="tl">
                    <a:srgbClr val="000000">
                      <a:alpha val="43137"/>
                    </a:srgbClr>
                  </a:outerShdw>
                </a:effectLst>
              </a:rPr>
              <a:t>ype</a:t>
            </a:r>
          </a:p>
          <a:p>
            <a:r>
              <a:rPr lang="en-US" altLang="zh-CN" sz="1000" dirty="0">
                <a:effectLst>
                  <a:outerShdw blurRad="38100" dist="38100" dir="2700000" algn="tl">
                    <a:srgbClr val="000000">
                      <a:alpha val="43137"/>
                    </a:srgbClr>
                  </a:outerShdw>
                </a:effectLst>
              </a:rPr>
              <a:t>n</a:t>
            </a:r>
            <a:r>
              <a:rPr lang="en-US" altLang="zh-CN" sz="1000" dirty="0" smtClean="0">
                <a:effectLst>
                  <a:outerShdw blurRad="38100" dist="38100" dir="2700000" algn="tl">
                    <a:srgbClr val="000000">
                      <a:alpha val="43137"/>
                    </a:srgbClr>
                  </a:outerShdw>
                </a:effectLst>
              </a:rPr>
              <a:t>ame</a:t>
            </a:r>
          </a:p>
          <a:p>
            <a:r>
              <a:rPr lang="en-US" altLang="zh-CN" sz="1000" dirty="0">
                <a:effectLst>
                  <a:outerShdw blurRad="38100" dist="38100" dir="2700000" algn="tl">
                    <a:srgbClr val="000000">
                      <a:alpha val="43137"/>
                    </a:srgbClr>
                  </a:outerShdw>
                </a:effectLst>
              </a:rPr>
              <a:t>n</a:t>
            </a:r>
            <a:r>
              <a:rPr lang="en-US" altLang="zh-CN" sz="1000" dirty="0" smtClean="0">
                <a:effectLst>
                  <a:outerShdw blurRad="38100" dist="38100" dir="2700000" algn="tl">
                    <a:srgbClr val="000000">
                      <a:alpha val="43137"/>
                    </a:srgbClr>
                  </a:outerShdw>
                </a:effectLst>
              </a:rPr>
              <a:t>odes</a:t>
            </a:r>
          </a:p>
          <a:p>
            <a:r>
              <a:rPr lang="en-US" altLang="zh-CN" sz="1000" dirty="0" smtClean="0">
                <a:effectLst>
                  <a:outerShdw blurRad="38100" dist="38100" dir="2700000" algn="tl">
                    <a:srgbClr val="000000">
                      <a:alpha val="43137"/>
                    </a:srgbClr>
                  </a:outerShdw>
                </a:effectLst>
              </a:rPr>
              <a:t>allowConcurrentPerNode</a:t>
            </a:r>
          </a:p>
          <a:p>
            <a:r>
              <a:rPr lang="en-US" altLang="zh-CN" sz="1000" dirty="0">
                <a:effectLst>
                  <a:outerShdw blurRad="38100" dist="38100" dir="2700000" algn="tl">
                    <a:srgbClr val="000000">
                      <a:alpha val="43137"/>
                    </a:srgbClr>
                  </a:outerShdw>
                </a:effectLst>
              </a:rPr>
              <a:t>className</a:t>
            </a:r>
            <a:endParaRPr lang="zh-CN" altLang="en-US" sz="1000" dirty="0">
              <a:effectLst>
                <a:outerShdw blurRad="38100" dist="38100" dir="2700000" algn="tl">
                  <a:srgbClr val="000000">
                    <a:alpha val="43137"/>
                  </a:srgbClr>
                </a:outerShdw>
              </a:effectLst>
            </a:endParaRPr>
          </a:p>
        </p:txBody>
      </p:sp>
      <p:sp>
        <p:nvSpPr>
          <p:cNvPr id="20" name="圆角矩形 19"/>
          <p:cNvSpPr/>
          <p:nvPr/>
        </p:nvSpPr>
        <p:spPr>
          <a:xfrm>
            <a:off x="2051720" y="5164596"/>
            <a:ext cx="1296144" cy="928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1000" dirty="0" smtClean="0">
                <a:effectLst>
                  <a:outerShdw blurRad="38100" dist="38100" dir="2700000" algn="tl">
                    <a:srgbClr val="000000">
                      <a:alpha val="43137"/>
                    </a:srgbClr>
                  </a:outerShdw>
                </a:effectLst>
              </a:rPr>
              <a:t>Properties</a:t>
            </a:r>
            <a:r>
              <a:rPr lang="en-US" altLang="zh-CN" sz="1000" dirty="0" smtClean="0"/>
              <a:t>{}</a:t>
            </a:r>
            <a:endParaRPr lang="zh-CN" altLang="en-US" sz="1000" dirty="0"/>
          </a:p>
        </p:txBody>
      </p:sp>
      <p:sp>
        <p:nvSpPr>
          <p:cNvPr id="24" name="文本占位符 2"/>
          <p:cNvSpPr txBox="1">
            <a:spLocks/>
          </p:cNvSpPr>
          <p:nvPr/>
        </p:nvSpPr>
        <p:spPr bwMode="auto">
          <a:xfrm>
            <a:off x="4860032" y="1024570"/>
            <a:ext cx="2520280"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None/>
              <a:defRPr sz="1800" b="0" kern="1200" baseline="0">
                <a:solidFill>
                  <a:schemeClr val="tx1"/>
                </a:solidFill>
                <a:latin typeface="方正兰亭中黑_GBK" pitchFamily="2" charset="-122"/>
                <a:ea typeface="方正兰亭中黑_GBK" pitchFamily="2" charset="-122"/>
                <a:cs typeface="黑体" charset="0"/>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黑体" charset="0"/>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黑体" charset="0"/>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黑体" charset="0"/>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黑体"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建表语句</a:t>
            </a:r>
            <a:r>
              <a:rPr lang="en-US" altLang="zh-CN" dirty="0" smtClean="0"/>
              <a:t>(JSON</a:t>
            </a:r>
            <a:r>
              <a:rPr lang="en-US" altLang="zh-CN" dirty="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26" name="文本占位符 2"/>
          <p:cNvSpPr txBox="1">
            <a:spLocks/>
          </p:cNvSpPr>
          <p:nvPr/>
        </p:nvSpPr>
        <p:spPr bwMode="auto">
          <a:xfrm>
            <a:off x="4860032" y="4054265"/>
            <a:ext cx="2871936" cy="157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None/>
              <a:defRPr sz="1800" b="0" kern="1200" baseline="0">
                <a:solidFill>
                  <a:schemeClr val="tx1"/>
                </a:solidFill>
                <a:latin typeface="方正兰亭中黑_GBK" pitchFamily="2" charset="-122"/>
                <a:ea typeface="方正兰亭中黑_GBK" pitchFamily="2" charset="-122"/>
                <a:cs typeface="黑体" charset="0"/>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黑体" charset="0"/>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黑体" charset="0"/>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黑体" charset="0"/>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黑体"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数据模型</a:t>
            </a:r>
            <a:r>
              <a:rPr lang="en-US" altLang="zh-CN" dirty="0"/>
              <a:t>(JSON</a:t>
            </a:r>
            <a:r>
              <a:rPr lang="en-US" altLang="zh-CN" dirty="0" smtClean="0"/>
              <a:t>)</a:t>
            </a:r>
          </a:p>
          <a:p>
            <a:endParaRPr lang="en-US" altLang="zh-CN" dirty="0"/>
          </a:p>
          <a:p>
            <a:r>
              <a:rPr lang="en-US" altLang="zh-CN" sz="800" dirty="0"/>
              <a:t>{"partition":"20161209","datas":[{"id":7},{"id":8</a:t>
            </a:r>
            <a:r>
              <a:rPr lang="en-US" altLang="zh-CN" sz="800" dirty="0" smtClean="0"/>
              <a:t>}],</a:t>
            </a:r>
          </a:p>
          <a:p>
            <a:endParaRPr lang="en-US" altLang="zh-CN" sz="800" dirty="0"/>
          </a:p>
          <a:p>
            <a:r>
              <a:rPr lang="en-US" altLang="zh-CN" sz="800" dirty="0" smtClean="0"/>
              <a:t>"</a:t>
            </a:r>
            <a:r>
              <a:rPr lang="en-US" altLang="zh-CN" sz="800" dirty="0"/>
              <a:t>db":"default","table":"weiwo_test3"}</a:t>
            </a:r>
            <a:endParaRPr lang="en-US" altLang="zh-CN" sz="800" dirty="0" smtClean="0"/>
          </a:p>
          <a:p>
            <a:endParaRPr lang="en-US" altLang="zh-CN" dirty="0" smtClean="0"/>
          </a:p>
          <a:p>
            <a:endParaRPr lang="en-US" altLang="zh-CN" dirty="0" smtClean="0"/>
          </a:p>
          <a:p>
            <a:endParaRPr lang="en-US" altLang="zh-CN" dirty="0" smtClean="0"/>
          </a:p>
          <a:p>
            <a:endParaRPr lang="en-US" altLang="zh-CN" dirty="0" smtClean="0"/>
          </a:p>
        </p:txBody>
      </p:sp>
      <p:sp>
        <p:nvSpPr>
          <p:cNvPr id="22" name="矩形 21"/>
          <p:cNvSpPr/>
          <p:nvPr/>
        </p:nvSpPr>
        <p:spPr>
          <a:xfrm>
            <a:off x="4860032" y="1441519"/>
            <a:ext cx="2430016" cy="830997"/>
          </a:xfrm>
          <a:prstGeom prst="rect">
            <a:avLst/>
          </a:prstGeom>
        </p:spPr>
        <p:txBody>
          <a:bodyPr wrap="square">
            <a:spAutoFit/>
          </a:bodyPr>
          <a:lstStyle/>
          <a:p>
            <a:r>
              <a:rPr lang="en-US" altLang="zh-CN" sz="800" dirty="0"/>
              <a:t>create table weiwo_test3( </a:t>
            </a:r>
          </a:p>
          <a:p>
            <a:r>
              <a:rPr lang="en-US" altLang="zh-CN" sz="800" dirty="0"/>
              <a:t>  id integer,vpartition </a:t>
            </a:r>
            <a:r>
              <a:rPr lang="en-US" altLang="zh-CN" sz="800" dirty="0" err="1"/>
              <a:t>varchar</a:t>
            </a:r>
            <a:r>
              <a:rPr lang="en-US" altLang="zh-CN" sz="800" dirty="0"/>
              <a:t> ) </a:t>
            </a:r>
            <a:endParaRPr lang="en-US" altLang="zh-CN" sz="800" dirty="0" smtClean="0"/>
          </a:p>
          <a:p>
            <a:endParaRPr lang="en-US" altLang="zh-CN" sz="800" dirty="0"/>
          </a:p>
          <a:p>
            <a:r>
              <a:rPr lang="en-US" altLang="zh-CN" sz="800" dirty="0"/>
              <a:t>  with (format='weiwo',</a:t>
            </a:r>
          </a:p>
          <a:p>
            <a:r>
              <a:rPr lang="en-US" altLang="zh-CN" sz="800" dirty="0"/>
              <a:t>  "</a:t>
            </a:r>
            <a:r>
              <a:rPr lang="en-US" altLang="zh-CN" sz="800" dirty="0" err="1"/>
              <a:t>weiwodb.schema.mapping</a:t>
            </a:r>
            <a:r>
              <a:rPr lang="en-US" altLang="zh-CN" sz="800" dirty="0"/>
              <a:t>"='id </a:t>
            </a:r>
            <a:r>
              <a:rPr lang="en-US" altLang="zh-CN" sz="800" dirty="0" err="1"/>
              <a:t>int,vpartition</a:t>
            </a:r>
            <a:r>
              <a:rPr lang="en-US" altLang="zh-CN" sz="800" dirty="0"/>
              <a:t> string');</a:t>
            </a:r>
            <a:endParaRPr lang="zh-CN" altLang="en-US" sz="800" dirty="0"/>
          </a:p>
        </p:txBody>
      </p:sp>
      <p:sp>
        <p:nvSpPr>
          <p:cNvPr id="27" name="矩形 26"/>
          <p:cNvSpPr/>
          <p:nvPr/>
        </p:nvSpPr>
        <p:spPr>
          <a:xfrm>
            <a:off x="566614" y="1501621"/>
            <a:ext cx="2781250" cy="2431435"/>
          </a:xfrm>
          <a:prstGeom prst="rect">
            <a:avLst/>
          </a:prstGeom>
        </p:spPr>
        <p:txBody>
          <a:bodyPr wrap="square">
            <a:spAutoFit/>
          </a:bodyPr>
          <a:lstStyle/>
          <a:p>
            <a:r>
              <a:rPr lang="en-US" altLang="zh-CN" sz="800" dirty="0"/>
              <a:t>{</a:t>
            </a:r>
          </a:p>
          <a:p>
            <a:r>
              <a:rPr lang="en-US" altLang="zh-CN" sz="800" dirty="0"/>
              <a:t>    "type": "kafka",</a:t>
            </a:r>
          </a:p>
          <a:p>
            <a:r>
              <a:rPr lang="en-US" altLang="zh-CN" sz="800" dirty="0"/>
              <a:t>    "name": "weiwo",</a:t>
            </a:r>
          </a:p>
          <a:p>
            <a:r>
              <a:rPr lang="en-US" altLang="zh-CN" sz="800" dirty="0"/>
              <a:t>    "nodes": 2,</a:t>
            </a:r>
          </a:p>
          <a:p>
            <a:r>
              <a:rPr lang="en-US" altLang="zh-CN" sz="800" dirty="0"/>
              <a:t>    "allowConcurrentPerNode": false,</a:t>
            </a:r>
          </a:p>
          <a:p>
            <a:r>
              <a:rPr lang="en-US" altLang="zh-CN" sz="800" dirty="0"/>
              <a:t>    "className": "com.facebook.presto.lucene.writer.kafka.KafkaDataSourceWriter",</a:t>
            </a:r>
          </a:p>
          <a:p>
            <a:r>
              <a:rPr lang="en-US" altLang="zh-CN" sz="800" dirty="0"/>
              <a:t>    "properties": {</a:t>
            </a:r>
          </a:p>
          <a:p>
            <a:r>
              <a:rPr lang="en-US" altLang="zh-CN" sz="800" dirty="0"/>
              <a:t>      "zookeeper.session.timeout.ms": 30000,</a:t>
            </a:r>
          </a:p>
          <a:p>
            <a:r>
              <a:rPr lang="en-US" altLang="zh-CN" sz="800" dirty="0"/>
              <a:t>      "</a:t>
            </a:r>
            <a:r>
              <a:rPr lang="en-US" altLang="zh-CN" sz="800" dirty="0" err="1"/>
              <a:t>zookeeper.connect</a:t>
            </a:r>
            <a:r>
              <a:rPr lang="en-US" altLang="zh-CN" sz="800" dirty="0"/>
              <a:t>": "y153-hadoop-namenode2.vclound.com,</a:t>
            </a:r>
          </a:p>
          <a:p>
            <a:r>
              <a:rPr lang="en-US" altLang="zh-CN" sz="800" dirty="0"/>
              <a:t>      "zookeeper.sync.time.ms": 400,</a:t>
            </a:r>
          </a:p>
          <a:p>
            <a:r>
              <a:rPr lang="en-US" altLang="zh-CN" sz="800" dirty="0"/>
              <a:t>      "group.id": "weiwo",</a:t>
            </a:r>
          </a:p>
          <a:p>
            <a:r>
              <a:rPr lang="en-US" altLang="zh-CN" sz="800" dirty="0"/>
              <a:t>      "kafka.topic.name": "</a:t>
            </a:r>
            <a:r>
              <a:rPr lang="en-US" altLang="zh-CN" sz="800" dirty="0" err="1"/>
              <a:t>weiwo</a:t>
            </a:r>
            <a:r>
              <a:rPr lang="en-US" altLang="zh-CN" sz="800" dirty="0"/>
              <a:t>",</a:t>
            </a:r>
          </a:p>
          <a:p>
            <a:r>
              <a:rPr lang="en-US" altLang="zh-CN" sz="800" dirty="0"/>
              <a:t>      "</a:t>
            </a:r>
            <a:r>
              <a:rPr lang="en-US" altLang="zh-CN" sz="800" dirty="0" err="1"/>
              <a:t>consumer.thread.num</a:t>
            </a:r>
            <a:r>
              <a:rPr lang="en-US" altLang="zh-CN" sz="800" dirty="0"/>
              <a:t>": 1,</a:t>
            </a:r>
          </a:p>
          <a:p>
            <a:r>
              <a:rPr lang="en-US" altLang="zh-CN" sz="800" dirty="0"/>
              <a:t>      "auto.commit.interval.ms": 2000</a:t>
            </a:r>
          </a:p>
          <a:p>
            <a:r>
              <a:rPr lang="en-US" altLang="zh-CN" sz="800" dirty="0"/>
              <a:t>    }</a:t>
            </a:r>
          </a:p>
          <a:p>
            <a:r>
              <a:rPr lang="en-US" altLang="zh-CN" sz="800" dirty="0"/>
              <a:t> </a:t>
            </a:r>
            <a:r>
              <a:rPr lang="en-US" altLang="zh-CN" sz="800" dirty="0" smtClean="0"/>
              <a:t>}</a:t>
            </a:r>
            <a:endParaRPr lang="zh-CN" altLang="en-US" sz="800" dirty="0"/>
          </a:p>
        </p:txBody>
      </p:sp>
      <p:sp>
        <p:nvSpPr>
          <p:cNvPr id="29" name="圆角矩形 28"/>
          <p:cNvSpPr/>
          <p:nvPr/>
        </p:nvSpPr>
        <p:spPr>
          <a:xfrm>
            <a:off x="683568" y="2492896"/>
            <a:ext cx="2448272" cy="1296144"/>
          </a:xfrm>
          <a:prstGeom prst="roundRect">
            <a:avLst/>
          </a:prstGeom>
          <a:solidFill>
            <a:schemeClr val="accent1">
              <a:alpha val="0"/>
            </a:schemeClr>
          </a:solidFill>
          <a:ln>
            <a:solidFill>
              <a:srgbClr val="FF0000">
                <a:alpha val="32000"/>
              </a:srgb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4932040" y="1844824"/>
            <a:ext cx="2232248" cy="415499"/>
          </a:xfrm>
          <a:prstGeom prst="roundRect">
            <a:avLst/>
          </a:prstGeom>
          <a:solidFill>
            <a:srgbClr val="FF0000">
              <a:alpha val="0"/>
            </a:srgbClr>
          </a:solidFill>
          <a:ln>
            <a:solidFill>
              <a:srgbClr val="FF0000">
                <a:alpha val="31000"/>
              </a:srgb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6" name="圆角矩形 4095"/>
          <p:cNvSpPr/>
          <p:nvPr/>
        </p:nvSpPr>
        <p:spPr>
          <a:xfrm>
            <a:off x="5431904" y="1585389"/>
            <a:ext cx="864096" cy="144017"/>
          </a:xfrm>
          <a:prstGeom prst="roundRect">
            <a:avLst/>
          </a:prstGeom>
          <a:solidFill>
            <a:schemeClr val="accent1">
              <a:alpha val="0"/>
            </a:schemeClr>
          </a:solid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7" name="圆角矩形 4096"/>
          <p:cNvSpPr/>
          <p:nvPr/>
        </p:nvSpPr>
        <p:spPr>
          <a:xfrm>
            <a:off x="5004048" y="4653136"/>
            <a:ext cx="1188132" cy="228218"/>
          </a:xfrm>
          <a:prstGeom prst="roundRect">
            <a:avLst/>
          </a:prstGeom>
          <a:solidFill>
            <a:schemeClr val="accent1">
              <a:alpha val="0"/>
            </a:schemeClr>
          </a:solidFill>
          <a:ln>
            <a:solidFill>
              <a:srgbClr val="FF0000">
                <a:alpha val="35000"/>
              </a:srgb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3" name="圆角矩形 4102"/>
          <p:cNvSpPr/>
          <p:nvPr/>
        </p:nvSpPr>
        <p:spPr>
          <a:xfrm>
            <a:off x="5004048" y="4940750"/>
            <a:ext cx="1944216" cy="232574"/>
          </a:xfrm>
          <a:prstGeom prst="roundRect">
            <a:avLst/>
          </a:prstGeom>
          <a:solidFill>
            <a:schemeClr val="accent1">
              <a:alpha val="0"/>
            </a:schemeClr>
          </a:solidFill>
          <a:ln>
            <a:solidFill>
              <a:srgbClr val="FF0000">
                <a:alpha val="79000"/>
              </a:srgb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4860032" y="2448471"/>
            <a:ext cx="2664296" cy="692497"/>
          </a:xfrm>
          <a:prstGeom prst="rect">
            <a:avLst/>
          </a:prstGeom>
          <a:noFill/>
        </p:spPr>
        <p:txBody>
          <a:bodyPr wrap="square" rtlCol="0">
            <a:spAutoFit/>
          </a:bodyPr>
          <a:lstStyle/>
          <a:p>
            <a:r>
              <a:rPr lang="zh-CN" altLang="en-US" sz="1050" b="1" dirty="0" smtClean="0"/>
              <a:t>自定义分区</a:t>
            </a:r>
            <a:r>
              <a:rPr lang="zh-CN" altLang="en-US" dirty="0" smtClean="0"/>
              <a:t>：</a:t>
            </a:r>
            <a:endParaRPr lang="en-US" altLang="zh-CN" dirty="0" smtClean="0"/>
          </a:p>
          <a:p>
            <a:r>
              <a:rPr lang="zh-CN" altLang="en-US" sz="1050" dirty="0" smtClean="0"/>
              <a:t>不同于</a:t>
            </a:r>
            <a:r>
              <a:rPr lang="en-US" altLang="zh-CN" sz="1050" dirty="0" smtClean="0"/>
              <a:t>hive</a:t>
            </a:r>
            <a:r>
              <a:rPr lang="zh-CN" altLang="en-US" sz="1050" dirty="0" smtClean="0"/>
              <a:t>的分区方式，采用固定用</a:t>
            </a:r>
            <a:r>
              <a:rPr lang="en-US" altLang="zh-CN" sz="1050" dirty="0" smtClean="0">
                <a:effectLst>
                  <a:outerShdw blurRad="38100" dist="38100" dir="2700000" algn="tl">
                    <a:srgbClr val="000000">
                      <a:alpha val="43137"/>
                    </a:srgbClr>
                  </a:outerShdw>
                </a:effectLst>
              </a:rPr>
              <a:t>vpartition</a:t>
            </a:r>
            <a:r>
              <a:rPr lang="en-US" altLang="zh-CN" sz="1050" dirty="0" smtClean="0"/>
              <a:t> </a:t>
            </a:r>
            <a:r>
              <a:rPr lang="zh-CN" altLang="en-US" sz="1050" dirty="0" smtClean="0"/>
              <a:t>字段做分区字段</a:t>
            </a:r>
            <a:endParaRPr lang="zh-CN" altLang="en-US" sz="1050" dirty="0"/>
          </a:p>
        </p:txBody>
      </p:sp>
    </p:spTree>
    <p:extLst>
      <p:ext uri="{BB962C8B-B14F-4D97-AF65-F5344CB8AC3E}">
        <p14:creationId xmlns:p14="http://schemas.microsoft.com/office/powerpoint/2010/main" val="2125480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帷幄查询多点分片</a:t>
            </a:r>
            <a:endParaRPr lang="zh-CN" altLang="en-US" dirty="0"/>
          </a:p>
        </p:txBody>
      </p:sp>
      <p:sp>
        <p:nvSpPr>
          <p:cNvPr id="4" name="圆角矩形 3"/>
          <p:cNvSpPr/>
          <p:nvPr/>
        </p:nvSpPr>
        <p:spPr>
          <a:xfrm>
            <a:off x="1307642" y="1844824"/>
            <a:ext cx="720080" cy="4320480"/>
          </a:xfrm>
          <a:prstGeom prst="roundRect">
            <a:avLst/>
          </a:prstGeom>
          <a:solidFill>
            <a:srgbClr val="FA1297"/>
          </a:solidFill>
          <a:ln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查</a:t>
            </a:r>
            <a:endParaRPr lang="en-US" altLang="zh-CN" dirty="0" smtClean="0"/>
          </a:p>
          <a:p>
            <a:pPr algn="ctr"/>
            <a:r>
              <a:rPr lang="zh-CN" altLang="en-US" dirty="0" smtClean="0"/>
              <a:t>询</a:t>
            </a:r>
            <a:endParaRPr lang="en-US" altLang="zh-CN" dirty="0" smtClean="0"/>
          </a:p>
          <a:p>
            <a:pPr algn="ctr"/>
            <a:r>
              <a:rPr lang="zh-CN" altLang="en-US" dirty="0" smtClean="0"/>
              <a:t>引</a:t>
            </a:r>
            <a:endParaRPr lang="en-US" altLang="zh-CN" dirty="0" smtClean="0"/>
          </a:p>
          <a:p>
            <a:pPr algn="ctr"/>
            <a:r>
              <a:rPr lang="zh-CN" altLang="en-US" dirty="0" smtClean="0"/>
              <a:t>擎</a:t>
            </a:r>
            <a:endParaRPr lang="zh-CN" altLang="en-US" dirty="0"/>
          </a:p>
        </p:txBody>
      </p:sp>
      <p:cxnSp>
        <p:nvCxnSpPr>
          <p:cNvPr id="6" name="直接箭头连接符 5"/>
          <p:cNvCxnSpPr/>
          <p:nvPr/>
        </p:nvCxnSpPr>
        <p:spPr>
          <a:xfrm>
            <a:off x="251520" y="3933056"/>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51520" y="3194392"/>
            <a:ext cx="936104" cy="738664"/>
          </a:xfrm>
          <a:prstGeom prst="rect">
            <a:avLst/>
          </a:prstGeom>
          <a:noFill/>
        </p:spPr>
        <p:txBody>
          <a:bodyPr wrap="square" rtlCol="0">
            <a:spAutoFit/>
          </a:bodyPr>
          <a:lstStyle/>
          <a:p>
            <a:r>
              <a:rPr lang="zh-CN" altLang="en-US" sz="1400" dirty="0" smtClean="0"/>
              <a:t>用户查询</a:t>
            </a:r>
            <a:endParaRPr lang="en-US" altLang="zh-CN" sz="1400" dirty="0" smtClean="0"/>
          </a:p>
          <a:p>
            <a:endParaRPr lang="en-US" altLang="zh-CN" sz="1400" dirty="0" smtClean="0"/>
          </a:p>
          <a:p>
            <a:r>
              <a:rPr lang="en-US" altLang="zh-CN" sz="1400" dirty="0" smtClean="0"/>
              <a:t>SQL-API</a:t>
            </a:r>
            <a:endParaRPr lang="zh-CN" altLang="en-US" sz="1400" dirty="0"/>
          </a:p>
        </p:txBody>
      </p:sp>
      <p:sp>
        <p:nvSpPr>
          <p:cNvPr id="10" name="圆角矩形 9"/>
          <p:cNvSpPr/>
          <p:nvPr/>
        </p:nvSpPr>
        <p:spPr>
          <a:xfrm>
            <a:off x="3203848" y="1844824"/>
            <a:ext cx="1512168" cy="720080"/>
          </a:xfrm>
          <a:prstGeom prst="roundRect">
            <a:avLst/>
          </a:prstGeom>
          <a:solidFill>
            <a:srgbClr val="FA1297"/>
          </a:solidFill>
          <a:ln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查询引擎一</a:t>
            </a:r>
            <a:endParaRPr lang="zh-CN" altLang="en-US" dirty="0"/>
          </a:p>
        </p:txBody>
      </p:sp>
      <p:sp>
        <p:nvSpPr>
          <p:cNvPr id="11" name="圆角矩形 10"/>
          <p:cNvSpPr/>
          <p:nvPr/>
        </p:nvSpPr>
        <p:spPr>
          <a:xfrm>
            <a:off x="3203848" y="2996952"/>
            <a:ext cx="1512168" cy="720080"/>
          </a:xfrm>
          <a:prstGeom prst="roundRect">
            <a:avLst/>
          </a:prstGeom>
          <a:solidFill>
            <a:srgbClr val="FA1297"/>
          </a:solidFill>
          <a:ln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r>
              <a:rPr lang="zh-CN" altLang="en-US" dirty="0"/>
              <a:t>查询引擎二</a:t>
            </a:r>
          </a:p>
          <a:p>
            <a:pPr algn="ctr"/>
            <a:endParaRPr lang="zh-CN" altLang="en-US" dirty="0"/>
          </a:p>
        </p:txBody>
      </p:sp>
      <p:sp>
        <p:nvSpPr>
          <p:cNvPr id="12" name="圆角矩形 11"/>
          <p:cNvSpPr/>
          <p:nvPr/>
        </p:nvSpPr>
        <p:spPr>
          <a:xfrm>
            <a:off x="3203848" y="4221088"/>
            <a:ext cx="1512168" cy="720080"/>
          </a:xfrm>
          <a:prstGeom prst="roundRect">
            <a:avLst/>
          </a:prstGeom>
          <a:solidFill>
            <a:srgbClr val="FA1297"/>
          </a:solidFill>
          <a:ln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查询引擎</a:t>
            </a:r>
            <a:r>
              <a:rPr lang="en-US" altLang="zh-CN" dirty="0"/>
              <a:t>…</a:t>
            </a:r>
            <a:endParaRPr lang="zh-CN" altLang="en-US" dirty="0"/>
          </a:p>
        </p:txBody>
      </p:sp>
      <p:sp>
        <p:nvSpPr>
          <p:cNvPr id="13" name="圆角矩形 12"/>
          <p:cNvSpPr/>
          <p:nvPr/>
        </p:nvSpPr>
        <p:spPr>
          <a:xfrm>
            <a:off x="3203848" y="5373216"/>
            <a:ext cx="1512168" cy="720080"/>
          </a:xfrm>
          <a:prstGeom prst="roundRect">
            <a:avLst/>
          </a:prstGeom>
          <a:solidFill>
            <a:srgbClr val="FA1297"/>
          </a:solidFill>
          <a:ln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查询引擎</a:t>
            </a:r>
            <a:r>
              <a:rPr lang="en-US" altLang="zh-CN" dirty="0"/>
              <a:t>N</a:t>
            </a:r>
            <a:endParaRPr lang="zh-CN" altLang="en-US" dirty="0"/>
          </a:p>
        </p:txBody>
      </p:sp>
      <p:cxnSp>
        <p:nvCxnSpPr>
          <p:cNvPr id="15" name="直接箭头连接符 14"/>
          <p:cNvCxnSpPr/>
          <p:nvPr/>
        </p:nvCxnSpPr>
        <p:spPr>
          <a:xfrm>
            <a:off x="2123728" y="2276872"/>
            <a:ext cx="9328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123728" y="3356992"/>
            <a:ext cx="9328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123727" y="4509120"/>
            <a:ext cx="9328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123727" y="5761883"/>
            <a:ext cx="9328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23727" y="1897087"/>
            <a:ext cx="1004871" cy="307777"/>
          </a:xfrm>
          <a:prstGeom prst="rect">
            <a:avLst/>
          </a:prstGeom>
          <a:noFill/>
        </p:spPr>
        <p:txBody>
          <a:bodyPr wrap="square" rtlCol="0">
            <a:spAutoFit/>
          </a:bodyPr>
          <a:lstStyle/>
          <a:p>
            <a:r>
              <a:rPr lang="zh-CN" altLang="en-US" sz="1400" dirty="0"/>
              <a:t>子</a:t>
            </a:r>
            <a:r>
              <a:rPr lang="zh-CN" altLang="en-US" sz="1400" dirty="0" smtClean="0"/>
              <a:t>查询 </a:t>
            </a:r>
            <a:r>
              <a:rPr lang="zh-CN" altLang="en-US" sz="1400" dirty="0"/>
              <a:t>一</a:t>
            </a:r>
          </a:p>
        </p:txBody>
      </p:sp>
      <p:sp>
        <p:nvSpPr>
          <p:cNvPr id="20" name="TextBox 19"/>
          <p:cNvSpPr txBox="1"/>
          <p:nvPr/>
        </p:nvSpPr>
        <p:spPr>
          <a:xfrm>
            <a:off x="2123727" y="2977207"/>
            <a:ext cx="1004871" cy="307777"/>
          </a:xfrm>
          <a:prstGeom prst="rect">
            <a:avLst/>
          </a:prstGeom>
          <a:noFill/>
        </p:spPr>
        <p:txBody>
          <a:bodyPr wrap="square" rtlCol="0">
            <a:spAutoFit/>
          </a:bodyPr>
          <a:lstStyle/>
          <a:p>
            <a:r>
              <a:rPr lang="zh-CN" altLang="en-US" sz="1400" dirty="0"/>
              <a:t>子</a:t>
            </a:r>
            <a:r>
              <a:rPr lang="zh-CN" altLang="en-US" sz="1400" dirty="0" smtClean="0"/>
              <a:t>查询 二</a:t>
            </a:r>
            <a:endParaRPr lang="zh-CN" altLang="en-US" sz="1400" dirty="0"/>
          </a:p>
        </p:txBody>
      </p:sp>
      <p:sp>
        <p:nvSpPr>
          <p:cNvPr id="21" name="TextBox 20"/>
          <p:cNvSpPr txBox="1"/>
          <p:nvPr/>
        </p:nvSpPr>
        <p:spPr>
          <a:xfrm>
            <a:off x="2123728" y="4201343"/>
            <a:ext cx="945377" cy="307777"/>
          </a:xfrm>
          <a:prstGeom prst="rect">
            <a:avLst/>
          </a:prstGeom>
          <a:noFill/>
        </p:spPr>
        <p:txBody>
          <a:bodyPr wrap="square" rtlCol="0">
            <a:spAutoFit/>
          </a:bodyPr>
          <a:lstStyle/>
          <a:p>
            <a:r>
              <a:rPr lang="zh-CN" altLang="en-US" sz="1400" dirty="0"/>
              <a:t>子</a:t>
            </a:r>
            <a:r>
              <a:rPr lang="zh-CN" altLang="en-US" sz="1400" dirty="0" smtClean="0"/>
              <a:t>查询</a:t>
            </a:r>
            <a:r>
              <a:rPr lang="en-US" altLang="zh-CN" sz="1400" dirty="0" smtClean="0"/>
              <a:t>…</a:t>
            </a:r>
            <a:endParaRPr lang="zh-CN" altLang="en-US" sz="1400" dirty="0"/>
          </a:p>
        </p:txBody>
      </p:sp>
      <p:sp>
        <p:nvSpPr>
          <p:cNvPr id="22" name="TextBox 21"/>
          <p:cNvSpPr txBox="1"/>
          <p:nvPr/>
        </p:nvSpPr>
        <p:spPr>
          <a:xfrm>
            <a:off x="2123728" y="5415935"/>
            <a:ext cx="945377" cy="307777"/>
          </a:xfrm>
          <a:prstGeom prst="rect">
            <a:avLst/>
          </a:prstGeom>
          <a:noFill/>
        </p:spPr>
        <p:txBody>
          <a:bodyPr wrap="square" rtlCol="0">
            <a:spAutoFit/>
          </a:bodyPr>
          <a:lstStyle/>
          <a:p>
            <a:r>
              <a:rPr lang="zh-CN" altLang="en-US" sz="1400" dirty="0"/>
              <a:t>子</a:t>
            </a:r>
            <a:r>
              <a:rPr lang="zh-CN" altLang="en-US" sz="1400" dirty="0" smtClean="0"/>
              <a:t>查询 </a:t>
            </a:r>
            <a:r>
              <a:rPr lang="en-US" altLang="zh-CN" sz="1400" dirty="0" smtClean="0"/>
              <a:t>N</a:t>
            </a:r>
            <a:endParaRPr lang="zh-CN" altLang="en-US" sz="1400" dirty="0"/>
          </a:p>
        </p:txBody>
      </p:sp>
      <p:cxnSp>
        <p:nvCxnSpPr>
          <p:cNvPr id="23" name="直接箭头连接符 22"/>
          <p:cNvCxnSpPr>
            <a:stCxn id="10" idx="3"/>
            <a:endCxn id="34" idx="1"/>
          </p:cNvCxnSpPr>
          <p:nvPr/>
        </p:nvCxnSpPr>
        <p:spPr>
          <a:xfrm>
            <a:off x="4716016" y="2204864"/>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1" idx="3"/>
            <a:endCxn id="40" idx="1"/>
          </p:cNvCxnSpPr>
          <p:nvPr/>
        </p:nvCxnSpPr>
        <p:spPr>
          <a:xfrm>
            <a:off x="4716016" y="3356992"/>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2" idx="3"/>
            <a:endCxn id="41" idx="1"/>
          </p:cNvCxnSpPr>
          <p:nvPr/>
        </p:nvCxnSpPr>
        <p:spPr>
          <a:xfrm>
            <a:off x="4716016" y="4581128"/>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3" idx="3"/>
            <a:endCxn id="42" idx="1"/>
          </p:cNvCxnSpPr>
          <p:nvPr/>
        </p:nvCxnSpPr>
        <p:spPr>
          <a:xfrm>
            <a:off x="4716016" y="5733256"/>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331640" y="1124744"/>
            <a:ext cx="1368152" cy="504056"/>
          </a:xfrm>
          <a:prstGeom prst="rect">
            <a:avLst/>
          </a:prstGeom>
          <a:solidFill>
            <a:srgbClr val="FA12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语法解析</a:t>
            </a:r>
            <a:endParaRPr lang="en-US" altLang="zh-CN" sz="1400" dirty="0"/>
          </a:p>
          <a:p>
            <a:r>
              <a:rPr lang="zh-CN" altLang="en-US" sz="1400" dirty="0"/>
              <a:t>请求分发合并</a:t>
            </a:r>
          </a:p>
        </p:txBody>
      </p:sp>
      <p:sp>
        <p:nvSpPr>
          <p:cNvPr id="28" name="矩形 27"/>
          <p:cNvSpPr/>
          <p:nvPr/>
        </p:nvSpPr>
        <p:spPr>
          <a:xfrm>
            <a:off x="3275856" y="1124744"/>
            <a:ext cx="1368152" cy="504056"/>
          </a:xfrm>
          <a:prstGeom prst="rect">
            <a:avLst/>
          </a:prstGeom>
          <a:solidFill>
            <a:srgbClr val="FA12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独立计算</a:t>
            </a:r>
            <a:endParaRPr lang="zh-CN" altLang="en-US" sz="1400" dirty="0"/>
          </a:p>
        </p:txBody>
      </p:sp>
      <p:sp>
        <p:nvSpPr>
          <p:cNvPr id="29" name="矩形 28"/>
          <p:cNvSpPr/>
          <p:nvPr/>
        </p:nvSpPr>
        <p:spPr>
          <a:xfrm>
            <a:off x="6084168" y="1106349"/>
            <a:ext cx="1368152" cy="504056"/>
          </a:xfrm>
          <a:prstGeom prst="rect">
            <a:avLst/>
          </a:prstGeom>
          <a:solidFill>
            <a:srgbClr val="FA12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分布式存储</a:t>
            </a:r>
          </a:p>
        </p:txBody>
      </p:sp>
      <p:sp>
        <p:nvSpPr>
          <p:cNvPr id="30" name="TextBox 29"/>
          <p:cNvSpPr txBox="1"/>
          <p:nvPr/>
        </p:nvSpPr>
        <p:spPr>
          <a:xfrm>
            <a:off x="4809914" y="1897087"/>
            <a:ext cx="1202246" cy="307777"/>
          </a:xfrm>
          <a:prstGeom prst="rect">
            <a:avLst/>
          </a:prstGeom>
          <a:noFill/>
        </p:spPr>
        <p:txBody>
          <a:bodyPr wrap="square" rtlCol="0">
            <a:spAutoFit/>
          </a:bodyPr>
          <a:lstStyle/>
          <a:p>
            <a:r>
              <a:rPr lang="zh-CN" altLang="en-US" sz="1400" dirty="0" smtClean="0"/>
              <a:t>读取索引</a:t>
            </a:r>
            <a:r>
              <a:rPr lang="zh-CN" altLang="en-US" sz="1400" dirty="0"/>
              <a:t>一</a:t>
            </a:r>
          </a:p>
        </p:txBody>
      </p:sp>
      <p:sp>
        <p:nvSpPr>
          <p:cNvPr id="31" name="TextBox 30"/>
          <p:cNvSpPr txBox="1"/>
          <p:nvPr/>
        </p:nvSpPr>
        <p:spPr>
          <a:xfrm>
            <a:off x="4815313" y="3049215"/>
            <a:ext cx="1124839" cy="307777"/>
          </a:xfrm>
          <a:prstGeom prst="rect">
            <a:avLst/>
          </a:prstGeom>
          <a:noFill/>
        </p:spPr>
        <p:txBody>
          <a:bodyPr wrap="square" rtlCol="0">
            <a:spAutoFit/>
          </a:bodyPr>
          <a:lstStyle/>
          <a:p>
            <a:r>
              <a:rPr lang="zh-CN" altLang="en-US" sz="1400" dirty="0" smtClean="0"/>
              <a:t>读取索引二</a:t>
            </a:r>
            <a:endParaRPr lang="zh-CN" altLang="en-US" sz="1400" dirty="0"/>
          </a:p>
        </p:txBody>
      </p:sp>
      <p:sp>
        <p:nvSpPr>
          <p:cNvPr id="32" name="TextBox 31"/>
          <p:cNvSpPr txBox="1"/>
          <p:nvPr/>
        </p:nvSpPr>
        <p:spPr>
          <a:xfrm>
            <a:off x="4809915" y="4273351"/>
            <a:ext cx="1130237" cy="307777"/>
          </a:xfrm>
          <a:prstGeom prst="rect">
            <a:avLst/>
          </a:prstGeom>
          <a:noFill/>
        </p:spPr>
        <p:txBody>
          <a:bodyPr wrap="square" rtlCol="0">
            <a:spAutoFit/>
          </a:bodyPr>
          <a:lstStyle/>
          <a:p>
            <a:r>
              <a:rPr lang="zh-CN" altLang="en-US" sz="1400" dirty="0" smtClean="0"/>
              <a:t>读取索引</a:t>
            </a:r>
            <a:r>
              <a:rPr lang="en-US" altLang="zh-CN" sz="1400" dirty="0" smtClean="0"/>
              <a:t>…</a:t>
            </a:r>
            <a:endParaRPr lang="zh-CN" altLang="en-US" sz="1400" dirty="0"/>
          </a:p>
        </p:txBody>
      </p:sp>
      <p:sp>
        <p:nvSpPr>
          <p:cNvPr id="33" name="TextBox 32"/>
          <p:cNvSpPr txBox="1"/>
          <p:nvPr/>
        </p:nvSpPr>
        <p:spPr>
          <a:xfrm>
            <a:off x="4788024" y="5404677"/>
            <a:ext cx="1080120" cy="307777"/>
          </a:xfrm>
          <a:prstGeom prst="rect">
            <a:avLst/>
          </a:prstGeom>
          <a:noFill/>
        </p:spPr>
        <p:txBody>
          <a:bodyPr wrap="square" rtlCol="0">
            <a:spAutoFit/>
          </a:bodyPr>
          <a:lstStyle/>
          <a:p>
            <a:r>
              <a:rPr lang="zh-CN" altLang="en-US" sz="1400" dirty="0" smtClean="0"/>
              <a:t>读取索引</a:t>
            </a:r>
            <a:r>
              <a:rPr lang="en-US" altLang="zh-CN" sz="1400" dirty="0" smtClean="0"/>
              <a:t>N</a:t>
            </a:r>
            <a:endParaRPr lang="zh-CN" altLang="en-US" sz="1400" dirty="0"/>
          </a:p>
        </p:txBody>
      </p:sp>
      <p:sp>
        <p:nvSpPr>
          <p:cNvPr id="34" name="圆角矩形 33"/>
          <p:cNvSpPr/>
          <p:nvPr/>
        </p:nvSpPr>
        <p:spPr>
          <a:xfrm>
            <a:off x="6012160" y="1844824"/>
            <a:ext cx="1512168" cy="720080"/>
          </a:xfrm>
          <a:prstGeom prst="roundRect">
            <a:avLst/>
          </a:prstGeom>
          <a:solidFill>
            <a:srgbClr val="FA1297"/>
          </a:solidFill>
          <a:ln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索引分片一</a:t>
            </a:r>
          </a:p>
        </p:txBody>
      </p:sp>
      <p:sp>
        <p:nvSpPr>
          <p:cNvPr id="40" name="圆角矩形 39"/>
          <p:cNvSpPr/>
          <p:nvPr/>
        </p:nvSpPr>
        <p:spPr>
          <a:xfrm>
            <a:off x="6012160" y="2996952"/>
            <a:ext cx="1512168" cy="720080"/>
          </a:xfrm>
          <a:prstGeom prst="roundRect">
            <a:avLst/>
          </a:prstGeom>
          <a:solidFill>
            <a:srgbClr val="FA1297"/>
          </a:solidFill>
          <a:ln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索引分片二</a:t>
            </a:r>
          </a:p>
        </p:txBody>
      </p:sp>
      <p:sp>
        <p:nvSpPr>
          <p:cNvPr id="41" name="圆角矩形 40"/>
          <p:cNvSpPr/>
          <p:nvPr/>
        </p:nvSpPr>
        <p:spPr>
          <a:xfrm>
            <a:off x="6012160" y="4221088"/>
            <a:ext cx="1512168" cy="720080"/>
          </a:xfrm>
          <a:prstGeom prst="roundRect">
            <a:avLst/>
          </a:prstGeom>
          <a:solidFill>
            <a:srgbClr val="FA1297"/>
          </a:solidFill>
          <a:ln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索引分片</a:t>
            </a:r>
            <a:r>
              <a:rPr lang="en-US" altLang="zh-CN" dirty="0"/>
              <a:t>…</a:t>
            </a:r>
            <a:endParaRPr lang="zh-CN" altLang="en-US" dirty="0"/>
          </a:p>
        </p:txBody>
      </p:sp>
      <p:sp>
        <p:nvSpPr>
          <p:cNvPr id="42" name="圆角矩形 41"/>
          <p:cNvSpPr/>
          <p:nvPr/>
        </p:nvSpPr>
        <p:spPr>
          <a:xfrm>
            <a:off x="6012160" y="5373216"/>
            <a:ext cx="1512168" cy="720080"/>
          </a:xfrm>
          <a:prstGeom prst="roundRect">
            <a:avLst/>
          </a:prstGeom>
          <a:solidFill>
            <a:srgbClr val="FA1297"/>
          </a:solidFill>
          <a:ln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索引分片</a:t>
            </a:r>
            <a:r>
              <a:rPr lang="en-US" altLang="zh-CN" dirty="0"/>
              <a:t>N</a:t>
            </a:r>
            <a:endParaRPr lang="zh-CN" altLang="en-US" dirty="0"/>
          </a:p>
        </p:txBody>
      </p:sp>
      <p:cxnSp>
        <p:nvCxnSpPr>
          <p:cNvPr id="5" name="直接箭头连接符 4"/>
          <p:cNvCxnSpPr>
            <a:stCxn id="10" idx="3"/>
            <a:endCxn id="40" idx="1"/>
          </p:cNvCxnSpPr>
          <p:nvPr/>
        </p:nvCxnSpPr>
        <p:spPr>
          <a:xfrm>
            <a:off x="4716016" y="2204864"/>
            <a:ext cx="1296144" cy="115212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0" idx="3"/>
          </p:cNvCxnSpPr>
          <p:nvPr/>
        </p:nvCxnSpPr>
        <p:spPr>
          <a:xfrm>
            <a:off x="4716016" y="2204864"/>
            <a:ext cx="1296144" cy="230425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0" idx="3"/>
            <a:endCxn id="42" idx="1"/>
          </p:cNvCxnSpPr>
          <p:nvPr/>
        </p:nvCxnSpPr>
        <p:spPr>
          <a:xfrm>
            <a:off x="4716016" y="2204864"/>
            <a:ext cx="1296144" cy="352839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1" idx="3"/>
            <a:endCxn id="34" idx="1"/>
          </p:cNvCxnSpPr>
          <p:nvPr/>
        </p:nvCxnSpPr>
        <p:spPr>
          <a:xfrm flipV="1">
            <a:off x="4716016" y="2204864"/>
            <a:ext cx="1296144" cy="115212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1" idx="3"/>
            <a:endCxn id="41" idx="1"/>
          </p:cNvCxnSpPr>
          <p:nvPr/>
        </p:nvCxnSpPr>
        <p:spPr>
          <a:xfrm>
            <a:off x="4716016" y="3356992"/>
            <a:ext cx="1296144" cy="122413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11" idx="3"/>
            <a:endCxn id="42" idx="1"/>
          </p:cNvCxnSpPr>
          <p:nvPr/>
        </p:nvCxnSpPr>
        <p:spPr>
          <a:xfrm>
            <a:off x="4716016" y="3356992"/>
            <a:ext cx="1296144" cy="237626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12" idx="3"/>
            <a:endCxn id="40" idx="1"/>
          </p:cNvCxnSpPr>
          <p:nvPr/>
        </p:nvCxnSpPr>
        <p:spPr>
          <a:xfrm flipV="1">
            <a:off x="4716016" y="3356992"/>
            <a:ext cx="1296144" cy="122413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12" idx="3"/>
            <a:endCxn id="34" idx="1"/>
          </p:cNvCxnSpPr>
          <p:nvPr/>
        </p:nvCxnSpPr>
        <p:spPr>
          <a:xfrm flipV="1">
            <a:off x="4716016" y="2204864"/>
            <a:ext cx="1296144" cy="237626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12" idx="3"/>
            <a:endCxn id="42" idx="1"/>
          </p:cNvCxnSpPr>
          <p:nvPr/>
        </p:nvCxnSpPr>
        <p:spPr>
          <a:xfrm>
            <a:off x="4716016" y="4581128"/>
            <a:ext cx="1296144" cy="115212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13" idx="3"/>
            <a:endCxn id="34" idx="1"/>
          </p:cNvCxnSpPr>
          <p:nvPr/>
        </p:nvCxnSpPr>
        <p:spPr>
          <a:xfrm flipV="1">
            <a:off x="4716016" y="2204864"/>
            <a:ext cx="1296144" cy="352839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13" idx="3"/>
            <a:endCxn id="40" idx="1"/>
          </p:cNvCxnSpPr>
          <p:nvPr/>
        </p:nvCxnSpPr>
        <p:spPr>
          <a:xfrm flipV="1">
            <a:off x="4716016" y="3356992"/>
            <a:ext cx="1296144" cy="237626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13" idx="3"/>
            <a:endCxn id="41" idx="1"/>
          </p:cNvCxnSpPr>
          <p:nvPr/>
        </p:nvCxnSpPr>
        <p:spPr>
          <a:xfrm flipV="1">
            <a:off x="4716016" y="4581128"/>
            <a:ext cx="1296144" cy="115212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08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67544" y="1205001"/>
            <a:ext cx="5059653" cy="3762589"/>
          </a:xfrm>
          <a:prstGeom prst="roundRect">
            <a:avLst/>
          </a:prstGeom>
          <a:solidFill>
            <a:schemeClr val="bg1"/>
          </a:solidFill>
          <a:ln>
            <a:solidFill>
              <a:schemeClr val="tx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查询引擎</a:t>
            </a:r>
          </a:p>
        </p:txBody>
      </p:sp>
      <p:sp>
        <p:nvSpPr>
          <p:cNvPr id="2" name="标题 1"/>
          <p:cNvSpPr>
            <a:spLocks noGrp="1"/>
          </p:cNvSpPr>
          <p:nvPr>
            <p:ph type="title"/>
          </p:nvPr>
        </p:nvSpPr>
        <p:spPr/>
        <p:txBody>
          <a:bodyPr/>
          <a:lstStyle/>
          <a:p>
            <a:r>
              <a:rPr lang="zh-CN" altLang="en-US" dirty="0" smtClean="0"/>
              <a:t>帷幄查询流程图</a:t>
            </a:r>
            <a:endParaRPr lang="zh-CN" altLang="en-US" dirty="0"/>
          </a:p>
        </p:txBody>
      </p:sp>
      <p:sp>
        <p:nvSpPr>
          <p:cNvPr id="4" name="圆角矩形 3"/>
          <p:cNvSpPr/>
          <p:nvPr/>
        </p:nvSpPr>
        <p:spPr>
          <a:xfrm>
            <a:off x="683568" y="2204864"/>
            <a:ext cx="1944216" cy="720080"/>
          </a:xfrm>
          <a:prstGeom prst="roundRect">
            <a:avLst/>
          </a:prstGeom>
          <a:solidFill>
            <a:srgbClr val="FA12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帷幄下</a:t>
            </a:r>
            <a:r>
              <a:rPr lang="zh-CN" altLang="en-US" sz="1400" dirty="0"/>
              <a:t>推</a:t>
            </a:r>
            <a:r>
              <a:rPr lang="zh-CN" altLang="en-US" sz="1400" dirty="0" smtClean="0"/>
              <a:t>引擎</a:t>
            </a:r>
            <a:endParaRPr lang="zh-CN" altLang="en-US" sz="1400" dirty="0"/>
          </a:p>
        </p:txBody>
      </p:sp>
      <p:sp>
        <p:nvSpPr>
          <p:cNvPr id="29" name="燕尾形 28"/>
          <p:cNvSpPr/>
          <p:nvPr/>
        </p:nvSpPr>
        <p:spPr>
          <a:xfrm>
            <a:off x="701527" y="3717033"/>
            <a:ext cx="1926258" cy="896305"/>
          </a:xfrm>
          <a:prstGeom prst="chevron">
            <a:avLst/>
          </a:prstGeom>
          <a:solidFill>
            <a:srgbClr val="FA12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SQL </a:t>
            </a:r>
            <a:r>
              <a:rPr lang="zh-CN" altLang="en-US" sz="1400" dirty="0" smtClean="0"/>
              <a:t>过滤</a:t>
            </a:r>
            <a:r>
              <a:rPr lang="zh-CN" altLang="en-US" sz="1400" dirty="0"/>
              <a:t>语法</a:t>
            </a:r>
            <a:r>
              <a:rPr lang="zh-CN" altLang="en-US" sz="1400" dirty="0" smtClean="0"/>
              <a:t>解析</a:t>
            </a:r>
            <a:endParaRPr lang="zh-CN" altLang="en-US" sz="1400" dirty="0"/>
          </a:p>
        </p:txBody>
      </p:sp>
      <p:sp>
        <p:nvSpPr>
          <p:cNvPr id="35" name="燕尾形 34"/>
          <p:cNvSpPr/>
          <p:nvPr/>
        </p:nvSpPr>
        <p:spPr>
          <a:xfrm>
            <a:off x="2195737" y="3717032"/>
            <a:ext cx="1713309" cy="896305"/>
          </a:xfrm>
          <a:prstGeom prst="chevron">
            <a:avLst/>
          </a:prstGeom>
          <a:solidFill>
            <a:srgbClr val="FA12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SQL</a:t>
            </a:r>
            <a:r>
              <a:rPr lang="zh-CN" altLang="en-US" sz="1400" dirty="0" smtClean="0"/>
              <a:t>分组数据捞取</a:t>
            </a:r>
            <a:endParaRPr lang="zh-CN" altLang="en-US" sz="1400" dirty="0"/>
          </a:p>
        </p:txBody>
      </p:sp>
      <p:sp>
        <p:nvSpPr>
          <p:cNvPr id="36" name="燕尾形 35"/>
          <p:cNvSpPr/>
          <p:nvPr/>
        </p:nvSpPr>
        <p:spPr>
          <a:xfrm>
            <a:off x="3454296" y="3717033"/>
            <a:ext cx="1909792" cy="896305"/>
          </a:xfrm>
          <a:prstGeom prst="chevron">
            <a:avLst/>
          </a:prstGeom>
          <a:solidFill>
            <a:srgbClr val="FA12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SQL</a:t>
            </a:r>
            <a:r>
              <a:rPr lang="zh-CN" altLang="en-US" sz="1400" dirty="0" smtClean="0"/>
              <a:t>聚合运算</a:t>
            </a:r>
            <a:endParaRPr lang="zh-CN" altLang="en-US" sz="1400" dirty="0"/>
          </a:p>
        </p:txBody>
      </p:sp>
      <p:sp>
        <p:nvSpPr>
          <p:cNvPr id="43" name="燕尾形 42"/>
          <p:cNvSpPr/>
          <p:nvPr/>
        </p:nvSpPr>
        <p:spPr>
          <a:xfrm rot="5400000">
            <a:off x="1371743" y="3100865"/>
            <a:ext cx="432048" cy="368238"/>
          </a:xfrm>
          <a:prstGeom prst="chevron">
            <a:avLst/>
          </a:prstGeom>
          <a:solidFill>
            <a:srgbClr val="FA12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
        <p:nvSpPr>
          <p:cNvPr id="45" name="燕尾形 44"/>
          <p:cNvSpPr/>
          <p:nvPr/>
        </p:nvSpPr>
        <p:spPr>
          <a:xfrm rot="5400000">
            <a:off x="2424463" y="5116870"/>
            <a:ext cx="459670" cy="341059"/>
          </a:xfrm>
          <a:prstGeom prst="chevron">
            <a:avLst/>
          </a:prstGeom>
          <a:solidFill>
            <a:srgbClr val="FA12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
        <p:nvSpPr>
          <p:cNvPr id="46" name="圆角矩形 45"/>
          <p:cNvSpPr/>
          <p:nvPr/>
        </p:nvSpPr>
        <p:spPr>
          <a:xfrm>
            <a:off x="2430741" y="5589240"/>
            <a:ext cx="3096455" cy="720080"/>
          </a:xfrm>
          <a:prstGeom prst="roundRect">
            <a:avLst/>
          </a:prstGeom>
          <a:solidFill>
            <a:srgbClr val="FA1297"/>
          </a:solidFill>
          <a:ln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索引</a:t>
            </a:r>
            <a:r>
              <a:rPr lang="zh-CN" altLang="en-US" dirty="0" smtClean="0"/>
              <a:t>分片</a:t>
            </a:r>
            <a:endParaRPr lang="zh-CN" altLang="en-US" dirty="0"/>
          </a:p>
        </p:txBody>
      </p:sp>
      <p:sp>
        <p:nvSpPr>
          <p:cNvPr id="48" name="燕尾形 47"/>
          <p:cNvSpPr/>
          <p:nvPr/>
        </p:nvSpPr>
        <p:spPr>
          <a:xfrm rot="5400000" flipH="1">
            <a:off x="2866002" y="5062990"/>
            <a:ext cx="459668" cy="360040"/>
          </a:xfrm>
          <a:prstGeom prst="chevron">
            <a:avLst/>
          </a:prstGeom>
          <a:solidFill>
            <a:srgbClr val="FA12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dirty="0"/>
          </a:p>
        </p:txBody>
      </p:sp>
      <p:sp>
        <p:nvSpPr>
          <p:cNvPr id="49" name="TextBox 48"/>
          <p:cNvSpPr txBox="1"/>
          <p:nvPr/>
        </p:nvSpPr>
        <p:spPr>
          <a:xfrm>
            <a:off x="3302013" y="5086345"/>
            <a:ext cx="592596" cy="430887"/>
          </a:xfrm>
          <a:prstGeom prst="rect">
            <a:avLst/>
          </a:prstGeom>
          <a:noFill/>
        </p:spPr>
        <p:txBody>
          <a:bodyPr wrap="square" rtlCol="0">
            <a:spAutoFit/>
          </a:bodyPr>
          <a:lstStyle/>
          <a:p>
            <a:r>
              <a:rPr lang="zh-CN" altLang="en-US" sz="1100" dirty="0" smtClean="0"/>
              <a:t>获取</a:t>
            </a:r>
            <a:endParaRPr lang="en-US" altLang="zh-CN" sz="1100" dirty="0" smtClean="0"/>
          </a:p>
          <a:p>
            <a:r>
              <a:rPr lang="en-US" altLang="zh-CN" sz="1100" dirty="0" smtClean="0"/>
              <a:t>Doc Id</a:t>
            </a:r>
            <a:endParaRPr lang="zh-CN" altLang="en-US" sz="1100" dirty="0"/>
          </a:p>
        </p:txBody>
      </p:sp>
      <p:sp>
        <p:nvSpPr>
          <p:cNvPr id="50" name="燕尾形 49"/>
          <p:cNvSpPr/>
          <p:nvPr/>
        </p:nvSpPr>
        <p:spPr>
          <a:xfrm rot="16200000" flipH="1">
            <a:off x="3946122" y="5107378"/>
            <a:ext cx="459668" cy="360040"/>
          </a:xfrm>
          <a:prstGeom prst="chevron">
            <a:avLst/>
          </a:prstGeom>
          <a:solidFill>
            <a:srgbClr val="FA12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dirty="0"/>
          </a:p>
        </p:txBody>
      </p:sp>
      <p:sp>
        <p:nvSpPr>
          <p:cNvPr id="51" name="燕尾形 50"/>
          <p:cNvSpPr/>
          <p:nvPr/>
        </p:nvSpPr>
        <p:spPr>
          <a:xfrm rot="5400000" flipH="1">
            <a:off x="4378170" y="5062990"/>
            <a:ext cx="459668" cy="360040"/>
          </a:xfrm>
          <a:prstGeom prst="chevron">
            <a:avLst/>
          </a:prstGeom>
          <a:solidFill>
            <a:srgbClr val="FA12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dirty="0"/>
          </a:p>
        </p:txBody>
      </p:sp>
      <p:sp>
        <p:nvSpPr>
          <p:cNvPr id="52" name="TextBox 51"/>
          <p:cNvSpPr txBox="1"/>
          <p:nvPr/>
        </p:nvSpPr>
        <p:spPr>
          <a:xfrm>
            <a:off x="4788024" y="5086345"/>
            <a:ext cx="696484" cy="430887"/>
          </a:xfrm>
          <a:prstGeom prst="rect">
            <a:avLst/>
          </a:prstGeom>
          <a:noFill/>
        </p:spPr>
        <p:txBody>
          <a:bodyPr wrap="square" rtlCol="0">
            <a:spAutoFit/>
          </a:bodyPr>
          <a:lstStyle/>
          <a:p>
            <a:r>
              <a:rPr lang="zh-CN" altLang="en-US" sz="1100" dirty="0" smtClean="0"/>
              <a:t>获取</a:t>
            </a:r>
            <a:endParaRPr lang="en-US" altLang="zh-CN" sz="1100" dirty="0" smtClean="0"/>
          </a:p>
          <a:p>
            <a:r>
              <a:rPr lang="zh-CN" altLang="en-US" sz="1100" dirty="0" smtClean="0"/>
              <a:t>索引值</a:t>
            </a:r>
            <a:endParaRPr lang="zh-CN" altLang="en-US" sz="1100" dirty="0"/>
          </a:p>
        </p:txBody>
      </p:sp>
      <p:sp>
        <p:nvSpPr>
          <p:cNvPr id="60" name="圆角矩形 59"/>
          <p:cNvSpPr/>
          <p:nvPr/>
        </p:nvSpPr>
        <p:spPr>
          <a:xfrm>
            <a:off x="6300191" y="1205001"/>
            <a:ext cx="432049" cy="3808175"/>
          </a:xfrm>
          <a:prstGeom prst="roundRect">
            <a:avLst/>
          </a:prstGeom>
          <a:solidFill>
            <a:srgbClr val="FA12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查</a:t>
            </a:r>
            <a:endParaRPr lang="en-US" altLang="zh-CN" sz="1400" dirty="0" smtClean="0"/>
          </a:p>
          <a:p>
            <a:r>
              <a:rPr lang="zh-CN" altLang="en-US" sz="1400" dirty="0" smtClean="0"/>
              <a:t>询</a:t>
            </a:r>
            <a:endParaRPr lang="en-US" altLang="zh-CN" sz="1400" dirty="0" smtClean="0"/>
          </a:p>
          <a:p>
            <a:r>
              <a:rPr lang="zh-CN" altLang="en-US" sz="1400" dirty="0" smtClean="0"/>
              <a:t>引</a:t>
            </a:r>
            <a:endParaRPr lang="en-US" altLang="zh-CN" sz="1400" dirty="0" smtClean="0"/>
          </a:p>
          <a:p>
            <a:r>
              <a:rPr lang="zh-CN" altLang="en-US" sz="1400" dirty="0" smtClean="0"/>
              <a:t>擎</a:t>
            </a:r>
            <a:endParaRPr lang="zh-CN" altLang="en-US" sz="1400" dirty="0"/>
          </a:p>
        </p:txBody>
      </p:sp>
      <p:sp>
        <p:nvSpPr>
          <p:cNvPr id="66" name="燕尾形 65"/>
          <p:cNvSpPr/>
          <p:nvPr/>
        </p:nvSpPr>
        <p:spPr>
          <a:xfrm rot="10800000">
            <a:off x="7164288" y="2744924"/>
            <a:ext cx="432048" cy="360040"/>
          </a:xfrm>
          <a:prstGeom prst="chevron">
            <a:avLst/>
          </a:prstGeom>
          <a:solidFill>
            <a:srgbClr val="FA12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
        <p:nvSpPr>
          <p:cNvPr id="67" name="笑脸 66"/>
          <p:cNvSpPr/>
          <p:nvPr/>
        </p:nvSpPr>
        <p:spPr>
          <a:xfrm>
            <a:off x="7812360" y="2563116"/>
            <a:ext cx="576064" cy="71092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燕尾形 72"/>
          <p:cNvSpPr/>
          <p:nvPr/>
        </p:nvSpPr>
        <p:spPr>
          <a:xfrm rot="10800000">
            <a:off x="5607552" y="1687025"/>
            <a:ext cx="432048" cy="360040"/>
          </a:xfrm>
          <a:prstGeom prst="chevron">
            <a:avLst/>
          </a:prstGeom>
          <a:solidFill>
            <a:srgbClr val="FA12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
        <p:nvSpPr>
          <p:cNvPr id="75" name="TextBox 74"/>
          <p:cNvSpPr txBox="1"/>
          <p:nvPr/>
        </p:nvSpPr>
        <p:spPr>
          <a:xfrm>
            <a:off x="7092280" y="2123564"/>
            <a:ext cx="1296144" cy="369332"/>
          </a:xfrm>
          <a:prstGeom prst="rect">
            <a:avLst/>
          </a:prstGeom>
          <a:noFill/>
        </p:spPr>
        <p:txBody>
          <a:bodyPr wrap="square" rtlCol="0">
            <a:spAutoFit/>
          </a:bodyPr>
          <a:lstStyle/>
          <a:p>
            <a:r>
              <a:rPr lang="zh-CN" altLang="en-US" dirty="0" smtClean="0"/>
              <a:t>用户 </a:t>
            </a:r>
            <a:r>
              <a:rPr lang="en-US" altLang="zh-CN" dirty="0" smtClean="0"/>
              <a:t>SQL</a:t>
            </a:r>
            <a:endParaRPr lang="zh-CN" altLang="en-US" dirty="0"/>
          </a:p>
        </p:txBody>
      </p:sp>
      <p:sp>
        <p:nvSpPr>
          <p:cNvPr id="76" name="燕尾形 75"/>
          <p:cNvSpPr/>
          <p:nvPr/>
        </p:nvSpPr>
        <p:spPr>
          <a:xfrm>
            <a:off x="5652120" y="4125081"/>
            <a:ext cx="432048" cy="368238"/>
          </a:xfrm>
          <a:prstGeom prst="chevron">
            <a:avLst/>
          </a:prstGeom>
          <a:solidFill>
            <a:srgbClr val="FA12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
        <p:nvSpPr>
          <p:cNvPr id="78" name="TextBox 77"/>
          <p:cNvSpPr txBox="1"/>
          <p:nvPr/>
        </p:nvSpPr>
        <p:spPr>
          <a:xfrm>
            <a:off x="5462054" y="970856"/>
            <a:ext cx="1126170" cy="369332"/>
          </a:xfrm>
          <a:prstGeom prst="rect">
            <a:avLst/>
          </a:prstGeom>
          <a:noFill/>
        </p:spPr>
        <p:txBody>
          <a:bodyPr wrap="square" rtlCol="0">
            <a:spAutoFit/>
          </a:bodyPr>
          <a:lstStyle/>
          <a:p>
            <a:r>
              <a:rPr lang="zh-CN" altLang="en-US" dirty="0" smtClean="0"/>
              <a:t>子查询</a:t>
            </a:r>
            <a:endParaRPr lang="zh-CN" altLang="en-US" dirty="0"/>
          </a:p>
        </p:txBody>
      </p:sp>
      <p:sp>
        <p:nvSpPr>
          <p:cNvPr id="79" name="TextBox 78"/>
          <p:cNvSpPr txBox="1"/>
          <p:nvPr/>
        </p:nvSpPr>
        <p:spPr>
          <a:xfrm>
            <a:off x="845542" y="1424540"/>
            <a:ext cx="3481115" cy="369332"/>
          </a:xfrm>
          <a:prstGeom prst="rect">
            <a:avLst/>
          </a:prstGeom>
          <a:noFill/>
        </p:spPr>
        <p:txBody>
          <a:bodyPr wrap="square" rtlCol="0">
            <a:spAutoFit/>
          </a:bodyPr>
          <a:lstStyle/>
          <a:p>
            <a:r>
              <a:rPr lang="zh-CN" altLang="en-US" dirty="0" smtClean="0"/>
              <a:t>查询引擎</a:t>
            </a:r>
            <a:endParaRPr lang="zh-CN" altLang="en-US" dirty="0"/>
          </a:p>
        </p:txBody>
      </p:sp>
    </p:spTree>
    <p:extLst>
      <p:ext uri="{BB962C8B-B14F-4D97-AF65-F5344CB8AC3E}">
        <p14:creationId xmlns:p14="http://schemas.microsoft.com/office/powerpoint/2010/main" val="1147746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帷幄场景篇</a:t>
            </a:r>
            <a:endParaRPr lang="zh-CN" altLang="en-US" dirty="0"/>
          </a:p>
        </p:txBody>
      </p:sp>
      <p:sp>
        <p:nvSpPr>
          <p:cNvPr id="3" name="文本占位符 2"/>
          <p:cNvSpPr>
            <a:spLocks noGrp="1"/>
          </p:cNvSpPr>
          <p:nvPr>
            <p:ph type="body" sz="quarter" idx="13"/>
          </p:nvPr>
        </p:nvSpPr>
        <p:spPr>
          <a:xfrm>
            <a:off x="2483768" y="2564904"/>
            <a:ext cx="3905788" cy="432198"/>
          </a:xfrm>
        </p:spPr>
        <p:txBody>
          <a:bodyPr/>
          <a:lstStyle/>
          <a:p>
            <a:r>
              <a:rPr lang="zh-CN" altLang="en-US" dirty="0" smtClean="0"/>
              <a:t>为什么要开发帷幄？</a:t>
            </a:r>
            <a:endParaRPr lang="zh-CN" altLang="en-US" dirty="0"/>
          </a:p>
        </p:txBody>
      </p:sp>
    </p:spTree>
    <p:extLst>
      <p:ext uri="{BB962C8B-B14F-4D97-AF65-F5344CB8AC3E}">
        <p14:creationId xmlns:p14="http://schemas.microsoft.com/office/powerpoint/2010/main" val="17484701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帷幄执行计划处理流程图</a:t>
            </a:r>
            <a:endParaRPr lang="zh-CN" altLang="en-US" dirty="0"/>
          </a:p>
        </p:txBody>
      </p:sp>
      <p:sp>
        <p:nvSpPr>
          <p:cNvPr id="9" name="矩形 8"/>
          <p:cNvSpPr/>
          <p:nvPr/>
        </p:nvSpPr>
        <p:spPr>
          <a:xfrm>
            <a:off x="594419" y="1219622"/>
            <a:ext cx="1243932" cy="21602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800" dirty="0" smtClean="0">
                <a:solidFill>
                  <a:schemeClr val="tx1"/>
                </a:solidFill>
              </a:rPr>
              <a:t>执行计划树</a:t>
            </a:r>
            <a:endParaRPr lang="zh-CN" altLang="en-US" sz="800" dirty="0">
              <a:solidFill>
                <a:schemeClr val="tx1"/>
              </a:solidFill>
            </a:endParaRPr>
          </a:p>
        </p:txBody>
      </p:sp>
      <p:sp>
        <p:nvSpPr>
          <p:cNvPr id="10" name="菱形 9"/>
          <p:cNvSpPr/>
          <p:nvPr/>
        </p:nvSpPr>
        <p:spPr>
          <a:xfrm>
            <a:off x="594418" y="1867694"/>
            <a:ext cx="1224136" cy="288032"/>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800" dirty="0" smtClean="0">
                <a:solidFill>
                  <a:schemeClr val="tx1"/>
                </a:solidFill>
              </a:rPr>
              <a:t>是否聚合</a:t>
            </a:r>
            <a:endParaRPr lang="zh-CN" altLang="en-US" sz="800" dirty="0">
              <a:solidFill>
                <a:schemeClr val="tx1"/>
              </a:solidFill>
            </a:endParaRPr>
          </a:p>
        </p:txBody>
      </p:sp>
      <p:cxnSp>
        <p:nvCxnSpPr>
          <p:cNvPr id="12" name="直接箭头连接符 11"/>
          <p:cNvCxnSpPr/>
          <p:nvPr/>
        </p:nvCxnSpPr>
        <p:spPr>
          <a:xfrm>
            <a:off x="1213334" y="1435646"/>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0" idx="2"/>
            <a:endCxn id="48" idx="0"/>
          </p:cNvCxnSpPr>
          <p:nvPr/>
        </p:nvCxnSpPr>
        <p:spPr>
          <a:xfrm flipH="1">
            <a:off x="1196193" y="2155726"/>
            <a:ext cx="10293" cy="1188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1838350" y="2011710"/>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024782" y="1766575"/>
            <a:ext cx="288032" cy="215444"/>
          </a:xfrm>
          <a:prstGeom prst="rect">
            <a:avLst/>
          </a:prstGeom>
          <a:noFill/>
        </p:spPr>
        <p:txBody>
          <a:bodyPr wrap="square" rtlCol="0">
            <a:spAutoFit/>
          </a:bodyPr>
          <a:lstStyle/>
          <a:p>
            <a:r>
              <a:rPr lang="en-US" altLang="zh-CN" sz="800" dirty="0" smtClean="0"/>
              <a:t>Y</a:t>
            </a:r>
            <a:endParaRPr lang="zh-CN" altLang="en-US" sz="800" dirty="0"/>
          </a:p>
        </p:txBody>
      </p:sp>
      <p:sp>
        <p:nvSpPr>
          <p:cNvPr id="42" name="TextBox 41"/>
          <p:cNvSpPr txBox="1"/>
          <p:nvPr/>
        </p:nvSpPr>
        <p:spPr>
          <a:xfrm>
            <a:off x="855625" y="2260337"/>
            <a:ext cx="288032" cy="215444"/>
          </a:xfrm>
          <a:prstGeom prst="rect">
            <a:avLst/>
          </a:prstGeom>
          <a:noFill/>
        </p:spPr>
        <p:txBody>
          <a:bodyPr wrap="square" rtlCol="0">
            <a:spAutoFit/>
          </a:bodyPr>
          <a:lstStyle/>
          <a:p>
            <a:r>
              <a:rPr lang="en-US" altLang="zh-CN" sz="800" dirty="0"/>
              <a:t>N</a:t>
            </a:r>
            <a:endParaRPr lang="zh-CN" altLang="en-US" sz="800" dirty="0"/>
          </a:p>
        </p:txBody>
      </p:sp>
      <p:sp>
        <p:nvSpPr>
          <p:cNvPr id="48" name="菱形 47"/>
          <p:cNvSpPr/>
          <p:nvPr/>
        </p:nvSpPr>
        <p:spPr>
          <a:xfrm>
            <a:off x="575554" y="3344356"/>
            <a:ext cx="1241278" cy="288032"/>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800" dirty="0" smtClean="0">
                <a:solidFill>
                  <a:schemeClr val="tx1"/>
                </a:solidFill>
              </a:rPr>
              <a:t>是否</a:t>
            </a:r>
            <a:r>
              <a:rPr lang="en-US" altLang="zh-CN" sz="800" dirty="0" smtClean="0">
                <a:solidFill>
                  <a:schemeClr val="tx1"/>
                </a:solidFill>
              </a:rPr>
              <a:t>Project</a:t>
            </a:r>
            <a:endParaRPr lang="zh-CN" altLang="en-US" sz="800" dirty="0">
              <a:solidFill>
                <a:schemeClr val="tx1"/>
              </a:solidFill>
            </a:endParaRPr>
          </a:p>
        </p:txBody>
      </p:sp>
      <p:cxnSp>
        <p:nvCxnSpPr>
          <p:cNvPr id="49" name="直接箭头连接符 48"/>
          <p:cNvCxnSpPr>
            <a:stCxn id="48" idx="3"/>
          </p:cNvCxnSpPr>
          <p:nvPr/>
        </p:nvCxnSpPr>
        <p:spPr>
          <a:xfrm>
            <a:off x="1816832" y="3488372"/>
            <a:ext cx="720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8" idx="2"/>
            <a:endCxn id="54" idx="0"/>
          </p:cNvCxnSpPr>
          <p:nvPr/>
        </p:nvCxnSpPr>
        <p:spPr>
          <a:xfrm>
            <a:off x="1196193" y="3632388"/>
            <a:ext cx="864" cy="3674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55625" y="3681526"/>
            <a:ext cx="288032" cy="215444"/>
          </a:xfrm>
          <a:prstGeom prst="rect">
            <a:avLst/>
          </a:prstGeom>
          <a:noFill/>
        </p:spPr>
        <p:txBody>
          <a:bodyPr wrap="square" rtlCol="0">
            <a:spAutoFit/>
          </a:bodyPr>
          <a:lstStyle/>
          <a:p>
            <a:r>
              <a:rPr lang="en-US" altLang="zh-CN" sz="800" dirty="0"/>
              <a:t>N</a:t>
            </a:r>
            <a:endParaRPr lang="zh-CN" altLang="en-US" sz="800" dirty="0"/>
          </a:p>
        </p:txBody>
      </p:sp>
      <p:sp>
        <p:nvSpPr>
          <p:cNvPr id="53" name="TextBox 52"/>
          <p:cNvSpPr txBox="1"/>
          <p:nvPr/>
        </p:nvSpPr>
        <p:spPr>
          <a:xfrm>
            <a:off x="1846734" y="2808119"/>
            <a:ext cx="288032" cy="215444"/>
          </a:xfrm>
          <a:prstGeom prst="rect">
            <a:avLst/>
          </a:prstGeom>
          <a:noFill/>
        </p:spPr>
        <p:txBody>
          <a:bodyPr wrap="square" rtlCol="0">
            <a:spAutoFit/>
          </a:bodyPr>
          <a:lstStyle/>
          <a:p>
            <a:r>
              <a:rPr lang="en-US" altLang="zh-CN" sz="800" dirty="0" smtClean="0"/>
              <a:t>Y</a:t>
            </a:r>
            <a:endParaRPr lang="zh-CN" altLang="en-US" sz="800" dirty="0"/>
          </a:p>
        </p:txBody>
      </p:sp>
      <p:sp>
        <p:nvSpPr>
          <p:cNvPr id="54" name="菱形 53"/>
          <p:cNvSpPr/>
          <p:nvPr/>
        </p:nvSpPr>
        <p:spPr>
          <a:xfrm>
            <a:off x="548985" y="3999816"/>
            <a:ext cx="1296144" cy="288032"/>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800" dirty="0" smtClean="0">
                <a:solidFill>
                  <a:schemeClr val="tx1"/>
                </a:solidFill>
              </a:rPr>
              <a:t>是否</a:t>
            </a:r>
            <a:r>
              <a:rPr lang="zh-CN" altLang="en-US" sz="800" dirty="0">
                <a:solidFill>
                  <a:schemeClr val="tx1"/>
                </a:solidFill>
              </a:rPr>
              <a:t>过滤</a:t>
            </a:r>
          </a:p>
        </p:txBody>
      </p:sp>
      <p:cxnSp>
        <p:nvCxnSpPr>
          <p:cNvPr id="56" name="直接箭头连接符 55"/>
          <p:cNvCxnSpPr/>
          <p:nvPr/>
        </p:nvCxnSpPr>
        <p:spPr>
          <a:xfrm>
            <a:off x="1213334" y="4280252"/>
            <a:ext cx="0" cy="382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55625" y="5059910"/>
            <a:ext cx="288032" cy="215444"/>
          </a:xfrm>
          <a:prstGeom prst="rect">
            <a:avLst/>
          </a:prstGeom>
          <a:noFill/>
        </p:spPr>
        <p:txBody>
          <a:bodyPr wrap="square" rtlCol="0">
            <a:spAutoFit/>
          </a:bodyPr>
          <a:lstStyle/>
          <a:p>
            <a:r>
              <a:rPr lang="en-US" altLang="zh-CN" sz="800" dirty="0"/>
              <a:t>N</a:t>
            </a:r>
            <a:endParaRPr lang="zh-CN" altLang="en-US" sz="800" dirty="0"/>
          </a:p>
        </p:txBody>
      </p:sp>
      <p:sp>
        <p:nvSpPr>
          <p:cNvPr id="60" name="矩形 59"/>
          <p:cNvSpPr/>
          <p:nvPr/>
        </p:nvSpPr>
        <p:spPr>
          <a:xfrm>
            <a:off x="611560" y="5468094"/>
            <a:ext cx="1241276" cy="337170"/>
          </a:xfrm>
          <a:prstGeom prst="rect">
            <a:avLst/>
          </a:prstGeom>
          <a:solidFill>
            <a:schemeClr val="accent1">
              <a:alpha val="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rPr>
              <a:t>等待下游执行计划树</a:t>
            </a:r>
            <a:endParaRPr lang="en-US" altLang="zh-CN" sz="800" dirty="0" smtClean="0">
              <a:solidFill>
                <a:schemeClr val="tx1"/>
              </a:solidFill>
            </a:endParaRPr>
          </a:p>
          <a:p>
            <a:pPr algn="ctr"/>
            <a:r>
              <a:rPr lang="en-US" altLang="zh-CN" sz="800" dirty="0" smtClean="0">
                <a:solidFill>
                  <a:schemeClr val="tx1"/>
                </a:solidFill>
              </a:rPr>
              <a:t>ExchangeNode</a:t>
            </a:r>
            <a:endParaRPr lang="zh-CN" altLang="en-US" sz="800" dirty="0">
              <a:solidFill>
                <a:schemeClr val="tx1"/>
              </a:solidFill>
            </a:endParaRPr>
          </a:p>
        </p:txBody>
      </p:sp>
      <p:sp>
        <p:nvSpPr>
          <p:cNvPr id="62" name="菱形 61"/>
          <p:cNvSpPr/>
          <p:nvPr/>
        </p:nvSpPr>
        <p:spPr>
          <a:xfrm>
            <a:off x="539552" y="4676006"/>
            <a:ext cx="1313283" cy="288032"/>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800" dirty="0" smtClean="0">
                <a:solidFill>
                  <a:schemeClr val="tx1"/>
                </a:solidFill>
              </a:rPr>
              <a:t>是否全表扫描</a:t>
            </a:r>
            <a:endParaRPr lang="zh-CN" altLang="en-US" sz="800" dirty="0">
              <a:solidFill>
                <a:schemeClr val="tx1"/>
              </a:solidFill>
            </a:endParaRPr>
          </a:p>
        </p:txBody>
      </p:sp>
      <p:cxnSp>
        <p:nvCxnSpPr>
          <p:cNvPr id="66" name="直接箭头连接符 65"/>
          <p:cNvCxnSpPr>
            <a:stCxn id="62" idx="2"/>
          </p:cNvCxnSpPr>
          <p:nvPr/>
        </p:nvCxnSpPr>
        <p:spPr>
          <a:xfrm>
            <a:off x="1196194" y="4964038"/>
            <a:ext cx="0" cy="5398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肘形连接符 67"/>
          <p:cNvCxnSpPr>
            <a:stCxn id="60" idx="1"/>
            <a:endCxn id="9" idx="1"/>
          </p:cNvCxnSpPr>
          <p:nvPr/>
        </p:nvCxnSpPr>
        <p:spPr>
          <a:xfrm rot="10800000">
            <a:off x="594420" y="1327635"/>
            <a:ext cx="17141" cy="4309045"/>
          </a:xfrm>
          <a:prstGeom prst="bentConnector3">
            <a:avLst>
              <a:gd name="adj1" fmla="val 1433644"/>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55625" y="4471707"/>
            <a:ext cx="288032" cy="215444"/>
          </a:xfrm>
          <a:prstGeom prst="rect">
            <a:avLst/>
          </a:prstGeom>
          <a:noFill/>
        </p:spPr>
        <p:txBody>
          <a:bodyPr wrap="square" rtlCol="0">
            <a:spAutoFit/>
          </a:bodyPr>
          <a:lstStyle/>
          <a:p>
            <a:r>
              <a:rPr lang="en-US" altLang="zh-CN" sz="800" dirty="0"/>
              <a:t>N</a:t>
            </a:r>
            <a:endParaRPr lang="zh-CN" altLang="en-US" sz="800" dirty="0"/>
          </a:p>
        </p:txBody>
      </p:sp>
      <p:cxnSp>
        <p:nvCxnSpPr>
          <p:cNvPr id="88" name="直接箭头连接符 87"/>
          <p:cNvCxnSpPr/>
          <p:nvPr/>
        </p:nvCxnSpPr>
        <p:spPr>
          <a:xfrm>
            <a:off x="1829780" y="4136236"/>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838350" y="3955926"/>
            <a:ext cx="268238" cy="215444"/>
          </a:xfrm>
          <a:prstGeom prst="rect">
            <a:avLst/>
          </a:prstGeom>
          <a:noFill/>
        </p:spPr>
        <p:txBody>
          <a:bodyPr wrap="square" rtlCol="0">
            <a:spAutoFit/>
          </a:bodyPr>
          <a:lstStyle/>
          <a:p>
            <a:r>
              <a:rPr lang="en-US" altLang="zh-CN" sz="800" dirty="0" smtClean="0"/>
              <a:t>Y</a:t>
            </a:r>
            <a:endParaRPr lang="zh-CN" altLang="en-US" sz="800" dirty="0"/>
          </a:p>
        </p:txBody>
      </p:sp>
      <p:cxnSp>
        <p:nvCxnSpPr>
          <p:cNvPr id="90" name="直接箭头连接符 89"/>
          <p:cNvCxnSpPr/>
          <p:nvPr/>
        </p:nvCxnSpPr>
        <p:spPr>
          <a:xfrm>
            <a:off x="1815542" y="4824821"/>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843720" y="4573083"/>
            <a:ext cx="288032" cy="215444"/>
          </a:xfrm>
          <a:prstGeom prst="rect">
            <a:avLst/>
          </a:prstGeom>
          <a:noFill/>
        </p:spPr>
        <p:txBody>
          <a:bodyPr wrap="square" rtlCol="0">
            <a:spAutoFit/>
          </a:bodyPr>
          <a:lstStyle/>
          <a:p>
            <a:r>
              <a:rPr lang="en-US" altLang="zh-CN" sz="800" dirty="0" smtClean="0"/>
              <a:t>Y</a:t>
            </a:r>
            <a:endParaRPr lang="zh-CN" altLang="en-US" sz="800" dirty="0"/>
          </a:p>
        </p:txBody>
      </p:sp>
      <p:sp>
        <p:nvSpPr>
          <p:cNvPr id="98" name="矩形 97"/>
          <p:cNvSpPr/>
          <p:nvPr/>
        </p:nvSpPr>
        <p:spPr>
          <a:xfrm>
            <a:off x="2535622" y="4676006"/>
            <a:ext cx="1241276" cy="337170"/>
          </a:xfrm>
          <a:prstGeom prst="rect">
            <a:avLst/>
          </a:prstGeom>
          <a:solidFill>
            <a:schemeClr val="accent1">
              <a:alpha val="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全</a:t>
            </a:r>
            <a:r>
              <a:rPr lang="zh-CN" altLang="en-US" sz="800" dirty="0" smtClean="0">
                <a:solidFill>
                  <a:schemeClr val="tx1"/>
                </a:solidFill>
              </a:rPr>
              <a:t>表扫描</a:t>
            </a:r>
            <a:endParaRPr lang="zh-CN" altLang="en-US" sz="800" dirty="0">
              <a:solidFill>
                <a:schemeClr val="tx1"/>
              </a:solidFill>
            </a:endParaRPr>
          </a:p>
        </p:txBody>
      </p:sp>
      <p:sp>
        <p:nvSpPr>
          <p:cNvPr id="115" name="菱形 114"/>
          <p:cNvSpPr/>
          <p:nvPr/>
        </p:nvSpPr>
        <p:spPr>
          <a:xfrm>
            <a:off x="2563441" y="1867694"/>
            <a:ext cx="1224136" cy="288032"/>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800" dirty="0" smtClean="0">
                <a:solidFill>
                  <a:schemeClr val="tx1"/>
                </a:solidFill>
              </a:rPr>
              <a:t>是否局部聚合</a:t>
            </a:r>
            <a:endParaRPr lang="zh-CN" altLang="en-US" sz="800" dirty="0">
              <a:solidFill>
                <a:schemeClr val="tx1"/>
              </a:solidFill>
            </a:endParaRPr>
          </a:p>
        </p:txBody>
      </p:sp>
      <p:sp>
        <p:nvSpPr>
          <p:cNvPr id="125" name="TextBox 124"/>
          <p:cNvSpPr txBox="1"/>
          <p:nvPr/>
        </p:nvSpPr>
        <p:spPr>
          <a:xfrm>
            <a:off x="3965975" y="1759972"/>
            <a:ext cx="288032" cy="215444"/>
          </a:xfrm>
          <a:prstGeom prst="rect">
            <a:avLst/>
          </a:prstGeom>
          <a:noFill/>
        </p:spPr>
        <p:txBody>
          <a:bodyPr wrap="square" rtlCol="0">
            <a:spAutoFit/>
          </a:bodyPr>
          <a:lstStyle/>
          <a:p>
            <a:r>
              <a:rPr lang="en-US" altLang="zh-CN" sz="800" b="1" dirty="0"/>
              <a:t>N</a:t>
            </a:r>
            <a:endParaRPr lang="zh-CN" altLang="en-US" sz="800" b="1" dirty="0"/>
          </a:p>
        </p:txBody>
      </p:sp>
      <p:cxnSp>
        <p:nvCxnSpPr>
          <p:cNvPr id="127" name="肘形连接符 126"/>
          <p:cNvCxnSpPr>
            <a:stCxn id="115" idx="3"/>
            <a:endCxn id="60" idx="3"/>
          </p:cNvCxnSpPr>
          <p:nvPr/>
        </p:nvCxnSpPr>
        <p:spPr>
          <a:xfrm flipH="1">
            <a:off x="1852836" y="2011710"/>
            <a:ext cx="1934741" cy="3624969"/>
          </a:xfrm>
          <a:prstGeom prst="bentConnector3">
            <a:avLst>
              <a:gd name="adj1" fmla="val -25206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115" idx="2"/>
          </p:cNvCxnSpPr>
          <p:nvPr/>
        </p:nvCxnSpPr>
        <p:spPr>
          <a:xfrm>
            <a:off x="3175509" y="2155726"/>
            <a:ext cx="0" cy="322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915816" y="2209049"/>
            <a:ext cx="288032" cy="215444"/>
          </a:xfrm>
          <a:prstGeom prst="rect">
            <a:avLst/>
          </a:prstGeom>
          <a:noFill/>
        </p:spPr>
        <p:txBody>
          <a:bodyPr wrap="square" rtlCol="0">
            <a:spAutoFit/>
          </a:bodyPr>
          <a:lstStyle/>
          <a:p>
            <a:r>
              <a:rPr lang="en-US" altLang="zh-CN" sz="800" dirty="0" smtClean="0"/>
              <a:t>Y</a:t>
            </a:r>
            <a:endParaRPr lang="zh-CN" altLang="en-US" sz="800" dirty="0"/>
          </a:p>
        </p:txBody>
      </p:sp>
      <p:sp>
        <p:nvSpPr>
          <p:cNvPr id="150" name="菱形 149"/>
          <p:cNvSpPr/>
          <p:nvPr/>
        </p:nvSpPr>
        <p:spPr>
          <a:xfrm>
            <a:off x="2552762" y="2477816"/>
            <a:ext cx="1224136" cy="288032"/>
          </a:xfrm>
          <a:prstGeom prst="diamon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smtClean="0">
                <a:solidFill>
                  <a:schemeClr val="tx1"/>
                </a:solidFill>
              </a:rPr>
              <a:t>是否聚合下推</a:t>
            </a:r>
            <a:endParaRPr lang="zh-CN" altLang="en-US" sz="800" dirty="0">
              <a:solidFill>
                <a:schemeClr val="tx1"/>
              </a:solidFill>
            </a:endParaRPr>
          </a:p>
        </p:txBody>
      </p:sp>
      <p:cxnSp>
        <p:nvCxnSpPr>
          <p:cNvPr id="151" name="直接箭头连接符 150"/>
          <p:cNvCxnSpPr/>
          <p:nvPr/>
        </p:nvCxnSpPr>
        <p:spPr>
          <a:xfrm>
            <a:off x="3791137" y="2621832"/>
            <a:ext cx="46243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3779912" y="2376096"/>
            <a:ext cx="288032" cy="215444"/>
          </a:xfrm>
          <a:prstGeom prst="rect">
            <a:avLst/>
          </a:prstGeom>
          <a:noFill/>
        </p:spPr>
        <p:txBody>
          <a:bodyPr wrap="square" rtlCol="0">
            <a:spAutoFit/>
          </a:bodyPr>
          <a:lstStyle/>
          <a:p>
            <a:r>
              <a:rPr lang="en-US" altLang="zh-CN" sz="800" dirty="0" smtClean="0"/>
              <a:t>Y</a:t>
            </a:r>
            <a:endParaRPr lang="zh-CN" altLang="en-US" sz="800" dirty="0"/>
          </a:p>
        </p:txBody>
      </p:sp>
      <p:sp>
        <p:nvSpPr>
          <p:cNvPr id="69" name="矩形 68"/>
          <p:cNvSpPr/>
          <p:nvPr/>
        </p:nvSpPr>
        <p:spPr>
          <a:xfrm>
            <a:off x="5941691" y="2464353"/>
            <a:ext cx="1213457" cy="30877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smtClean="0">
                <a:solidFill>
                  <a:schemeClr val="tx1"/>
                </a:solidFill>
              </a:rPr>
              <a:t>聚合函数存入</a:t>
            </a:r>
            <a:r>
              <a:rPr lang="en-US" altLang="zh-CN" sz="800" dirty="0" smtClean="0">
                <a:solidFill>
                  <a:schemeClr val="tx1"/>
                </a:solidFill>
              </a:rPr>
              <a:t>context</a:t>
            </a:r>
            <a:endParaRPr lang="zh-CN" altLang="en-US" sz="800" dirty="0">
              <a:solidFill>
                <a:schemeClr val="tx1"/>
              </a:solidFill>
            </a:endParaRPr>
          </a:p>
        </p:txBody>
      </p:sp>
      <p:cxnSp>
        <p:nvCxnSpPr>
          <p:cNvPr id="72" name="直接箭头连接符 71"/>
          <p:cNvCxnSpPr>
            <a:stCxn id="150" idx="1"/>
          </p:cNvCxnSpPr>
          <p:nvPr/>
        </p:nvCxnSpPr>
        <p:spPr>
          <a:xfrm flipH="1">
            <a:off x="1196193" y="2621832"/>
            <a:ext cx="13565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106588" y="2390175"/>
            <a:ext cx="288032" cy="215444"/>
          </a:xfrm>
          <a:prstGeom prst="rect">
            <a:avLst/>
          </a:prstGeom>
          <a:noFill/>
        </p:spPr>
        <p:txBody>
          <a:bodyPr wrap="square" rtlCol="0">
            <a:spAutoFit/>
          </a:bodyPr>
          <a:lstStyle/>
          <a:p>
            <a:r>
              <a:rPr lang="en-US" altLang="zh-CN" sz="800" dirty="0"/>
              <a:t>N</a:t>
            </a:r>
            <a:endParaRPr lang="zh-CN" altLang="en-US" sz="800" dirty="0"/>
          </a:p>
        </p:txBody>
      </p:sp>
      <p:cxnSp>
        <p:nvCxnSpPr>
          <p:cNvPr id="75" name="肘形连接符 74"/>
          <p:cNvCxnSpPr>
            <a:stCxn id="69" idx="2"/>
            <a:endCxn id="48" idx="0"/>
          </p:cNvCxnSpPr>
          <p:nvPr/>
        </p:nvCxnSpPr>
        <p:spPr>
          <a:xfrm rot="5400000">
            <a:off x="3586695" y="382630"/>
            <a:ext cx="571225" cy="5352227"/>
          </a:xfrm>
          <a:prstGeom prst="bentConnector3">
            <a:avLst>
              <a:gd name="adj1" fmla="val 98357"/>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菱形 92"/>
          <p:cNvSpPr/>
          <p:nvPr/>
        </p:nvSpPr>
        <p:spPr>
          <a:xfrm>
            <a:off x="4232643" y="2477816"/>
            <a:ext cx="1224136" cy="288032"/>
          </a:xfrm>
          <a:prstGeom prst="diamon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smtClean="0">
                <a:solidFill>
                  <a:schemeClr val="tx1"/>
                </a:solidFill>
              </a:rPr>
              <a:t>是否</a:t>
            </a:r>
            <a:r>
              <a:rPr lang="zh-CN" altLang="en-US" sz="800" dirty="0">
                <a:solidFill>
                  <a:schemeClr val="tx1"/>
                </a:solidFill>
              </a:rPr>
              <a:t>分组</a:t>
            </a:r>
          </a:p>
        </p:txBody>
      </p:sp>
      <p:cxnSp>
        <p:nvCxnSpPr>
          <p:cNvPr id="79" name="直接箭头连接符 78"/>
          <p:cNvCxnSpPr>
            <a:stCxn id="93" idx="2"/>
          </p:cNvCxnSpPr>
          <p:nvPr/>
        </p:nvCxnSpPr>
        <p:spPr>
          <a:xfrm>
            <a:off x="4844711" y="2765848"/>
            <a:ext cx="0" cy="149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5456779" y="2616832"/>
            <a:ext cx="46243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4253576" y="2915841"/>
            <a:ext cx="1213457" cy="30877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smtClean="0">
                <a:solidFill>
                  <a:schemeClr val="tx1"/>
                </a:solidFill>
              </a:rPr>
              <a:t>聚合函数，分组字段存入</a:t>
            </a:r>
            <a:r>
              <a:rPr lang="en-US" altLang="zh-CN" sz="800" dirty="0" smtClean="0">
                <a:solidFill>
                  <a:schemeClr val="tx1"/>
                </a:solidFill>
              </a:rPr>
              <a:t>context</a:t>
            </a:r>
            <a:endParaRPr lang="zh-CN" altLang="en-US" sz="800" dirty="0">
              <a:solidFill>
                <a:schemeClr val="tx1"/>
              </a:solidFill>
            </a:endParaRPr>
          </a:p>
        </p:txBody>
      </p:sp>
      <p:sp>
        <p:nvSpPr>
          <p:cNvPr id="102" name="TextBox 101"/>
          <p:cNvSpPr txBox="1"/>
          <p:nvPr/>
        </p:nvSpPr>
        <p:spPr>
          <a:xfrm>
            <a:off x="4936763" y="2733122"/>
            <a:ext cx="288032" cy="215444"/>
          </a:xfrm>
          <a:prstGeom prst="rect">
            <a:avLst/>
          </a:prstGeom>
          <a:noFill/>
        </p:spPr>
        <p:txBody>
          <a:bodyPr wrap="square" rtlCol="0">
            <a:spAutoFit/>
          </a:bodyPr>
          <a:lstStyle/>
          <a:p>
            <a:r>
              <a:rPr lang="en-US" altLang="zh-CN" sz="800" dirty="0"/>
              <a:t>Y</a:t>
            </a:r>
            <a:endParaRPr lang="zh-CN" altLang="en-US" sz="800" dirty="0"/>
          </a:p>
        </p:txBody>
      </p:sp>
      <p:sp>
        <p:nvSpPr>
          <p:cNvPr id="103" name="TextBox 102"/>
          <p:cNvSpPr txBox="1"/>
          <p:nvPr/>
        </p:nvSpPr>
        <p:spPr>
          <a:xfrm>
            <a:off x="5543982" y="2376096"/>
            <a:ext cx="288032" cy="215444"/>
          </a:xfrm>
          <a:prstGeom prst="rect">
            <a:avLst/>
          </a:prstGeom>
          <a:noFill/>
        </p:spPr>
        <p:txBody>
          <a:bodyPr wrap="square" rtlCol="0">
            <a:spAutoFit/>
          </a:bodyPr>
          <a:lstStyle/>
          <a:p>
            <a:r>
              <a:rPr lang="en-US" altLang="zh-CN" sz="800" dirty="0"/>
              <a:t>N</a:t>
            </a:r>
            <a:endParaRPr lang="zh-CN" altLang="en-US" sz="800" dirty="0"/>
          </a:p>
        </p:txBody>
      </p:sp>
      <p:cxnSp>
        <p:nvCxnSpPr>
          <p:cNvPr id="104" name="直接箭头连接符 103"/>
          <p:cNvCxnSpPr>
            <a:stCxn id="100" idx="2"/>
          </p:cNvCxnSpPr>
          <p:nvPr/>
        </p:nvCxnSpPr>
        <p:spPr>
          <a:xfrm>
            <a:off x="4860305" y="3224619"/>
            <a:ext cx="0" cy="119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887550" y="3488164"/>
            <a:ext cx="288032" cy="215444"/>
          </a:xfrm>
          <a:prstGeom prst="rect">
            <a:avLst/>
          </a:prstGeom>
          <a:noFill/>
        </p:spPr>
        <p:txBody>
          <a:bodyPr wrap="square" rtlCol="0">
            <a:spAutoFit/>
          </a:bodyPr>
          <a:lstStyle/>
          <a:p>
            <a:r>
              <a:rPr lang="en-US" altLang="zh-CN" sz="800" dirty="0" smtClean="0"/>
              <a:t>Y</a:t>
            </a:r>
            <a:endParaRPr lang="zh-CN" altLang="en-US" sz="800" dirty="0"/>
          </a:p>
        </p:txBody>
      </p:sp>
      <p:sp>
        <p:nvSpPr>
          <p:cNvPr id="113" name="矩形 112"/>
          <p:cNvSpPr/>
          <p:nvPr/>
        </p:nvSpPr>
        <p:spPr>
          <a:xfrm>
            <a:off x="2558429" y="3379862"/>
            <a:ext cx="1313877" cy="33717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dirty="0" smtClean="0">
                <a:solidFill>
                  <a:schemeClr val="tx1"/>
                </a:solidFill>
              </a:rPr>
              <a:t>Project </a:t>
            </a:r>
            <a:r>
              <a:rPr lang="zh-CN" altLang="en-US" sz="800" dirty="0" smtClean="0">
                <a:solidFill>
                  <a:schemeClr val="tx1"/>
                </a:solidFill>
              </a:rPr>
              <a:t>存入</a:t>
            </a:r>
            <a:r>
              <a:rPr lang="en-US" altLang="zh-CN" sz="800" dirty="0" smtClean="0">
                <a:solidFill>
                  <a:schemeClr val="tx1"/>
                </a:solidFill>
              </a:rPr>
              <a:t>context</a:t>
            </a:r>
            <a:r>
              <a:rPr lang="zh-CN" altLang="en-US" sz="800" dirty="0" smtClean="0">
                <a:solidFill>
                  <a:schemeClr val="tx1"/>
                </a:solidFill>
              </a:rPr>
              <a:t>，用户结果返回类型的映射</a:t>
            </a:r>
            <a:endParaRPr lang="zh-CN" altLang="en-US" sz="800" dirty="0">
              <a:solidFill>
                <a:schemeClr val="tx1"/>
              </a:solidFill>
            </a:endParaRPr>
          </a:p>
        </p:txBody>
      </p:sp>
      <p:cxnSp>
        <p:nvCxnSpPr>
          <p:cNvPr id="124" name="肘形连接符 123"/>
          <p:cNvCxnSpPr>
            <a:stCxn id="113" idx="2"/>
            <a:endCxn id="54" idx="0"/>
          </p:cNvCxnSpPr>
          <p:nvPr/>
        </p:nvCxnSpPr>
        <p:spPr>
          <a:xfrm rot="5400000">
            <a:off x="2064821" y="2849269"/>
            <a:ext cx="282784" cy="201831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6548421" y="1003598"/>
            <a:ext cx="903899" cy="0"/>
          </a:xfrm>
          <a:prstGeom prst="line">
            <a:avLst/>
          </a:prstGeom>
          <a:ln w="28575" cmpd="sng"/>
        </p:spPr>
        <p:style>
          <a:lnRef idx="1">
            <a:schemeClr val="accent2"/>
          </a:lnRef>
          <a:fillRef idx="0">
            <a:schemeClr val="accent2"/>
          </a:fillRef>
          <a:effectRef idx="0">
            <a:schemeClr val="accent2"/>
          </a:effectRef>
          <a:fontRef idx="minor">
            <a:schemeClr val="tx1"/>
          </a:fontRef>
        </p:style>
      </p:cxnSp>
      <p:cxnSp>
        <p:nvCxnSpPr>
          <p:cNvPr id="149" name="直接连接符 148"/>
          <p:cNvCxnSpPr/>
          <p:nvPr/>
        </p:nvCxnSpPr>
        <p:spPr>
          <a:xfrm>
            <a:off x="6548419" y="1222326"/>
            <a:ext cx="903899" cy="0"/>
          </a:xfrm>
          <a:prstGeom prst="line">
            <a:avLst/>
          </a:prstGeom>
          <a:solidFill>
            <a:schemeClr val="accent1">
              <a:alpha val="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cxnSp>
      <p:sp>
        <p:nvSpPr>
          <p:cNvPr id="144" name="TextBox 143"/>
          <p:cNvSpPr txBox="1"/>
          <p:nvPr/>
        </p:nvSpPr>
        <p:spPr>
          <a:xfrm>
            <a:off x="7452320" y="895876"/>
            <a:ext cx="864096" cy="215444"/>
          </a:xfrm>
          <a:prstGeom prst="rect">
            <a:avLst/>
          </a:prstGeom>
          <a:noFill/>
        </p:spPr>
        <p:txBody>
          <a:bodyPr wrap="square" rtlCol="0">
            <a:spAutoFit/>
          </a:bodyPr>
          <a:lstStyle/>
          <a:p>
            <a:r>
              <a:rPr lang="zh-CN" altLang="en-US" sz="800" dirty="0" smtClean="0"/>
              <a:t>帷幄分支逻辑</a:t>
            </a:r>
            <a:endParaRPr lang="zh-CN" altLang="en-US" sz="800" dirty="0"/>
          </a:p>
        </p:txBody>
      </p:sp>
      <p:sp>
        <p:nvSpPr>
          <p:cNvPr id="152" name="TextBox 151"/>
          <p:cNvSpPr txBox="1"/>
          <p:nvPr/>
        </p:nvSpPr>
        <p:spPr>
          <a:xfrm>
            <a:off x="7452320" y="1114604"/>
            <a:ext cx="864096" cy="338554"/>
          </a:xfrm>
          <a:prstGeom prst="rect">
            <a:avLst/>
          </a:prstGeom>
          <a:noFill/>
        </p:spPr>
        <p:txBody>
          <a:bodyPr wrap="square" rtlCol="0">
            <a:spAutoFit/>
          </a:bodyPr>
          <a:lstStyle/>
          <a:p>
            <a:r>
              <a:rPr lang="en-US" altLang="zh-CN" sz="800" dirty="0" smtClean="0"/>
              <a:t>Presto</a:t>
            </a:r>
            <a:r>
              <a:rPr lang="zh-CN" altLang="en-US" sz="800" dirty="0" smtClean="0"/>
              <a:t>分支逻辑</a:t>
            </a:r>
            <a:endParaRPr lang="zh-CN" altLang="en-US" sz="800" dirty="0"/>
          </a:p>
        </p:txBody>
      </p:sp>
      <p:sp>
        <p:nvSpPr>
          <p:cNvPr id="154" name="菱形 153"/>
          <p:cNvSpPr/>
          <p:nvPr/>
        </p:nvSpPr>
        <p:spPr>
          <a:xfrm>
            <a:off x="2518098" y="4008200"/>
            <a:ext cx="1296144" cy="288032"/>
          </a:xfrm>
          <a:prstGeom prst="diamon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800" dirty="0" smtClean="0">
                <a:solidFill>
                  <a:schemeClr val="tx1"/>
                </a:solidFill>
              </a:rPr>
              <a:t>是否过滤下推</a:t>
            </a:r>
            <a:endParaRPr lang="zh-CN" altLang="en-US" sz="800" dirty="0">
              <a:solidFill>
                <a:schemeClr val="tx1"/>
              </a:solidFill>
            </a:endParaRPr>
          </a:p>
        </p:txBody>
      </p:sp>
      <p:cxnSp>
        <p:nvCxnSpPr>
          <p:cNvPr id="155" name="直接箭头连接符 154"/>
          <p:cNvCxnSpPr/>
          <p:nvPr/>
        </p:nvCxnSpPr>
        <p:spPr>
          <a:xfrm>
            <a:off x="3814242" y="4152216"/>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4006047" y="3892094"/>
            <a:ext cx="268238" cy="215444"/>
          </a:xfrm>
          <a:prstGeom prst="rect">
            <a:avLst/>
          </a:prstGeom>
          <a:noFill/>
        </p:spPr>
        <p:txBody>
          <a:bodyPr wrap="square" rtlCol="0">
            <a:spAutoFit/>
          </a:bodyPr>
          <a:lstStyle/>
          <a:p>
            <a:r>
              <a:rPr lang="en-US" altLang="zh-CN" sz="800" dirty="0" smtClean="0"/>
              <a:t>Y</a:t>
            </a:r>
            <a:endParaRPr lang="zh-CN" altLang="en-US" sz="800" dirty="0"/>
          </a:p>
        </p:txBody>
      </p:sp>
      <p:cxnSp>
        <p:nvCxnSpPr>
          <p:cNvPr id="157" name="直接箭头连接符 156"/>
          <p:cNvCxnSpPr/>
          <p:nvPr/>
        </p:nvCxnSpPr>
        <p:spPr>
          <a:xfrm>
            <a:off x="3166170" y="4308578"/>
            <a:ext cx="864" cy="3674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2817017" y="4384570"/>
            <a:ext cx="288032" cy="215444"/>
          </a:xfrm>
          <a:prstGeom prst="rect">
            <a:avLst/>
          </a:prstGeom>
          <a:noFill/>
        </p:spPr>
        <p:txBody>
          <a:bodyPr wrap="square" rtlCol="0">
            <a:spAutoFit/>
          </a:bodyPr>
          <a:lstStyle/>
          <a:p>
            <a:r>
              <a:rPr lang="en-US" altLang="zh-CN" sz="800" dirty="0"/>
              <a:t>N</a:t>
            </a:r>
            <a:endParaRPr lang="zh-CN" altLang="en-US" sz="800" dirty="0"/>
          </a:p>
        </p:txBody>
      </p:sp>
      <p:sp>
        <p:nvSpPr>
          <p:cNvPr id="159" name="矩形 158"/>
          <p:cNvSpPr/>
          <p:nvPr/>
        </p:nvSpPr>
        <p:spPr>
          <a:xfrm>
            <a:off x="4534322" y="4008200"/>
            <a:ext cx="1241276" cy="33717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dirty="0" smtClean="0">
                <a:solidFill>
                  <a:schemeClr val="tx1"/>
                </a:solidFill>
              </a:rPr>
              <a:t>Sql </a:t>
            </a:r>
            <a:r>
              <a:rPr lang="zh-CN" altLang="en-US" sz="800" dirty="0" smtClean="0">
                <a:solidFill>
                  <a:schemeClr val="tx1"/>
                </a:solidFill>
              </a:rPr>
              <a:t>过滤语法转换数据源</a:t>
            </a:r>
            <a:r>
              <a:rPr lang="en-US" altLang="zh-CN" sz="800" dirty="0" smtClean="0">
                <a:solidFill>
                  <a:schemeClr val="tx1"/>
                </a:solidFill>
              </a:rPr>
              <a:t>DSL</a:t>
            </a:r>
            <a:endParaRPr lang="zh-CN" altLang="en-US" sz="800" dirty="0">
              <a:solidFill>
                <a:schemeClr val="tx1"/>
              </a:solidFill>
            </a:endParaRPr>
          </a:p>
        </p:txBody>
      </p:sp>
      <p:sp>
        <p:nvSpPr>
          <p:cNvPr id="147" name="矩形 146"/>
          <p:cNvSpPr/>
          <p:nvPr/>
        </p:nvSpPr>
        <p:spPr>
          <a:xfrm>
            <a:off x="4553427" y="5059910"/>
            <a:ext cx="2731581" cy="4081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800" dirty="0" smtClean="0">
                <a:solidFill>
                  <a:schemeClr val="tx1"/>
                </a:solidFill>
              </a:rPr>
              <a:t>1000</a:t>
            </a:r>
            <a:r>
              <a:rPr lang="zh-CN" altLang="en-US" sz="800" dirty="0" smtClean="0">
                <a:solidFill>
                  <a:schemeClr val="tx1"/>
                </a:solidFill>
              </a:rPr>
              <a:t>亿条数据的数据源</a:t>
            </a:r>
            <a:endParaRPr lang="zh-CN" altLang="en-US" sz="800" dirty="0">
              <a:solidFill>
                <a:schemeClr val="tx1"/>
              </a:solidFill>
            </a:endParaRPr>
          </a:p>
        </p:txBody>
      </p:sp>
      <p:cxnSp>
        <p:nvCxnSpPr>
          <p:cNvPr id="161" name="肘形连接符 160"/>
          <p:cNvCxnSpPr>
            <a:stCxn id="98" idx="3"/>
            <a:endCxn id="147" idx="1"/>
          </p:cNvCxnSpPr>
          <p:nvPr/>
        </p:nvCxnSpPr>
        <p:spPr>
          <a:xfrm>
            <a:off x="3776898" y="4844591"/>
            <a:ext cx="776529" cy="41941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59" idx="3"/>
            <a:endCxn id="167" idx="1"/>
          </p:cNvCxnSpPr>
          <p:nvPr/>
        </p:nvCxnSpPr>
        <p:spPr>
          <a:xfrm>
            <a:off x="5775598" y="4176785"/>
            <a:ext cx="2982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7" name="矩形 166"/>
          <p:cNvSpPr/>
          <p:nvPr/>
        </p:nvSpPr>
        <p:spPr>
          <a:xfrm>
            <a:off x="6073880" y="4008200"/>
            <a:ext cx="1241276" cy="33716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dirty="0" smtClean="0">
                <a:solidFill>
                  <a:schemeClr val="tx1"/>
                </a:solidFill>
              </a:rPr>
              <a:t>Sql</a:t>
            </a:r>
            <a:r>
              <a:rPr lang="zh-CN" altLang="en-US" sz="800" dirty="0" smtClean="0">
                <a:solidFill>
                  <a:schemeClr val="tx1"/>
                </a:solidFill>
              </a:rPr>
              <a:t>分组聚合语法装换</a:t>
            </a:r>
            <a:endParaRPr lang="zh-CN" altLang="en-US" sz="800" dirty="0">
              <a:solidFill>
                <a:schemeClr val="tx1"/>
              </a:solidFill>
            </a:endParaRPr>
          </a:p>
        </p:txBody>
      </p:sp>
      <p:cxnSp>
        <p:nvCxnSpPr>
          <p:cNvPr id="175" name="直接箭头连接符 174"/>
          <p:cNvCxnSpPr>
            <a:stCxn id="167" idx="2"/>
          </p:cNvCxnSpPr>
          <p:nvPr/>
        </p:nvCxnSpPr>
        <p:spPr>
          <a:xfrm>
            <a:off x="6694518" y="4345369"/>
            <a:ext cx="0" cy="714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矩形 176"/>
          <p:cNvSpPr/>
          <p:nvPr/>
        </p:nvSpPr>
        <p:spPr>
          <a:xfrm>
            <a:off x="7331552" y="2091752"/>
            <a:ext cx="1241276" cy="337170"/>
          </a:xfrm>
          <a:prstGeom prst="rect">
            <a:avLst/>
          </a:prstGeom>
          <a:solidFill>
            <a:schemeClr val="accent1">
              <a:alpha val="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rPr>
              <a:t>返回结果</a:t>
            </a:r>
            <a:endParaRPr lang="zh-CN" altLang="en-US" sz="800" dirty="0">
              <a:solidFill>
                <a:schemeClr val="tx1"/>
              </a:solidFill>
            </a:endParaRPr>
          </a:p>
        </p:txBody>
      </p:sp>
      <p:cxnSp>
        <p:nvCxnSpPr>
          <p:cNvPr id="179" name="肘形连接符 178"/>
          <p:cNvCxnSpPr>
            <a:stCxn id="147" idx="3"/>
            <a:endCxn id="177" idx="2"/>
          </p:cNvCxnSpPr>
          <p:nvPr/>
        </p:nvCxnSpPr>
        <p:spPr>
          <a:xfrm flipV="1">
            <a:off x="7285008" y="2428922"/>
            <a:ext cx="667182" cy="28350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274118" y="4572314"/>
            <a:ext cx="840800" cy="215444"/>
          </a:xfrm>
          <a:prstGeom prst="rect">
            <a:avLst/>
          </a:prstGeom>
          <a:noFill/>
        </p:spPr>
        <p:txBody>
          <a:bodyPr wrap="square" rtlCol="0">
            <a:spAutoFit/>
          </a:bodyPr>
          <a:lstStyle/>
          <a:p>
            <a:r>
              <a:rPr lang="zh-CN" altLang="en-US" sz="800" dirty="0" smtClean="0"/>
              <a:t>带条件的</a:t>
            </a:r>
            <a:r>
              <a:rPr lang="en-US" altLang="zh-CN" sz="800" dirty="0" smtClean="0"/>
              <a:t>DSL</a:t>
            </a:r>
            <a:endParaRPr lang="zh-CN" altLang="en-US" sz="800" dirty="0"/>
          </a:p>
        </p:txBody>
      </p:sp>
      <p:sp>
        <p:nvSpPr>
          <p:cNvPr id="182" name="TextBox 181"/>
          <p:cNvSpPr txBox="1"/>
          <p:nvPr/>
        </p:nvSpPr>
        <p:spPr>
          <a:xfrm>
            <a:off x="3812243" y="4905454"/>
            <a:ext cx="840800" cy="215444"/>
          </a:xfrm>
          <a:prstGeom prst="rect">
            <a:avLst/>
          </a:prstGeom>
          <a:noFill/>
        </p:spPr>
        <p:txBody>
          <a:bodyPr wrap="square" rtlCol="0">
            <a:spAutoFit/>
          </a:bodyPr>
          <a:lstStyle/>
          <a:p>
            <a:r>
              <a:rPr lang="zh-CN" altLang="en-US" sz="800" dirty="0" smtClean="0"/>
              <a:t>无条件的</a:t>
            </a:r>
            <a:r>
              <a:rPr lang="en-US" altLang="zh-CN" sz="800" dirty="0" smtClean="0"/>
              <a:t>DSL</a:t>
            </a:r>
            <a:endParaRPr lang="zh-CN" altLang="en-US" sz="800" dirty="0"/>
          </a:p>
        </p:txBody>
      </p:sp>
    </p:spTree>
    <p:extLst>
      <p:ext uri="{BB962C8B-B14F-4D97-AF65-F5344CB8AC3E}">
        <p14:creationId xmlns:p14="http://schemas.microsoft.com/office/powerpoint/2010/main" val="10201781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帷幄分片信息抽取</a:t>
            </a:r>
            <a:endParaRPr lang="zh-CN" altLang="en-US" dirty="0"/>
          </a:p>
        </p:txBody>
      </p:sp>
      <p:sp>
        <p:nvSpPr>
          <p:cNvPr id="4" name="椭圆 3"/>
          <p:cNvSpPr/>
          <p:nvPr/>
        </p:nvSpPr>
        <p:spPr>
          <a:xfrm>
            <a:off x="1763688" y="2262301"/>
            <a:ext cx="864096"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u="sng" dirty="0"/>
              <a:t>LogicalBinary</a:t>
            </a:r>
            <a:endParaRPr lang="zh-CN" altLang="en-US" sz="800" dirty="0"/>
          </a:p>
        </p:txBody>
      </p:sp>
      <p:sp>
        <p:nvSpPr>
          <p:cNvPr id="6" name="椭圆 5"/>
          <p:cNvSpPr/>
          <p:nvPr/>
        </p:nvSpPr>
        <p:spPr>
          <a:xfrm>
            <a:off x="1043608" y="3270413"/>
            <a:ext cx="1008112" cy="629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t>Comparison</a:t>
            </a:r>
            <a:endParaRPr lang="zh-CN" altLang="en-US" sz="800" dirty="0"/>
          </a:p>
        </p:txBody>
      </p:sp>
      <p:sp>
        <p:nvSpPr>
          <p:cNvPr id="7" name="椭圆 6"/>
          <p:cNvSpPr/>
          <p:nvPr/>
        </p:nvSpPr>
        <p:spPr>
          <a:xfrm>
            <a:off x="2771800" y="3067176"/>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t>Comparison</a:t>
            </a:r>
            <a:endParaRPr lang="zh-CN" altLang="en-US" sz="800" dirty="0"/>
          </a:p>
        </p:txBody>
      </p:sp>
      <p:sp>
        <p:nvSpPr>
          <p:cNvPr id="8" name="椭圆 7"/>
          <p:cNvSpPr/>
          <p:nvPr/>
        </p:nvSpPr>
        <p:spPr>
          <a:xfrm>
            <a:off x="539552" y="4303700"/>
            <a:ext cx="972108" cy="622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vpartition=‘1’</a:t>
            </a:r>
            <a:endParaRPr lang="zh-CN" altLang="en-US" sz="800" dirty="0"/>
          </a:p>
        </p:txBody>
      </p:sp>
      <p:sp>
        <p:nvSpPr>
          <p:cNvPr id="10" name="椭圆 9"/>
          <p:cNvSpPr/>
          <p:nvPr/>
        </p:nvSpPr>
        <p:spPr>
          <a:xfrm>
            <a:off x="1655676" y="4303699"/>
            <a:ext cx="972108" cy="622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A=y</a:t>
            </a:r>
            <a:endParaRPr lang="zh-CN" altLang="en-US" sz="800" dirty="0"/>
          </a:p>
        </p:txBody>
      </p:sp>
      <p:cxnSp>
        <p:nvCxnSpPr>
          <p:cNvPr id="12" name="直接箭头连接符 11"/>
          <p:cNvCxnSpPr>
            <a:stCxn id="4" idx="4"/>
            <a:endCxn id="6" idx="0"/>
          </p:cNvCxnSpPr>
          <p:nvPr/>
        </p:nvCxnSpPr>
        <p:spPr>
          <a:xfrm flipH="1">
            <a:off x="1547664" y="2838365"/>
            <a:ext cx="64807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4"/>
            <a:endCxn id="7" idx="0"/>
          </p:cNvCxnSpPr>
          <p:nvPr/>
        </p:nvCxnSpPr>
        <p:spPr>
          <a:xfrm>
            <a:off x="2195736" y="2838365"/>
            <a:ext cx="936104" cy="2288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4"/>
            <a:endCxn id="8" idx="0"/>
          </p:cNvCxnSpPr>
          <p:nvPr/>
        </p:nvCxnSpPr>
        <p:spPr>
          <a:xfrm flipH="1">
            <a:off x="1025606" y="3899646"/>
            <a:ext cx="522058" cy="404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4"/>
            <a:endCxn id="10" idx="0"/>
          </p:cNvCxnSpPr>
          <p:nvPr/>
        </p:nvCxnSpPr>
        <p:spPr>
          <a:xfrm>
            <a:off x="1547664" y="3899646"/>
            <a:ext cx="594066" cy="4040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50" idx="0"/>
          </p:cNvCxnSpPr>
          <p:nvPr/>
        </p:nvCxnSpPr>
        <p:spPr>
          <a:xfrm flipH="1">
            <a:off x="3086243" y="3427216"/>
            <a:ext cx="45597" cy="4897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564185" y="3917007"/>
            <a:ext cx="1044116" cy="369332"/>
          </a:xfrm>
          <a:prstGeom prst="rect">
            <a:avLst/>
          </a:prstGeom>
          <a:noFill/>
        </p:spPr>
        <p:txBody>
          <a:bodyPr wrap="square" rtlCol="0">
            <a:spAutoFit/>
          </a:bodyPr>
          <a:lstStyle/>
          <a:p>
            <a:r>
              <a:rPr lang="en-US" altLang="zh-CN" dirty="0" smtClean="0"/>
              <a:t>……</a:t>
            </a:r>
            <a:endParaRPr lang="zh-CN" altLang="en-US" dirty="0"/>
          </a:p>
        </p:txBody>
      </p:sp>
      <p:cxnSp>
        <p:nvCxnSpPr>
          <p:cNvPr id="54" name="直接箭头连接符 53"/>
          <p:cNvCxnSpPr>
            <a:stCxn id="8" idx="4"/>
          </p:cNvCxnSpPr>
          <p:nvPr/>
        </p:nvCxnSpPr>
        <p:spPr>
          <a:xfrm flipH="1">
            <a:off x="755576" y="4926596"/>
            <a:ext cx="270030" cy="5040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82613" y="5431075"/>
            <a:ext cx="1044116" cy="369332"/>
          </a:xfrm>
          <a:prstGeom prst="rect">
            <a:avLst/>
          </a:prstGeom>
          <a:noFill/>
        </p:spPr>
        <p:txBody>
          <a:bodyPr wrap="square" rtlCol="0">
            <a:spAutoFit/>
          </a:bodyPr>
          <a:lstStyle/>
          <a:p>
            <a:r>
              <a:rPr lang="en-US" altLang="zh-CN" dirty="0" smtClean="0"/>
              <a:t>……</a:t>
            </a:r>
            <a:endParaRPr lang="zh-CN" altLang="en-US" dirty="0"/>
          </a:p>
        </p:txBody>
      </p:sp>
      <p:cxnSp>
        <p:nvCxnSpPr>
          <p:cNvPr id="56" name="直接箭头连接符 55"/>
          <p:cNvCxnSpPr/>
          <p:nvPr/>
        </p:nvCxnSpPr>
        <p:spPr>
          <a:xfrm>
            <a:off x="2099644" y="4927018"/>
            <a:ext cx="157517" cy="503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789448" y="5435932"/>
            <a:ext cx="1044116" cy="369332"/>
          </a:xfrm>
          <a:prstGeom prst="rect">
            <a:avLst/>
          </a:prstGeom>
          <a:noFill/>
        </p:spPr>
        <p:txBody>
          <a:bodyPr wrap="square" rtlCol="0">
            <a:spAutoFit/>
          </a:bodyPr>
          <a:lstStyle/>
          <a:p>
            <a:r>
              <a:rPr lang="en-US" altLang="zh-CN" dirty="0" smtClean="0"/>
              <a:t>……</a:t>
            </a:r>
            <a:endParaRPr lang="zh-CN" altLang="en-US" dirty="0"/>
          </a:p>
        </p:txBody>
      </p:sp>
      <p:sp>
        <p:nvSpPr>
          <p:cNvPr id="60" name="圆角矩形 59"/>
          <p:cNvSpPr/>
          <p:nvPr/>
        </p:nvSpPr>
        <p:spPr>
          <a:xfrm>
            <a:off x="359532" y="1196752"/>
            <a:ext cx="3248768" cy="648072"/>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Extract</a:t>
            </a:r>
            <a:endParaRPr lang="zh-CN" altLang="en-US" dirty="0">
              <a:solidFill>
                <a:schemeClr val="tx1"/>
              </a:solidFill>
            </a:endParaRPr>
          </a:p>
        </p:txBody>
      </p:sp>
      <p:sp>
        <p:nvSpPr>
          <p:cNvPr id="63" name="TextBox 62"/>
          <p:cNvSpPr txBox="1"/>
          <p:nvPr/>
        </p:nvSpPr>
        <p:spPr>
          <a:xfrm>
            <a:off x="421448" y="2262301"/>
            <a:ext cx="1029047" cy="369332"/>
          </a:xfrm>
          <a:prstGeom prst="rect">
            <a:avLst/>
          </a:prstGeom>
          <a:noFill/>
        </p:spPr>
        <p:txBody>
          <a:bodyPr wrap="square" rtlCol="0">
            <a:spAutoFit/>
          </a:bodyPr>
          <a:lstStyle/>
          <a:p>
            <a:r>
              <a:rPr lang="zh-CN" altLang="en-US" dirty="0"/>
              <a:t>语法树</a:t>
            </a:r>
          </a:p>
        </p:txBody>
      </p:sp>
      <p:sp>
        <p:nvSpPr>
          <p:cNvPr id="68" name="矩形 67"/>
          <p:cNvSpPr/>
          <p:nvPr/>
        </p:nvSpPr>
        <p:spPr>
          <a:xfrm>
            <a:off x="3923928" y="2018450"/>
            <a:ext cx="2066026" cy="934320"/>
          </a:xfrm>
          <a:prstGeom prst="rect">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chemeClr val="tx1"/>
                </a:solidFill>
              </a:rPr>
              <a:t>Weiwo Split Manager</a:t>
            </a:r>
            <a:endParaRPr lang="zh-CN" altLang="en-US" dirty="0">
              <a:solidFill>
                <a:schemeClr val="tx1"/>
              </a:solidFill>
            </a:endParaRPr>
          </a:p>
        </p:txBody>
      </p:sp>
      <p:sp>
        <p:nvSpPr>
          <p:cNvPr id="69" name="TextBox 68"/>
          <p:cNvSpPr txBox="1"/>
          <p:nvPr/>
        </p:nvSpPr>
        <p:spPr>
          <a:xfrm>
            <a:off x="4499992" y="1628800"/>
            <a:ext cx="1440160" cy="246221"/>
          </a:xfrm>
          <a:prstGeom prst="rect">
            <a:avLst/>
          </a:prstGeom>
          <a:noFill/>
        </p:spPr>
        <p:txBody>
          <a:bodyPr wrap="square" rtlCol="0">
            <a:spAutoFit/>
          </a:bodyPr>
          <a:lstStyle/>
          <a:p>
            <a:r>
              <a:rPr lang="en-US" altLang="zh-CN" sz="1000" dirty="0" smtClean="0"/>
              <a:t>vparition=‘1’</a:t>
            </a:r>
            <a:endParaRPr lang="zh-CN" altLang="en-US" sz="1000" dirty="0"/>
          </a:p>
        </p:txBody>
      </p:sp>
      <p:sp>
        <p:nvSpPr>
          <p:cNvPr id="71" name="圆角矩形 70"/>
          <p:cNvSpPr/>
          <p:nvPr/>
        </p:nvSpPr>
        <p:spPr>
          <a:xfrm>
            <a:off x="4005089" y="4303700"/>
            <a:ext cx="648072" cy="623481"/>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Weiwo worker</a:t>
            </a:r>
            <a:endParaRPr lang="zh-CN" altLang="en-US" sz="800" dirty="0">
              <a:solidFill>
                <a:schemeClr val="tx1"/>
              </a:solidFill>
            </a:endParaRPr>
          </a:p>
        </p:txBody>
      </p:sp>
      <p:sp>
        <p:nvSpPr>
          <p:cNvPr id="72" name="圆角矩形 71"/>
          <p:cNvSpPr/>
          <p:nvPr/>
        </p:nvSpPr>
        <p:spPr>
          <a:xfrm>
            <a:off x="6516216" y="2016436"/>
            <a:ext cx="1728192" cy="931000"/>
          </a:xfrm>
          <a:prstGeom prst="roundRect">
            <a:avLst/>
          </a:prstGeom>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Weiwo Manager</a:t>
            </a:r>
            <a:endParaRPr lang="zh-CN" altLang="en-US" dirty="0"/>
          </a:p>
        </p:txBody>
      </p:sp>
      <p:sp>
        <p:nvSpPr>
          <p:cNvPr id="76" name="圆角右箭头 75"/>
          <p:cNvSpPr/>
          <p:nvPr/>
        </p:nvSpPr>
        <p:spPr>
          <a:xfrm rot="5400000">
            <a:off x="3741213" y="1329665"/>
            <a:ext cx="531651" cy="697874"/>
          </a:xfrm>
          <a:prstGeom prst="bentArrow">
            <a:avLst>
              <a:gd name="adj1" fmla="val 18412"/>
              <a:gd name="adj2" fmla="val 9206"/>
              <a:gd name="adj3" fmla="val 25000"/>
              <a:gd name="adj4" fmla="val 43750"/>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圆角矩形 79"/>
          <p:cNvSpPr/>
          <p:nvPr/>
        </p:nvSpPr>
        <p:spPr>
          <a:xfrm>
            <a:off x="5692955" y="4303700"/>
            <a:ext cx="648072" cy="623481"/>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Weiwo worker</a:t>
            </a:r>
            <a:endParaRPr lang="zh-CN" altLang="en-US" sz="800" dirty="0">
              <a:solidFill>
                <a:schemeClr val="tx1"/>
              </a:solidFill>
            </a:endParaRPr>
          </a:p>
        </p:txBody>
      </p:sp>
      <p:sp>
        <p:nvSpPr>
          <p:cNvPr id="81" name="圆角矩形 80"/>
          <p:cNvSpPr/>
          <p:nvPr/>
        </p:nvSpPr>
        <p:spPr>
          <a:xfrm>
            <a:off x="6516216" y="4318565"/>
            <a:ext cx="648072" cy="608031"/>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Weiwo worker</a:t>
            </a:r>
            <a:endParaRPr lang="zh-CN" altLang="en-US" sz="800" dirty="0">
              <a:solidFill>
                <a:schemeClr val="tx1"/>
              </a:solidFill>
            </a:endParaRPr>
          </a:p>
        </p:txBody>
      </p:sp>
      <p:sp>
        <p:nvSpPr>
          <p:cNvPr id="82" name="TextBox 81"/>
          <p:cNvSpPr txBox="1"/>
          <p:nvPr/>
        </p:nvSpPr>
        <p:spPr>
          <a:xfrm>
            <a:off x="4788024" y="4430774"/>
            <a:ext cx="864096" cy="369332"/>
          </a:xfrm>
          <a:prstGeom prst="rect">
            <a:avLst/>
          </a:prstGeom>
          <a:noFill/>
        </p:spPr>
        <p:txBody>
          <a:bodyPr wrap="square" rtlCol="0">
            <a:spAutoFit/>
          </a:bodyPr>
          <a:lstStyle/>
          <a:p>
            <a:r>
              <a:rPr lang="en-US" altLang="zh-CN" dirty="0" smtClean="0"/>
              <a:t>……</a:t>
            </a:r>
            <a:endParaRPr lang="zh-CN" altLang="en-US" dirty="0"/>
          </a:p>
        </p:txBody>
      </p:sp>
      <p:sp>
        <p:nvSpPr>
          <p:cNvPr id="85" name="右箭头 84"/>
          <p:cNvSpPr/>
          <p:nvPr/>
        </p:nvSpPr>
        <p:spPr>
          <a:xfrm rot="6857033">
            <a:off x="4450214" y="3379855"/>
            <a:ext cx="391035" cy="203510"/>
          </a:xfrm>
          <a:prstGeom prst="rightArrow">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右箭头 89"/>
          <p:cNvSpPr/>
          <p:nvPr/>
        </p:nvSpPr>
        <p:spPr>
          <a:xfrm rot="4038151">
            <a:off x="5024555" y="3358034"/>
            <a:ext cx="391035" cy="203510"/>
          </a:xfrm>
          <a:prstGeom prst="rightArrow">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 name="右箭头 90"/>
          <p:cNvSpPr/>
          <p:nvPr/>
        </p:nvSpPr>
        <p:spPr>
          <a:xfrm rot="2393757">
            <a:off x="5574635" y="3279803"/>
            <a:ext cx="391035" cy="203510"/>
          </a:xfrm>
          <a:prstGeom prst="rightArrow">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2" name="右箭头 91"/>
          <p:cNvSpPr/>
          <p:nvPr/>
        </p:nvSpPr>
        <p:spPr>
          <a:xfrm rot="10800000">
            <a:off x="6053173" y="2383855"/>
            <a:ext cx="391035" cy="203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TextBox 92"/>
          <p:cNvSpPr txBox="1"/>
          <p:nvPr/>
        </p:nvSpPr>
        <p:spPr>
          <a:xfrm>
            <a:off x="6507993" y="1643898"/>
            <a:ext cx="1736415" cy="246221"/>
          </a:xfrm>
          <a:prstGeom prst="rect">
            <a:avLst/>
          </a:prstGeom>
          <a:noFill/>
        </p:spPr>
        <p:txBody>
          <a:bodyPr wrap="square" rtlCol="0">
            <a:spAutoFit/>
          </a:bodyPr>
          <a:lstStyle/>
          <a:p>
            <a:r>
              <a:rPr lang="en-US" altLang="zh-CN" sz="1000" dirty="0"/>
              <a:t>IndexInfoWithNodeInfo</a:t>
            </a:r>
            <a:endParaRPr lang="zh-CN" altLang="en-US" sz="1000" dirty="0"/>
          </a:p>
        </p:txBody>
      </p:sp>
      <p:pic>
        <p:nvPicPr>
          <p:cNvPr id="103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981361">
            <a:off x="825041" y="3903813"/>
            <a:ext cx="326248" cy="336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9782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帷幄查询底层原理</a:t>
            </a:r>
            <a:endParaRPr lang="zh-CN" altLang="en-US" dirty="0"/>
          </a:p>
        </p:txBody>
      </p:sp>
      <p:sp>
        <p:nvSpPr>
          <p:cNvPr id="3" name="文本占位符 2"/>
          <p:cNvSpPr>
            <a:spLocks noGrp="1"/>
          </p:cNvSpPr>
          <p:nvPr>
            <p:ph type="body" sz="quarter" idx="15"/>
          </p:nvPr>
        </p:nvSpPr>
        <p:spPr>
          <a:xfrm>
            <a:off x="278421" y="980728"/>
            <a:ext cx="8387842" cy="5382638"/>
          </a:xfrm>
        </p:spPr>
        <p:txBody>
          <a:bodyPr/>
          <a:lstStyle/>
          <a:p>
            <a:r>
              <a:rPr lang="en-US" altLang="zh-CN" sz="1100" dirty="0" smtClean="0"/>
              <a:t>1</a:t>
            </a:r>
            <a:r>
              <a:rPr lang="en-US" altLang="zh-CN" sz="1100" dirty="0"/>
              <a:t>. </a:t>
            </a:r>
            <a:r>
              <a:rPr lang="zh-CN" altLang="en-US" sz="1100" dirty="0"/>
              <a:t>首先，在反向索引表中，分别找出</a:t>
            </a:r>
            <a:r>
              <a:rPr lang="zh-CN" altLang="en-US" sz="1100" dirty="0" smtClean="0"/>
              <a:t>包含词</a:t>
            </a:r>
            <a:r>
              <a:rPr lang="en-US" altLang="zh-CN" sz="1100" dirty="0" smtClean="0"/>
              <a:t>name =‘lucene’,app=‘solr’</a:t>
            </a:r>
            <a:r>
              <a:rPr lang="zh-CN" altLang="en-US" sz="1100" dirty="0" smtClean="0"/>
              <a:t>的文档</a:t>
            </a:r>
            <a:r>
              <a:rPr lang="en-US" altLang="zh-CN" sz="1100" dirty="0" smtClean="0"/>
              <a:t>ID</a:t>
            </a:r>
            <a:r>
              <a:rPr lang="zh-CN" altLang="en-US" sz="1100" dirty="0" smtClean="0"/>
              <a:t>链表</a:t>
            </a:r>
            <a:r>
              <a:rPr lang="zh-CN" altLang="en-US" sz="1100" dirty="0"/>
              <a:t>。</a:t>
            </a:r>
          </a:p>
          <a:p>
            <a:r>
              <a:rPr lang="en-US" altLang="zh-CN" sz="1100" dirty="0"/>
              <a:t>2. </a:t>
            </a:r>
            <a:r>
              <a:rPr lang="zh-CN" altLang="en-US" sz="1100" dirty="0"/>
              <a:t>其次，</a:t>
            </a:r>
            <a:r>
              <a:rPr lang="zh-CN" altLang="en-US" sz="1100" dirty="0" smtClean="0"/>
              <a:t>对链表</a:t>
            </a:r>
            <a:r>
              <a:rPr lang="zh-CN" altLang="en-US" sz="1100" dirty="0"/>
              <a:t>进行合并操作，得到既</a:t>
            </a:r>
            <a:r>
              <a:rPr lang="zh-CN" altLang="en-US" sz="1100" dirty="0" smtClean="0"/>
              <a:t>包含</a:t>
            </a:r>
            <a:r>
              <a:rPr lang="zh-CN" altLang="en-US" sz="1100" dirty="0"/>
              <a:t>两</a:t>
            </a:r>
            <a:r>
              <a:rPr lang="zh-CN" altLang="en-US" sz="1100" dirty="0" smtClean="0"/>
              <a:t>个词的文档</a:t>
            </a:r>
            <a:r>
              <a:rPr lang="en-US" altLang="zh-CN" sz="1100" dirty="0" smtClean="0"/>
              <a:t>ID</a:t>
            </a:r>
            <a:r>
              <a:rPr lang="zh-CN" altLang="en-US" sz="1100" dirty="0" smtClean="0"/>
              <a:t>链表。</a:t>
            </a:r>
            <a:endParaRPr lang="zh-CN" altLang="en-US" sz="1100" dirty="0"/>
          </a:p>
          <a:p>
            <a:r>
              <a:rPr lang="en-US" altLang="zh-CN" sz="1100" dirty="0"/>
              <a:t>3. </a:t>
            </a:r>
            <a:r>
              <a:rPr lang="zh-CN" altLang="en-US" sz="1100" dirty="0"/>
              <a:t>然后</a:t>
            </a:r>
            <a:r>
              <a:rPr lang="zh-CN" altLang="en-US" sz="1100" dirty="0" smtClean="0"/>
              <a:t>，在正向索引表中，通过</a:t>
            </a:r>
            <a:r>
              <a:rPr lang="en-US" altLang="zh-CN" sz="1100" dirty="0" smtClean="0"/>
              <a:t>ID</a:t>
            </a:r>
            <a:r>
              <a:rPr lang="zh-CN" altLang="en-US" sz="1100" dirty="0" smtClean="0"/>
              <a:t>链表找到对应的词（</a:t>
            </a:r>
            <a:r>
              <a:rPr lang="en-US" altLang="zh-CN" sz="1100" dirty="0" smtClean="0"/>
              <a:t>owner</a:t>
            </a:r>
            <a:r>
              <a:rPr lang="zh-CN" altLang="en-US" sz="1100" dirty="0" smtClean="0"/>
              <a:t>）的</a:t>
            </a:r>
            <a:r>
              <a:rPr lang="en-US" altLang="zh-CN" sz="1100" dirty="0" smtClean="0"/>
              <a:t>value</a:t>
            </a:r>
            <a:r>
              <a:rPr lang="zh-CN" altLang="en-US" sz="1100" dirty="0" smtClean="0"/>
              <a:t>。</a:t>
            </a:r>
            <a:endParaRPr lang="zh-CN" altLang="en-US" sz="1100" dirty="0"/>
          </a:p>
          <a:p>
            <a:r>
              <a:rPr lang="en-US" altLang="zh-CN" sz="1100" dirty="0"/>
              <a:t>4. </a:t>
            </a:r>
            <a:r>
              <a:rPr lang="zh-CN" altLang="en-US" sz="1100" dirty="0" smtClean="0"/>
              <a:t>最后返回的结果及时我们需要的所有</a:t>
            </a:r>
            <a:r>
              <a:rPr lang="en-US" altLang="zh-CN" sz="1100" dirty="0" smtClean="0"/>
              <a:t>owner</a:t>
            </a:r>
            <a:r>
              <a:rPr lang="zh-CN" altLang="en-US" sz="1100" dirty="0" smtClean="0"/>
              <a:t>的值。</a:t>
            </a:r>
            <a:endParaRPr lang="zh-CN" altLang="en-US" sz="1100" dirty="0"/>
          </a:p>
        </p:txBody>
      </p:sp>
      <p:pic>
        <p:nvPicPr>
          <p:cNvPr id="5" name="图片 4" descr="[图]字典及倒排表结构"/>
          <p:cNvPicPr/>
          <p:nvPr/>
        </p:nvPicPr>
        <p:blipFill>
          <a:blip r:embed="rId2">
            <a:extLst>
              <a:ext uri="{28A0092B-C50C-407E-A947-70E740481C1C}">
                <a14:useLocalDpi xmlns:a14="http://schemas.microsoft.com/office/drawing/2010/main" val="0"/>
              </a:ext>
            </a:extLst>
          </a:blip>
          <a:srcRect/>
          <a:stretch>
            <a:fillRect/>
          </a:stretch>
        </p:blipFill>
        <p:spPr bwMode="auto">
          <a:xfrm>
            <a:off x="467544" y="4140010"/>
            <a:ext cx="3384376" cy="1008112"/>
          </a:xfrm>
          <a:prstGeom prst="rect">
            <a:avLst/>
          </a:prstGeom>
          <a:noFill/>
          <a:ln>
            <a:noFill/>
          </a:ln>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5445224"/>
            <a:ext cx="2877294"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 6"/>
          <p:cNvSpPr/>
          <p:nvPr/>
        </p:nvSpPr>
        <p:spPr>
          <a:xfrm>
            <a:off x="323527" y="3770678"/>
            <a:ext cx="4680521" cy="2322618"/>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smtClean="0"/>
          </a:p>
        </p:txBody>
      </p:sp>
      <p:sp>
        <p:nvSpPr>
          <p:cNvPr id="8" name="TextBox 7"/>
          <p:cNvSpPr txBox="1"/>
          <p:nvPr/>
        </p:nvSpPr>
        <p:spPr>
          <a:xfrm>
            <a:off x="585316" y="3770678"/>
            <a:ext cx="3626644" cy="253916"/>
          </a:xfrm>
          <a:prstGeom prst="rect">
            <a:avLst/>
          </a:prstGeom>
          <a:noFill/>
        </p:spPr>
        <p:txBody>
          <a:bodyPr wrap="square" rtlCol="0">
            <a:spAutoFit/>
          </a:bodyPr>
          <a:lstStyle/>
          <a:p>
            <a:r>
              <a:rPr lang="zh-CN" altLang="en-US" sz="1050" dirty="0" smtClean="0"/>
              <a:t>索引分片 </a:t>
            </a:r>
            <a:r>
              <a:rPr lang="zh-CN" altLang="en-US" sz="1050" dirty="0"/>
              <a:t>倒</a:t>
            </a:r>
            <a:r>
              <a:rPr lang="zh-CN" altLang="en-US" sz="1050" dirty="0" smtClean="0"/>
              <a:t>排表 保存 词</a:t>
            </a:r>
            <a:r>
              <a:rPr lang="en-US" altLang="zh-CN" sz="1050" dirty="0"/>
              <a:t>(Term) –&gt; </a:t>
            </a:r>
            <a:r>
              <a:rPr lang="zh-CN" altLang="en-US" sz="1050" dirty="0" smtClean="0"/>
              <a:t>文档</a:t>
            </a:r>
            <a:r>
              <a:rPr lang="en-US" altLang="zh-CN" sz="1050" dirty="0" smtClean="0"/>
              <a:t>(document)</a:t>
            </a:r>
            <a:r>
              <a:rPr lang="zh-CN" altLang="en-US" sz="1050" dirty="0" smtClean="0"/>
              <a:t>的映射</a:t>
            </a:r>
            <a:endParaRPr lang="zh-CN" altLang="en-US" sz="1050" dirty="0"/>
          </a:p>
        </p:txBody>
      </p:sp>
      <p:sp>
        <p:nvSpPr>
          <p:cNvPr id="9" name="TextBox 8"/>
          <p:cNvSpPr txBox="1"/>
          <p:nvPr/>
        </p:nvSpPr>
        <p:spPr>
          <a:xfrm>
            <a:off x="3779912" y="4100879"/>
            <a:ext cx="1224136" cy="1323439"/>
          </a:xfrm>
          <a:prstGeom prst="rect">
            <a:avLst/>
          </a:prstGeom>
          <a:noFill/>
        </p:spPr>
        <p:txBody>
          <a:bodyPr wrap="square" rtlCol="0">
            <a:spAutoFit/>
          </a:bodyPr>
          <a:lstStyle/>
          <a:p>
            <a:r>
              <a:rPr lang="zh-CN" altLang="en-US" sz="800" dirty="0" smtClean="0"/>
              <a:t>倒排表中</a:t>
            </a:r>
            <a:endParaRPr lang="en-US" altLang="zh-CN" sz="800" dirty="0" smtClean="0"/>
          </a:p>
          <a:p>
            <a:r>
              <a:rPr lang="en-US" altLang="zh-CN" sz="800" dirty="0"/>
              <a:t>1. </a:t>
            </a:r>
            <a:r>
              <a:rPr lang="zh-CN" altLang="en-US" sz="800" dirty="0" smtClean="0"/>
              <a:t>取出包含词</a:t>
            </a:r>
            <a:r>
              <a:rPr lang="en-US" altLang="zh-CN" sz="800" dirty="0" smtClean="0"/>
              <a:t>name=‘lucene’</a:t>
            </a:r>
            <a:r>
              <a:rPr lang="zh-CN" altLang="en-US" sz="800" dirty="0" smtClean="0"/>
              <a:t>的</a:t>
            </a:r>
            <a:r>
              <a:rPr lang="zh-CN" altLang="en-US" sz="800" dirty="0"/>
              <a:t>文档链表。</a:t>
            </a:r>
          </a:p>
          <a:p>
            <a:r>
              <a:rPr lang="en-US" altLang="zh-CN" sz="800" dirty="0"/>
              <a:t>2. </a:t>
            </a:r>
            <a:r>
              <a:rPr lang="zh-CN" altLang="en-US" sz="800" dirty="0"/>
              <a:t>取出</a:t>
            </a:r>
            <a:r>
              <a:rPr lang="zh-CN" altLang="en-US" sz="800" dirty="0" smtClean="0"/>
              <a:t>包含</a:t>
            </a:r>
            <a:r>
              <a:rPr lang="zh-CN" altLang="en-US" sz="800" dirty="0"/>
              <a:t>词</a:t>
            </a:r>
            <a:r>
              <a:rPr lang="zh-CN" altLang="en-US" sz="800" dirty="0" smtClean="0"/>
              <a:t> </a:t>
            </a:r>
            <a:r>
              <a:rPr lang="en-US" altLang="zh-CN" sz="800" dirty="0" smtClean="0"/>
              <a:t>app=“solr”</a:t>
            </a:r>
            <a:r>
              <a:rPr lang="zh-CN" altLang="en-US" sz="800" dirty="0"/>
              <a:t>的文档链表。</a:t>
            </a:r>
          </a:p>
          <a:p>
            <a:r>
              <a:rPr lang="en-US" altLang="zh-CN" sz="800" dirty="0"/>
              <a:t>3. </a:t>
            </a:r>
            <a:r>
              <a:rPr lang="zh-CN" altLang="en-US" sz="800" dirty="0"/>
              <a:t>通过合并链表</a:t>
            </a:r>
            <a:r>
              <a:rPr lang="zh-CN" altLang="en-US" sz="800" dirty="0" smtClean="0"/>
              <a:t>，找出两者文档的交集，获得对应的文档</a:t>
            </a:r>
            <a:r>
              <a:rPr lang="en-US" altLang="zh-CN" sz="800" dirty="0" smtClean="0"/>
              <a:t>id(Doc ID)</a:t>
            </a:r>
            <a:endParaRPr lang="en-US" altLang="zh-CN" sz="800" dirty="0"/>
          </a:p>
          <a:p>
            <a:endParaRPr lang="zh-CN" altLang="en-US" sz="800" dirty="0"/>
          </a:p>
        </p:txBody>
      </p:sp>
      <p:sp>
        <p:nvSpPr>
          <p:cNvPr id="10" name="TextBox 9"/>
          <p:cNvSpPr txBox="1"/>
          <p:nvPr/>
        </p:nvSpPr>
        <p:spPr>
          <a:xfrm>
            <a:off x="332148" y="2132856"/>
            <a:ext cx="4434274" cy="261610"/>
          </a:xfrm>
          <a:prstGeom prst="rect">
            <a:avLst/>
          </a:prstGeom>
          <a:noFill/>
        </p:spPr>
        <p:txBody>
          <a:bodyPr wrap="square" rtlCol="0">
            <a:spAutoFit/>
          </a:bodyPr>
          <a:lstStyle/>
          <a:p>
            <a:r>
              <a:rPr lang="en-US" altLang="zh-CN" sz="1100" dirty="0" smtClean="0"/>
              <a:t>Query(</a:t>
            </a:r>
            <a:r>
              <a:rPr lang="en-US" altLang="zh-CN" sz="1100" dirty="0"/>
              <a:t>select </a:t>
            </a:r>
            <a:r>
              <a:rPr lang="en-US" altLang="zh-CN" sz="1100" dirty="0" smtClean="0"/>
              <a:t> owner from table where name=“lucene” and app=“solr”</a:t>
            </a:r>
            <a:endParaRPr lang="zh-CN" altLang="en-US" sz="1100" dirty="0"/>
          </a:p>
        </p:txBody>
      </p:sp>
      <p:sp>
        <p:nvSpPr>
          <p:cNvPr id="11" name="流程图: 可选过程 10"/>
          <p:cNvSpPr/>
          <p:nvPr/>
        </p:nvSpPr>
        <p:spPr>
          <a:xfrm>
            <a:off x="348333" y="2010906"/>
            <a:ext cx="4645446" cy="553998"/>
          </a:xfrm>
          <a:prstGeom prst="flowChartAlternateProcess">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23528" y="2996952"/>
            <a:ext cx="2942059" cy="276999"/>
          </a:xfrm>
          <a:prstGeom prst="rect">
            <a:avLst/>
          </a:prstGeom>
          <a:noFill/>
        </p:spPr>
        <p:txBody>
          <a:bodyPr wrap="square" rtlCol="0">
            <a:spAutoFit/>
          </a:bodyPr>
          <a:lstStyle/>
          <a:p>
            <a:r>
              <a:rPr lang="en-US" altLang="zh-CN" sz="1200" dirty="0" smtClean="0"/>
              <a:t>BooleanQuery (+name:lucene </a:t>
            </a:r>
            <a:r>
              <a:rPr lang="en-US" altLang="zh-CN" sz="1200" dirty="0"/>
              <a:t>+</a:t>
            </a:r>
            <a:r>
              <a:rPr lang="en-US" altLang="zh-CN" sz="1200" dirty="0" smtClean="0"/>
              <a:t>app:solr)</a:t>
            </a:r>
            <a:endParaRPr lang="zh-CN" altLang="en-US" sz="1200" dirty="0"/>
          </a:p>
        </p:txBody>
      </p:sp>
      <p:sp>
        <p:nvSpPr>
          <p:cNvPr id="14" name="圆角矩形 13"/>
          <p:cNvSpPr/>
          <p:nvPr/>
        </p:nvSpPr>
        <p:spPr>
          <a:xfrm>
            <a:off x="348333" y="2904346"/>
            <a:ext cx="2996506" cy="452646"/>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5364088" y="3770678"/>
            <a:ext cx="3250628" cy="2322618"/>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5508104" y="3933056"/>
            <a:ext cx="3062336" cy="253916"/>
          </a:xfrm>
          <a:prstGeom prst="rect">
            <a:avLst/>
          </a:prstGeom>
          <a:noFill/>
        </p:spPr>
        <p:txBody>
          <a:bodyPr wrap="square" rtlCol="0">
            <a:spAutoFit/>
          </a:bodyPr>
          <a:lstStyle/>
          <a:p>
            <a:r>
              <a:rPr lang="zh-CN" altLang="en-US" sz="1050" dirty="0" smtClean="0"/>
              <a:t>索引分片 正排表 </a:t>
            </a:r>
            <a:r>
              <a:rPr lang="zh-CN" altLang="en-US" sz="1050" dirty="0"/>
              <a:t>文档</a:t>
            </a:r>
            <a:r>
              <a:rPr lang="en-US" altLang="zh-CN" sz="1050" dirty="0" smtClean="0"/>
              <a:t>(DocId) -&gt; </a:t>
            </a:r>
            <a:r>
              <a:rPr lang="zh-CN" altLang="en-US" sz="1050" dirty="0" smtClean="0"/>
              <a:t>词</a:t>
            </a:r>
            <a:r>
              <a:rPr lang="en-US" altLang="zh-CN" sz="1050" dirty="0" smtClean="0"/>
              <a:t>(Term)</a:t>
            </a:r>
            <a:r>
              <a:rPr lang="zh-CN" altLang="en-US" sz="1050" dirty="0" smtClean="0"/>
              <a:t>的映射</a:t>
            </a:r>
            <a:endParaRPr lang="zh-CN" altLang="en-US" sz="1050" dirty="0"/>
          </a:p>
        </p:txBody>
      </p:sp>
      <p:sp>
        <p:nvSpPr>
          <p:cNvPr id="16" name="矩形 15"/>
          <p:cNvSpPr/>
          <p:nvPr/>
        </p:nvSpPr>
        <p:spPr>
          <a:xfrm>
            <a:off x="5580112" y="4455765"/>
            <a:ext cx="504056" cy="179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800" dirty="0" smtClean="0"/>
              <a:t>文档</a:t>
            </a:r>
            <a:r>
              <a:rPr lang="en-US" altLang="zh-CN" sz="800" dirty="0" smtClean="0"/>
              <a:t>3</a:t>
            </a:r>
            <a:endParaRPr lang="zh-CN" altLang="en-US" sz="800" dirty="0"/>
          </a:p>
        </p:txBody>
      </p:sp>
      <p:sp>
        <p:nvSpPr>
          <p:cNvPr id="21" name="矩形 20"/>
          <p:cNvSpPr/>
          <p:nvPr/>
        </p:nvSpPr>
        <p:spPr>
          <a:xfrm>
            <a:off x="5582952" y="4823898"/>
            <a:ext cx="501216" cy="1706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800" dirty="0">
                <a:solidFill>
                  <a:schemeClr val="dk1"/>
                </a:solidFill>
              </a:rPr>
              <a:t>文档</a:t>
            </a:r>
            <a:r>
              <a:rPr lang="en-US" altLang="zh-CN" sz="800" dirty="0">
                <a:solidFill>
                  <a:schemeClr val="dk1"/>
                </a:solidFill>
              </a:rPr>
              <a:t>10</a:t>
            </a:r>
            <a:endParaRPr lang="zh-CN" altLang="en-US" sz="800" dirty="0">
              <a:solidFill>
                <a:schemeClr val="dk1"/>
              </a:solidFill>
            </a:endParaRPr>
          </a:p>
        </p:txBody>
      </p:sp>
      <p:sp>
        <p:nvSpPr>
          <p:cNvPr id="22" name="矩形 21"/>
          <p:cNvSpPr/>
          <p:nvPr/>
        </p:nvSpPr>
        <p:spPr>
          <a:xfrm>
            <a:off x="5580112" y="5181863"/>
            <a:ext cx="504056" cy="1883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800" dirty="0">
                <a:solidFill>
                  <a:schemeClr val="dk1"/>
                </a:solidFill>
              </a:rPr>
              <a:t>文档</a:t>
            </a:r>
            <a:r>
              <a:rPr lang="en-US" altLang="zh-CN" sz="800" dirty="0">
                <a:solidFill>
                  <a:schemeClr val="dk1"/>
                </a:solidFill>
              </a:rPr>
              <a:t>35</a:t>
            </a:r>
            <a:endParaRPr lang="zh-CN" altLang="en-US" sz="800" dirty="0">
              <a:solidFill>
                <a:schemeClr val="dk1"/>
              </a:solidFill>
            </a:endParaRPr>
          </a:p>
        </p:txBody>
      </p:sp>
      <p:sp>
        <p:nvSpPr>
          <p:cNvPr id="23" name="矩形 22"/>
          <p:cNvSpPr/>
          <p:nvPr/>
        </p:nvSpPr>
        <p:spPr>
          <a:xfrm>
            <a:off x="5580112" y="5522564"/>
            <a:ext cx="504056" cy="1883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800" dirty="0">
                <a:solidFill>
                  <a:schemeClr val="dk1"/>
                </a:solidFill>
              </a:rPr>
              <a:t>文档</a:t>
            </a:r>
            <a:r>
              <a:rPr lang="en-US" altLang="zh-CN" sz="800" dirty="0">
                <a:solidFill>
                  <a:schemeClr val="dk1"/>
                </a:solidFill>
              </a:rPr>
              <a:t>92</a:t>
            </a:r>
            <a:endParaRPr lang="zh-CN" altLang="en-US" sz="800" dirty="0">
              <a:solidFill>
                <a:schemeClr val="dk1"/>
              </a:solidFill>
            </a:endParaRPr>
          </a:p>
        </p:txBody>
      </p:sp>
      <p:sp>
        <p:nvSpPr>
          <p:cNvPr id="17" name="下箭头 16"/>
          <p:cNvSpPr/>
          <p:nvPr/>
        </p:nvSpPr>
        <p:spPr>
          <a:xfrm rot="5400000" flipV="1">
            <a:off x="6251569" y="4407142"/>
            <a:ext cx="117270" cy="26800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5" name="下箭头 24"/>
          <p:cNvSpPr/>
          <p:nvPr/>
        </p:nvSpPr>
        <p:spPr>
          <a:xfrm rot="5400000" flipV="1">
            <a:off x="6251569" y="4748529"/>
            <a:ext cx="117270" cy="26800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6" name="下箭头 25"/>
          <p:cNvSpPr/>
          <p:nvPr/>
        </p:nvSpPr>
        <p:spPr>
          <a:xfrm rot="5400000" flipV="1">
            <a:off x="6251569" y="5153831"/>
            <a:ext cx="117270" cy="26800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7" name="下箭头 26"/>
          <p:cNvSpPr/>
          <p:nvPr/>
        </p:nvSpPr>
        <p:spPr>
          <a:xfrm rot="5400000" flipV="1">
            <a:off x="6251569" y="5441863"/>
            <a:ext cx="117270" cy="26800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8" name="圆角矩形 17"/>
          <p:cNvSpPr/>
          <p:nvPr/>
        </p:nvSpPr>
        <p:spPr>
          <a:xfrm>
            <a:off x="5535516" y="4388910"/>
            <a:ext cx="596088" cy="1488361"/>
          </a:xfrm>
          <a:prstGeom prst="roundRect">
            <a:avLst/>
          </a:prstGeom>
          <a:solidFill>
            <a:schemeClr val="accent1">
              <a:alpha val="0"/>
            </a:schemeClr>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6238196" y="4388911"/>
            <a:ext cx="2222236" cy="1488361"/>
          </a:xfrm>
          <a:prstGeom prst="roundRect">
            <a:avLst/>
          </a:prstGeom>
          <a:solidFill>
            <a:schemeClr val="accent1">
              <a:alpha val="0"/>
            </a:schemeClr>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516216" y="4455765"/>
            <a:ext cx="523056" cy="1883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a:t>n</a:t>
            </a:r>
            <a:r>
              <a:rPr lang="en-US" altLang="zh-CN" sz="800" dirty="0" smtClean="0"/>
              <a:t>ame=“lucene”</a:t>
            </a:r>
            <a:endParaRPr lang="zh-CN" altLang="en-US" sz="800" dirty="0"/>
          </a:p>
        </p:txBody>
      </p:sp>
      <p:sp>
        <p:nvSpPr>
          <p:cNvPr id="31" name="矩形 30"/>
          <p:cNvSpPr/>
          <p:nvPr/>
        </p:nvSpPr>
        <p:spPr>
          <a:xfrm>
            <a:off x="7169088" y="4446995"/>
            <a:ext cx="523056" cy="1883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app=“solr”</a:t>
            </a:r>
            <a:endParaRPr lang="zh-CN" altLang="en-US" sz="800" dirty="0"/>
          </a:p>
        </p:txBody>
      </p:sp>
      <p:sp>
        <p:nvSpPr>
          <p:cNvPr id="38" name="矩形 37"/>
          <p:cNvSpPr/>
          <p:nvPr/>
        </p:nvSpPr>
        <p:spPr>
          <a:xfrm>
            <a:off x="7844544" y="4446995"/>
            <a:ext cx="523056" cy="1883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a:t>o</a:t>
            </a:r>
            <a:r>
              <a:rPr lang="en-US" altLang="zh-CN" sz="800" dirty="0" smtClean="0">
                <a:solidFill>
                  <a:schemeClr val="dk1"/>
                </a:solidFill>
              </a:rPr>
              <a:t>wner</a:t>
            </a:r>
            <a:r>
              <a:rPr lang="en-US" altLang="zh-CN" sz="800" dirty="0" smtClean="0"/>
              <a:t>=“</a:t>
            </a:r>
            <a:r>
              <a:rPr lang="en-US" altLang="zh-CN" sz="800" dirty="0" smtClean="0">
                <a:solidFill>
                  <a:schemeClr val="dk1"/>
                </a:solidFill>
              </a:rPr>
              <a:t>peter’</a:t>
            </a:r>
            <a:endParaRPr lang="zh-CN" altLang="en-US" sz="800" dirty="0">
              <a:solidFill>
                <a:schemeClr val="dk1"/>
              </a:solidFill>
            </a:endParaRPr>
          </a:p>
        </p:txBody>
      </p:sp>
      <p:sp>
        <p:nvSpPr>
          <p:cNvPr id="44" name="矩形 43"/>
          <p:cNvSpPr/>
          <p:nvPr/>
        </p:nvSpPr>
        <p:spPr>
          <a:xfrm>
            <a:off x="6516216" y="4796466"/>
            <a:ext cx="523056" cy="1883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a:t>n</a:t>
            </a:r>
            <a:r>
              <a:rPr lang="en-US" altLang="zh-CN" sz="800" dirty="0" smtClean="0"/>
              <a:t>ame=“lucene”</a:t>
            </a:r>
            <a:endParaRPr lang="zh-CN" altLang="en-US" sz="800" dirty="0"/>
          </a:p>
        </p:txBody>
      </p:sp>
      <p:sp>
        <p:nvSpPr>
          <p:cNvPr id="45" name="矩形 44"/>
          <p:cNvSpPr/>
          <p:nvPr/>
        </p:nvSpPr>
        <p:spPr>
          <a:xfrm>
            <a:off x="6516216" y="5183939"/>
            <a:ext cx="523056" cy="1883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a:t>n</a:t>
            </a:r>
            <a:r>
              <a:rPr lang="en-US" altLang="zh-CN" sz="800" dirty="0" smtClean="0"/>
              <a:t>ame=“lucene”</a:t>
            </a:r>
            <a:endParaRPr lang="zh-CN" altLang="en-US" sz="800" dirty="0"/>
          </a:p>
        </p:txBody>
      </p:sp>
      <p:sp>
        <p:nvSpPr>
          <p:cNvPr id="46" name="矩形 45"/>
          <p:cNvSpPr/>
          <p:nvPr/>
        </p:nvSpPr>
        <p:spPr>
          <a:xfrm>
            <a:off x="6516216" y="5517232"/>
            <a:ext cx="523056" cy="1883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a:t>n</a:t>
            </a:r>
            <a:r>
              <a:rPr lang="en-US" altLang="zh-CN" sz="800" dirty="0" smtClean="0"/>
              <a:t>ame=“lucene”</a:t>
            </a:r>
            <a:endParaRPr lang="zh-CN" altLang="en-US" sz="800" dirty="0"/>
          </a:p>
        </p:txBody>
      </p:sp>
      <p:sp>
        <p:nvSpPr>
          <p:cNvPr id="47" name="矩形 46"/>
          <p:cNvSpPr/>
          <p:nvPr/>
        </p:nvSpPr>
        <p:spPr>
          <a:xfrm>
            <a:off x="7169088" y="4806241"/>
            <a:ext cx="523056" cy="1883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app=“solr”</a:t>
            </a:r>
            <a:endParaRPr lang="zh-CN" altLang="en-US" sz="800" dirty="0"/>
          </a:p>
        </p:txBody>
      </p:sp>
      <p:sp>
        <p:nvSpPr>
          <p:cNvPr id="48" name="矩形 47"/>
          <p:cNvSpPr/>
          <p:nvPr/>
        </p:nvSpPr>
        <p:spPr>
          <a:xfrm>
            <a:off x="7169088" y="5181862"/>
            <a:ext cx="523056" cy="1883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app=“solr”</a:t>
            </a:r>
            <a:endParaRPr lang="zh-CN" altLang="en-US" sz="800" dirty="0"/>
          </a:p>
        </p:txBody>
      </p:sp>
      <p:sp>
        <p:nvSpPr>
          <p:cNvPr id="49" name="矩形 48"/>
          <p:cNvSpPr/>
          <p:nvPr/>
        </p:nvSpPr>
        <p:spPr>
          <a:xfrm>
            <a:off x="7169088" y="5540351"/>
            <a:ext cx="523056" cy="1883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app=“solr”</a:t>
            </a:r>
            <a:endParaRPr lang="zh-CN" altLang="en-US" sz="800" dirty="0"/>
          </a:p>
        </p:txBody>
      </p:sp>
      <p:sp>
        <p:nvSpPr>
          <p:cNvPr id="50" name="矩形 49"/>
          <p:cNvSpPr/>
          <p:nvPr/>
        </p:nvSpPr>
        <p:spPr>
          <a:xfrm>
            <a:off x="7844544" y="4797152"/>
            <a:ext cx="523056" cy="1973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a:t>o</a:t>
            </a:r>
            <a:r>
              <a:rPr lang="en-US" altLang="zh-CN" sz="800" dirty="0" smtClean="0">
                <a:solidFill>
                  <a:schemeClr val="dk1"/>
                </a:solidFill>
              </a:rPr>
              <a:t>wner</a:t>
            </a:r>
            <a:r>
              <a:rPr lang="en-US" altLang="zh-CN" sz="800" dirty="0" smtClean="0"/>
              <a:t>=“Eric</a:t>
            </a:r>
            <a:r>
              <a:rPr lang="en-US" altLang="zh-CN" sz="800" dirty="0" smtClean="0">
                <a:solidFill>
                  <a:schemeClr val="dk1"/>
                </a:solidFill>
              </a:rPr>
              <a:t>’</a:t>
            </a:r>
            <a:endParaRPr lang="zh-CN" altLang="en-US" sz="800" dirty="0">
              <a:solidFill>
                <a:schemeClr val="dk1"/>
              </a:solidFill>
            </a:endParaRPr>
          </a:p>
        </p:txBody>
      </p:sp>
      <p:sp>
        <p:nvSpPr>
          <p:cNvPr id="51" name="矩形 50"/>
          <p:cNvSpPr/>
          <p:nvPr/>
        </p:nvSpPr>
        <p:spPr>
          <a:xfrm>
            <a:off x="7844544" y="5177318"/>
            <a:ext cx="523056" cy="1973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a:t>o</a:t>
            </a:r>
            <a:r>
              <a:rPr lang="en-US" altLang="zh-CN" sz="800" dirty="0" smtClean="0">
                <a:solidFill>
                  <a:schemeClr val="dk1"/>
                </a:solidFill>
              </a:rPr>
              <a:t>wner</a:t>
            </a:r>
            <a:r>
              <a:rPr lang="en-US" altLang="zh-CN" sz="800" dirty="0" smtClean="0"/>
              <a:t>=“</a:t>
            </a:r>
            <a:r>
              <a:rPr lang="en-US" altLang="zh-CN" sz="800" dirty="0" smtClean="0">
                <a:solidFill>
                  <a:schemeClr val="dk1"/>
                </a:solidFill>
              </a:rPr>
              <a:t>linda’</a:t>
            </a:r>
            <a:endParaRPr lang="zh-CN" altLang="en-US" sz="800" dirty="0">
              <a:solidFill>
                <a:schemeClr val="dk1"/>
              </a:solidFill>
            </a:endParaRPr>
          </a:p>
        </p:txBody>
      </p:sp>
      <p:sp>
        <p:nvSpPr>
          <p:cNvPr id="52" name="矩形 51"/>
          <p:cNvSpPr/>
          <p:nvPr/>
        </p:nvSpPr>
        <p:spPr>
          <a:xfrm>
            <a:off x="7844544" y="5540351"/>
            <a:ext cx="523056" cy="1973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a:t>o</a:t>
            </a:r>
            <a:r>
              <a:rPr lang="en-US" altLang="zh-CN" sz="800" dirty="0" smtClean="0">
                <a:solidFill>
                  <a:schemeClr val="dk1"/>
                </a:solidFill>
              </a:rPr>
              <a:t>wner</a:t>
            </a:r>
            <a:r>
              <a:rPr lang="en-US" altLang="zh-CN" sz="800" dirty="0" smtClean="0"/>
              <a:t>=“gavin</a:t>
            </a:r>
            <a:r>
              <a:rPr lang="en-US" altLang="zh-CN" sz="800" dirty="0" smtClean="0">
                <a:solidFill>
                  <a:schemeClr val="dk1"/>
                </a:solidFill>
              </a:rPr>
              <a:t>’</a:t>
            </a:r>
            <a:endParaRPr lang="zh-CN" altLang="en-US" sz="800" dirty="0">
              <a:solidFill>
                <a:schemeClr val="dk1"/>
              </a:solidFill>
            </a:endParaRPr>
          </a:p>
        </p:txBody>
      </p:sp>
      <p:sp>
        <p:nvSpPr>
          <p:cNvPr id="53" name="右弧形箭头 52"/>
          <p:cNvSpPr/>
          <p:nvPr/>
        </p:nvSpPr>
        <p:spPr>
          <a:xfrm>
            <a:off x="3351152" y="2580531"/>
            <a:ext cx="219049" cy="5549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右弧形箭头 56"/>
          <p:cNvSpPr/>
          <p:nvPr/>
        </p:nvSpPr>
        <p:spPr>
          <a:xfrm rot="16200000">
            <a:off x="5091910" y="4484193"/>
            <a:ext cx="256325" cy="576064"/>
          </a:xfrm>
          <a:prstGeom prst="curvedLeftArrow">
            <a:avLst>
              <a:gd name="adj1" fmla="val 25000"/>
              <a:gd name="adj2" fmla="val 50000"/>
              <a:gd name="adj3" fmla="val 789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右弧形箭头 57"/>
          <p:cNvSpPr/>
          <p:nvPr/>
        </p:nvSpPr>
        <p:spPr>
          <a:xfrm rot="19847362">
            <a:off x="3518227" y="3022570"/>
            <a:ext cx="266119" cy="754055"/>
          </a:xfrm>
          <a:prstGeom prst="curvedLeftArrow">
            <a:avLst>
              <a:gd name="adj1" fmla="val 25000"/>
              <a:gd name="adj2" fmla="val 50000"/>
              <a:gd name="adj3" fmla="val 789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678908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帷幄分组聚合实现原理</a:t>
            </a:r>
            <a:endParaRPr lang="zh-CN" altLang="en-US" dirty="0"/>
          </a:p>
        </p:txBody>
      </p:sp>
      <p:sp>
        <p:nvSpPr>
          <p:cNvPr id="3" name="文本占位符 2"/>
          <p:cNvSpPr>
            <a:spLocks noGrp="1"/>
          </p:cNvSpPr>
          <p:nvPr>
            <p:ph type="body" sz="quarter" idx="15"/>
          </p:nvPr>
        </p:nvSpPr>
        <p:spPr>
          <a:xfrm>
            <a:off x="360622" y="1195952"/>
            <a:ext cx="8387842" cy="5041360"/>
          </a:xfrm>
        </p:spPr>
        <p:txBody>
          <a:bodyPr/>
          <a:lstStyle/>
          <a:p>
            <a:r>
              <a:rPr lang="zh-CN" altLang="en-US" dirty="0" smtClean="0"/>
              <a:t>示列语句：</a:t>
            </a:r>
            <a:r>
              <a:rPr lang="en-US" altLang="zh-CN" sz="1000" dirty="0" smtClean="0"/>
              <a:t>select count(app) from ${table} where name=‘lucene’ and  vpartition=‘1’ group by owner </a:t>
            </a:r>
          </a:p>
          <a:p>
            <a:endParaRPr lang="en-US" altLang="zh-CN" sz="1000" dirty="0"/>
          </a:p>
          <a:p>
            <a:pPr>
              <a:buAutoNum type="arabicParenBoth"/>
            </a:pPr>
            <a:r>
              <a:rPr lang="zh-CN" altLang="en-US" sz="1000" dirty="0" smtClean="0"/>
              <a:t>语法剪枝：</a:t>
            </a:r>
            <a:endParaRPr lang="en-US" altLang="zh-CN" sz="1000" dirty="0" smtClean="0"/>
          </a:p>
          <a:p>
            <a:pPr marL="0" indent="0"/>
            <a:r>
              <a:rPr lang="en-US" altLang="zh-CN" sz="1000" dirty="0"/>
              <a:t>select </a:t>
            </a:r>
            <a:r>
              <a:rPr lang="en-US" altLang="zh-CN" sz="1000" dirty="0" smtClean="0"/>
              <a:t>count(app) </a:t>
            </a:r>
            <a:r>
              <a:rPr lang="en-US" altLang="zh-CN" sz="1000" dirty="0"/>
              <a:t>from ${table} where name=‘lucene’ and  vpartition=‘1’ group by owner </a:t>
            </a:r>
          </a:p>
          <a:p>
            <a:pPr marL="0" indent="0"/>
            <a:endParaRPr lang="en-US" altLang="zh-CN" sz="1000" dirty="0" smtClean="0"/>
          </a:p>
          <a:p>
            <a:r>
              <a:rPr lang="en-US" altLang="zh-CN" sz="1000" dirty="0" smtClean="0"/>
              <a:t>select count(app) </a:t>
            </a:r>
            <a:r>
              <a:rPr lang="en-US" altLang="zh-CN" sz="1000" dirty="0"/>
              <a:t>from ${table} where name=‘lucene’ </a:t>
            </a:r>
            <a:r>
              <a:rPr lang="en-US" altLang="zh-CN" sz="1000" dirty="0" smtClean="0"/>
              <a:t>group </a:t>
            </a:r>
            <a:r>
              <a:rPr lang="en-US" altLang="zh-CN" sz="1000" dirty="0"/>
              <a:t>by </a:t>
            </a:r>
            <a:r>
              <a:rPr lang="en-US" altLang="zh-CN" sz="1000" dirty="0" smtClean="0"/>
              <a:t>owner </a:t>
            </a:r>
          </a:p>
          <a:p>
            <a:r>
              <a:rPr lang="en-US" altLang="zh-CN" sz="1000" dirty="0" smtClean="0"/>
              <a:t>-&gt;access </a:t>
            </a:r>
            <a:r>
              <a:rPr lang="en-US" altLang="zh-CN" sz="1000" dirty="0" smtClean="0">
                <a:solidFill>
                  <a:srgbClr val="FF0000"/>
                </a:solidFill>
              </a:rPr>
              <a:t>index folder hdfs[dataPath/wewodb/{table}/1/{</a:t>
            </a:r>
            <a:r>
              <a:rPr lang="en-US" altLang="zh-CN" sz="1000" dirty="0">
                <a:solidFill>
                  <a:srgbClr val="FF0000"/>
                </a:solidFill>
              </a:rPr>
              <a:t>id</a:t>
            </a:r>
            <a:r>
              <a:rPr lang="en-US" altLang="zh-CN" sz="1000" dirty="0" smtClean="0">
                <a:solidFill>
                  <a:srgbClr val="FF0000"/>
                </a:solidFill>
              </a:rPr>
              <a:t>}/]</a:t>
            </a:r>
            <a:endParaRPr lang="zh-CN" altLang="en-US" sz="1000" dirty="0">
              <a:solidFill>
                <a:srgbClr val="FF0000"/>
              </a:solidFill>
            </a:endParaRPr>
          </a:p>
          <a:p>
            <a:r>
              <a:rPr lang="en-US" altLang="zh-CN" sz="1000" dirty="0" smtClean="0"/>
              <a:t> </a:t>
            </a:r>
            <a:endParaRPr lang="en-US" altLang="zh-CN" sz="1000" dirty="0"/>
          </a:p>
          <a:p>
            <a:r>
              <a:rPr lang="en-US" altLang="zh-CN" sz="1000" dirty="0" smtClean="0"/>
              <a:t>(2)  </a:t>
            </a:r>
            <a:r>
              <a:rPr lang="zh-CN" altLang="en-US" sz="1000" dirty="0" smtClean="0"/>
              <a:t>语法转换</a:t>
            </a:r>
            <a:endParaRPr lang="en-US" altLang="zh-CN" sz="1000" dirty="0"/>
          </a:p>
          <a:p>
            <a:r>
              <a:rPr lang="en-US" altLang="zh-CN" sz="1000" dirty="0"/>
              <a:t>select </a:t>
            </a:r>
            <a:r>
              <a:rPr lang="en-US" altLang="zh-CN" sz="1000" dirty="0" smtClean="0"/>
              <a:t>count(app) </a:t>
            </a:r>
            <a:r>
              <a:rPr lang="en-US" altLang="zh-CN" sz="1000" dirty="0"/>
              <a:t>from ${table} where name=‘lucene’ group by owner </a:t>
            </a:r>
          </a:p>
          <a:p>
            <a:endParaRPr lang="en-US" altLang="zh-CN" sz="1000" dirty="0" smtClean="0"/>
          </a:p>
          <a:p>
            <a:endParaRPr lang="en-US" altLang="zh-CN" sz="1000" dirty="0"/>
          </a:p>
          <a:p>
            <a:r>
              <a:rPr lang="en-US" altLang="zh-CN" sz="1000" dirty="0" smtClean="0"/>
              <a:t>	</a:t>
            </a:r>
          </a:p>
          <a:p>
            <a:endParaRPr lang="en-US" altLang="zh-CN" sz="1000" dirty="0"/>
          </a:p>
          <a:p>
            <a:endParaRPr lang="en-US" altLang="zh-CN" sz="1000" dirty="0" smtClean="0"/>
          </a:p>
          <a:p>
            <a:endParaRPr lang="en-US" altLang="zh-CN" sz="1000" dirty="0"/>
          </a:p>
          <a:p>
            <a:endParaRPr lang="en-US" altLang="zh-CN" sz="1000" dirty="0" smtClean="0"/>
          </a:p>
          <a:p>
            <a:endParaRPr lang="en-US" altLang="zh-CN" sz="1000" dirty="0"/>
          </a:p>
          <a:p>
            <a:endParaRPr lang="en-US" altLang="zh-CN" sz="1000" dirty="0"/>
          </a:p>
          <a:p>
            <a:r>
              <a:rPr lang="en-US" altLang="zh-CN" sz="1000" dirty="0" smtClean="0"/>
              <a:t>(3) </a:t>
            </a:r>
            <a:r>
              <a:rPr lang="zh-CN" altLang="en-US" sz="1000" dirty="0" smtClean="0"/>
              <a:t>发启分组过滤查询得到分组结果：</a:t>
            </a:r>
            <a:endParaRPr lang="en-US" altLang="zh-CN" sz="1000" dirty="0" smtClean="0"/>
          </a:p>
          <a:p>
            <a:r>
              <a:rPr lang="en-US" altLang="zh-CN" sz="1000" dirty="0" smtClean="0"/>
              <a:t>			</a:t>
            </a:r>
          </a:p>
        </p:txBody>
      </p:sp>
      <p:cxnSp>
        <p:nvCxnSpPr>
          <p:cNvPr id="5" name="直接箭头连接符 4"/>
          <p:cNvCxnSpPr/>
          <p:nvPr/>
        </p:nvCxnSpPr>
        <p:spPr>
          <a:xfrm>
            <a:off x="2987824" y="2060848"/>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15" idx="2"/>
          </p:cNvCxnSpPr>
          <p:nvPr/>
        </p:nvCxnSpPr>
        <p:spPr>
          <a:xfrm>
            <a:off x="3311860" y="3203081"/>
            <a:ext cx="0" cy="3342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流程图: 终止 9"/>
          <p:cNvSpPr/>
          <p:nvPr/>
        </p:nvSpPr>
        <p:spPr>
          <a:xfrm>
            <a:off x="2673244" y="3603965"/>
            <a:ext cx="1167755" cy="288032"/>
          </a:xfrm>
          <a:prstGeom prst="flowChartTerminator">
            <a:avLst/>
          </a:prstGeom>
          <a:solidFill>
            <a:schemeClr val="accent1">
              <a:alpha val="0"/>
            </a:schemeClr>
          </a:solidFill>
          <a:ln>
            <a:solidFill>
              <a:schemeClr val="accent1">
                <a:shade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rPr>
              <a:t>Term Query</a:t>
            </a:r>
          </a:p>
          <a:p>
            <a:pPr algn="ctr"/>
            <a:r>
              <a:rPr lang="en-US" altLang="zh-CN" sz="1000" dirty="0" smtClean="0">
                <a:solidFill>
                  <a:schemeClr val="tx1"/>
                </a:solidFill>
              </a:rPr>
              <a:t>(name, lucene)</a:t>
            </a:r>
            <a:endParaRPr lang="zh-CN" altLang="en-US" sz="1000" dirty="0">
              <a:solidFill>
                <a:schemeClr val="tx1"/>
              </a:solidFill>
            </a:endParaRPr>
          </a:p>
        </p:txBody>
      </p:sp>
      <p:sp>
        <p:nvSpPr>
          <p:cNvPr id="15" name="圆角矩形 14"/>
          <p:cNvSpPr/>
          <p:nvPr/>
        </p:nvSpPr>
        <p:spPr>
          <a:xfrm>
            <a:off x="2807804" y="2987057"/>
            <a:ext cx="1008112" cy="216024"/>
          </a:xfrm>
          <a:prstGeom prst="roundRect">
            <a:avLst/>
          </a:prstGeom>
          <a:solidFill>
            <a:schemeClr val="accent1">
              <a:alpha val="0"/>
            </a:schemeClr>
          </a:solid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3840999" y="2987057"/>
            <a:ext cx="1008112" cy="216024"/>
          </a:xfrm>
          <a:prstGeom prst="roundRect">
            <a:avLst/>
          </a:prstGeom>
          <a:solidFill>
            <a:schemeClr val="accent1">
              <a:alpha val="0"/>
            </a:schemeClr>
          </a:solidFill>
          <a:ln>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899592" y="2977163"/>
            <a:ext cx="648072" cy="235813"/>
          </a:xfrm>
          <a:prstGeom prst="roundRect">
            <a:avLst/>
          </a:prstGeom>
          <a:solidFill>
            <a:schemeClr val="accent1">
              <a:alpha val="0"/>
            </a:schemeClr>
          </a:solidFill>
          <a:ln>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肘形连接符 39"/>
          <p:cNvCxnSpPr>
            <a:endCxn id="45" idx="3"/>
          </p:cNvCxnSpPr>
          <p:nvPr/>
        </p:nvCxnSpPr>
        <p:spPr>
          <a:xfrm rot="10800000" flipV="1">
            <a:off x="1797237" y="3250238"/>
            <a:ext cx="2547821" cy="1150870"/>
          </a:xfrm>
          <a:prstGeom prst="bentConnector3">
            <a:avLst>
              <a:gd name="adj1" fmla="val -319"/>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流程图: 终止 44"/>
          <p:cNvSpPr/>
          <p:nvPr/>
        </p:nvSpPr>
        <p:spPr>
          <a:xfrm>
            <a:off x="645108" y="4185084"/>
            <a:ext cx="1152128" cy="432048"/>
          </a:xfrm>
          <a:prstGeom prst="flowChartTerminator">
            <a:avLst/>
          </a:prstGeom>
          <a:solidFill>
            <a:schemeClr val="accent1">
              <a:alpha val="0"/>
            </a:schemeClr>
          </a:solidFill>
          <a:ln>
            <a:solidFill>
              <a:schemeClr val="accent1">
                <a:shade val="50000"/>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rPr>
              <a:t>Filter,</a:t>
            </a:r>
          </a:p>
          <a:p>
            <a:pPr algn="ctr"/>
            <a:r>
              <a:rPr lang="en-US" altLang="zh-CN" sz="1000" dirty="0" smtClean="0">
                <a:solidFill>
                  <a:schemeClr val="tx1"/>
                </a:solidFill>
              </a:rPr>
              <a:t>Aggregation</a:t>
            </a:r>
          </a:p>
          <a:p>
            <a:pPr algn="ctr"/>
            <a:r>
              <a:rPr lang="en-US" altLang="zh-CN" sz="1000" dirty="0" smtClean="0">
                <a:solidFill>
                  <a:schemeClr val="tx1"/>
                </a:solidFill>
              </a:rPr>
              <a:t>Group by</a:t>
            </a:r>
          </a:p>
          <a:p>
            <a:pPr algn="ctr"/>
            <a:endParaRPr lang="zh-CN" altLang="en-US" sz="1000" dirty="0">
              <a:solidFill>
                <a:schemeClr val="tx1"/>
              </a:solidFill>
            </a:endParaRPr>
          </a:p>
        </p:txBody>
      </p:sp>
      <p:cxnSp>
        <p:nvCxnSpPr>
          <p:cNvPr id="46" name="直接箭头连接符 45"/>
          <p:cNvCxnSpPr>
            <a:endCxn id="45" idx="0"/>
          </p:cNvCxnSpPr>
          <p:nvPr/>
        </p:nvCxnSpPr>
        <p:spPr>
          <a:xfrm>
            <a:off x="1221172" y="3213988"/>
            <a:ext cx="0" cy="971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2609781" y="3537296"/>
            <a:ext cx="1314147" cy="421370"/>
          </a:xfrm>
          <a:prstGeom prst="roundRect">
            <a:avLst/>
          </a:prstGeom>
          <a:solidFill>
            <a:schemeClr val="accent1">
              <a:alpha val="0"/>
            </a:schemeClr>
          </a:solidFill>
          <a:ln>
            <a:solidFill>
              <a:schemeClr val="accent1">
                <a:shade val="50000"/>
                <a:alpha val="4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p:cNvCxnSpPr>
            <a:stCxn id="51" idx="1"/>
            <a:endCxn id="45" idx="3"/>
          </p:cNvCxnSpPr>
          <p:nvPr/>
        </p:nvCxnSpPr>
        <p:spPr>
          <a:xfrm flipH="1">
            <a:off x="1797236" y="3747981"/>
            <a:ext cx="812545" cy="653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流程图: 终止 66"/>
          <p:cNvSpPr/>
          <p:nvPr/>
        </p:nvSpPr>
        <p:spPr>
          <a:xfrm>
            <a:off x="555229" y="5517232"/>
            <a:ext cx="936104" cy="21602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owner</a:t>
            </a:r>
            <a:endParaRPr lang="zh-CN" altLang="en-US" sz="1000" dirty="0"/>
          </a:p>
        </p:txBody>
      </p:sp>
      <p:sp>
        <p:nvSpPr>
          <p:cNvPr id="68" name="左大括号 67"/>
          <p:cNvSpPr/>
          <p:nvPr/>
        </p:nvSpPr>
        <p:spPr>
          <a:xfrm>
            <a:off x="1547664" y="5157192"/>
            <a:ext cx="216024" cy="9361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右大括号 68"/>
          <p:cNvSpPr/>
          <p:nvPr/>
        </p:nvSpPr>
        <p:spPr>
          <a:xfrm>
            <a:off x="2555788" y="5157192"/>
            <a:ext cx="288032" cy="936104"/>
          </a:xfrm>
          <a:prstGeom prst="rightBrace">
            <a:avLst>
              <a:gd name="adj1" fmla="val 8333"/>
              <a:gd name="adj2" fmla="val 520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TextBox 69"/>
          <p:cNvSpPr txBox="1"/>
          <p:nvPr/>
        </p:nvSpPr>
        <p:spPr>
          <a:xfrm>
            <a:off x="1691667" y="5157192"/>
            <a:ext cx="1008125" cy="215444"/>
          </a:xfrm>
          <a:prstGeom prst="rect">
            <a:avLst/>
          </a:prstGeom>
          <a:noFill/>
        </p:spPr>
        <p:txBody>
          <a:bodyPr wrap="square" rtlCol="0">
            <a:spAutoFit/>
          </a:bodyPr>
          <a:lstStyle/>
          <a:p>
            <a:r>
              <a:rPr lang="en-US" altLang="zh-CN" sz="800" dirty="0" smtClean="0"/>
              <a:t>Docid (1,    3,    5)</a:t>
            </a:r>
            <a:endParaRPr lang="zh-CN" altLang="en-US" sz="800" dirty="0"/>
          </a:p>
        </p:txBody>
      </p:sp>
      <p:sp>
        <p:nvSpPr>
          <p:cNvPr id="71" name="TextBox 70"/>
          <p:cNvSpPr txBox="1"/>
          <p:nvPr/>
        </p:nvSpPr>
        <p:spPr>
          <a:xfrm>
            <a:off x="1691680" y="5445224"/>
            <a:ext cx="1008124" cy="215444"/>
          </a:xfrm>
          <a:prstGeom prst="rect">
            <a:avLst/>
          </a:prstGeom>
          <a:noFill/>
        </p:spPr>
        <p:txBody>
          <a:bodyPr wrap="square" rtlCol="0">
            <a:spAutoFit/>
          </a:bodyPr>
          <a:lstStyle/>
          <a:p>
            <a:r>
              <a:rPr lang="en-US" altLang="zh-CN" sz="800" dirty="0"/>
              <a:t>Docid </a:t>
            </a:r>
            <a:r>
              <a:rPr lang="en-US" altLang="zh-CN" sz="800" dirty="0" smtClean="0"/>
              <a:t>(2,    </a:t>
            </a:r>
            <a:r>
              <a:rPr lang="en-US" altLang="zh-CN" sz="800" dirty="0"/>
              <a:t>4</a:t>
            </a:r>
            <a:r>
              <a:rPr lang="en-US" altLang="zh-CN" sz="800" dirty="0" smtClean="0"/>
              <a:t>,    6)</a:t>
            </a:r>
            <a:endParaRPr lang="zh-CN" altLang="en-US" sz="800" dirty="0"/>
          </a:p>
        </p:txBody>
      </p:sp>
      <p:sp>
        <p:nvSpPr>
          <p:cNvPr id="72" name="TextBox 71"/>
          <p:cNvSpPr txBox="1"/>
          <p:nvPr/>
        </p:nvSpPr>
        <p:spPr>
          <a:xfrm>
            <a:off x="1691680" y="5791081"/>
            <a:ext cx="864108" cy="215444"/>
          </a:xfrm>
          <a:prstGeom prst="rect">
            <a:avLst/>
          </a:prstGeom>
          <a:noFill/>
        </p:spPr>
        <p:txBody>
          <a:bodyPr wrap="square" rtlCol="0">
            <a:spAutoFit/>
          </a:bodyPr>
          <a:lstStyle/>
          <a:p>
            <a:r>
              <a:rPr lang="en-US" altLang="zh-CN" sz="800" dirty="0"/>
              <a:t>Docid </a:t>
            </a:r>
            <a:r>
              <a:rPr lang="en-US" altLang="zh-CN" sz="800" dirty="0" smtClean="0"/>
              <a:t>(8,    9)</a:t>
            </a:r>
            <a:endParaRPr lang="zh-CN" altLang="en-US" sz="800" dirty="0"/>
          </a:p>
        </p:txBody>
      </p:sp>
      <p:cxnSp>
        <p:nvCxnSpPr>
          <p:cNvPr id="74" name="直接箭头连接符 73"/>
          <p:cNvCxnSpPr/>
          <p:nvPr/>
        </p:nvCxnSpPr>
        <p:spPr>
          <a:xfrm flipV="1">
            <a:off x="2987824" y="5615590"/>
            <a:ext cx="360039" cy="96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5" idx="2"/>
          </p:cNvCxnSpPr>
          <p:nvPr/>
        </p:nvCxnSpPr>
        <p:spPr>
          <a:xfrm>
            <a:off x="1221172" y="4617132"/>
            <a:ext cx="0" cy="2520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550001" y="4766955"/>
            <a:ext cx="2245965" cy="246221"/>
          </a:xfrm>
          <a:prstGeom prst="rect">
            <a:avLst/>
          </a:prstGeom>
          <a:noFill/>
        </p:spPr>
        <p:txBody>
          <a:bodyPr wrap="square" rtlCol="0">
            <a:spAutoFit/>
          </a:bodyPr>
          <a:lstStyle/>
          <a:p>
            <a:r>
              <a:rPr lang="en-US" altLang="zh-CN" sz="1000" dirty="0" smtClean="0"/>
              <a:t>(4)  </a:t>
            </a:r>
            <a:r>
              <a:rPr lang="zh-CN" altLang="en-US" sz="1000" dirty="0" smtClean="0"/>
              <a:t>对每个组进行聚合运算</a:t>
            </a:r>
            <a:endParaRPr lang="zh-CN" altLang="en-US" sz="1000" dirty="0"/>
          </a:p>
        </p:txBody>
      </p:sp>
      <p:sp>
        <p:nvSpPr>
          <p:cNvPr id="79" name="右大括号 78"/>
          <p:cNvSpPr/>
          <p:nvPr/>
        </p:nvSpPr>
        <p:spPr>
          <a:xfrm>
            <a:off x="5710410" y="5082130"/>
            <a:ext cx="315466" cy="10585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左大括号 79"/>
          <p:cNvSpPr/>
          <p:nvPr/>
        </p:nvSpPr>
        <p:spPr>
          <a:xfrm>
            <a:off x="3419872" y="5075530"/>
            <a:ext cx="396044" cy="10801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TextBox 80"/>
          <p:cNvSpPr txBox="1"/>
          <p:nvPr/>
        </p:nvSpPr>
        <p:spPr>
          <a:xfrm>
            <a:off x="3714418" y="5157192"/>
            <a:ext cx="2081548" cy="215444"/>
          </a:xfrm>
          <a:prstGeom prst="rect">
            <a:avLst/>
          </a:prstGeom>
          <a:noFill/>
        </p:spPr>
        <p:txBody>
          <a:bodyPr wrap="square" rtlCol="0">
            <a:spAutoFit/>
          </a:bodyPr>
          <a:lstStyle/>
          <a:p>
            <a:r>
              <a:rPr lang="en-US" altLang="zh-CN" sz="800" dirty="0" smtClean="0"/>
              <a:t>1</a:t>
            </a:r>
            <a:r>
              <a:rPr lang="zh-CN" altLang="en-US" sz="800" dirty="0" smtClean="0"/>
              <a:t>（</a:t>
            </a:r>
            <a:r>
              <a:rPr lang="en-US" altLang="zh-CN" sz="800" dirty="0" smtClean="0"/>
              <a:t>app=“solr”), 3(app=“solr”), 5(app=“es”)</a:t>
            </a:r>
            <a:endParaRPr lang="zh-CN" altLang="en-US" sz="800" dirty="0"/>
          </a:p>
        </p:txBody>
      </p:sp>
      <p:sp>
        <p:nvSpPr>
          <p:cNvPr id="82" name="TextBox 81"/>
          <p:cNvSpPr txBox="1"/>
          <p:nvPr/>
        </p:nvSpPr>
        <p:spPr>
          <a:xfrm>
            <a:off x="3714418" y="5457167"/>
            <a:ext cx="2153725" cy="215444"/>
          </a:xfrm>
          <a:prstGeom prst="rect">
            <a:avLst/>
          </a:prstGeom>
          <a:noFill/>
        </p:spPr>
        <p:txBody>
          <a:bodyPr wrap="square" rtlCol="0">
            <a:spAutoFit/>
          </a:bodyPr>
          <a:lstStyle/>
          <a:p>
            <a:r>
              <a:rPr lang="en-US" altLang="zh-CN" sz="800" dirty="0"/>
              <a:t>2</a:t>
            </a:r>
            <a:r>
              <a:rPr lang="en-US" altLang="zh-CN" sz="800" dirty="0" smtClean="0"/>
              <a:t>, ( app=“solr”) ,4(app=“es”), 6(app=“kafka”)</a:t>
            </a:r>
            <a:endParaRPr lang="zh-CN" altLang="en-US" sz="800" dirty="0"/>
          </a:p>
        </p:txBody>
      </p:sp>
      <p:sp>
        <p:nvSpPr>
          <p:cNvPr id="83" name="TextBox 82"/>
          <p:cNvSpPr txBox="1"/>
          <p:nvPr/>
        </p:nvSpPr>
        <p:spPr>
          <a:xfrm>
            <a:off x="3707904" y="5791081"/>
            <a:ext cx="1525885" cy="215444"/>
          </a:xfrm>
          <a:prstGeom prst="rect">
            <a:avLst/>
          </a:prstGeom>
          <a:noFill/>
        </p:spPr>
        <p:txBody>
          <a:bodyPr wrap="square" rtlCol="0">
            <a:spAutoFit/>
          </a:bodyPr>
          <a:lstStyle/>
          <a:p>
            <a:r>
              <a:rPr lang="en-US" altLang="zh-CN" sz="800" dirty="0" smtClean="0"/>
              <a:t>8, ( app=“solr”) ,9(app=“es”)</a:t>
            </a:r>
            <a:endParaRPr lang="zh-CN" altLang="en-US" sz="800" dirty="0"/>
          </a:p>
        </p:txBody>
      </p:sp>
      <p:sp>
        <p:nvSpPr>
          <p:cNvPr id="86" name="左大括号 85"/>
          <p:cNvSpPr/>
          <p:nvPr/>
        </p:nvSpPr>
        <p:spPr>
          <a:xfrm>
            <a:off x="6306293" y="5071370"/>
            <a:ext cx="396044" cy="10801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右大括号 86"/>
          <p:cNvSpPr/>
          <p:nvPr/>
        </p:nvSpPr>
        <p:spPr>
          <a:xfrm>
            <a:off x="6992838" y="5082131"/>
            <a:ext cx="315466" cy="10585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TextBox 90"/>
          <p:cNvSpPr txBox="1"/>
          <p:nvPr/>
        </p:nvSpPr>
        <p:spPr>
          <a:xfrm>
            <a:off x="6504317" y="5151834"/>
            <a:ext cx="1070700" cy="215444"/>
          </a:xfrm>
          <a:prstGeom prst="rect">
            <a:avLst/>
          </a:prstGeom>
          <a:noFill/>
        </p:spPr>
        <p:txBody>
          <a:bodyPr wrap="square" rtlCol="0">
            <a:spAutoFit/>
          </a:bodyPr>
          <a:lstStyle/>
          <a:p>
            <a:r>
              <a:rPr lang="en-US" altLang="zh-CN" sz="800" dirty="0" smtClean="0"/>
              <a:t>Count = 3</a:t>
            </a:r>
            <a:endParaRPr lang="zh-CN" altLang="en-US" sz="800" dirty="0"/>
          </a:p>
        </p:txBody>
      </p:sp>
      <p:sp>
        <p:nvSpPr>
          <p:cNvPr id="92" name="TextBox 91"/>
          <p:cNvSpPr txBox="1"/>
          <p:nvPr/>
        </p:nvSpPr>
        <p:spPr>
          <a:xfrm>
            <a:off x="6504316" y="5457167"/>
            <a:ext cx="1080146" cy="215444"/>
          </a:xfrm>
          <a:prstGeom prst="rect">
            <a:avLst/>
          </a:prstGeom>
          <a:noFill/>
        </p:spPr>
        <p:txBody>
          <a:bodyPr wrap="square" rtlCol="0">
            <a:spAutoFit/>
          </a:bodyPr>
          <a:lstStyle/>
          <a:p>
            <a:r>
              <a:rPr lang="en-US" altLang="zh-CN" sz="800" dirty="0" smtClean="0"/>
              <a:t>Count = 3</a:t>
            </a:r>
            <a:endParaRPr lang="zh-CN" altLang="en-US" sz="800" dirty="0"/>
          </a:p>
        </p:txBody>
      </p:sp>
      <p:sp>
        <p:nvSpPr>
          <p:cNvPr id="93" name="TextBox 92"/>
          <p:cNvSpPr txBox="1"/>
          <p:nvPr/>
        </p:nvSpPr>
        <p:spPr>
          <a:xfrm>
            <a:off x="6504315" y="5774859"/>
            <a:ext cx="1092021" cy="215444"/>
          </a:xfrm>
          <a:prstGeom prst="rect">
            <a:avLst/>
          </a:prstGeom>
          <a:noFill/>
        </p:spPr>
        <p:txBody>
          <a:bodyPr wrap="square" rtlCol="0">
            <a:spAutoFit/>
          </a:bodyPr>
          <a:lstStyle/>
          <a:p>
            <a:r>
              <a:rPr lang="en-US" altLang="zh-CN" sz="800" dirty="0" smtClean="0"/>
              <a:t>Count = 2</a:t>
            </a:r>
            <a:endParaRPr lang="zh-CN" altLang="en-US" sz="800" dirty="0"/>
          </a:p>
        </p:txBody>
      </p:sp>
      <p:cxnSp>
        <p:nvCxnSpPr>
          <p:cNvPr id="94" name="直接箭头连接符 93"/>
          <p:cNvCxnSpPr/>
          <p:nvPr/>
        </p:nvCxnSpPr>
        <p:spPr>
          <a:xfrm>
            <a:off x="6084168" y="5599874"/>
            <a:ext cx="180020" cy="11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5372658" y="2502234"/>
            <a:ext cx="3240360" cy="1323439"/>
          </a:xfrm>
          <a:prstGeom prst="rect">
            <a:avLst/>
          </a:prstGeom>
          <a:noFill/>
        </p:spPr>
        <p:txBody>
          <a:bodyPr wrap="square" rtlCol="0">
            <a:spAutoFit/>
          </a:bodyPr>
          <a:lstStyle/>
          <a:p>
            <a:r>
              <a:rPr lang="zh-CN" altLang="en-US" sz="900" dirty="0" smtClean="0"/>
              <a:t>（</a:t>
            </a:r>
            <a:r>
              <a:rPr lang="en-US" altLang="zh-CN" sz="900" dirty="0" smtClean="0"/>
              <a:t>5</a:t>
            </a:r>
            <a:r>
              <a:rPr lang="zh-CN" altLang="en-US" sz="900" dirty="0" smtClean="0"/>
              <a:t>）</a:t>
            </a:r>
            <a:r>
              <a:rPr lang="zh-CN" altLang="en-US" sz="1000" dirty="0" smtClean="0"/>
              <a:t>按照帷幄帷幄聚合列对象</a:t>
            </a:r>
            <a:r>
              <a:rPr lang="en-US" altLang="zh-CN" sz="1000" dirty="0" smtClean="0"/>
              <a:t>(AggColumnHandle)</a:t>
            </a:r>
            <a:r>
              <a:rPr lang="zh-CN" altLang="en-US" sz="1000" dirty="0" smtClean="0"/>
              <a:t>，返回给</a:t>
            </a:r>
            <a:r>
              <a:rPr lang="en-US" altLang="zh-CN" sz="1000" dirty="0" smtClean="0"/>
              <a:t>presto </a:t>
            </a:r>
            <a:r>
              <a:rPr lang="zh-CN" altLang="en-US" sz="1000" dirty="0" smtClean="0"/>
              <a:t>执行引擎：</a:t>
            </a:r>
            <a:endParaRPr lang="en-US" altLang="zh-CN" sz="1000" dirty="0" smtClean="0"/>
          </a:p>
          <a:p>
            <a:endParaRPr lang="en-US" altLang="zh-CN" sz="1000" dirty="0" smtClean="0"/>
          </a:p>
          <a:p>
            <a:r>
              <a:rPr lang="en-US" altLang="zh-CN" sz="1000" dirty="0" smtClean="0"/>
              <a:t>for(int i=0;i&lt;3;i++){</a:t>
            </a:r>
          </a:p>
          <a:p>
            <a:r>
              <a:rPr lang="en-US" altLang="zh-CN" sz="1000" dirty="0" smtClean="0"/>
              <a:t>returnType =AggColumnHandle.getType() = Long</a:t>
            </a:r>
          </a:p>
          <a:p>
            <a:r>
              <a:rPr lang="en-US" altLang="zh-CN" sz="1000" dirty="0" smtClean="0"/>
              <a:t>columnName</a:t>
            </a:r>
            <a:r>
              <a:rPr lang="en-US" altLang="zh-CN" sz="1000" dirty="0"/>
              <a:t> </a:t>
            </a:r>
            <a:r>
              <a:rPr lang="en-US" altLang="zh-CN" sz="1000" dirty="0" smtClean="0"/>
              <a:t>= AggColumnHandle.getName() = count</a:t>
            </a:r>
            <a:endParaRPr lang="en-US" altLang="zh-CN" sz="1000" dirty="0"/>
          </a:p>
          <a:p>
            <a:r>
              <a:rPr lang="en-US" altLang="zh-CN" sz="1000" dirty="0" smtClean="0"/>
              <a:t>}</a:t>
            </a:r>
          </a:p>
          <a:p>
            <a:endParaRPr lang="en-US" altLang="zh-CN" sz="1000" dirty="0" smtClean="0"/>
          </a:p>
        </p:txBody>
      </p:sp>
      <p:sp>
        <p:nvSpPr>
          <p:cNvPr id="103" name="圆角矩形 102"/>
          <p:cNvSpPr/>
          <p:nvPr/>
        </p:nvSpPr>
        <p:spPr>
          <a:xfrm>
            <a:off x="5372658" y="2905297"/>
            <a:ext cx="3158108" cy="793647"/>
          </a:xfrm>
          <a:prstGeom prst="roundRect">
            <a:avLst/>
          </a:prstGeom>
          <a:solidFill>
            <a:schemeClr val="accent1">
              <a:alpha val="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Box 106"/>
          <p:cNvSpPr txBox="1"/>
          <p:nvPr/>
        </p:nvSpPr>
        <p:spPr>
          <a:xfrm>
            <a:off x="6399489" y="4679077"/>
            <a:ext cx="934127" cy="338554"/>
          </a:xfrm>
          <a:prstGeom prst="rect">
            <a:avLst/>
          </a:prstGeom>
          <a:noFill/>
        </p:spPr>
        <p:txBody>
          <a:bodyPr wrap="square" rtlCol="0">
            <a:spAutoFit/>
          </a:bodyPr>
          <a:lstStyle/>
          <a:p>
            <a:r>
              <a:rPr lang="en-US" altLang="zh-CN" sz="800" dirty="0" smtClean="0"/>
              <a:t>Function Name</a:t>
            </a:r>
          </a:p>
          <a:p>
            <a:r>
              <a:rPr lang="en-US" altLang="zh-CN" sz="800" dirty="0" smtClean="0"/>
              <a:t>     (count)</a:t>
            </a:r>
            <a:endParaRPr lang="zh-CN" altLang="en-US" sz="800" dirty="0"/>
          </a:p>
        </p:txBody>
      </p:sp>
      <p:sp>
        <p:nvSpPr>
          <p:cNvPr id="108" name="圆角矩形 107"/>
          <p:cNvSpPr/>
          <p:nvPr/>
        </p:nvSpPr>
        <p:spPr>
          <a:xfrm>
            <a:off x="6300192" y="4581128"/>
            <a:ext cx="1033424" cy="1728192"/>
          </a:xfrm>
          <a:prstGeom prst="roundRect">
            <a:avLst/>
          </a:prstGeom>
          <a:solidFill>
            <a:schemeClr val="accent1">
              <a:alpha val="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981361">
            <a:off x="6582925" y="3838687"/>
            <a:ext cx="467958" cy="482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3171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帷幄数据源接入</a:t>
            </a:r>
            <a:endParaRPr lang="zh-CN" altLang="en-US" dirty="0"/>
          </a:p>
        </p:txBody>
      </p:sp>
      <p:sp>
        <p:nvSpPr>
          <p:cNvPr id="68" name="文本占位符 67"/>
          <p:cNvSpPr>
            <a:spLocks noGrp="1"/>
          </p:cNvSpPr>
          <p:nvPr>
            <p:ph type="body" sz="quarter" idx="15"/>
          </p:nvPr>
        </p:nvSpPr>
        <p:spPr>
          <a:xfrm>
            <a:off x="282035" y="1123944"/>
            <a:ext cx="2417757" cy="5113368"/>
          </a:xfrm>
        </p:spPr>
        <p:txBody>
          <a:bodyPr/>
          <a:lstStyle/>
          <a:p>
            <a:r>
              <a:rPr lang="zh-CN" altLang="en-US" dirty="0" smtClean="0"/>
              <a:t>功能：</a:t>
            </a:r>
            <a:endParaRPr lang="en-US" altLang="zh-CN" dirty="0" smtClean="0"/>
          </a:p>
          <a:p>
            <a:r>
              <a:rPr lang="en-US" altLang="zh-CN" dirty="0" smtClean="0"/>
              <a:t>1. </a:t>
            </a:r>
            <a:r>
              <a:rPr lang="zh-CN" altLang="en-US" dirty="0" smtClean="0"/>
              <a:t>通过</a:t>
            </a:r>
            <a:r>
              <a:rPr lang="en-US" altLang="zh-CN" dirty="0" smtClean="0"/>
              <a:t>http</a:t>
            </a:r>
            <a:r>
              <a:rPr lang="zh-CN" altLang="en-US" dirty="0" smtClean="0"/>
              <a:t>请求添加数据源</a:t>
            </a:r>
            <a:endParaRPr lang="en-US" altLang="zh-CN" dirty="0" smtClean="0"/>
          </a:p>
          <a:p>
            <a:r>
              <a:rPr lang="en-US" altLang="zh-CN" dirty="0" smtClean="0"/>
              <a:t>2. </a:t>
            </a:r>
            <a:r>
              <a:rPr lang="zh-CN" altLang="en-US" dirty="0" smtClean="0"/>
              <a:t>持久化数据源信息至</a:t>
            </a:r>
            <a:r>
              <a:rPr lang="en-US" altLang="zh-CN" dirty="0" smtClean="0"/>
              <a:t>zookeeper</a:t>
            </a:r>
          </a:p>
          <a:p>
            <a:r>
              <a:rPr lang="en-US" altLang="zh-CN" dirty="0" smtClean="0"/>
              <a:t>3. </a:t>
            </a:r>
            <a:r>
              <a:rPr lang="zh-CN" altLang="en-US" dirty="0" smtClean="0"/>
              <a:t>重启后自动加载已添加数据源信息</a:t>
            </a:r>
            <a:endParaRPr lang="en-US" altLang="zh-CN" dirty="0" smtClean="0"/>
          </a:p>
          <a:p>
            <a:r>
              <a:rPr lang="en-US" altLang="zh-CN" dirty="0" smtClean="0"/>
              <a:t>4. </a:t>
            </a:r>
            <a:r>
              <a:rPr lang="zh-CN" altLang="en-US" dirty="0" smtClean="0"/>
              <a:t>自定义数据源消费节点个数</a:t>
            </a:r>
            <a:endParaRPr lang="en-US" altLang="zh-CN" dirty="0" smtClean="0"/>
          </a:p>
          <a:p>
            <a:r>
              <a:rPr lang="en-US" altLang="zh-CN" dirty="0" smtClean="0"/>
              <a:t>5. </a:t>
            </a:r>
            <a:r>
              <a:rPr lang="zh-CN" altLang="en-US" dirty="0" smtClean="0"/>
              <a:t>自定义每个节点消费数据源的线程数</a:t>
            </a:r>
            <a:endParaRPr lang="en-US" altLang="zh-CN" dirty="0"/>
          </a:p>
        </p:txBody>
      </p:sp>
      <p:sp>
        <p:nvSpPr>
          <p:cNvPr id="9" name="矩形 8"/>
          <p:cNvSpPr/>
          <p:nvPr/>
        </p:nvSpPr>
        <p:spPr>
          <a:xfrm>
            <a:off x="4134966" y="4509120"/>
            <a:ext cx="1080120" cy="50405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tx2">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Client</a:t>
            </a:r>
            <a:endParaRPr lang="zh-CN" altLang="en-US" sz="800" dirty="0">
              <a:solidFill>
                <a:schemeClr val="tx1"/>
              </a:solidFill>
            </a:endParaRPr>
          </a:p>
        </p:txBody>
      </p:sp>
      <p:sp>
        <p:nvSpPr>
          <p:cNvPr id="12" name="TextBox 11"/>
          <p:cNvSpPr txBox="1"/>
          <p:nvPr/>
        </p:nvSpPr>
        <p:spPr>
          <a:xfrm>
            <a:off x="4355976" y="2685533"/>
            <a:ext cx="1008112" cy="369332"/>
          </a:xfrm>
          <a:prstGeom prst="rect">
            <a:avLst/>
          </a:prstGeom>
          <a:noFill/>
        </p:spPr>
        <p:txBody>
          <a:bodyPr wrap="square" rtlCol="0">
            <a:spAutoFit/>
          </a:bodyPr>
          <a:lstStyle/>
          <a:p>
            <a:r>
              <a:rPr lang="en-US" altLang="zh-CN" dirty="0" smtClean="0"/>
              <a:t>HTTP</a:t>
            </a:r>
            <a:endParaRPr lang="zh-CN" altLang="en-US" dirty="0"/>
          </a:p>
        </p:txBody>
      </p:sp>
      <p:sp>
        <p:nvSpPr>
          <p:cNvPr id="14" name="椭圆 13"/>
          <p:cNvSpPr/>
          <p:nvPr/>
        </p:nvSpPr>
        <p:spPr>
          <a:xfrm>
            <a:off x="5652120" y="2951329"/>
            <a:ext cx="1008112" cy="576064"/>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accent1">
                <a:shade val="50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Weiwo</a:t>
            </a:r>
            <a:r>
              <a:rPr lang="en-US" altLang="zh-CN" sz="800" dirty="0" smtClean="0"/>
              <a:t> </a:t>
            </a:r>
            <a:r>
              <a:rPr lang="en-US" altLang="zh-CN" sz="800" dirty="0" smtClean="0">
                <a:solidFill>
                  <a:schemeClr val="tx1"/>
                </a:solidFill>
              </a:rPr>
              <a:t>Manager</a:t>
            </a:r>
            <a:endParaRPr lang="zh-CN" altLang="en-US" sz="800" dirty="0">
              <a:solidFill>
                <a:schemeClr val="tx1"/>
              </a:solidFill>
            </a:endParaRPr>
          </a:p>
        </p:txBody>
      </p:sp>
      <p:sp>
        <p:nvSpPr>
          <p:cNvPr id="16" name="圆角矩形标注 15"/>
          <p:cNvSpPr/>
          <p:nvPr/>
        </p:nvSpPr>
        <p:spPr>
          <a:xfrm>
            <a:off x="4134966" y="1843678"/>
            <a:ext cx="1301130" cy="793234"/>
          </a:xfrm>
          <a:prstGeom prst="wedgeRoundRect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accent1">
                <a:shade val="50000"/>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8" name="直接连接符 17"/>
          <p:cNvCxnSpPr/>
          <p:nvPr/>
        </p:nvCxnSpPr>
        <p:spPr>
          <a:xfrm>
            <a:off x="4134966" y="2060848"/>
            <a:ext cx="130113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39950" y="1844824"/>
            <a:ext cx="1080121" cy="230832"/>
          </a:xfrm>
          <a:prstGeom prst="rect">
            <a:avLst/>
          </a:prstGeom>
          <a:noFill/>
        </p:spPr>
        <p:txBody>
          <a:bodyPr wrap="square" rtlCol="0">
            <a:spAutoFit/>
          </a:bodyPr>
          <a:lstStyle/>
          <a:p>
            <a:r>
              <a:rPr lang="en-US" altLang="zh-CN" sz="900" dirty="0" smtClean="0"/>
              <a:t>Name</a:t>
            </a:r>
            <a:endParaRPr lang="zh-CN" altLang="en-US" sz="900" dirty="0"/>
          </a:p>
        </p:txBody>
      </p:sp>
      <p:cxnSp>
        <p:nvCxnSpPr>
          <p:cNvPr id="20" name="直接连接符 19"/>
          <p:cNvCxnSpPr/>
          <p:nvPr/>
        </p:nvCxnSpPr>
        <p:spPr>
          <a:xfrm>
            <a:off x="4134966" y="2276872"/>
            <a:ext cx="1301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134966" y="2492896"/>
            <a:ext cx="130113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139951" y="2060848"/>
            <a:ext cx="1080121" cy="230832"/>
          </a:xfrm>
          <a:prstGeom prst="rect">
            <a:avLst/>
          </a:prstGeom>
          <a:noFill/>
        </p:spPr>
        <p:txBody>
          <a:bodyPr wrap="square" rtlCol="0">
            <a:spAutoFit/>
          </a:bodyPr>
          <a:lstStyle/>
          <a:p>
            <a:r>
              <a:rPr lang="en-US" altLang="zh-CN" sz="900" dirty="0" smtClean="0"/>
              <a:t>Nodes</a:t>
            </a:r>
            <a:endParaRPr lang="zh-CN" altLang="en-US" sz="900" dirty="0"/>
          </a:p>
        </p:txBody>
      </p:sp>
      <p:sp>
        <p:nvSpPr>
          <p:cNvPr id="23" name="TextBox 22"/>
          <p:cNvSpPr txBox="1"/>
          <p:nvPr/>
        </p:nvSpPr>
        <p:spPr>
          <a:xfrm>
            <a:off x="4139950" y="2276872"/>
            <a:ext cx="1080121" cy="230832"/>
          </a:xfrm>
          <a:prstGeom prst="rect">
            <a:avLst/>
          </a:prstGeom>
          <a:noFill/>
        </p:spPr>
        <p:txBody>
          <a:bodyPr wrap="square" rtlCol="0">
            <a:spAutoFit/>
          </a:bodyPr>
          <a:lstStyle/>
          <a:p>
            <a:r>
              <a:rPr lang="en-US" altLang="zh-CN" sz="900" dirty="0" smtClean="0"/>
              <a:t>Threads</a:t>
            </a:r>
            <a:endParaRPr lang="zh-CN" altLang="en-US" sz="900" dirty="0"/>
          </a:p>
        </p:txBody>
      </p:sp>
      <p:cxnSp>
        <p:nvCxnSpPr>
          <p:cNvPr id="28" name="直接箭头连接符 27"/>
          <p:cNvCxnSpPr/>
          <p:nvPr/>
        </p:nvCxnSpPr>
        <p:spPr>
          <a:xfrm>
            <a:off x="6128271" y="3527393"/>
            <a:ext cx="0" cy="693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6200279" y="3527393"/>
            <a:ext cx="0" cy="693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圆柱形 32"/>
          <p:cNvSpPr/>
          <p:nvPr/>
        </p:nvSpPr>
        <p:spPr>
          <a:xfrm>
            <a:off x="5652120" y="4221088"/>
            <a:ext cx="1008112" cy="792088"/>
          </a:xfrm>
          <a:prstGeom prst="can">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accent1">
                <a:shade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Zookeeper</a:t>
            </a:r>
            <a:endParaRPr lang="zh-CN" altLang="en-US" sz="800" dirty="0">
              <a:solidFill>
                <a:schemeClr val="tx1"/>
              </a:solidFill>
            </a:endParaRPr>
          </a:p>
        </p:txBody>
      </p:sp>
      <p:sp>
        <p:nvSpPr>
          <p:cNvPr id="34" name="TextBox 33"/>
          <p:cNvSpPr txBox="1"/>
          <p:nvPr/>
        </p:nvSpPr>
        <p:spPr>
          <a:xfrm>
            <a:off x="6197103" y="3766518"/>
            <a:ext cx="459953" cy="215444"/>
          </a:xfrm>
          <a:prstGeom prst="rect">
            <a:avLst/>
          </a:prstGeom>
          <a:noFill/>
        </p:spPr>
        <p:txBody>
          <a:bodyPr wrap="square" rtlCol="0">
            <a:spAutoFit/>
          </a:bodyPr>
          <a:lstStyle/>
          <a:p>
            <a:r>
              <a:rPr lang="zh-CN" altLang="en-US" sz="800" dirty="0" smtClean="0"/>
              <a:t>加载</a:t>
            </a:r>
            <a:endParaRPr lang="zh-CN" altLang="en-US" sz="800" dirty="0"/>
          </a:p>
        </p:txBody>
      </p:sp>
      <p:sp>
        <p:nvSpPr>
          <p:cNvPr id="35" name="TextBox 34"/>
          <p:cNvSpPr txBox="1"/>
          <p:nvPr/>
        </p:nvSpPr>
        <p:spPr>
          <a:xfrm>
            <a:off x="5655296" y="3773561"/>
            <a:ext cx="544983" cy="215444"/>
          </a:xfrm>
          <a:prstGeom prst="rect">
            <a:avLst/>
          </a:prstGeom>
          <a:noFill/>
        </p:spPr>
        <p:txBody>
          <a:bodyPr wrap="square" rtlCol="0">
            <a:spAutoFit/>
          </a:bodyPr>
          <a:lstStyle/>
          <a:p>
            <a:r>
              <a:rPr lang="zh-CN" altLang="en-US" sz="800" dirty="0" smtClean="0"/>
              <a:t>持久化</a:t>
            </a:r>
            <a:endParaRPr lang="zh-CN" altLang="en-US" sz="800" dirty="0"/>
          </a:p>
        </p:txBody>
      </p:sp>
      <p:sp>
        <p:nvSpPr>
          <p:cNvPr id="38" name="矩形 37"/>
          <p:cNvSpPr/>
          <p:nvPr/>
        </p:nvSpPr>
        <p:spPr>
          <a:xfrm>
            <a:off x="5652120" y="1843678"/>
            <a:ext cx="1008112" cy="46122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accent1">
                <a:shade val="50000"/>
                <a:alpha val="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Source Scheduler</a:t>
            </a:r>
            <a:endParaRPr lang="zh-CN" altLang="en-US" sz="800" dirty="0">
              <a:solidFill>
                <a:schemeClr val="tx1"/>
              </a:solidFill>
            </a:endParaRPr>
          </a:p>
        </p:txBody>
      </p:sp>
      <p:cxnSp>
        <p:nvCxnSpPr>
          <p:cNvPr id="39" name="直接箭头连接符 38"/>
          <p:cNvCxnSpPr>
            <a:stCxn id="38" idx="2"/>
            <a:endCxn id="14" idx="0"/>
          </p:cNvCxnSpPr>
          <p:nvPr/>
        </p:nvCxnSpPr>
        <p:spPr>
          <a:xfrm>
            <a:off x="6156176" y="2304904"/>
            <a:ext cx="0" cy="646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178053" y="2554890"/>
            <a:ext cx="616991" cy="215444"/>
          </a:xfrm>
          <a:prstGeom prst="rect">
            <a:avLst/>
          </a:prstGeom>
          <a:noFill/>
        </p:spPr>
        <p:txBody>
          <a:bodyPr wrap="square" rtlCol="0">
            <a:spAutoFit/>
          </a:bodyPr>
          <a:lstStyle/>
          <a:p>
            <a:r>
              <a:rPr lang="zh-CN" altLang="en-US" sz="800" dirty="0" smtClean="0"/>
              <a:t>分发节点</a:t>
            </a:r>
            <a:endParaRPr lang="zh-CN" altLang="en-US" sz="800" dirty="0"/>
          </a:p>
        </p:txBody>
      </p:sp>
      <p:cxnSp>
        <p:nvCxnSpPr>
          <p:cNvPr id="46" name="直接箭头连接符 45"/>
          <p:cNvCxnSpPr/>
          <p:nvPr/>
        </p:nvCxnSpPr>
        <p:spPr>
          <a:xfrm flipV="1">
            <a:off x="6667027" y="2685533"/>
            <a:ext cx="353245" cy="5246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14" idx="6"/>
          </p:cNvCxnSpPr>
          <p:nvPr/>
        </p:nvCxnSpPr>
        <p:spPr>
          <a:xfrm flipV="1">
            <a:off x="6660232" y="3229103"/>
            <a:ext cx="360040" cy="102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6660232" y="3261384"/>
            <a:ext cx="360040" cy="5121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7139086" y="2063296"/>
            <a:ext cx="864096" cy="501608"/>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accent1">
                <a:shade val="50000"/>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worker</a:t>
            </a:r>
            <a:endParaRPr lang="zh-CN" altLang="en-US" sz="800" dirty="0">
              <a:solidFill>
                <a:schemeClr val="tx1"/>
              </a:solidFill>
            </a:endParaRPr>
          </a:p>
        </p:txBody>
      </p:sp>
      <p:sp>
        <p:nvSpPr>
          <p:cNvPr id="63" name="椭圆 62"/>
          <p:cNvSpPr/>
          <p:nvPr/>
        </p:nvSpPr>
        <p:spPr>
          <a:xfrm>
            <a:off x="7139086" y="3002204"/>
            <a:ext cx="864096" cy="501608"/>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accent1">
                <a:shade val="50000"/>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worker</a:t>
            </a:r>
            <a:endParaRPr lang="zh-CN" altLang="en-US" sz="800" dirty="0">
              <a:solidFill>
                <a:schemeClr val="tx1"/>
              </a:solidFill>
            </a:endParaRPr>
          </a:p>
        </p:txBody>
      </p:sp>
      <p:sp>
        <p:nvSpPr>
          <p:cNvPr id="64" name="椭圆 63"/>
          <p:cNvSpPr/>
          <p:nvPr/>
        </p:nvSpPr>
        <p:spPr>
          <a:xfrm>
            <a:off x="7139086" y="3933056"/>
            <a:ext cx="864096" cy="501608"/>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accent1">
                <a:shade val="50000"/>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worker</a:t>
            </a:r>
            <a:endParaRPr lang="zh-CN" altLang="en-US" sz="800" dirty="0">
              <a:solidFill>
                <a:schemeClr val="tx1"/>
              </a:solidFill>
            </a:endParaRPr>
          </a:p>
        </p:txBody>
      </p:sp>
      <p:sp>
        <p:nvSpPr>
          <p:cNvPr id="65" name="矩形 64"/>
          <p:cNvSpPr/>
          <p:nvPr/>
        </p:nvSpPr>
        <p:spPr>
          <a:xfrm>
            <a:off x="7020272" y="1843678"/>
            <a:ext cx="1152128" cy="3135806"/>
          </a:xfrm>
          <a:prstGeom prst="rect">
            <a:avLst/>
          </a:prstGeom>
          <a:solidFill>
            <a:schemeClr val="accent1">
              <a:alpha val="0"/>
            </a:schemeClr>
          </a:solidFill>
          <a:ln>
            <a:solidFill>
              <a:schemeClr val="accent1">
                <a:shade val="50000"/>
                <a:alpha val="21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9" idx="0"/>
          </p:cNvCxnSpPr>
          <p:nvPr/>
        </p:nvCxnSpPr>
        <p:spPr>
          <a:xfrm rot="5400000" flipH="1" flipV="1">
            <a:off x="4523565" y="3380565"/>
            <a:ext cx="1280017" cy="977094"/>
          </a:xfrm>
          <a:prstGeom prst="bentConnector3">
            <a:avLst>
              <a:gd name="adj1" fmla="val 100079"/>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705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帷幄数据写入</a:t>
            </a:r>
            <a:endParaRPr lang="zh-CN" altLang="en-US" dirty="0"/>
          </a:p>
        </p:txBody>
      </p:sp>
      <p:sp>
        <p:nvSpPr>
          <p:cNvPr id="4" name="矩形 3"/>
          <p:cNvSpPr/>
          <p:nvPr/>
        </p:nvSpPr>
        <p:spPr>
          <a:xfrm>
            <a:off x="683568" y="1628800"/>
            <a:ext cx="1080120" cy="432048"/>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Data Source</a:t>
            </a:r>
            <a:endParaRPr lang="zh-CN" altLang="en-US" sz="800" dirty="0">
              <a:solidFill>
                <a:schemeClr val="tx1"/>
              </a:solidFill>
            </a:endParaRPr>
          </a:p>
        </p:txBody>
      </p:sp>
      <p:sp>
        <p:nvSpPr>
          <p:cNvPr id="6" name="矩形 5"/>
          <p:cNvSpPr/>
          <p:nvPr/>
        </p:nvSpPr>
        <p:spPr>
          <a:xfrm>
            <a:off x="683568" y="3284984"/>
            <a:ext cx="1080120" cy="432048"/>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Data Source</a:t>
            </a:r>
            <a:endParaRPr lang="zh-CN" altLang="en-US" sz="800" dirty="0">
              <a:solidFill>
                <a:schemeClr val="tx1"/>
              </a:solidFill>
            </a:endParaRPr>
          </a:p>
        </p:txBody>
      </p:sp>
      <p:sp>
        <p:nvSpPr>
          <p:cNvPr id="8" name="矩形 7"/>
          <p:cNvSpPr/>
          <p:nvPr/>
        </p:nvSpPr>
        <p:spPr>
          <a:xfrm>
            <a:off x="683568" y="4956770"/>
            <a:ext cx="1080120" cy="432048"/>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Data Source</a:t>
            </a:r>
            <a:endParaRPr lang="zh-CN" altLang="en-US" sz="800" dirty="0">
              <a:solidFill>
                <a:schemeClr val="tx1"/>
              </a:solidFill>
            </a:endParaRPr>
          </a:p>
        </p:txBody>
      </p:sp>
      <p:sp>
        <p:nvSpPr>
          <p:cNvPr id="9" name="TextBox 8"/>
          <p:cNvSpPr txBox="1"/>
          <p:nvPr/>
        </p:nvSpPr>
        <p:spPr>
          <a:xfrm>
            <a:off x="683568" y="1196752"/>
            <a:ext cx="1080120" cy="369332"/>
          </a:xfrm>
          <a:prstGeom prst="rect">
            <a:avLst/>
          </a:prstGeom>
          <a:noFill/>
        </p:spPr>
        <p:txBody>
          <a:bodyPr wrap="square" rtlCol="0">
            <a:spAutoFit/>
          </a:bodyPr>
          <a:lstStyle/>
          <a:p>
            <a:r>
              <a:rPr lang="en-US" altLang="zh-CN" dirty="0" smtClean="0"/>
              <a:t>HTTP</a:t>
            </a:r>
            <a:endParaRPr lang="zh-CN" altLang="en-US" dirty="0"/>
          </a:p>
        </p:txBody>
      </p:sp>
      <p:sp>
        <p:nvSpPr>
          <p:cNvPr id="10" name="TextBox 9"/>
          <p:cNvSpPr txBox="1"/>
          <p:nvPr/>
        </p:nvSpPr>
        <p:spPr>
          <a:xfrm>
            <a:off x="683568" y="2852936"/>
            <a:ext cx="1080120" cy="369332"/>
          </a:xfrm>
          <a:prstGeom prst="rect">
            <a:avLst/>
          </a:prstGeom>
          <a:noFill/>
        </p:spPr>
        <p:txBody>
          <a:bodyPr wrap="square" rtlCol="0">
            <a:spAutoFit/>
          </a:bodyPr>
          <a:lstStyle/>
          <a:p>
            <a:r>
              <a:rPr lang="en-US" altLang="zh-CN" dirty="0" smtClean="0"/>
              <a:t>RPC</a:t>
            </a:r>
            <a:endParaRPr lang="zh-CN" altLang="en-US" dirty="0"/>
          </a:p>
        </p:txBody>
      </p:sp>
      <p:sp>
        <p:nvSpPr>
          <p:cNvPr id="11" name="TextBox 10"/>
          <p:cNvSpPr txBox="1"/>
          <p:nvPr/>
        </p:nvSpPr>
        <p:spPr>
          <a:xfrm>
            <a:off x="683568" y="4509120"/>
            <a:ext cx="1080120" cy="369332"/>
          </a:xfrm>
          <a:prstGeom prst="rect">
            <a:avLst/>
          </a:prstGeom>
          <a:noFill/>
        </p:spPr>
        <p:txBody>
          <a:bodyPr wrap="square" rtlCol="0">
            <a:spAutoFit/>
          </a:bodyPr>
          <a:lstStyle/>
          <a:p>
            <a:r>
              <a:rPr lang="en-US" altLang="zh-CN" dirty="0" smtClean="0"/>
              <a:t>KAFKA</a:t>
            </a:r>
            <a:endParaRPr lang="zh-CN" altLang="en-US" dirty="0"/>
          </a:p>
        </p:txBody>
      </p:sp>
      <p:cxnSp>
        <p:nvCxnSpPr>
          <p:cNvPr id="13" name="直接箭头连接符 12"/>
          <p:cNvCxnSpPr>
            <a:stCxn id="4" idx="3"/>
            <a:endCxn id="20" idx="1"/>
          </p:cNvCxnSpPr>
          <p:nvPr/>
        </p:nvCxnSpPr>
        <p:spPr>
          <a:xfrm>
            <a:off x="1763688" y="1844824"/>
            <a:ext cx="460394" cy="16451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20" idx="1"/>
          </p:cNvCxnSpPr>
          <p:nvPr/>
        </p:nvCxnSpPr>
        <p:spPr>
          <a:xfrm>
            <a:off x="1763688" y="3489970"/>
            <a:ext cx="4603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3"/>
          </p:cNvCxnSpPr>
          <p:nvPr/>
        </p:nvCxnSpPr>
        <p:spPr>
          <a:xfrm flipV="1">
            <a:off x="1763688" y="3501009"/>
            <a:ext cx="460394" cy="1671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224082" y="3273946"/>
            <a:ext cx="964840" cy="432047"/>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Writer Manager</a:t>
            </a:r>
            <a:endParaRPr lang="zh-CN" altLang="en-US" sz="800" dirty="0">
              <a:solidFill>
                <a:schemeClr val="tx1"/>
              </a:solidFill>
            </a:endParaRPr>
          </a:p>
        </p:txBody>
      </p:sp>
      <p:cxnSp>
        <p:nvCxnSpPr>
          <p:cNvPr id="28" name="直接箭头连接符 27"/>
          <p:cNvCxnSpPr>
            <a:stCxn id="20" idx="3"/>
          </p:cNvCxnSpPr>
          <p:nvPr/>
        </p:nvCxnSpPr>
        <p:spPr>
          <a:xfrm flipV="1">
            <a:off x="3188922" y="3489969"/>
            <a:ext cx="12909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18012" y="2420888"/>
            <a:ext cx="1080120" cy="238869"/>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Split Writer</a:t>
            </a:r>
            <a:endParaRPr lang="zh-CN" altLang="en-US" sz="800" dirty="0">
              <a:solidFill>
                <a:schemeClr val="tx1"/>
              </a:solidFill>
            </a:endParaRPr>
          </a:p>
        </p:txBody>
      </p:sp>
      <p:sp>
        <p:nvSpPr>
          <p:cNvPr id="33" name="矩形 32"/>
          <p:cNvSpPr/>
          <p:nvPr/>
        </p:nvSpPr>
        <p:spPr>
          <a:xfrm>
            <a:off x="3318012" y="2659757"/>
            <a:ext cx="1080120" cy="252264"/>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Split </a:t>
            </a:r>
            <a:r>
              <a:rPr lang="en-US" altLang="zh-CN" sz="800" dirty="0" smtClean="0">
                <a:solidFill>
                  <a:schemeClr val="tx1"/>
                </a:solidFill>
              </a:rPr>
              <a:t>Writer</a:t>
            </a:r>
            <a:endParaRPr lang="zh-CN" altLang="en-US" sz="800" dirty="0">
              <a:solidFill>
                <a:schemeClr val="tx1"/>
              </a:solidFill>
            </a:endParaRPr>
          </a:p>
        </p:txBody>
      </p:sp>
      <p:sp>
        <p:nvSpPr>
          <p:cNvPr id="34" name="矩形 33"/>
          <p:cNvSpPr/>
          <p:nvPr/>
        </p:nvSpPr>
        <p:spPr>
          <a:xfrm>
            <a:off x="3318012" y="2912021"/>
            <a:ext cx="1080120" cy="238869"/>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Split </a:t>
            </a:r>
            <a:r>
              <a:rPr lang="en-US" altLang="zh-CN" sz="800" dirty="0" smtClean="0">
                <a:solidFill>
                  <a:schemeClr val="tx1"/>
                </a:solidFill>
              </a:rPr>
              <a:t>Writer</a:t>
            </a:r>
            <a:endParaRPr lang="zh-CN" altLang="en-US" sz="800" dirty="0">
              <a:solidFill>
                <a:schemeClr val="tx1"/>
              </a:solidFill>
            </a:endParaRPr>
          </a:p>
        </p:txBody>
      </p:sp>
      <p:sp>
        <p:nvSpPr>
          <p:cNvPr id="37" name="矩形 36"/>
          <p:cNvSpPr/>
          <p:nvPr/>
        </p:nvSpPr>
        <p:spPr>
          <a:xfrm>
            <a:off x="3318012" y="3150891"/>
            <a:ext cx="1080120" cy="95778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rPr>
              <a:t>……</a:t>
            </a:r>
            <a:endParaRPr lang="zh-CN" altLang="en-US" sz="1000" dirty="0">
              <a:solidFill>
                <a:schemeClr val="tx1"/>
              </a:solidFill>
            </a:endParaRPr>
          </a:p>
        </p:txBody>
      </p:sp>
      <p:sp>
        <p:nvSpPr>
          <p:cNvPr id="39" name="矩形 38"/>
          <p:cNvSpPr/>
          <p:nvPr/>
        </p:nvSpPr>
        <p:spPr>
          <a:xfrm>
            <a:off x="3318012" y="4108673"/>
            <a:ext cx="1080120" cy="238869"/>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Split </a:t>
            </a:r>
            <a:r>
              <a:rPr lang="en-US" altLang="zh-CN" sz="800" dirty="0" smtClean="0">
                <a:solidFill>
                  <a:schemeClr val="tx1"/>
                </a:solidFill>
              </a:rPr>
              <a:t>Writer</a:t>
            </a:r>
            <a:endParaRPr lang="zh-CN" altLang="en-US" sz="800" dirty="0">
              <a:solidFill>
                <a:schemeClr val="tx1"/>
              </a:solidFill>
            </a:endParaRPr>
          </a:p>
        </p:txBody>
      </p:sp>
      <p:sp>
        <p:nvSpPr>
          <p:cNvPr id="40" name="矩形 39"/>
          <p:cNvSpPr/>
          <p:nvPr/>
        </p:nvSpPr>
        <p:spPr>
          <a:xfrm>
            <a:off x="3318012" y="4347542"/>
            <a:ext cx="1080120" cy="238869"/>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Split </a:t>
            </a:r>
            <a:r>
              <a:rPr lang="en-US" altLang="zh-CN" sz="800" dirty="0" smtClean="0">
                <a:solidFill>
                  <a:schemeClr val="tx1"/>
                </a:solidFill>
              </a:rPr>
              <a:t>Writer</a:t>
            </a:r>
            <a:endParaRPr lang="zh-CN" altLang="en-US" sz="800" dirty="0">
              <a:solidFill>
                <a:schemeClr val="tx1"/>
              </a:solidFill>
            </a:endParaRPr>
          </a:p>
        </p:txBody>
      </p:sp>
      <p:cxnSp>
        <p:nvCxnSpPr>
          <p:cNvPr id="42" name="直接箭头连接符 41"/>
          <p:cNvCxnSpPr/>
          <p:nvPr/>
        </p:nvCxnSpPr>
        <p:spPr>
          <a:xfrm>
            <a:off x="4398132" y="3489969"/>
            <a:ext cx="23095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4644008" y="2420888"/>
            <a:ext cx="1152128" cy="238869"/>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err="1" smtClean="0">
                <a:solidFill>
                  <a:schemeClr val="tx1"/>
                </a:solidFill>
              </a:rPr>
              <a:t>SplitWal</a:t>
            </a:r>
            <a:r>
              <a:rPr lang="en-US" altLang="zh-CN" sz="800" dirty="0" smtClean="0">
                <a:solidFill>
                  <a:schemeClr val="tx1"/>
                </a:solidFill>
              </a:rPr>
              <a:t>/RAM/HDFS</a:t>
            </a:r>
            <a:endParaRPr lang="zh-CN" altLang="en-US" sz="800" dirty="0">
              <a:solidFill>
                <a:schemeClr val="tx1"/>
              </a:solidFill>
            </a:endParaRPr>
          </a:p>
        </p:txBody>
      </p:sp>
      <p:sp>
        <p:nvSpPr>
          <p:cNvPr id="45" name="矩形 44"/>
          <p:cNvSpPr/>
          <p:nvPr/>
        </p:nvSpPr>
        <p:spPr>
          <a:xfrm>
            <a:off x="4644008" y="2659757"/>
            <a:ext cx="1152128" cy="238869"/>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800" dirty="0" smtClean="0">
              <a:solidFill>
                <a:schemeClr val="tx1"/>
              </a:solidFill>
            </a:endParaRPr>
          </a:p>
          <a:p>
            <a:pPr algn="ctr"/>
            <a:r>
              <a:rPr lang="en-US" altLang="zh-CN" sz="800" dirty="0" err="1" smtClean="0">
                <a:solidFill>
                  <a:schemeClr val="tx1"/>
                </a:solidFill>
              </a:rPr>
              <a:t>SplitWal</a:t>
            </a:r>
            <a:r>
              <a:rPr lang="en-US" altLang="zh-CN" sz="800" dirty="0" smtClean="0">
                <a:solidFill>
                  <a:schemeClr val="tx1"/>
                </a:solidFill>
              </a:rPr>
              <a:t>/RAM/HDFS</a:t>
            </a:r>
            <a:endParaRPr lang="zh-CN" altLang="en-US" sz="800" dirty="0">
              <a:solidFill>
                <a:schemeClr val="tx1"/>
              </a:solidFill>
            </a:endParaRPr>
          </a:p>
          <a:p>
            <a:pPr algn="ctr"/>
            <a:endParaRPr lang="zh-CN" altLang="en-US" sz="800" dirty="0">
              <a:solidFill>
                <a:schemeClr val="tx1"/>
              </a:solidFill>
            </a:endParaRPr>
          </a:p>
        </p:txBody>
      </p:sp>
      <p:sp>
        <p:nvSpPr>
          <p:cNvPr id="46" name="矩形 45"/>
          <p:cNvSpPr/>
          <p:nvPr/>
        </p:nvSpPr>
        <p:spPr>
          <a:xfrm>
            <a:off x="4644008" y="2898627"/>
            <a:ext cx="1152128" cy="252264"/>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800" dirty="0" smtClean="0">
              <a:solidFill>
                <a:schemeClr val="tx1"/>
              </a:solidFill>
            </a:endParaRPr>
          </a:p>
          <a:p>
            <a:pPr algn="ctr"/>
            <a:r>
              <a:rPr lang="en-US" altLang="zh-CN" sz="800" dirty="0" err="1" smtClean="0">
                <a:solidFill>
                  <a:schemeClr val="tx1"/>
                </a:solidFill>
              </a:rPr>
              <a:t>SplitWal</a:t>
            </a:r>
            <a:r>
              <a:rPr lang="en-US" altLang="zh-CN" sz="800" dirty="0" smtClean="0">
                <a:solidFill>
                  <a:schemeClr val="tx1"/>
                </a:solidFill>
              </a:rPr>
              <a:t>/RAM/HDFS</a:t>
            </a:r>
            <a:endParaRPr lang="zh-CN" altLang="en-US" sz="800" dirty="0">
              <a:solidFill>
                <a:schemeClr val="tx1"/>
              </a:solidFill>
            </a:endParaRPr>
          </a:p>
          <a:p>
            <a:pPr algn="ctr"/>
            <a:endParaRPr lang="zh-CN" altLang="en-US" sz="800" dirty="0">
              <a:solidFill>
                <a:schemeClr val="tx1"/>
              </a:solidFill>
            </a:endParaRPr>
          </a:p>
        </p:txBody>
      </p:sp>
      <p:sp>
        <p:nvSpPr>
          <p:cNvPr id="47" name="矩形 46"/>
          <p:cNvSpPr/>
          <p:nvPr/>
        </p:nvSpPr>
        <p:spPr>
          <a:xfrm>
            <a:off x="4644008" y="3150891"/>
            <a:ext cx="1152128" cy="95778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rPr>
              <a:t>……</a:t>
            </a:r>
            <a:endParaRPr lang="zh-CN" altLang="en-US" sz="1000" dirty="0">
              <a:solidFill>
                <a:schemeClr val="tx1"/>
              </a:solidFill>
            </a:endParaRPr>
          </a:p>
        </p:txBody>
      </p:sp>
      <p:sp>
        <p:nvSpPr>
          <p:cNvPr id="48" name="矩形 47"/>
          <p:cNvSpPr/>
          <p:nvPr/>
        </p:nvSpPr>
        <p:spPr>
          <a:xfrm>
            <a:off x="4644008" y="4108673"/>
            <a:ext cx="1152128" cy="238869"/>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800" dirty="0" smtClean="0">
              <a:solidFill>
                <a:schemeClr val="tx1"/>
              </a:solidFill>
            </a:endParaRPr>
          </a:p>
          <a:p>
            <a:pPr algn="ctr"/>
            <a:r>
              <a:rPr lang="en-US" altLang="zh-CN" sz="800" dirty="0" err="1" smtClean="0">
                <a:solidFill>
                  <a:schemeClr val="tx1"/>
                </a:solidFill>
              </a:rPr>
              <a:t>SplitWal</a:t>
            </a:r>
            <a:r>
              <a:rPr lang="en-US" altLang="zh-CN" sz="800" dirty="0" smtClean="0">
                <a:solidFill>
                  <a:schemeClr val="tx1"/>
                </a:solidFill>
              </a:rPr>
              <a:t>/RAM/HDFS</a:t>
            </a:r>
            <a:endParaRPr lang="zh-CN" altLang="en-US" sz="800" dirty="0">
              <a:solidFill>
                <a:schemeClr val="tx1"/>
              </a:solidFill>
            </a:endParaRPr>
          </a:p>
          <a:p>
            <a:pPr algn="ctr"/>
            <a:endParaRPr lang="zh-CN" altLang="en-US" sz="800" dirty="0">
              <a:solidFill>
                <a:schemeClr val="tx1"/>
              </a:solidFill>
            </a:endParaRPr>
          </a:p>
        </p:txBody>
      </p:sp>
      <p:sp>
        <p:nvSpPr>
          <p:cNvPr id="49" name="矩形 48"/>
          <p:cNvSpPr/>
          <p:nvPr/>
        </p:nvSpPr>
        <p:spPr>
          <a:xfrm>
            <a:off x="4644008" y="4347542"/>
            <a:ext cx="1152128" cy="238869"/>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800" dirty="0" smtClean="0">
              <a:solidFill>
                <a:schemeClr val="tx1"/>
              </a:solidFill>
            </a:endParaRPr>
          </a:p>
          <a:p>
            <a:pPr algn="ctr"/>
            <a:r>
              <a:rPr lang="en-US" altLang="zh-CN" sz="800" dirty="0" err="1" smtClean="0">
                <a:solidFill>
                  <a:schemeClr val="tx1"/>
                </a:solidFill>
              </a:rPr>
              <a:t>SplitWal</a:t>
            </a:r>
            <a:r>
              <a:rPr lang="en-US" altLang="zh-CN" sz="800" dirty="0" smtClean="0">
                <a:solidFill>
                  <a:schemeClr val="tx1"/>
                </a:solidFill>
              </a:rPr>
              <a:t>/RAM/HDFS</a:t>
            </a:r>
            <a:endParaRPr lang="zh-CN" altLang="en-US" sz="800" dirty="0">
              <a:solidFill>
                <a:schemeClr val="tx1"/>
              </a:solidFill>
            </a:endParaRPr>
          </a:p>
          <a:p>
            <a:pPr algn="ctr"/>
            <a:endParaRPr lang="zh-CN" altLang="en-US" sz="800" dirty="0">
              <a:solidFill>
                <a:schemeClr val="tx1"/>
              </a:solidFill>
            </a:endParaRPr>
          </a:p>
        </p:txBody>
      </p:sp>
      <p:sp>
        <p:nvSpPr>
          <p:cNvPr id="63" name="矩形 62"/>
          <p:cNvSpPr/>
          <p:nvPr/>
        </p:nvSpPr>
        <p:spPr>
          <a:xfrm>
            <a:off x="6120172" y="1757214"/>
            <a:ext cx="648072" cy="3688010"/>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hdfs</a:t>
            </a:r>
            <a:endParaRPr lang="zh-CN" altLang="en-US" dirty="0"/>
          </a:p>
        </p:txBody>
      </p:sp>
      <p:cxnSp>
        <p:nvCxnSpPr>
          <p:cNvPr id="64" name="直接箭头连接符 63"/>
          <p:cNvCxnSpPr/>
          <p:nvPr/>
        </p:nvCxnSpPr>
        <p:spPr>
          <a:xfrm>
            <a:off x="5796136" y="2552525"/>
            <a:ext cx="324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5796136" y="2785889"/>
            <a:ext cx="324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5796136" y="3024759"/>
            <a:ext cx="324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5796136" y="3629782"/>
            <a:ext cx="324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5796136" y="4228107"/>
            <a:ext cx="324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5796136" y="4437112"/>
            <a:ext cx="324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2921968" y="4956770"/>
            <a:ext cx="1872208" cy="920502"/>
          </a:xfrm>
          <a:prstGeom prst="rect">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Weiwo Manager</a:t>
            </a:r>
            <a:endParaRPr lang="zh-CN" altLang="en-US" dirty="0"/>
          </a:p>
        </p:txBody>
      </p:sp>
      <p:cxnSp>
        <p:nvCxnSpPr>
          <p:cNvPr id="72" name="直接箭头连接符 71"/>
          <p:cNvCxnSpPr>
            <a:endCxn id="40" idx="2"/>
          </p:cNvCxnSpPr>
          <p:nvPr/>
        </p:nvCxnSpPr>
        <p:spPr>
          <a:xfrm flipV="1">
            <a:off x="3858072" y="4586411"/>
            <a:ext cx="0" cy="370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031657" y="2568823"/>
            <a:ext cx="1296144" cy="500137"/>
          </a:xfrm>
          <a:prstGeom prst="rect">
            <a:avLst/>
          </a:prstGeom>
          <a:noFill/>
        </p:spPr>
        <p:txBody>
          <a:bodyPr wrap="square" rtlCol="0">
            <a:spAutoFit/>
          </a:bodyPr>
          <a:lstStyle/>
          <a:p>
            <a:r>
              <a:rPr lang="en-US" altLang="zh-CN" sz="1050" dirty="0" smtClean="0"/>
              <a:t>HDFS</a:t>
            </a:r>
            <a:r>
              <a:rPr lang="zh-CN" altLang="en-US" sz="1050" dirty="0" smtClean="0"/>
              <a:t>存储路径：</a:t>
            </a:r>
            <a:endParaRPr lang="en-US" altLang="zh-CN" sz="1050" dirty="0" smtClean="0"/>
          </a:p>
          <a:p>
            <a:r>
              <a:rPr lang="en-US" altLang="zh-CN" sz="800" dirty="0" smtClean="0"/>
              <a:t>dataPath/{</a:t>
            </a:r>
            <a:r>
              <a:rPr lang="en-US" altLang="zh-CN" sz="800" dirty="0" err="1" smtClean="0"/>
              <a:t>db</a:t>
            </a:r>
            <a:r>
              <a:rPr lang="en-US" altLang="zh-CN" sz="800" dirty="0" smtClean="0"/>
              <a:t>}/{table}/{partition}/{id}/split</a:t>
            </a:r>
            <a:endParaRPr lang="zh-CN" altLang="en-US" sz="800" dirty="0"/>
          </a:p>
        </p:txBody>
      </p:sp>
      <p:sp>
        <p:nvSpPr>
          <p:cNvPr id="76" name="矩形标注 75"/>
          <p:cNvSpPr/>
          <p:nvPr/>
        </p:nvSpPr>
        <p:spPr>
          <a:xfrm>
            <a:off x="7020272" y="2549302"/>
            <a:ext cx="1224136" cy="519658"/>
          </a:xfrm>
          <a:prstGeom prst="wedgeRectCallout">
            <a:avLst>
              <a:gd name="adj1" fmla="val -70804"/>
              <a:gd name="adj2" fmla="val 95493"/>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endParaRPr>
          </a:p>
        </p:txBody>
      </p:sp>
    </p:spTree>
    <p:extLst>
      <p:ext uri="{BB962C8B-B14F-4D97-AF65-F5344CB8AC3E}">
        <p14:creationId xmlns:p14="http://schemas.microsoft.com/office/powerpoint/2010/main" val="3954311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帷幄故障与重启</a:t>
            </a:r>
            <a:endParaRPr lang="zh-CN" altLang="en-US" dirty="0"/>
          </a:p>
        </p:txBody>
      </p:sp>
      <p:sp>
        <p:nvSpPr>
          <p:cNvPr id="4" name="矩形 3"/>
          <p:cNvSpPr/>
          <p:nvPr/>
        </p:nvSpPr>
        <p:spPr>
          <a:xfrm>
            <a:off x="467544" y="1307257"/>
            <a:ext cx="122413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t>Zookeeper</a:t>
            </a:r>
            <a:endParaRPr lang="zh-CN" altLang="en-US" sz="1000" dirty="0"/>
          </a:p>
        </p:txBody>
      </p:sp>
      <p:cxnSp>
        <p:nvCxnSpPr>
          <p:cNvPr id="6" name="直接箭头连接符 5"/>
          <p:cNvCxnSpPr>
            <a:stCxn id="4" idx="3"/>
          </p:cNvCxnSpPr>
          <p:nvPr/>
        </p:nvCxnSpPr>
        <p:spPr>
          <a:xfrm>
            <a:off x="1691680" y="1595289"/>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569307" y="1307257"/>
            <a:ext cx="1210605"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a:t>Weiwo Manager</a:t>
            </a:r>
            <a:endParaRPr lang="zh-CN" altLang="en-US" sz="1000" dirty="0"/>
          </a:p>
        </p:txBody>
      </p:sp>
      <p:sp>
        <p:nvSpPr>
          <p:cNvPr id="8" name="TextBox 7"/>
          <p:cNvSpPr txBox="1"/>
          <p:nvPr/>
        </p:nvSpPr>
        <p:spPr>
          <a:xfrm>
            <a:off x="1770385" y="1281787"/>
            <a:ext cx="886570" cy="246221"/>
          </a:xfrm>
          <a:prstGeom prst="rect">
            <a:avLst/>
          </a:prstGeom>
          <a:noFill/>
        </p:spPr>
        <p:txBody>
          <a:bodyPr wrap="square" rtlCol="0">
            <a:spAutoFit/>
          </a:bodyPr>
          <a:lstStyle/>
          <a:p>
            <a:r>
              <a:rPr lang="en-US" altLang="zh-CN" sz="1000" dirty="0" smtClean="0"/>
              <a:t>Writer Info</a:t>
            </a:r>
            <a:endParaRPr lang="zh-CN" altLang="en-US" sz="1000" dirty="0"/>
          </a:p>
        </p:txBody>
      </p:sp>
      <p:cxnSp>
        <p:nvCxnSpPr>
          <p:cNvPr id="9" name="直接箭头连接符 8"/>
          <p:cNvCxnSpPr/>
          <p:nvPr/>
        </p:nvCxnSpPr>
        <p:spPr>
          <a:xfrm flipH="1">
            <a:off x="3779913" y="1595290"/>
            <a:ext cx="7920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572000" y="1307257"/>
            <a:ext cx="1257039" cy="57606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a:t>Recover Manager</a:t>
            </a:r>
            <a:endParaRPr lang="zh-CN" altLang="en-US" sz="1000" dirty="0"/>
          </a:p>
        </p:txBody>
      </p:sp>
      <p:cxnSp>
        <p:nvCxnSpPr>
          <p:cNvPr id="16" name="直接箭头连接符 15"/>
          <p:cNvCxnSpPr>
            <a:stCxn id="7" idx="2"/>
            <a:endCxn id="25" idx="0"/>
          </p:cNvCxnSpPr>
          <p:nvPr/>
        </p:nvCxnSpPr>
        <p:spPr>
          <a:xfrm flipH="1">
            <a:off x="1079612" y="1883321"/>
            <a:ext cx="2094998" cy="12576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27" idx="0"/>
          </p:cNvCxnSpPr>
          <p:nvPr/>
        </p:nvCxnSpPr>
        <p:spPr>
          <a:xfrm flipH="1">
            <a:off x="3172087" y="1890565"/>
            <a:ext cx="2526" cy="20664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2"/>
            <a:endCxn id="31" idx="0"/>
          </p:cNvCxnSpPr>
          <p:nvPr/>
        </p:nvCxnSpPr>
        <p:spPr>
          <a:xfrm>
            <a:off x="3174610" y="1883321"/>
            <a:ext cx="2045387" cy="11860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467544" y="3140968"/>
            <a:ext cx="122413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t>Weiwo worker</a:t>
            </a:r>
            <a:endParaRPr lang="zh-CN" altLang="en-US" sz="1000" dirty="0"/>
          </a:p>
        </p:txBody>
      </p:sp>
      <p:sp>
        <p:nvSpPr>
          <p:cNvPr id="27" name="矩形 26"/>
          <p:cNvSpPr/>
          <p:nvPr/>
        </p:nvSpPr>
        <p:spPr>
          <a:xfrm>
            <a:off x="2560019" y="3957042"/>
            <a:ext cx="122413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t>Weiwo worker</a:t>
            </a:r>
            <a:endParaRPr lang="zh-CN" altLang="en-US" sz="1000" dirty="0"/>
          </a:p>
        </p:txBody>
      </p:sp>
      <p:sp>
        <p:nvSpPr>
          <p:cNvPr id="31" name="矩形 30"/>
          <p:cNvSpPr/>
          <p:nvPr/>
        </p:nvSpPr>
        <p:spPr>
          <a:xfrm>
            <a:off x="4607929" y="3069332"/>
            <a:ext cx="122413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smtClean="0"/>
              <a:t>Weiwo worker</a:t>
            </a:r>
            <a:endParaRPr lang="zh-CN" altLang="en-US" sz="1000" dirty="0"/>
          </a:p>
        </p:txBody>
      </p:sp>
      <p:sp>
        <p:nvSpPr>
          <p:cNvPr id="35" name="矩形 34"/>
          <p:cNvSpPr/>
          <p:nvPr/>
        </p:nvSpPr>
        <p:spPr>
          <a:xfrm>
            <a:off x="475208" y="5373216"/>
            <a:ext cx="5361099"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a:t>Hdfs </a:t>
            </a:r>
            <a:endParaRPr lang="zh-CN" altLang="en-US" sz="1000" dirty="0"/>
          </a:p>
        </p:txBody>
      </p:sp>
      <p:sp>
        <p:nvSpPr>
          <p:cNvPr id="36" name="圆角矩形 35"/>
          <p:cNvSpPr/>
          <p:nvPr/>
        </p:nvSpPr>
        <p:spPr>
          <a:xfrm>
            <a:off x="475209" y="3977580"/>
            <a:ext cx="1224136" cy="28803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a:t>wal</a:t>
            </a:r>
            <a:endParaRPr lang="zh-CN" altLang="en-US" sz="1000" dirty="0"/>
          </a:p>
        </p:txBody>
      </p:sp>
      <p:sp>
        <p:nvSpPr>
          <p:cNvPr id="37" name="圆角矩形 36"/>
          <p:cNvSpPr/>
          <p:nvPr/>
        </p:nvSpPr>
        <p:spPr>
          <a:xfrm>
            <a:off x="2555775" y="4685506"/>
            <a:ext cx="1228379" cy="28803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a:t>wal</a:t>
            </a:r>
            <a:endParaRPr lang="zh-CN" altLang="en-US" sz="1000" dirty="0"/>
          </a:p>
        </p:txBody>
      </p:sp>
      <p:sp>
        <p:nvSpPr>
          <p:cNvPr id="38" name="圆角矩形 37"/>
          <p:cNvSpPr/>
          <p:nvPr/>
        </p:nvSpPr>
        <p:spPr>
          <a:xfrm>
            <a:off x="4607929" y="3957042"/>
            <a:ext cx="1228379" cy="28803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000" dirty="0"/>
              <a:t>wal</a:t>
            </a:r>
            <a:endParaRPr lang="zh-CN" altLang="en-US" sz="1000" dirty="0"/>
          </a:p>
        </p:txBody>
      </p:sp>
      <p:sp>
        <p:nvSpPr>
          <p:cNvPr id="42" name="TextBox 41"/>
          <p:cNvSpPr txBox="1"/>
          <p:nvPr/>
        </p:nvSpPr>
        <p:spPr>
          <a:xfrm>
            <a:off x="1475656" y="2348880"/>
            <a:ext cx="651455" cy="369332"/>
          </a:xfrm>
          <a:prstGeom prst="rect">
            <a:avLst/>
          </a:prstGeom>
          <a:noFill/>
        </p:spPr>
        <p:txBody>
          <a:bodyPr wrap="square" rtlCol="0">
            <a:spAutoFit/>
          </a:bodyPr>
          <a:lstStyle/>
          <a:p>
            <a:r>
              <a:rPr lang="en-US" altLang="zh-CN" dirty="0" smtClean="0"/>
              <a:t>start</a:t>
            </a:r>
            <a:endParaRPr lang="zh-CN" altLang="en-US" dirty="0"/>
          </a:p>
        </p:txBody>
      </p:sp>
      <p:sp>
        <p:nvSpPr>
          <p:cNvPr id="43" name="TextBox 42"/>
          <p:cNvSpPr txBox="1"/>
          <p:nvPr/>
        </p:nvSpPr>
        <p:spPr>
          <a:xfrm>
            <a:off x="2844236" y="2655136"/>
            <a:ext cx="651455" cy="369332"/>
          </a:xfrm>
          <a:prstGeom prst="rect">
            <a:avLst/>
          </a:prstGeom>
          <a:noFill/>
        </p:spPr>
        <p:txBody>
          <a:bodyPr wrap="square" rtlCol="0">
            <a:spAutoFit/>
          </a:bodyPr>
          <a:lstStyle/>
          <a:p>
            <a:r>
              <a:rPr lang="en-US" altLang="zh-CN" dirty="0" smtClean="0"/>
              <a:t>start</a:t>
            </a:r>
            <a:endParaRPr lang="zh-CN" altLang="en-US" dirty="0"/>
          </a:p>
        </p:txBody>
      </p:sp>
      <p:sp>
        <p:nvSpPr>
          <p:cNvPr id="44" name="TextBox 43"/>
          <p:cNvSpPr txBox="1"/>
          <p:nvPr/>
        </p:nvSpPr>
        <p:spPr>
          <a:xfrm>
            <a:off x="4067944" y="2370155"/>
            <a:ext cx="651455" cy="369332"/>
          </a:xfrm>
          <a:prstGeom prst="rect">
            <a:avLst/>
          </a:prstGeom>
          <a:noFill/>
        </p:spPr>
        <p:txBody>
          <a:bodyPr wrap="square" rtlCol="0">
            <a:spAutoFit/>
          </a:bodyPr>
          <a:lstStyle/>
          <a:p>
            <a:r>
              <a:rPr lang="en-US" altLang="zh-CN" dirty="0" smtClean="0"/>
              <a:t>start</a:t>
            </a:r>
            <a:endParaRPr lang="zh-CN" altLang="en-US" dirty="0"/>
          </a:p>
        </p:txBody>
      </p:sp>
      <p:cxnSp>
        <p:nvCxnSpPr>
          <p:cNvPr id="23" name="直接箭头连接符 22"/>
          <p:cNvCxnSpPr/>
          <p:nvPr/>
        </p:nvCxnSpPr>
        <p:spPr>
          <a:xfrm flipH="1" flipV="1">
            <a:off x="5217546" y="4265612"/>
            <a:ext cx="2526" cy="111484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flipV="1">
            <a:off x="1079612" y="4245074"/>
            <a:ext cx="2526" cy="1114848"/>
          </a:xfrm>
          <a:prstGeom prst="straightConnector1">
            <a:avLst/>
          </a:prstGeom>
          <a:ln>
            <a:solidFill>
              <a:schemeClr val="accent1">
                <a:shade val="48000"/>
                <a:satMod val="11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35" idx="0"/>
          </p:cNvCxnSpPr>
          <p:nvPr/>
        </p:nvCxnSpPr>
        <p:spPr>
          <a:xfrm flipH="1" flipV="1">
            <a:off x="3154494" y="4975436"/>
            <a:ext cx="1264" cy="39778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82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帷幄索引合并</a:t>
            </a:r>
            <a:endParaRPr lang="zh-CN" altLang="en-US" dirty="0"/>
          </a:p>
        </p:txBody>
      </p:sp>
      <p:sp>
        <p:nvSpPr>
          <p:cNvPr id="3" name="文本占位符 2"/>
          <p:cNvSpPr>
            <a:spLocks noGrp="1"/>
          </p:cNvSpPr>
          <p:nvPr>
            <p:ph type="body" sz="quarter" idx="15"/>
          </p:nvPr>
        </p:nvSpPr>
        <p:spPr>
          <a:xfrm>
            <a:off x="282035" y="908720"/>
            <a:ext cx="2345749" cy="5328592"/>
          </a:xfrm>
        </p:spPr>
        <p:txBody>
          <a:bodyPr/>
          <a:lstStyle/>
          <a:p>
            <a:r>
              <a:rPr lang="en-US" altLang="zh-CN" dirty="0" smtClean="0"/>
              <a:t>Split compact</a:t>
            </a:r>
          </a:p>
          <a:p>
            <a:r>
              <a:rPr lang="zh-CN" altLang="en-US" dirty="0" smtClean="0"/>
              <a:t>自定义控制合并方式</a:t>
            </a:r>
            <a:endParaRPr lang="zh-CN" altLang="en-US" dirty="0"/>
          </a:p>
        </p:txBody>
      </p:sp>
      <p:sp>
        <p:nvSpPr>
          <p:cNvPr id="4" name="圆角矩形 3"/>
          <p:cNvSpPr/>
          <p:nvPr/>
        </p:nvSpPr>
        <p:spPr>
          <a:xfrm>
            <a:off x="3131840" y="1448780"/>
            <a:ext cx="1224136" cy="864096"/>
          </a:xfrm>
          <a:prstGeom prst="roundRect">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rPr>
              <a:t>HDFS</a:t>
            </a:r>
            <a:endParaRPr lang="zh-CN" altLang="en-US" sz="1000" dirty="0">
              <a:solidFill>
                <a:schemeClr val="tx1"/>
              </a:solidFill>
            </a:endParaRPr>
          </a:p>
        </p:txBody>
      </p:sp>
      <p:sp>
        <p:nvSpPr>
          <p:cNvPr id="6" name="圆角矩形 5"/>
          <p:cNvSpPr/>
          <p:nvPr/>
        </p:nvSpPr>
        <p:spPr>
          <a:xfrm>
            <a:off x="4664732" y="1448780"/>
            <a:ext cx="504056" cy="864096"/>
          </a:xfrm>
          <a:prstGeom prst="roundRect">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id</a:t>
            </a:r>
            <a:endParaRPr lang="zh-CN" altLang="en-US" sz="1000" dirty="0">
              <a:solidFill>
                <a:schemeClr val="tx1"/>
              </a:solidFill>
            </a:endParaRPr>
          </a:p>
        </p:txBody>
      </p:sp>
      <p:cxnSp>
        <p:nvCxnSpPr>
          <p:cNvPr id="8" name="直接箭头连接符 7"/>
          <p:cNvCxnSpPr>
            <a:stCxn id="4" idx="3"/>
          </p:cNvCxnSpPr>
          <p:nvPr/>
        </p:nvCxnSpPr>
        <p:spPr>
          <a:xfrm>
            <a:off x="4355976" y="1880828"/>
            <a:ext cx="3087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168788" y="1880828"/>
            <a:ext cx="3087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5477544" y="1592796"/>
            <a:ext cx="1224136" cy="288032"/>
          </a:xfrm>
          <a:prstGeom prst="roundRect">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1</a:t>
            </a:r>
            <a:endParaRPr lang="zh-CN" altLang="en-US" sz="1000" dirty="0">
              <a:solidFill>
                <a:schemeClr val="tx1"/>
              </a:solidFill>
            </a:endParaRPr>
          </a:p>
        </p:txBody>
      </p:sp>
      <p:sp>
        <p:nvSpPr>
          <p:cNvPr id="13" name="圆角矩形 12"/>
          <p:cNvSpPr/>
          <p:nvPr/>
        </p:nvSpPr>
        <p:spPr>
          <a:xfrm>
            <a:off x="5477544" y="1304764"/>
            <a:ext cx="1224136" cy="288032"/>
          </a:xfrm>
          <a:prstGeom prst="roundRect">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Split</a:t>
            </a:r>
            <a:r>
              <a:rPr lang="en-US" altLang="zh-CN" sz="1000" dirty="0"/>
              <a:t> </a:t>
            </a:r>
            <a:r>
              <a:rPr lang="en-US" altLang="zh-CN" sz="1000" dirty="0">
                <a:solidFill>
                  <a:schemeClr val="tx1"/>
                </a:solidFill>
              </a:rPr>
              <a:t>Link</a:t>
            </a:r>
            <a:endParaRPr lang="zh-CN" altLang="en-US" sz="1000" dirty="0">
              <a:solidFill>
                <a:schemeClr val="tx1"/>
              </a:solidFill>
            </a:endParaRPr>
          </a:p>
        </p:txBody>
      </p:sp>
      <p:sp>
        <p:nvSpPr>
          <p:cNvPr id="17" name="圆角矩形 16"/>
          <p:cNvSpPr/>
          <p:nvPr/>
        </p:nvSpPr>
        <p:spPr>
          <a:xfrm>
            <a:off x="5477544" y="1880828"/>
            <a:ext cx="1224136" cy="288032"/>
          </a:xfrm>
          <a:prstGeom prst="roundRect">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2</a:t>
            </a:r>
            <a:endParaRPr lang="zh-CN" altLang="en-US" sz="1000" dirty="0">
              <a:solidFill>
                <a:schemeClr val="tx1"/>
              </a:solidFill>
            </a:endParaRPr>
          </a:p>
        </p:txBody>
      </p:sp>
      <p:sp>
        <p:nvSpPr>
          <p:cNvPr id="18" name="圆角矩形 17"/>
          <p:cNvSpPr/>
          <p:nvPr/>
        </p:nvSpPr>
        <p:spPr>
          <a:xfrm>
            <a:off x="5477544" y="2168860"/>
            <a:ext cx="1224136" cy="288032"/>
          </a:xfrm>
          <a:prstGeom prst="roundRect">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3</a:t>
            </a:r>
            <a:endParaRPr lang="zh-CN" altLang="en-US" sz="1000" dirty="0">
              <a:solidFill>
                <a:schemeClr val="tx1"/>
              </a:solidFill>
            </a:endParaRPr>
          </a:p>
        </p:txBody>
      </p:sp>
      <p:cxnSp>
        <p:nvCxnSpPr>
          <p:cNvPr id="20" name="直接箭头连接符 19"/>
          <p:cNvCxnSpPr>
            <a:stCxn id="12" idx="3"/>
            <a:endCxn id="25" idx="1"/>
          </p:cNvCxnSpPr>
          <p:nvPr/>
        </p:nvCxnSpPr>
        <p:spPr>
          <a:xfrm flipV="1">
            <a:off x="6701680" y="1448780"/>
            <a:ext cx="63414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7" idx="3"/>
            <a:endCxn id="26" idx="1"/>
          </p:cNvCxnSpPr>
          <p:nvPr/>
        </p:nvCxnSpPr>
        <p:spPr>
          <a:xfrm>
            <a:off x="6701680" y="2024844"/>
            <a:ext cx="634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8" idx="3"/>
            <a:endCxn id="27" idx="1"/>
          </p:cNvCxnSpPr>
          <p:nvPr/>
        </p:nvCxnSpPr>
        <p:spPr>
          <a:xfrm>
            <a:off x="6701680" y="2312876"/>
            <a:ext cx="63414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7335824" y="1340768"/>
            <a:ext cx="878024" cy="216024"/>
          </a:xfrm>
          <a:prstGeom prst="roundRect">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S1</a:t>
            </a:r>
            <a:endParaRPr lang="zh-CN" altLang="en-US" sz="1000" dirty="0">
              <a:solidFill>
                <a:schemeClr val="tx1"/>
              </a:solidFill>
            </a:endParaRPr>
          </a:p>
        </p:txBody>
      </p:sp>
      <p:sp>
        <p:nvSpPr>
          <p:cNvPr id="26" name="圆角矩形 25"/>
          <p:cNvSpPr/>
          <p:nvPr/>
        </p:nvSpPr>
        <p:spPr>
          <a:xfrm>
            <a:off x="7335824" y="1916832"/>
            <a:ext cx="878024" cy="216024"/>
          </a:xfrm>
          <a:prstGeom prst="roundRect">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S2</a:t>
            </a:r>
            <a:endParaRPr lang="zh-CN" altLang="en-US" sz="1000" dirty="0">
              <a:solidFill>
                <a:schemeClr val="tx1"/>
              </a:solidFill>
            </a:endParaRPr>
          </a:p>
        </p:txBody>
      </p:sp>
      <p:sp>
        <p:nvSpPr>
          <p:cNvPr id="27" name="圆角矩形 26"/>
          <p:cNvSpPr/>
          <p:nvPr/>
        </p:nvSpPr>
        <p:spPr>
          <a:xfrm>
            <a:off x="7335824" y="2492896"/>
            <a:ext cx="878024" cy="216024"/>
          </a:xfrm>
          <a:prstGeom prst="roundRect">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S3</a:t>
            </a:r>
            <a:endParaRPr lang="zh-CN" altLang="en-US" sz="1000" dirty="0">
              <a:solidFill>
                <a:schemeClr val="tx1"/>
              </a:solidFill>
            </a:endParaRPr>
          </a:p>
        </p:txBody>
      </p:sp>
      <p:sp>
        <p:nvSpPr>
          <p:cNvPr id="31" name="下箭头 30"/>
          <p:cNvSpPr/>
          <p:nvPr/>
        </p:nvSpPr>
        <p:spPr>
          <a:xfrm>
            <a:off x="5837584" y="2708920"/>
            <a:ext cx="432048" cy="900100"/>
          </a:xfrm>
          <a:prstGeom prst="downArrow">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32" name="圆角矩形 31"/>
          <p:cNvSpPr/>
          <p:nvPr/>
        </p:nvSpPr>
        <p:spPr>
          <a:xfrm>
            <a:off x="3148608" y="4113076"/>
            <a:ext cx="1224136"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HDFS</a:t>
            </a:r>
            <a:endParaRPr lang="zh-CN" altLang="en-US" sz="1000" dirty="0"/>
          </a:p>
        </p:txBody>
      </p:sp>
      <p:sp>
        <p:nvSpPr>
          <p:cNvPr id="33" name="圆角矩形 32"/>
          <p:cNvSpPr/>
          <p:nvPr/>
        </p:nvSpPr>
        <p:spPr>
          <a:xfrm>
            <a:off x="4681500" y="4113076"/>
            <a:ext cx="504056"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id</a:t>
            </a:r>
            <a:endParaRPr lang="zh-CN" altLang="en-US" sz="1000" dirty="0"/>
          </a:p>
        </p:txBody>
      </p:sp>
      <p:cxnSp>
        <p:nvCxnSpPr>
          <p:cNvPr id="34" name="直接箭头连接符 33"/>
          <p:cNvCxnSpPr>
            <a:stCxn id="32" idx="3"/>
          </p:cNvCxnSpPr>
          <p:nvPr/>
        </p:nvCxnSpPr>
        <p:spPr>
          <a:xfrm>
            <a:off x="4372744" y="4545124"/>
            <a:ext cx="3087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5185556" y="4545124"/>
            <a:ext cx="3087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5494312" y="4257092"/>
            <a:ext cx="1224136"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1</a:t>
            </a:r>
            <a:endParaRPr lang="zh-CN" altLang="en-US" sz="900" dirty="0"/>
          </a:p>
        </p:txBody>
      </p:sp>
      <p:sp>
        <p:nvSpPr>
          <p:cNvPr id="37" name="圆角矩形 36"/>
          <p:cNvSpPr/>
          <p:nvPr/>
        </p:nvSpPr>
        <p:spPr>
          <a:xfrm>
            <a:off x="5494312" y="3969060"/>
            <a:ext cx="1224136"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Split Link</a:t>
            </a:r>
            <a:endParaRPr lang="zh-CN" altLang="en-US" sz="1000" dirty="0"/>
          </a:p>
        </p:txBody>
      </p:sp>
      <p:sp>
        <p:nvSpPr>
          <p:cNvPr id="38" name="圆角矩形 37"/>
          <p:cNvSpPr/>
          <p:nvPr/>
        </p:nvSpPr>
        <p:spPr>
          <a:xfrm>
            <a:off x="5494312" y="4545124"/>
            <a:ext cx="1224136" cy="684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t>4</a:t>
            </a:r>
            <a:endParaRPr lang="zh-CN" altLang="en-US" sz="800" dirty="0"/>
          </a:p>
        </p:txBody>
      </p:sp>
      <p:cxnSp>
        <p:nvCxnSpPr>
          <p:cNvPr id="40" name="直接箭头连接符 39"/>
          <p:cNvCxnSpPr>
            <a:stCxn id="36" idx="3"/>
            <a:endCxn id="43" idx="1"/>
          </p:cNvCxnSpPr>
          <p:nvPr/>
        </p:nvCxnSpPr>
        <p:spPr>
          <a:xfrm flipV="1">
            <a:off x="6718448" y="4113076"/>
            <a:ext cx="63414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8" idx="3"/>
            <a:endCxn id="47" idx="1"/>
          </p:cNvCxnSpPr>
          <p:nvPr/>
        </p:nvCxnSpPr>
        <p:spPr>
          <a:xfrm>
            <a:off x="6718448" y="4887162"/>
            <a:ext cx="634144" cy="45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7352592" y="4005064"/>
            <a:ext cx="878024"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S1</a:t>
            </a:r>
            <a:endParaRPr lang="zh-CN" altLang="en-US" sz="800" dirty="0"/>
          </a:p>
        </p:txBody>
      </p:sp>
      <p:sp>
        <p:nvSpPr>
          <p:cNvPr id="44" name="圆角矩形 43"/>
          <p:cNvSpPr/>
          <p:nvPr/>
        </p:nvSpPr>
        <p:spPr>
          <a:xfrm>
            <a:off x="7352592" y="4581128"/>
            <a:ext cx="878024" cy="216024"/>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S2</a:t>
            </a:r>
            <a:endParaRPr lang="zh-CN" altLang="en-US" sz="800" dirty="0"/>
          </a:p>
        </p:txBody>
      </p:sp>
      <p:sp>
        <p:nvSpPr>
          <p:cNvPr id="45" name="圆角矩形 44"/>
          <p:cNvSpPr/>
          <p:nvPr/>
        </p:nvSpPr>
        <p:spPr>
          <a:xfrm>
            <a:off x="7352592" y="4814081"/>
            <a:ext cx="878024" cy="216024"/>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t>S3</a:t>
            </a:r>
            <a:endParaRPr lang="zh-CN" altLang="en-US" sz="800" dirty="0"/>
          </a:p>
        </p:txBody>
      </p:sp>
      <p:sp>
        <p:nvSpPr>
          <p:cNvPr id="46" name="上弧形箭头 45"/>
          <p:cNvSpPr/>
          <p:nvPr/>
        </p:nvSpPr>
        <p:spPr>
          <a:xfrm rot="5400000">
            <a:off x="8081831" y="4962866"/>
            <a:ext cx="594792" cy="29756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圆角矩形 46"/>
          <p:cNvSpPr/>
          <p:nvPr/>
        </p:nvSpPr>
        <p:spPr>
          <a:xfrm>
            <a:off x="7352592" y="5229200"/>
            <a:ext cx="878024"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S4</a:t>
            </a:r>
            <a:endParaRPr lang="zh-CN" altLang="en-US" sz="800" dirty="0"/>
          </a:p>
        </p:txBody>
      </p:sp>
    </p:spTree>
    <p:extLst>
      <p:ext uri="{BB962C8B-B14F-4D97-AF65-F5344CB8AC3E}">
        <p14:creationId xmlns:p14="http://schemas.microsoft.com/office/powerpoint/2010/main" val="2332377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帷幄测试篇</a:t>
            </a:r>
            <a:endParaRPr lang="zh-CN" altLang="en-US" dirty="0"/>
          </a:p>
        </p:txBody>
      </p:sp>
      <p:sp>
        <p:nvSpPr>
          <p:cNvPr id="4" name="文本占位符 3"/>
          <p:cNvSpPr>
            <a:spLocks noGrp="1"/>
          </p:cNvSpPr>
          <p:nvPr>
            <p:ph type="body" sz="quarter" idx="14"/>
          </p:nvPr>
        </p:nvSpPr>
        <p:spPr>
          <a:solidFill>
            <a:srgbClr val="F2009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solidFill>
                  <a:schemeClr val="bg1"/>
                </a:solidFill>
              </a:rPr>
              <a:t>帷幄性能及功能测试</a:t>
            </a:r>
            <a:endParaRPr lang="zh-CN" altLang="en-US" dirty="0">
              <a:solidFill>
                <a:schemeClr val="bg1"/>
              </a:solidFill>
            </a:endParaRPr>
          </a:p>
        </p:txBody>
      </p:sp>
    </p:spTree>
    <p:extLst>
      <p:ext uri="{BB962C8B-B14F-4D97-AF65-F5344CB8AC3E}">
        <p14:creationId xmlns:p14="http://schemas.microsoft.com/office/powerpoint/2010/main" val="42421815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自动化测试平台</a:t>
            </a:r>
            <a:endParaRPr lang="zh-CN" altLang="en-US" dirty="0"/>
          </a:p>
        </p:txBody>
      </p:sp>
      <p:sp>
        <p:nvSpPr>
          <p:cNvPr id="3" name="文本占位符 2"/>
          <p:cNvSpPr>
            <a:spLocks noGrp="1"/>
          </p:cNvSpPr>
          <p:nvPr>
            <p:ph type="body" sz="quarter" idx="15"/>
          </p:nvPr>
        </p:nvSpPr>
        <p:spPr>
          <a:xfrm>
            <a:off x="151186" y="908720"/>
            <a:ext cx="4202137" cy="5329210"/>
          </a:xfrm>
        </p:spPr>
        <p:txBody>
          <a:bodyPr/>
          <a:lstStyle/>
          <a:p>
            <a:pPr marL="0" indent="0"/>
            <a:r>
              <a:rPr lang="zh-CN" altLang="en-US" dirty="0" smtClean="0"/>
              <a:t>每天晚上定时自动化压力测试</a:t>
            </a:r>
            <a:endParaRPr lang="en-US" altLang="zh-CN" dirty="0"/>
          </a:p>
          <a:p>
            <a:pPr marL="0" indent="0"/>
            <a:r>
              <a:rPr lang="zh-CN" altLang="en-US" dirty="0" smtClean="0"/>
              <a:t>每天早上定时发送测试性能报告</a:t>
            </a:r>
            <a:endParaRPr lang="zh-CN" altLang="en-US" dirty="0"/>
          </a:p>
        </p:txBody>
      </p:sp>
      <p:sp>
        <p:nvSpPr>
          <p:cNvPr id="10" name="文本占位符 2"/>
          <p:cNvSpPr txBox="1">
            <a:spLocks/>
          </p:cNvSpPr>
          <p:nvPr/>
        </p:nvSpPr>
        <p:spPr bwMode="auto">
          <a:xfrm>
            <a:off x="4572355" y="908720"/>
            <a:ext cx="4284476"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None/>
              <a:defRPr sz="1800" b="0" kern="1200" baseline="0">
                <a:solidFill>
                  <a:schemeClr val="tx1"/>
                </a:solidFill>
                <a:latin typeface="Avenir LT 45 Book" pitchFamily="2" charset="0"/>
                <a:ea typeface="微软雅黑" pitchFamily="34" charset="-122"/>
                <a:cs typeface="黑体" charset="0"/>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黑体" charset="0"/>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黑体" charset="0"/>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黑体" charset="0"/>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黑体"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708" y="1926903"/>
            <a:ext cx="3909095" cy="1574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7" y="935117"/>
            <a:ext cx="3909095" cy="1707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355" y="2996952"/>
            <a:ext cx="3980747" cy="369332"/>
          </a:xfrm>
          <a:prstGeom prst="rect">
            <a:avLst/>
          </a:prstGeom>
          <a:noFill/>
        </p:spPr>
        <p:txBody>
          <a:bodyPr wrap="square" rtlCol="0">
            <a:spAutoFit/>
          </a:bodyPr>
          <a:lstStyle/>
          <a:p>
            <a:r>
              <a:rPr lang="zh-CN" altLang="en-US" dirty="0" smtClean="0"/>
              <a:t>自动化项目打包以及环境部署</a:t>
            </a:r>
            <a:endParaRPr lang="zh-CN" altLang="en-US" dirty="0"/>
          </a:p>
        </p:txBody>
      </p:sp>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770" y="3717032"/>
            <a:ext cx="3918033" cy="2284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007" y="3623502"/>
            <a:ext cx="3909095" cy="1896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644007" y="5733256"/>
            <a:ext cx="3909095" cy="369332"/>
          </a:xfrm>
          <a:prstGeom prst="rect">
            <a:avLst/>
          </a:prstGeom>
          <a:noFill/>
        </p:spPr>
        <p:txBody>
          <a:bodyPr wrap="square" rtlCol="0">
            <a:spAutoFit/>
          </a:bodyPr>
          <a:lstStyle/>
          <a:p>
            <a:r>
              <a:rPr lang="en-US" altLang="zh-CN" dirty="0" smtClean="0"/>
              <a:t>Bug </a:t>
            </a:r>
            <a:r>
              <a:rPr lang="zh-CN" altLang="en-US" dirty="0" smtClean="0"/>
              <a:t>线上追踪</a:t>
            </a:r>
            <a:endParaRPr lang="zh-CN" altLang="en-US" dirty="0"/>
          </a:p>
        </p:txBody>
      </p:sp>
    </p:spTree>
    <p:extLst>
      <p:ext uri="{BB962C8B-B14F-4D97-AF65-F5344CB8AC3E}">
        <p14:creationId xmlns:p14="http://schemas.microsoft.com/office/powerpoint/2010/main" val="112298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实时监控</a:t>
            </a:r>
            <a:endParaRPr lang="zh-CN" altLang="en-US" dirty="0"/>
          </a:p>
        </p:txBody>
      </p:sp>
      <p:sp>
        <p:nvSpPr>
          <p:cNvPr id="3" name="文本占位符 2"/>
          <p:cNvSpPr>
            <a:spLocks noGrp="1"/>
          </p:cNvSpPr>
          <p:nvPr>
            <p:ph type="body" sz="quarter" idx="15"/>
          </p:nvPr>
        </p:nvSpPr>
        <p:spPr>
          <a:xfrm>
            <a:off x="282035" y="1123944"/>
            <a:ext cx="2057717" cy="4825336"/>
          </a:xfrm>
        </p:spPr>
        <p:txBody>
          <a:bodyPr/>
          <a:lstStyle/>
          <a:p>
            <a:r>
              <a:rPr lang="zh-CN" altLang="en-US" sz="1200" dirty="0">
                <a:latin typeface="微软雅黑" panose="020B0503020204020204" pitchFamily="34" charset="-122"/>
                <a:ea typeface="微软雅黑" panose="020B0503020204020204" pitchFamily="34" charset="-122"/>
              </a:rPr>
              <a:t>已</a:t>
            </a:r>
            <a:r>
              <a:rPr lang="zh-CN" altLang="en-US" sz="1200" dirty="0" smtClean="0">
                <a:latin typeface="微软雅黑" panose="020B0503020204020204" pitchFamily="34" charset="-122"/>
                <a:ea typeface="微软雅黑" panose="020B0503020204020204" pitchFamily="34" charset="-122"/>
              </a:rPr>
              <a:t>有场景：</a:t>
            </a:r>
            <a:endParaRPr lang="en-US" altLang="zh-CN" sz="1200" dirty="0" smtClean="0">
              <a:latin typeface="微软雅黑" panose="020B0503020204020204" pitchFamily="34" charset="-122"/>
              <a:ea typeface="微软雅黑" panose="020B0503020204020204" pitchFamily="34" charset="-122"/>
            </a:endParaRPr>
          </a:p>
          <a:p>
            <a:pPr>
              <a:buAutoNum type="arabicPeriod"/>
            </a:pPr>
            <a:r>
              <a:rPr lang="en-US" altLang="zh-CN" sz="1200" dirty="0" smtClean="0">
                <a:latin typeface="微软雅黑" panose="020B0503020204020204" pitchFamily="34" charset="-122"/>
                <a:ea typeface="微软雅黑" panose="020B0503020204020204" pitchFamily="34" charset="-122"/>
              </a:rPr>
              <a:t>Telescope</a:t>
            </a:r>
          </a:p>
          <a:p>
            <a:pPr lvl="1">
              <a:buFont typeface="Wingdings" panose="05000000000000000000" pitchFamily="2" charset="2"/>
              <a:buChar char="ü"/>
            </a:pPr>
            <a:r>
              <a:rPr lang="zh-CN" altLang="en-US" sz="1200" dirty="0">
                <a:latin typeface="微软雅黑" panose="020B0503020204020204" pitchFamily="34" charset="-122"/>
                <a:ea typeface="微软雅黑" panose="020B0503020204020204" pitchFamily="34" charset="-122"/>
              </a:rPr>
              <a:t>购物</a:t>
            </a:r>
            <a:r>
              <a:rPr lang="zh-CN" altLang="en-US" sz="1200" dirty="0" smtClean="0">
                <a:latin typeface="微软雅黑" panose="020B0503020204020204" pitchFamily="34" charset="-122"/>
                <a:ea typeface="微软雅黑" panose="020B0503020204020204" pitchFamily="34" charset="-122"/>
              </a:rPr>
              <a:t>车</a:t>
            </a:r>
            <a:r>
              <a:rPr lang="en-US" altLang="zh-CN" sz="1200" dirty="0" smtClean="0">
                <a:latin typeface="微软雅黑" panose="020B0503020204020204" pitchFamily="34" charset="-122"/>
                <a:ea typeface="微软雅黑" panose="020B0503020204020204" pitchFamily="34" charset="-122"/>
              </a:rPr>
              <a:t>:</a:t>
            </a:r>
          </a:p>
          <a:p>
            <a:pPr lvl="2">
              <a:buFont typeface="Wingdings" panose="05000000000000000000" pitchFamily="2" charset="2"/>
              <a:buChar char="ü"/>
            </a:pPr>
            <a:r>
              <a:rPr lang="zh-CN" altLang="en-US" sz="1200" dirty="0" smtClean="0">
                <a:latin typeface="微软雅黑" panose="020B0503020204020204" pitchFamily="34" charset="-122"/>
                <a:ea typeface="微软雅黑" panose="020B0503020204020204" pitchFamily="34" charset="-122"/>
              </a:rPr>
              <a:t>增加、删除、修改</a:t>
            </a:r>
            <a:endParaRPr lang="en-US" altLang="zh-CN" sz="1200" dirty="0" smtClean="0">
              <a:latin typeface="微软雅黑" panose="020B0503020204020204" pitchFamily="34" charset="-122"/>
              <a:ea typeface="微软雅黑" panose="020B0503020204020204" pitchFamily="34" charset="-122"/>
            </a:endParaRPr>
          </a:p>
          <a:p>
            <a:pPr lvl="2">
              <a:buFont typeface="Wingdings" panose="05000000000000000000" pitchFamily="2" charset="2"/>
              <a:buChar char="ü"/>
            </a:pPr>
            <a:r>
              <a:rPr lang="en-US" altLang="zh-CN" sz="1200" dirty="0" smtClean="0">
                <a:latin typeface="微软雅黑" panose="020B0503020204020204" pitchFamily="34" charset="-122"/>
                <a:ea typeface="微软雅黑" panose="020B0503020204020204" pitchFamily="34" charset="-122"/>
              </a:rPr>
              <a:t>App/pc/</a:t>
            </a:r>
            <a:r>
              <a:rPr lang="en-US" altLang="zh-CN" sz="1200" dirty="0" err="1" smtClean="0">
                <a:latin typeface="微软雅黑" panose="020B0503020204020204" pitchFamily="34" charset="-122"/>
                <a:ea typeface="微软雅黑" panose="020B0503020204020204" pitchFamily="34" charset="-122"/>
              </a:rPr>
              <a:t>wap</a:t>
            </a:r>
            <a:r>
              <a:rPr lang="zh-CN" altLang="en-US" sz="1200" dirty="0" smtClean="0">
                <a:latin typeface="微软雅黑" panose="020B0503020204020204" pitchFamily="34" charset="-122"/>
                <a:ea typeface="微软雅黑" panose="020B0503020204020204" pitchFamily="34" charset="-122"/>
              </a:rPr>
              <a:t>来源</a:t>
            </a:r>
            <a:endParaRPr lang="en-US" altLang="zh-CN" sz="1200" dirty="0" smtClean="0">
              <a:latin typeface="微软雅黑" panose="020B0503020204020204" pitchFamily="34" charset="-122"/>
              <a:ea typeface="微软雅黑" panose="020B0503020204020204" pitchFamily="34" charset="-122"/>
            </a:endParaRPr>
          </a:p>
          <a:p>
            <a:pPr lvl="1">
              <a:buFont typeface="Wingdings" panose="05000000000000000000" pitchFamily="2" charset="2"/>
              <a:buChar char="ü"/>
            </a:pPr>
            <a:r>
              <a:rPr lang="en-US" altLang="zh-CN" sz="1200" dirty="0" err="1" smtClean="0">
                <a:latin typeface="微软雅黑" panose="020B0503020204020204" pitchFamily="34" charset="-122"/>
                <a:ea typeface="微软雅黑" panose="020B0503020204020204" pitchFamily="34" charset="-122"/>
              </a:rPr>
              <a:t>pv</a:t>
            </a:r>
            <a:r>
              <a:rPr lang="en-US" altLang="zh-CN"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uv</a:t>
            </a:r>
            <a:endParaRPr lang="en-US" altLang="zh-CN" sz="1200" dirty="0" smtClean="0">
              <a:latin typeface="微软雅黑" panose="020B0503020204020204" pitchFamily="34" charset="-122"/>
              <a:ea typeface="微软雅黑" panose="020B0503020204020204" pitchFamily="34" charset="-122"/>
            </a:endParaRPr>
          </a:p>
          <a:p>
            <a:pPr lvl="2">
              <a:buFont typeface="Wingdings" panose="05000000000000000000" pitchFamily="2" charset="2"/>
              <a:buChar char="ü"/>
            </a:pPr>
            <a:r>
              <a:rPr lang="zh-CN" altLang="en-US" sz="1200" dirty="0" smtClean="0">
                <a:latin typeface="微软雅黑" panose="020B0503020204020204" pitchFamily="34" charset="-122"/>
                <a:ea typeface="微软雅黑" panose="020B0503020204020204" pitchFamily="34" charset="-122"/>
              </a:rPr>
              <a:t>总体</a:t>
            </a:r>
            <a:endParaRPr lang="en-US" altLang="zh-CN" sz="1200" dirty="0" smtClean="0">
              <a:latin typeface="微软雅黑" panose="020B0503020204020204" pitchFamily="34" charset="-122"/>
              <a:ea typeface="微软雅黑" panose="020B0503020204020204" pitchFamily="34" charset="-122"/>
            </a:endParaRPr>
          </a:p>
          <a:p>
            <a:pPr lvl="2">
              <a:buFont typeface="Wingdings" panose="05000000000000000000" pitchFamily="2" charset="2"/>
              <a:buChar char="ü"/>
            </a:pPr>
            <a:r>
              <a:rPr lang="zh-CN" altLang="en-US" sz="1200" dirty="0" smtClean="0">
                <a:latin typeface="微软雅黑" panose="020B0503020204020204" pitchFamily="34" charset="-122"/>
                <a:ea typeface="微软雅黑" panose="020B0503020204020204" pitchFamily="34" charset="-122"/>
              </a:rPr>
              <a:t>分省市</a:t>
            </a:r>
            <a:endParaRPr lang="en-US" altLang="zh-CN" sz="1200" dirty="0" smtClean="0">
              <a:latin typeface="微软雅黑" panose="020B0503020204020204" pitchFamily="34" charset="-122"/>
              <a:ea typeface="微软雅黑" panose="020B0503020204020204" pitchFamily="34" charset="-122"/>
            </a:endParaRPr>
          </a:p>
          <a:p>
            <a:pPr lvl="2">
              <a:buFont typeface="Wingdings" panose="05000000000000000000" pitchFamily="2" charset="2"/>
              <a:buChar char="ü"/>
            </a:pPr>
            <a:r>
              <a:rPr lang="zh-CN" altLang="en-US" sz="1200" dirty="0" smtClean="0">
                <a:latin typeface="微软雅黑" panose="020B0503020204020204" pitchFamily="34" charset="-122"/>
                <a:ea typeface="微软雅黑" panose="020B0503020204020204" pitchFamily="34" charset="-122"/>
              </a:rPr>
              <a:t>手机型号</a:t>
            </a:r>
            <a:endParaRPr lang="en-US" altLang="zh-CN" sz="1200" dirty="0" smtClean="0">
              <a:latin typeface="微软雅黑" panose="020B0503020204020204" pitchFamily="34" charset="-122"/>
              <a:ea typeface="微软雅黑" panose="020B0503020204020204" pitchFamily="34" charset="-122"/>
            </a:endParaRPr>
          </a:p>
          <a:p>
            <a:pPr lvl="1">
              <a:buFont typeface="Wingdings" panose="05000000000000000000" pitchFamily="2" charset="2"/>
              <a:buChar char="ü"/>
            </a:pPr>
            <a:r>
              <a:rPr lang="zh-CN" altLang="en-US" sz="1200" dirty="0" smtClean="0">
                <a:latin typeface="微软雅黑" panose="020B0503020204020204" pitchFamily="34" charset="-122"/>
                <a:ea typeface="微软雅黑" panose="020B0503020204020204" pitchFamily="34" charset="-122"/>
              </a:rPr>
              <a:t>订单</a:t>
            </a:r>
            <a:endParaRPr lang="en-US" altLang="zh-CN" sz="1200" dirty="0" smtClean="0">
              <a:latin typeface="微软雅黑" panose="020B0503020204020204" pitchFamily="34" charset="-122"/>
              <a:ea typeface="微软雅黑" panose="020B0503020204020204" pitchFamily="34" charset="-122"/>
            </a:endParaRPr>
          </a:p>
          <a:p>
            <a:pPr lvl="2">
              <a:buFont typeface="Wingdings" panose="05000000000000000000" pitchFamily="2" charset="2"/>
              <a:buChar char="ü"/>
            </a:pPr>
            <a:r>
              <a:rPr lang="zh-CN" altLang="en-US" sz="1200" dirty="0" smtClean="0">
                <a:latin typeface="微软雅黑" panose="020B0503020204020204" pitchFamily="34" charset="-122"/>
                <a:ea typeface="微软雅黑" panose="020B0503020204020204" pitchFamily="34" charset="-122"/>
              </a:rPr>
              <a:t>分订单类型</a:t>
            </a:r>
            <a:endParaRPr lang="en-US" altLang="zh-CN" sz="1200" dirty="0" smtClean="0">
              <a:latin typeface="微软雅黑" panose="020B0503020204020204" pitchFamily="34" charset="-122"/>
              <a:ea typeface="微软雅黑" panose="020B0503020204020204" pitchFamily="34" charset="-122"/>
            </a:endParaRPr>
          </a:p>
          <a:p>
            <a:pPr lvl="2">
              <a:buFont typeface="Wingdings" panose="05000000000000000000" pitchFamily="2" charset="2"/>
              <a:buChar char="ü"/>
            </a:pPr>
            <a:r>
              <a:rPr lang="zh-CN" altLang="en-US" sz="1200" dirty="0" smtClean="0">
                <a:latin typeface="微软雅黑" panose="020B0503020204020204" pitchFamily="34" charset="-122"/>
                <a:ea typeface="微软雅黑" panose="020B0503020204020204" pitchFamily="34" charset="-122"/>
              </a:rPr>
              <a:t>手机型号</a:t>
            </a:r>
            <a:endParaRPr lang="en-US" altLang="zh-CN" sz="1200" dirty="0" smtClean="0">
              <a:latin typeface="微软雅黑" panose="020B0503020204020204" pitchFamily="34" charset="-122"/>
              <a:ea typeface="微软雅黑" panose="020B0503020204020204" pitchFamily="34" charset="-122"/>
            </a:endParaRPr>
          </a:p>
          <a:p>
            <a:pPr lvl="2">
              <a:buFont typeface="Wingdings" panose="05000000000000000000" pitchFamily="2" charset="2"/>
              <a:buChar char="ü"/>
            </a:pPr>
            <a:r>
              <a:rPr lang="zh-CN" altLang="en-US" sz="1200" dirty="0">
                <a:latin typeface="微软雅黑" panose="020B0503020204020204" pitchFamily="34" charset="-122"/>
                <a:ea typeface="微软雅黑" panose="020B0503020204020204" pitchFamily="34" charset="-122"/>
              </a:rPr>
              <a:t>支付</a:t>
            </a:r>
            <a:endParaRPr lang="en-US" altLang="zh-CN" sz="1200" dirty="0" smtClean="0">
              <a:latin typeface="微软雅黑" panose="020B0503020204020204" pitchFamily="34" charset="-122"/>
              <a:ea typeface="微软雅黑" panose="020B0503020204020204" pitchFamily="34" charset="-122"/>
            </a:endParaRPr>
          </a:p>
          <a:p>
            <a:pPr lvl="1">
              <a:buFont typeface="Wingdings" panose="05000000000000000000" pitchFamily="2" charset="2"/>
              <a:buChar char="ü"/>
            </a:pPr>
            <a:r>
              <a:rPr lang="zh-CN" altLang="en-US" sz="1200" dirty="0" smtClean="0">
                <a:latin typeface="微软雅黑" panose="020B0503020204020204" pitchFamily="34" charset="-122"/>
                <a:ea typeface="微软雅黑" panose="020B0503020204020204" pitchFamily="34" charset="-122"/>
              </a:rPr>
              <a:t>用户</a:t>
            </a:r>
            <a:endParaRPr lang="en-US" altLang="zh-CN" sz="1200" dirty="0" smtClean="0">
              <a:latin typeface="微软雅黑" panose="020B0503020204020204" pitchFamily="34" charset="-122"/>
              <a:ea typeface="微软雅黑" panose="020B0503020204020204" pitchFamily="34" charset="-122"/>
            </a:endParaRPr>
          </a:p>
          <a:p>
            <a:pPr lvl="2">
              <a:buFont typeface="Wingdings" panose="05000000000000000000" pitchFamily="2" charset="2"/>
              <a:buChar char="ü"/>
            </a:pPr>
            <a:r>
              <a:rPr lang="zh-CN" altLang="en-US" sz="1200" dirty="0" smtClean="0">
                <a:latin typeface="微软雅黑" panose="020B0503020204020204" pitchFamily="34" charset="-122"/>
                <a:ea typeface="微软雅黑" panose="020B0503020204020204" pitchFamily="34" charset="-122"/>
              </a:rPr>
              <a:t>注册</a:t>
            </a:r>
            <a:endParaRPr lang="en-US" altLang="zh-CN" sz="1200" dirty="0" smtClean="0">
              <a:latin typeface="微软雅黑" panose="020B0503020204020204" pitchFamily="34" charset="-122"/>
              <a:ea typeface="微软雅黑" panose="020B0503020204020204" pitchFamily="34" charset="-122"/>
            </a:endParaRPr>
          </a:p>
          <a:p>
            <a:pPr lvl="2">
              <a:buFont typeface="Wingdings" panose="05000000000000000000" pitchFamily="2" charset="2"/>
              <a:buChar char="ü"/>
            </a:pPr>
            <a:r>
              <a:rPr lang="zh-CN" altLang="en-US" sz="1200" dirty="0">
                <a:latin typeface="微软雅黑" panose="020B0503020204020204" pitchFamily="34" charset="-122"/>
                <a:ea typeface="微软雅黑" panose="020B0503020204020204" pitchFamily="34" charset="-122"/>
              </a:rPr>
              <a:t>登陆</a:t>
            </a:r>
            <a:endParaRPr lang="en-US" altLang="zh-CN" sz="1200" dirty="0" smtClean="0">
              <a:latin typeface="微软雅黑" panose="020B0503020204020204" pitchFamily="34" charset="-122"/>
              <a:ea typeface="微软雅黑" panose="020B0503020204020204" pitchFamily="34" charset="-122"/>
            </a:endParaRPr>
          </a:p>
          <a:p>
            <a:pPr>
              <a:buAutoNum type="arabicPeriod"/>
            </a:pPr>
            <a:r>
              <a:rPr lang="zh-CN" altLang="en-US" sz="1200" dirty="0" smtClean="0">
                <a:latin typeface="微软雅黑" panose="020B0503020204020204" pitchFamily="34" charset="-122"/>
                <a:ea typeface="微软雅黑" panose="020B0503020204020204" pitchFamily="34" charset="-122"/>
              </a:rPr>
              <a:t>数据质量监控</a:t>
            </a:r>
            <a:endParaRPr lang="en-US" altLang="zh-CN" sz="1200" dirty="0" smtClean="0">
              <a:latin typeface="微软雅黑" panose="020B0503020204020204" pitchFamily="34" charset="-122"/>
              <a:ea typeface="微软雅黑" panose="020B0503020204020204" pitchFamily="34" charset="-122"/>
            </a:endParaRPr>
          </a:p>
          <a:p>
            <a:pPr marL="0" indent="0"/>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重复上述开发</a:t>
            </a:r>
            <a:endParaRPr lang="en-US" altLang="zh-CN" sz="1200" dirty="0" smtClean="0">
              <a:latin typeface="微软雅黑" panose="020B0503020204020204" pitchFamily="34" charset="-122"/>
              <a:ea typeface="微软雅黑" panose="020B0503020204020204" pitchFamily="34" charset="-122"/>
            </a:endParaRPr>
          </a:p>
          <a:p>
            <a:pPr lvl="1">
              <a:buFont typeface="Wingdings" panose="05000000000000000000" pitchFamily="2" charset="2"/>
              <a:buChar char="ü"/>
            </a:pPr>
            <a:endParaRPr lang="zh-CN" altLang="en-US" sz="1200" dirty="0">
              <a:latin typeface="微软雅黑" panose="020B0503020204020204" pitchFamily="34" charset="-122"/>
              <a:ea typeface="微软雅黑" panose="020B0503020204020204" pitchFamily="34" charset="-122"/>
            </a:endParaRPr>
          </a:p>
        </p:txBody>
      </p:sp>
      <p:sp>
        <p:nvSpPr>
          <p:cNvPr id="4" name="TextBox 3"/>
          <p:cNvSpPr txBox="1"/>
          <p:nvPr/>
        </p:nvSpPr>
        <p:spPr>
          <a:xfrm>
            <a:off x="3275856" y="1123944"/>
            <a:ext cx="1728192" cy="2862322"/>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当前解决方案：</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smtClean="0">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smtClean="0">
                <a:latin typeface="微软雅黑" panose="020B0503020204020204" pitchFamily="34" charset="-122"/>
                <a:ea typeface="微软雅黑" panose="020B0503020204020204" pitchFamily="34" charset="-122"/>
              </a:rPr>
              <a:t>实时计算</a:t>
            </a:r>
            <a:endParaRPr lang="en-US" altLang="zh-CN" sz="1200" dirty="0" smtClean="0">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ü"/>
            </a:pPr>
            <a:r>
              <a:rPr lang="en-US" altLang="zh-CN" sz="1200" dirty="0" smtClean="0">
                <a:latin typeface="微软雅黑" panose="020B0503020204020204" pitchFamily="34" charset="-122"/>
                <a:ea typeface="微软雅黑" panose="020B0503020204020204" pitchFamily="34" charset="-122"/>
              </a:rPr>
              <a:t>Spark streaming</a:t>
            </a:r>
          </a:p>
          <a:p>
            <a:pPr marL="800100" lvl="1" indent="-342900">
              <a:buFont typeface="Wingdings" panose="05000000000000000000" pitchFamily="2" charset="2"/>
              <a:buChar char="ü"/>
            </a:pPr>
            <a:r>
              <a:rPr lang="en-US" altLang="zh-CN" sz="1200" dirty="0" smtClean="0">
                <a:latin typeface="微软雅黑" panose="020B0503020204020204" pitchFamily="34" charset="-122"/>
                <a:ea typeface="微软雅黑" panose="020B0503020204020204" pitchFamily="34" charset="-122"/>
              </a:rPr>
              <a:t>Storm</a:t>
            </a:r>
          </a:p>
          <a:p>
            <a:pPr marL="800100" lvl="1" indent="-342900">
              <a:buFont typeface="Wingdings" panose="05000000000000000000" pitchFamily="2" charset="2"/>
              <a:buChar char="ü"/>
            </a:pPr>
            <a:r>
              <a:rPr lang="en-US" altLang="zh-CN" sz="1200" dirty="0" smtClean="0">
                <a:latin typeface="微软雅黑" panose="020B0503020204020204" pitchFamily="34" charset="-122"/>
                <a:ea typeface="微软雅黑" panose="020B0503020204020204" pitchFamily="34" charset="-122"/>
              </a:rPr>
              <a:t>…</a:t>
            </a:r>
          </a:p>
          <a:p>
            <a:pPr marL="342900" indent="-342900">
              <a:buAutoNum type="arabicPeriod"/>
            </a:pPr>
            <a:r>
              <a:rPr lang="zh-CN" altLang="en-US" sz="1200" dirty="0" smtClean="0">
                <a:latin typeface="微软雅黑" panose="020B0503020204020204" pitchFamily="34" charset="-122"/>
                <a:ea typeface="微软雅黑" panose="020B0503020204020204" pitchFamily="34" charset="-122"/>
              </a:rPr>
              <a:t>数据库抽取</a:t>
            </a:r>
            <a:endParaRPr lang="en-US" altLang="zh-CN" sz="1200" dirty="0" smtClean="0">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ü"/>
            </a:pPr>
            <a:r>
              <a:rPr lang="en-US" altLang="zh-CN" sz="1200" dirty="0" err="1" smtClean="0">
                <a:latin typeface="微软雅黑" panose="020B0503020204020204" pitchFamily="34" charset="-122"/>
                <a:ea typeface="微软雅黑" panose="020B0503020204020204" pitchFamily="34" charset="-122"/>
              </a:rPr>
              <a:t>Mysql</a:t>
            </a:r>
            <a:r>
              <a:rPr lang="zh-CN" altLang="en-US" sz="1200" dirty="0" smtClean="0">
                <a:latin typeface="微软雅黑" panose="020B0503020204020204" pitchFamily="34" charset="-122"/>
                <a:ea typeface="微软雅黑" panose="020B0503020204020204" pitchFamily="34" charset="-122"/>
              </a:rPr>
              <a:t>时间过滤和聚合</a:t>
            </a:r>
            <a:endParaRPr lang="en-US" altLang="zh-CN" sz="1200" dirty="0" smtClean="0">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ü"/>
            </a:pPr>
            <a:r>
              <a:rPr lang="en-US" altLang="zh-CN" sz="1200" dirty="0" err="1" smtClean="0">
                <a:latin typeface="微软雅黑" panose="020B0503020204020204" pitchFamily="34" charset="-122"/>
                <a:ea typeface="微软雅黑" panose="020B0503020204020204" pitchFamily="34" charset="-122"/>
              </a:rPr>
              <a:t>Redis</a:t>
            </a:r>
            <a:r>
              <a:rPr lang="zh-CN" altLang="en-US" sz="1200" dirty="0" smtClean="0">
                <a:latin typeface="微软雅黑" panose="020B0503020204020204" pitchFamily="34" charset="-122"/>
                <a:ea typeface="微软雅黑" panose="020B0503020204020204" pitchFamily="34" charset="-122"/>
              </a:rPr>
              <a:t>抽取</a:t>
            </a:r>
            <a:endParaRPr lang="en-US" altLang="zh-CN" sz="1200" dirty="0" smtClean="0">
              <a:latin typeface="微软雅黑" panose="020B0503020204020204" pitchFamily="34" charset="-122"/>
              <a:ea typeface="微软雅黑" panose="020B0503020204020204" pitchFamily="34" charset="-122"/>
            </a:endParaRPr>
          </a:p>
          <a:p>
            <a:pPr marL="342900" indent="-342900">
              <a:buAutoNum type="arabicPeriod"/>
            </a:pPr>
            <a:r>
              <a:rPr lang="en-US" altLang="zh-CN" sz="1200" dirty="0" smtClean="0">
                <a:latin typeface="微软雅黑" panose="020B0503020204020204" pitchFamily="34" charset="-122"/>
                <a:ea typeface="微软雅黑" panose="020B0503020204020204" pitchFamily="34" charset="-122"/>
              </a:rPr>
              <a:t>ES</a:t>
            </a:r>
          </a:p>
          <a:p>
            <a:pPr marL="800100" lvl="1" indent="-342900">
              <a:buFont typeface="Wingdings" panose="05000000000000000000" pitchFamily="2" charset="2"/>
              <a:buChar char="ü"/>
            </a:pPr>
            <a:r>
              <a:rPr lang="zh-CN" altLang="en-US" sz="1200" dirty="0" smtClean="0">
                <a:latin typeface="微软雅黑" panose="020B0503020204020204" pitchFamily="34" charset="-122"/>
                <a:ea typeface="微软雅黑" panose="020B0503020204020204" pitchFamily="34" charset="-122"/>
              </a:rPr>
              <a:t>搜索、过滤、聚合</a:t>
            </a:r>
            <a:endParaRPr lang="en-US" altLang="zh-CN" sz="1200" dirty="0"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39752" y="3930689"/>
            <a:ext cx="4289630" cy="160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940152" y="1123944"/>
            <a:ext cx="1728192" cy="2123658"/>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存在痛点</a:t>
            </a:r>
            <a:r>
              <a:rPr lang="en-US" altLang="zh-CN" sz="1200" dirty="0" smtClean="0">
                <a:latin typeface="微软雅黑" panose="020B0503020204020204" pitchFamily="34" charset="-122"/>
                <a:ea typeface="微软雅黑" panose="020B0503020204020204" pitchFamily="34" charset="-122"/>
              </a:rPr>
              <a:t>:</a:t>
            </a:r>
          </a:p>
          <a:p>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预计算</a:t>
            </a:r>
            <a:endParaRPr lang="en-US" altLang="zh-CN" sz="1200" dirty="0">
              <a:latin typeface="微软雅黑" panose="020B0503020204020204" pitchFamily="34" charset="-122"/>
              <a:ea typeface="微软雅黑" panose="020B0503020204020204" pitchFamily="34" charset="-122"/>
            </a:endParaRPr>
          </a:p>
          <a:p>
            <a:pPr marL="685800" lvl="1" indent="-228600">
              <a:buFont typeface="Wingdings" panose="05000000000000000000" pitchFamily="2" charset="2"/>
              <a:buChar char="ü"/>
            </a:pPr>
            <a:r>
              <a:rPr lang="zh-CN" altLang="en-US" sz="1200" dirty="0" smtClean="0">
                <a:latin typeface="微软雅黑" panose="020B0503020204020204" pitchFamily="34" charset="-122"/>
                <a:ea typeface="微软雅黑" panose="020B0503020204020204" pitchFamily="34" charset="-122"/>
              </a:rPr>
              <a:t>开发周期</a:t>
            </a:r>
            <a:endParaRPr lang="en-US" altLang="zh-CN" sz="1200" dirty="0" smtClean="0">
              <a:latin typeface="微软雅黑" panose="020B0503020204020204" pitchFamily="34" charset="-122"/>
              <a:ea typeface="微软雅黑" panose="020B0503020204020204" pitchFamily="34" charset="-122"/>
            </a:endParaRPr>
          </a:p>
          <a:p>
            <a:pPr marL="685800" lvl="1" indent="-228600">
              <a:buFont typeface="Wingdings" panose="05000000000000000000" pitchFamily="2" charset="2"/>
              <a:buChar char="ü"/>
            </a:pPr>
            <a:r>
              <a:rPr lang="zh-CN" altLang="en-US" sz="1200" dirty="0" smtClean="0">
                <a:latin typeface="微软雅黑" panose="020B0503020204020204" pitchFamily="34" charset="-122"/>
                <a:ea typeface="微软雅黑" panose="020B0503020204020204" pitchFamily="34" charset="-122"/>
              </a:rPr>
              <a:t>需求变更</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dirty="0" smtClean="0">
                <a:latin typeface="微软雅黑" panose="020B0503020204020204" pitchFamily="34" charset="-122"/>
                <a:ea typeface="微软雅黑" panose="020B0503020204020204" pitchFamily="34" charset="-122"/>
              </a:rPr>
              <a:t>额外的存储</a:t>
            </a:r>
            <a:endParaRPr lang="en-US" altLang="zh-CN" sz="1200" dirty="0" smtClean="0">
              <a:latin typeface="微软雅黑" panose="020B0503020204020204" pitchFamily="34" charset="-122"/>
              <a:ea typeface="微软雅黑" panose="020B0503020204020204" pitchFamily="34" charset="-122"/>
            </a:endParaRPr>
          </a:p>
          <a:p>
            <a:pPr marL="685800" lvl="1" indent="-228600">
              <a:buFont typeface="Wingdings" panose="05000000000000000000" pitchFamily="2" charset="2"/>
              <a:buChar char="ü"/>
            </a:pPr>
            <a:r>
              <a:rPr lang="en-US" altLang="zh-CN" sz="1200" dirty="0" err="1" smtClean="0">
                <a:latin typeface="微软雅黑" panose="020B0503020204020204" pitchFamily="34" charset="-122"/>
                <a:ea typeface="微软雅黑" panose="020B0503020204020204" pitchFamily="34" charset="-122"/>
              </a:rPr>
              <a:t>Mysql</a:t>
            </a:r>
            <a:endParaRPr lang="en-US" altLang="zh-CN" sz="1200" dirty="0" smtClean="0">
              <a:latin typeface="微软雅黑" panose="020B0503020204020204" pitchFamily="34" charset="-122"/>
              <a:ea typeface="微软雅黑" panose="020B0503020204020204" pitchFamily="34" charset="-122"/>
            </a:endParaRPr>
          </a:p>
          <a:p>
            <a:pPr marL="685800" lvl="1" indent="-228600">
              <a:buFont typeface="Wingdings" panose="05000000000000000000" pitchFamily="2" charset="2"/>
              <a:buChar char="ü"/>
            </a:pPr>
            <a:r>
              <a:rPr lang="en-US" altLang="zh-CN" sz="1200" dirty="0" err="1" smtClean="0">
                <a:latin typeface="微软雅黑" panose="020B0503020204020204" pitchFamily="34" charset="-122"/>
                <a:ea typeface="微软雅黑" panose="020B0503020204020204" pitchFamily="34" charset="-122"/>
              </a:rPr>
              <a:t>Redis</a:t>
            </a:r>
            <a:endParaRPr lang="en-US" altLang="zh-CN" sz="1200" dirty="0" smtClean="0">
              <a:latin typeface="微软雅黑" panose="020B0503020204020204" pitchFamily="34" charset="-122"/>
              <a:ea typeface="微软雅黑" panose="020B0503020204020204" pitchFamily="34" charset="-122"/>
            </a:endParaRPr>
          </a:p>
          <a:p>
            <a:pPr marL="685800" lvl="1" indent="-228600">
              <a:buFont typeface="Wingdings" panose="05000000000000000000" pitchFamily="2" charset="2"/>
              <a:buChar char="ü"/>
            </a:pPr>
            <a:r>
              <a:rPr lang="en-US" altLang="zh-CN" sz="1200" dirty="0" err="1" smtClean="0">
                <a:latin typeface="微软雅黑" panose="020B0503020204020204" pitchFamily="34" charset="-122"/>
                <a:ea typeface="微软雅黑" panose="020B0503020204020204" pitchFamily="34" charset="-122"/>
              </a:rPr>
              <a:t>Vde</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Wingdings" panose="05000000000000000000" pitchFamily="2" charset="2"/>
              <a:buChar char="ü"/>
            </a:pPr>
            <a:r>
              <a:rPr lang="zh-CN" altLang="en-US" sz="1200" dirty="0" smtClean="0">
                <a:latin typeface="微软雅黑" panose="020B0503020204020204" pitchFamily="34" charset="-122"/>
                <a:ea typeface="微软雅黑" panose="020B0503020204020204" pitchFamily="34" charset="-122"/>
              </a:rPr>
              <a:t>计算冗余</a:t>
            </a:r>
            <a:endParaRPr lang="en-US" altLang="zh-CN" sz="1200" dirty="0" smtClean="0">
              <a:latin typeface="微软雅黑" panose="020B0503020204020204" pitchFamily="34" charset="-122"/>
              <a:ea typeface="微软雅黑" panose="020B0503020204020204" pitchFamily="34" charset="-122"/>
            </a:endParaRPr>
          </a:p>
          <a:p>
            <a:pPr marL="228600" indent="-228600">
              <a:buFont typeface="Wingdings" panose="05000000000000000000" pitchFamily="2" charset="2"/>
              <a:buChar char="ü"/>
            </a:pPr>
            <a:r>
              <a:rPr lang="zh-CN" altLang="en-US" sz="1200" dirty="0" smtClean="0">
                <a:latin typeface="微软雅黑" panose="020B0503020204020204" pitchFamily="34" charset="-122"/>
                <a:ea typeface="微软雅黑" panose="020B0503020204020204" pitchFamily="34" charset="-122"/>
              </a:rPr>
              <a:t>实时元数据难管理</a:t>
            </a:r>
            <a:endParaRPr lang="en-US" altLang="zh-CN" sz="1200" dirty="0" smtClean="0">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796136" y="4437112"/>
            <a:ext cx="2871589" cy="1757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30552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性能对比 </a:t>
            </a:r>
            <a:r>
              <a:rPr lang="en-US" altLang="zh-CN" dirty="0"/>
              <a:t>WeiwoDB </a:t>
            </a:r>
            <a:r>
              <a:rPr lang="en-US" altLang="zh-CN" dirty="0" smtClean="0"/>
              <a:t>VS presto on hive(orc file)</a:t>
            </a:r>
            <a:endParaRPr lang="zh-CN" altLang="en-US" dirty="0"/>
          </a:p>
        </p:txBody>
      </p:sp>
      <p:sp>
        <p:nvSpPr>
          <p:cNvPr id="3" name="文本占位符 2"/>
          <p:cNvSpPr>
            <a:spLocks noGrp="1"/>
          </p:cNvSpPr>
          <p:nvPr>
            <p:ph type="body" sz="quarter" idx="15"/>
          </p:nvPr>
        </p:nvSpPr>
        <p:spPr>
          <a:xfrm>
            <a:off x="179512" y="908720"/>
            <a:ext cx="8568952" cy="5472608"/>
          </a:xfrm>
        </p:spPr>
        <p:txBody>
          <a:bodyPr/>
          <a:lstStyle/>
          <a:p>
            <a:r>
              <a:rPr lang="en-US" altLang="zh-CN" dirty="0" smtClean="0"/>
              <a:t>(1) </a:t>
            </a:r>
            <a:r>
              <a:rPr lang="zh-CN" altLang="en-US" sz="1400" dirty="0"/>
              <a:t>每秒查询率（</a:t>
            </a:r>
            <a:r>
              <a:rPr lang="en-US" altLang="zh-CN" sz="1400" dirty="0"/>
              <a:t>QPS</a:t>
            </a:r>
            <a:r>
              <a:rPr lang="zh-CN" altLang="en-US" dirty="0" smtClean="0"/>
              <a:t>）</a:t>
            </a:r>
            <a:endParaRPr lang="en-US" altLang="zh-CN" dirty="0"/>
          </a:p>
          <a:p>
            <a:endParaRPr lang="en-US" altLang="zh-CN" dirty="0" smtClean="0"/>
          </a:p>
          <a:p>
            <a:endParaRPr lang="en-US" altLang="zh-CN" dirty="0"/>
          </a:p>
          <a:p>
            <a:endParaRPr lang="en-US" altLang="zh-CN" dirty="0" smtClean="0"/>
          </a:p>
          <a:p>
            <a:endParaRPr lang="en-US" altLang="zh-CN" dirty="0" smtClean="0"/>
          </a:p>
          <a:p>
            <a:r>
              <a:rPr lang="en-US" altLang="zh-CN" dirty="0" smtClean="0"/>
              <a:t>(2) </a:t>
            </a:r>
            <a:r>
              <a:rPr lang="zh-CN" altLang="en-US" sz="1400" dirty="0"/>
              <a:t>平均响应时间</a:t>
            </a:r>
            <a:endParaRPr lang="en-US" altLang="zh-CN" sz="1400" dirty="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(3) </a:t>
            </a:r>
            <a:r>
              <a:rPr lang="zh-CN" altLang="en-US" sz="1400" dirty="0"/>
              <a:t>最大并发连接数</a:t>
            </a:r>
            <a:endParaRPr lang="en-US" altLang="zh-CN" sz="1400" dirty="0"/>
          </a:p>
          <a:p>
            <a:endParaRPr lang="en-US" altLang="zh-CN" dirty="0" smtClean="0"/>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079390548"/>
              </p:ext>
            </p:extLst>
          </p:nvPr>
        </p:nvGraphicFramePr>
        <p:xfrm>
          <a:off x="395536" y="1308369"/>
          <a:ext cx="8280920" cy="1249680"/>
        </p:xfrm>
        <a:graphic>
          <a:graphicData uri="http://schemas.openxmlformats.org/drawingml/2006/table">
            <a:tbl>
              <a:tblPr firstRow="1" bandRow="1">
                <a:tableStyleId>{073A0DAA-6AF3-43AB-8588-CEC1D06C72B9}</a:tableStyleId>
              </a:tblPr>
              <a:tblGrid>
                <a:gridCol w="2232248"/>
                <a:gridCol w="1440160"/>
                <a:gridCol w="1080120"/>
                <a:gridCol w="1008112"/>
                <a:gridCol w="1440160"/>
                <a:gridCol w="1080120"/>
              </a:tblGrid>
              <a:tr h="156016">
                <a:tc>
                  <a:txBody>
                    <a:bodyPr/>
                    <a:lstStyle/>
                    <a:p>
                      <a:pPr algn="ctr"/>
                      <a:r>
                        <a:rPr lang="zh-CN" altLang="en-US" sz="800" dirty="0" smtClean="0"/>
                        <a:t>解决方案（分组聚合）</a:t>
                      </a:r>
                      <a:endParaRPr lang="zh-CN" altLang="en-US" sz="800" dirty="0"/>
                    </a:p>
                  </a:txBody>
                  <a:tcPr/>
                </a:tc>
                <a:tc>
                  <a:txBody>
                    <a:bodyPr/>
                    <a:lstStyle/>
                    <a:p>
                      <a:pPr algn="ctr"/>
                      <a:r>
                        <a:rPr lang="zh-CN" altLang="en-US" sz="800" kern="1200" dirty="0" smtClean="0"/>
                        <a:t>分组聚合过滤</a:t>
                      </a:r>
                      <a:r>
                        <a:rPr lang="en-US" altLang="zh-CN" sz="800" kern="1200" dirty="0" smtClean="0"/>
                        <a:t>Count</a:t>
                      </a:r>
                      <a:endParaRPr lang="zh-CN" altLang="en-US" sz="800" b="1" kern="1200" dirty="0">
                        <a:solidFill>
                          <a:schemeClr val="lt1"/>
                        </a:solidFill>
                        <a:latin typeface="+mn-lt"/>
                        <a:ea typeface="+mn-ea"/>
                        <a:cs typeface="+mn-cs"/>
                      </a:endParaRPr>
                    </a:p>
                  </a:txBody>
                  <a:tcPr/>
                </a:tc>
                <a:tc>
                  <a:txBody>
                    <a:bodyPr/>
                    <a:lstStyle/>
                    <a:p>
                      <a:pPr algn="ctr"/>
                      <a:r>
                        <a:rPr lang="en-US" altLang="zh-CN" sz="800" kern="1200" dirty="0" smtClean="0"/>
                        <a:t>Or  </a:t>
                      </a:r>
                      <a:r>
                        <a:rPr lang="zh-CN" altLang="en-US" sz="800" kern="1200" dirty="0" smtClean="0"/>
                        <a:t>连接词</a:t>
                      </a:r>
                      <a:endParaRPr lang="zh-CN" altLang="en-US" sz="800" b="1" kern="1200" dirty="0">
                        <a:solidFill>
                          <a:schemeClr val="lt1"/>
                        </a:solidFill>
                        <a:latin typeface="+mn-lt"/>
                        <a:ea typeface="+mn-ea"/>
                        <a:cs typeface="+mn-cs"/>
                      </a:endParaRPr>
                    </a:p>
                  </a:txBody>
                  <a:tcPr/>
                </a:tc>
                <a:tc>
                  <a:txBody>
                    <a:bodyPr/>
                    <a:lstStyle/>
                    <a:p>
                      <a:pPr marL="0" algn="ctr" defTabSz="914400" rtl="0" eaLnBrk="1" latinLnBrk="0" hangingPunct="1"/>
                      <a:r>
                        <a:rPr lang="zh-CN" altLang="en-US" sz="800" kern="1200" dirty="0" smtClean="0"/>
                        <a:t>聚合过滤</a:t>
                      </a:r>
                      <a:r>
                        <a:rPr lang="en-US" altLang="zh-CN" sz="800" kern="1200" dirty="0" smtClean="0"/>
                        <a:t>count</a:t>
                      </a:r>
                      <a:endParaRPr lang="zh-CN" altLang="en-US" sz="800" b="1" kern="1200" dirty="0">
                        <a:solidFill>
                          <a:schemeClr val="lt1"/>
                        </a:solidFill>
                        <a:latin typeface="+mn-lt"/>
                        <a:ea typeface="+mn-ea"/>
                        <a:cs typeface="+mn-cs"/>
                      </a:endParaRPr>
                    </a:p>
                  </a:txBody>
                  <a:tcPr/>
                </a:tc>
                <a:tc>
                  <a:txBody>
                    <a:bodyPr/>
                    <a:lstStyle/>
                    <a:p>
                      <a:pPr algn="ctr"/>
                      <a:r>
                        <a:rPr lang="zh-CN" altLang="en-US" sz="800" kern="1200" dirty="0" smtClean="0"/>
                        <a:t>分组聚合过滤</a:t>
                      </a:r>
                      <a:r>
                        <a:rPr lang="en-US" altLang="zh-CN" sz="800" kern="1200" dirty="0" smtClean="0"/>
                        <a:t>count</a:t>
                      </a:r>
                      <a:r>
                        <a:rPr lang="zh-CN" altLang="en-US" sz="800" kern="1200" dirty="0" smtClean="0"/>
                        <a:t>去重</a:t>
                      </a:r>
                      <a:endParaRPr lang="zh-CN" altLang="en-US" sz="800" b="1" kern="1200" dirty="0">
                        <a:solidFill>
                          <a:schemeClr val="lt1"/>
                        </a:solidFill>
                        <a:latin typeface="+mn-lt"/>
                        <a:ea typeface="+mn-ea"/>
                        <a:cs typeface="+mn-cs"/>
                      </a:endParaRPr>
                    </a:p>
                  </a:txBody>
                  <a:tcPr/>
                </a:tc>
                <a:tc>
                  <a:txBody>
                    <a:bodyPr/>
                    <a:lstStyle/>
                    <a:p>
                      <a:pPr algn="ctr"/>
                      <a:r>
                        <a:rPr lang="zh-CN" altLang="en-US" sz="800" kern="1200" dirty="0" smtClean="0"/>
                        <a:t>非聚合过滤查询</a:t>
                      </a:r>
                      <a:endParaRPr lang="zh-CN" altLang="en-US" sz="800" b="1" kern="1200" dirty="0">
                        <a:solidFill>
                          <a:schemeClr val="lt1"/>
                        </a:solidFill>
                        <a:latin typeface="+mn-lt"/>
                        <a:ea typeface="+mn-ea"/>
                        <a:cs typeface="+mn-cs"/>
                      </a:endParaRPr>
                    </a:p>
                  </a:txBody>
                  <a:tcPr/>
                </a:tc>
              </a:tr>
              <a:tr h="2362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b="1" kern="1200" dirty="0" smtClean="0">
                          <a:latin typeface="Times New Roman" panose="02020603050405020304" pitchFamily="18" charset="0"/>
                          <a:cs typeface="Times New Roman" panose="02020603050405020304" pitchFamily="18" charset="0"/>
                        </a:rPr>
                        <a:t>400</a:t>
                      </a:r>
                      <a:r>
                        <a:rPr lang="en-US" altLang="zh-CN" sz="1100" b="1" kern="1200" baseline="0" dirty="0" smtClean="0">
                          <a:latin typeface="Times New Roman" panose="02020603050405020304" pitchFamily="18" charset="0"/>
                          <a:cs typeface="Times New Roman" panose="02020603050405020304" pitchFamily="18" charset="0"/>
                        </a:rPr>
                        <a:t> </a:t>
                      </a:r>
                      <a:r>
                        <a:rPr lang="zh-CN" altLang="en-US" sz="1100" b="1" kern="1200" baseline="0" dirty="0" smtClean="0">
                          <a:latin typeface="Times New Roman" panose="02020603050405020304" pitchFamily="18" charset="0"/>
                          <a:cs typeface="Times New Roman" panose="02020603050405020304" pitchFamily="18" charset="0"/>
                        </a:rPr>
                        <a:t>并发 </a:t>
                      </a:r>
                      <a:r>
                        <a:rPr lang="en-US" altLang="zh-CN" sz="1100" b="1" kern="1200" dirty="0" smtClean="0">
                          <a:latin typeface="Times New Roman" panose="02020603050405020304" pitchFamily="18" charset="0"/>
                          <a:cs typeface="Times New Roman" panose="02020603050405020304" pitchFamily="18" charset="0"/>
                        </a:rPr>
                        <a:t>Presto on Hive (ORC file) </a:t>
                      </a:r>
                      <a:endParaRPr lang="zh-CN" altLang="en-US" sz="1100" b="1" kern="120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1100" b="1" kern="1200" dirty="0" smtClean="0">
                          <a:latin typeface="Times New Roman" panose="02020603050405020304" pitchFamily="18" charset="0"/>
                          <a:cs typeface="Times New Roman" panose="02020603050405020304" pitchFamily="18" charset="0"/>
                        </a:rPr>
                        <a:t>48.9115</a:t>
                      </a:r>
                      <a:endParaRPr lang="zh-CN" altLang="en-US" sz="1100" b="1"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1100" b="1" kern="1200" dirty="0" smtClean="0">
                          <a:latin typeface="Times New Roman" panose="02020603050405020304" pitchFamily="18" charset="0"/>
                          <a:cs typeface="Times New Roman" panose="02020603050405020304" pitchFamily="18" charset="0"/>
                        </a:rPr>
                        <a:t>84.3435</a:t>
                      </a:r>
                      <a:endParaRPr lang="zh-CN" altLang="en-US" sz="1100" b="1"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1100" b="1" kern="1200" dirty="0" smtClean="0">
                          <a:latin typeface="Times New Roman" panose="02020603050405020304" pitchFamily="18" charset="0"/>
                          <a:cs typeface="Times New Roman" panose="02020603050405020304" pitchFamily="18" charset="0"/>
                        </a:rPr>
                        <a:t>103.6109</a:t>
                      </a:r>
                      <a:endParaRPr lang="zh-CN" altLang="en-US" sz="1100" b="1"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1100" b="1" kern="1200" dirty="0" smtClean="0">
                          <a:latin typeface="Times New Roman" panose="02020603050405020304" pitchFamily="18" charset="0"/>
                          <a:cs typeface="Times New Roman" panose="02020603050405020304" pitchFamily="18" charset="0"/>
                        </a:rPr>
                        <a:t>58.4526</a:t>
                      </a:r>
                      <a:endParaRPr lang="zh-CN" altLang="en-US" sz="1100" b="1"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1100" b="1" kern="1200" dirty="0" smtClean="0">
                          <a:latin typeface="Times New Roman" panose="02020603050405020304" pitchFamily="18" charset="0"/>
                          <a:cs typeface="Times New Roman" panose="02020603050405020304" pitchFamily="18" charset="0"/>
                        </a:rPr>
                        <a:t>99.813</a:t>
                      </a:r>
                      <a:endParaRPr lang="zh-CN" altLang="en-US" sz="1100" b="1" kern="1200" dirty="0">
                        <a:solidFill>
                          <a:schemeClr val="tx1"/>
                        </a:solidFill>
                        <a:latin typeface="Times New Roman" panose="02020603050405020304" pitchFamily="18" charset="0"/>
                        <a:ea typeface="+mn-ea"/>
                        <a:cs typeface="Times New Roman" panose="02020603050405020304" pitchFamily="18" charset="0"/>
                      </a:endParaRPr>
                    </a:p>
                  </a:txBody>
                  <a:tcPr/>
                </a:tc>
              </a:tr>
              <a:tr h="2037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b="1" kern="1200" dirty="0" smtClean="0">
                          <a:latin typeface="Times New Roman" panose="02020603050405020304" pitchFamily="18" charset="0"/>
                          <a:cs typeface="Times New Roman" panose="02020603050405020304" pitchFamily="18" charset="0"/>
                        </a:rPr>
                        <a:t>400 </a:t>
                      </a:r>
                      <a:r>
                        <a:rPr lang="zh-CN" altLang="en-US" sz="1100" b="1" kern="1200" dirty="0" smtClean="0">
                          <a:latin typeface="Times New Roman" panose="02020603050405020304" pitchFamily="18" charset="0"/>
                          <a:cs typeface="Times New Roman" panose="02020603050405020304" pitchFamily="18" charset="0"/>
                        </a:rPr>
                        <a:t>并发  </a:t>
                      </a:r>
                      <a:r>
                        <a:rPr lang="en-US" altLang="zh-CN" sz="1100" b="1" kern="1200" dirty="0" smtClean="0">
                          <a:latin typeface="Times New Roman" panose="02020603050405020304" pitchFamily="18" charset="0"/>
                          <a:cs typeface="Times New Roman" panose="02020603050405020304" pitchFamily="18" charset="0"/>
                        </a:rPr>
                        <a:t>WeiwoDB </a:t>
                      </a:r>
                      <a:endParaRPr lang="en-US" altLang="zh-CN" sz="1100" b="1" kern="120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b="1" kern="1200" dirty="0" smtClean="0">
                          <a:latin typeface="Times New Roman" panose="02020603050405020304" pitchFamily="18" charset="0"/>
                          <a:cs typeface="Times New Roman" panose="02020603050405020304" pitchFamily="18" charset="0"/>
                        </a:rPr>
                        <a:t>142.9584</a:t>
                      </a:r>
                      <a:endParaRPr lang="zh-CN" altLang="en-US" sz="1100" b="1" kern="1200" dirty="0" smtClean="0">
                        <a:latin typeface="Times New Roman" panose="02020603050405020304" pitchFamily="18" charset="0"/>
                        <a:cs typeface="Times New Roman" panose="02020603050405020304" pitchFamily="18" charset="0"/>
                      </a:endParaRPr>
                    </a:p>
                  </a:txBody>
                  <a:tcPr/>
                </a:tc>
                <a:tc>
                  <a:txBody>
                    <a:bodyPr/>
                    <a:lstStyle/>
                    <a:p>
                      <a:pPr algn="ctr" fontAlgn="ctr"/>
                      <a:r>
                        <a:rPr lang="en-US" altLang="zh-CN" sz="1100" b="1" i="0" u="none" strike="noStrike" dirty="0">
                          <a:solidFill>
                            <a:srgbClr val="000000"/>
                          </a:solidFill>
                          <a:effectLst/>
                          <a:latin typeface="Times New Roman" panose="02020603050405020304" pitchFamily="18" charset="0"/>
                          <a:cs typeface="Times New Roman" panose="02020603050405020304" pitchFamily="18" charset="0"/>
                        </a:rPr>
                        <a:t>503.8743</a:t>
                      </a:r>
                    </a:p>
                  </a:txBody>
                  <a:tcPr marL="7620" marR="7620" marT="7620" marB="0" anchor="ctr"/>
                </a:tc>
                <a:tc>
                  <a:txBody>
                    <a:bodyPr/>
                    <a:lstStyle/>
                    <a:p>
                      <a:pPr algn="ctr" fontAlgn="ctr"/>
                      <a:r>
                        <a:rPr lang="en-US" altLang="zh-CN" sz="1100" b="1" i="0" u="none" strike="noStrike" dirty="0">
                          <a:solidFill>
                            <a:srgbClr val="000000"/>
                          </a:solidFill>
                          <a:effectLst/>
                          <a:latin typeface="Times New Roman" panose="02020603050405020304" pitchFamily="18" charset="0"/>
                          <a:cs typeface="Times New Roman" panose="02020603050405020304" pitchFamily="18" charset="0"/>
                        </a:rPr>
                        <a:t>434.0259</a:t>
                      </a:r>
                    </a:p>
                  </a:txBody>
                  <a:tcPr marL="7620" marR="7620" marT="7620" marB="0" anchor="ctr"/>
                </a:tc>
                <a:tc>
                  <a:txBody>
                    <a:bodyPr/>
                    <a:lstStyle/>
                    <a:p>
                      <a:pPr algn="ctr" fontAlgn="ctr"/>
                      <a:r>
                        <a:rPr lang="en-US" altLang="zh-CN" sz="1100" b="1" i="0" u="none" strike="noStrike" dirty="0">
                          <a:solidFill>
                            <a:srgbClr val="000000"/>
                          </a:solidFill>
                          <a:effectLst/>
                          <a:latin typeface="Times New Roman" panose="02020603050405020304" pitchFamily="18" charset="0"/>
                          <a:cs typeface="Times New Roman" panose="02020603050405020304" pitchFamily="18" charset="0"/>
                        </a:rPr>
                        <a:t>132.6701</a:t>
                      </a:r>
                    </a:p>
                  </a:txBody>
                  <a:tcPr marL="7620" marR="7620" marT="7620" marB="0" anchor="ctr"/>
                </a:tc>
                <a:tc>
                  <a:txBody>
                    <a:bodyPr/>
                    <a:lstStyle/>
                    <a:p>
                      <a:pPr algn="ctr" fontAlgn="ctr"/>
                      <a:r>
                        <a:rPr lang="en-US" altLang="zh-CN" sz="1100" b="1" i="0" u="none" strike="noStrike" dirty="0">
                          <a:solidFill>
                            <a:srgbClr val="000000"/>
                          </a:solidFill>
                          <a:effectLst/>
                          <a:latin typeface="Times New Roman" panose="02020603050405020304" pitchFamily="18" charset="0"/>
                          <a:cs typeface="Times New Roman" panose="02020603050405020304" pitchFamily="18" charset="0"/>
                        </a:rPr>
                        <a:t>388.4629</a:t>
                      </a:r>
                    </a:p>
                  </a:txBody>
                  <a:tcPr marL="7620" marR="7620" marT="7620" marB="0" anchor="ctr"/>
                </a:tc>
              </a:tr>
              <a:tr h="2222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b="1" kern="1200" dirty="0" smtClean="0">
                          <a:latin typeface="Times New Roman" panose="02020603050405020304" pitchFamily="18" charset="0"/>
                          <a:cs typeface="Times New Roman" panose="02020603050405020304" pitchFamily="18" charset="0"/>
                        </a:rPr>
                        <a:t>3000 </a:t>
                      </a:r>
                      <a:r>
                        <a:rPr lang="zh-CN" altLang="en-US" sz="1100" b="1" kern="1200" dirty="0" smtClean="0">
                          <a:latin typeface="Times New Roman" panose="02020603050405020304" pitchFamily="18" charset="0"/>
                          <a:cs typeface="Times New Roman" panose="02020603050405020304" pitchFamily="18" charset="0"/>
                        </a:rPr>
                        <a:t>并发  </a:t>
                      </a:r>
                      <a:r>
                        <a:rPr lang="en-US" altLang="zh-CN" sz="1100" b="1" kern="1200" dirty="0" smtClean="0">
                          <a:latin typeface="Times New Roman" panose="02020603050405020304" pitchFamily="18" charset="0"/>
                          <a:cs typeface="Times New Roman" panose="02020603050405020304" pitchFamily="18" charset="0"/>
                        </a:rPr>
                        <a:t>WeiwoDB </a:t>
                      </a:r>
                      <a:endParaRPr lang="en-US" altLang="zh-CN" sz="1100" b="1" kern="120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fontAlgn="ctr"/>
                      <a:r>
                        <a:rPr lang="en-US" altLang="zh-CN" sz="1100" b="1" i="0" u="none" strike="noStrike" dirty="0">
                          <a:solidFill>
                            <a:srgbClr val="000000"/>
                          </a:solidFill>
                          <a:effectLst/>
                          <a:latin typeface="Times New Roman" panose="02020603050405020304" pitchFamily="18" charset="0"/>
                          <a:cs typeface="Times New Roman" panose="02020603050405020304" pitchFamily="18" charset="0"/>
                        </a:rPr>
                        <a:t>142.3338</a:t>
                      </a:r>
                    </a:p>
                  </a:txBody>
                  <a:tcPr marL="7620" marR="7620" marT="7620" marB="0" anchor="ctr"/>
                </a:tc>
                <a:tc>
                  <a:txBody>
                    <a:bodyPr/>
                    <a:lstStyle/>
                    <a:p>
                      <a:pPr algn="ctr" fontAlgn="ctr"/>
                      <a:r>
                        <a:rPr lang="en-US" altLang="zh-CN" sz="1100" b="1" i="0" u="none" strike="noStrike" dirty="0">
                          <a:solidFill>
                            <a:srgbClr val="000000"/>
                          </a:solidFill>
                          <a:effectLst/>
                          <a:latin typeface="Times New Roman" panose="02020603050405020304" pitchFamily="18" charset="0"/>
                          <a:cs typeface="Times New Roman" panose="02020603050405020304" pitchFamily="18" charset="0"/>
                        </a:rPr>
                        <a:t>488.2801</a:t>
                      </a:r>
                    </a:p>
                  </a:txBody>
                  <a:tcPr marL="7620" marR="7620" marT="7620" marB="0" anchor="ctr"/>
                </a:tc>
                <a:tc>
                  <a:txBody>
                    <a:bodyPr/>
                    <a:lstStyle/>
                    <a:p>
                      <a:pPr algn="ctr" fontAlgn="ctr"/>
                      <a:r>
                        <a:rPr lang="en-US" altLang="zh-CN" sz="1100" b="1" i="0" u="none" strike="noStrike" dirty="0">
                          <a:solidFill>
                            <a:srgbClr val="000000"/>
                          </a:solidFill>
                          <a:effectLst/>
                          <a:latin typeface="Times New Roman" panose="02020603050405020304" pitchFamily="18" charset="0"/>
                          <a:cs typeface="Times New Roman" panose="02020603050405020304" pitchFamily="18" charset="0"/>
                        </a:rPr>
                        <a:t>397.8828</a:t>
                      </a:r>
                    </a:p>
                  </a:txBody>
                  <a:tcPr marL="7620" marR="7620" marT="7620" marB="0" anchor="ctr"/>
                </a:tc>
                <a:tc>
                  <a:txBody>
                    <a:bodyPr/>
                    <a:lstStyle/>
                    <a:p>
                      <a:pPr algn="ctr" fontAlgn="ctr"/>
                      <a:endParaRPr lang="en-US" altLang="zh-C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altLang="zh-CN" sz="1100" b="1" i="0" u="none" strike="noStrike" dirty="0">
                          <a:solidFill>
                            <a:srgbClr val="000000"/>
                          </a:solidFill>
                          <a:effectLst/>
                          <a:latin typeface="Times New Roman" panose="02020603050405020304" pitchFamily="18" charset="0"/>
                          <a:cs typeface="Times New Roman" panose="02020603050405020304" pitchFamily="18" charset="0"/>
                        </a:rPr>
                        <a:t>306.6741</a:t>
                      </a:r>
                    </a:p>
                  </a:txBody>
                  <a:tcPr marL="7620" marR="7620" marT="7620" marB="0" anchor="ctr"/>
                </a:tc>
              </a:tr>
              <a:tr h="2222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500 </a:t>
                      </a:r>
                      <a:r>
                        <a:rPr lang="zh-CN" altLang="en-US" sz="1100" b="1" kern="1200" dirty="0" smtClean="0">
                          <a:solidFill>
                            <a:schemeClr val="dk1"/>
                          </a:solidFill>
                          <a:latin typeface="Times New Roman" panose="02020603050405020304" pitchFamily="18" charset="0"/>
                          <a:ea typeface="+mn-ea"/>
                          <a:cs typeface="Times New Roman" panose="02020603050405020304" pitchFamily="18" charset="0"/>
                        </a:rPr>
                        <a:t>并发 </a:t>
                      </a: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WeiwoDB</a:t>
                      </a:r>
                      <a:endParaRPr lang="zh-CN" altLang="en-US" sz="1100" b="1"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fontAlgn="ctr"/>
                      <a:endParaRPr lang="en-US" altLang="zh-C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endParaRPr lang="en-US" altLang="zh-C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endParaRPr lang="en-US" altLang="zh-C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r>
                        <a:rPr lang="en-US" altLang="zh-CN" sz="1100" b="1" i="0" u="none" strike="noStrike" dirty="0" smtClean="0">
                          <a:solidFill>
                            <a:srgbClr val="000000"/>
                          </a:solidFill>
                          <a:effectLst/>
                          <a:latin typeface="Times New Roman" panose="02020603050405020304" pitchFamily="18" charset="0"/>
                          <a:cs typeface="Times New Roman" panose="02020603050405020304" pitchFamily="18" charset="0"/>
                        </a:rPr>
                        <a:t>133.5613</a:t>
                      </a:r>
                      <a:endParaRPr lang="en-US" altLang="zh-C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ctr"/>
                      <a:endParaRPr lang="en-US" altLang="zh-C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587329988"/>
              </p:ext>
            </p:extLst>
          </p:nvPr>
        </p:nvGraphicFramePr>
        <p:xfrm>
          <a:off x="395536" y="3114861"/>
          <a:ext cx="8280920" cy="1610283"/>
        </p:xfrm>
        <a:graphic>
          <a:graphicData uri="http://schemas.openxmlformats.org/drawingml/2006/table">
            <a:tbl>
              <a:tblPr firstRow="1" bandRow="1">
                <a:tableStyleId>{073A0DAA-6AF3-43AB-8588-CEC1D06C72B9}</a:tableStyleId>
              </a:tblPr>
              <a:tblGrid>
                <a:gridCol w="2232248"/>
                <a:gridCol w="1440160"/>
                <a:gridCol w="1080120"/>
                <a:gridCol w="1008112"/>
                <a:gridCol w="1440160"/>
                <a:gridCol w="1080120"/>
              </a:tblGrid>
              <a:tr h="238683">
                <a:tc>
                  <a:txBody>
                    <a:bodyPr/>
                    <a:lstStyle/>
                    <a:p>
                      <a:pPr algn="ctr"/>
                      <a:r>
                        <a:rPr lang="zh-CN" altLang="en-US" sz="800" dirty="0" smtClean="0"/>
                        <a:t>解决方案（分组聚合）</a:t>
                      </a:r>
                      <a:endParaRPr lang="zh-CN" altLang="en-US" sz="800" dirty="0"/>
                    </a:p>
                  </a:txBody>
                  <a:tcPr/>
                </a:tc>
                <a:tc>
                  <a:txBody>
                    <a:bodyPr/>
                    <a:lstStyle/>
                    <a:p>
                      <a:pPr algn="ctr"/>
                      <a:r>
                        <a:rPr lang="zh-CN" altLang="en-US" sz="800" kern="1200" dirty="0" smtClean="0"/>
                        <a:t>分组聚合过滤</a:t>
                      </a:r>
                      <a:r>
                        <a:rPr lang="en-US" altLang="zh-CN" sz="800" kern="1200" dirty="0" smtClean="0"/>
                        <a:t>Count</a:t>
                      </a:r>
                      <a:endParaRPr lang="zh-CN" altLang="en-US" sz="800" b="1" kern="1200" dirty="0">
                        <a:solidFill>
                          <a:schemeClr val="lt1"/>
                        </a:solidFill>
                        <a:latin typeface="+mn-lt"/>
                        <a:ea typeface="+mn-ea"/>
                        <a:cs typeface="+mn-cs"/>
                      </a:endParaRPr>
                    </a:p>
                  </a:txBody>
                  <a:tcPr/>
                </a:tc>
                <a:tc>
                  <a:txBody>
                    <a:bodyPr/>
                    <a:lstStyle/>
                    <a:p>
                      <a:pPr algn="ctr"/>
                      <a:r>
                        <a:rPr lang="en-US" altLang="zh-CN" sz="800" kern="1200" dirty="0" smtClean="0"/>
                        <a:t>Or  </a:t>
                      </a:r>
                      <a:r>
                        <a:rPr lang="zh-CN" altLang="en-US" sz="800" kern="1200" dirty="0" smtClean="0"/>
                        <a:t>连接词</a:t>
                      </a:r>
                      <a:endParaRPr lang="zh-CN" altLang="en-US" sz="800" b="1" kern="1200" dirty="0">
                        <a:solidFill>
                          <a:schemeClr val="lt1"/>
                        </a:solidFill>
                        <a:latin typeface="+mn-lt"/>
                        <a:ea typeface="+mn-ea"/>
                        <a:cs typeface="+mn-cs"/>
                      </a:endParaRPr>
                    </a:p>
                  </a:txBody>
                  <a:tcPr/>
                </a:tc>
                <a:tc>
                  <a:txBody>
                    <a:bodyPr/>
                    <a:lstStyle/>
                    <a:p>
                      <a:pPr marL="0" algn="ctr" defTabSz="914400" rtl="0" eaLnBrk="1" latinLnBrk="0" hangingPunct="1"/>
                      <a:r>
                        <a:rPr lang="zh-CN" altLang="en-US" sz="800" kern="1200" dirty="0" smtClean="0"/>
                        <a:t>聚合过滤</a:t>
                      </a:r>
                      <a:r>
                        <a:rPr lang="en-US" altLang="zh-CN" sz="800" kern="1200" dirty="0" smtClean="0"/>
                        <a:t>count</a:t>
                      </a:r>
                      <a:endParaRPr lang="zh-CN" altLang="en-US" sz="800" b="1" kern="1200" dirty="0">
                        <a:solidFill>
                          <a:schemeClr val="lt1"/>
                        </a:solidFill>
                        <a:latin typeface="+mn-lt"/>
                        <a:ea typeface="+mn-ea"/>
                        <a:cs typeface="+mn-cs"/>
                      </a:endParaRPr>
                    </a:p>
                  </a:txBody>
                  <a:tcPr/>
                </a:tc>
                <a:tc>
                  <a:txBody>
                    <a:bodyPr/>
                    <a:lstStyle/>
                    <a:p>
                      <a:pPr algn="ctr"/>
                      <a:r>
                        <a:rPr lang="zh-CN" altLang="en-US" sz="800" kern="1200" dirty="0" smtClean="0"/>
                        <a:t>分组聚合过滤</a:t>
                      </a:r>
                      <a:r>
                        <a:rPr lang="en-US" altLang="zh-CN" sz="800" kern="1200" dirty="0" smtClean="0"/>
                        <a:t>count</a:t>
                      </a:r>
                      <a:r>
                        <a:rPr lang="zh-CN" altLang="en-US" sz="800" kern="1200" dirty="0" smtClean="0"/>
                        <a:t>去重</a:t>
                      </a:r>
                      <a:endParaRPr lang="zh-CN" altLang="en-US" sz="800" b="1" kern="1200" dirty="0">
                        <a:solidFill>
                          <a:schemeClr val="lt1"/>
                        </a:solidFill>
                        <a:latin typeface="+mn-lt"/>
                        <a:ea typeface="+mn-ea"/>
                        <a:cs typeface="+mn-cs"/>
                      </a:endParaRPr>
                    </a:p>
                  </a:txBody>
                  <a:tcPr/>
                </a:tc>
                <a:tc>
                  <a:txBody>
                    <a:bodyPr/>
                    <a:lstStyle/>
                    <a:p>
                      <a:pPr algn="ctr"/>
                      <a:r>
                        <a:rPr lang="zh-CN" altLang="en-US" sz="800" kern="1200" dirty="0" smtClean="0"/>
                        <a:t>非聚合过滤查询</a:t>
                      </a:r>
                      <a:endParaRPr lang="zh-CN" altLang="en-US" sz="800" b="1" kern="1200" dirty="0">
                        <a:solidFill>
                          <a:schemeClr val="lt1"/>
                        </a:solidFill>
                        <a:latin typeface="+mn-lt"/>
                        <a:ea typeface="+mn-ea"/>
                        <a:cs typeface="+mn-cs"/>
                      </a:endParaRPr>
                    </a:p>
                  </a:txBody>
                  <a:tcPr/>
                </a:tc>
              </a:tr>
              <a:tr h="2458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400 </a:t>
                      </a:r>
                      <a:r>
                        <a:rPr lang="zh-CN" altLang="en-US" sz="1100" b="1" kern="1200" dirty="0" smtClean="0">
                          <a:solidFill>
                            <a:schemeClr val="dk1"/>
                          </a:solidFill>
                          <a:latin typeface="Times New Roman" panose="02020603050405020304" pitchFamily="18" charset="0"/>
                          <a:ea typeface="+mn-ea"/>
                          <a:cs typeface="Times New Roman" panose="02020603050405020304" pitchFamily="18" charset="0"/>
                        </a:rPr>
                        <a:t>并发 </a:t>
                      </a: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Presto on Hive (ORC file)</a:t>
                      </a:r>
                      <a:endParaRPr lang="zh-CN" altLang="en-US" sz="1100" b="1"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8370</a:t>
                      </a:r>
                      <a:endParaRPr lang="zh-CN" altLang="en-US" sz="11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4760</a:t>
                      </a:r>
                      <a:endParaRPr lang="zh-CN" altLang="en-US" sz="11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3872</a:t>
                      </a:r>
                      <a:endParaRPr lang="zh-CN" altLang="en-US" sz="11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6916</a:t>
                      </a:r>
                      <a:endParaRPr lang="zh-CN" altLang="en-US" sz="11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3965</a:t>
                      </a:r>
                      <a:endParaRPr lang="zh-CN" altLang="en-US" sz="1100" b="1" kern="1200" dirty="0">
                        <a:solidFill>
                          <a:schemeClr val="dk1"/>
                        </a:solidFill>
                        <a:latin typeface="Times New Roman" panose="02020603050405020304" pitchFamily="18" charset="0"/>
                        <a:ea typeface="+mn-ea"/>
                        <a:cs typeface="Times New Roman" panose="02020603050405020304" pitchFamily="18" charset="0"/>
                      </a:endParaRPr>
                    </a:p>
                  </a:txBody>
                  <a:tcPr/>
                </a:tc>
              </a:tr>
              <a:tr h="2828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400 </a:t>
                      </a:r>
                      <a:r>
                        <a:rPr lang="zh-CN" altLang="en-US" sz="1100" b="1" kern="1200" dirty="0" smtClean="0">
                          <a:solidFill>
                            <a:schemeClr val="dk1"/>
                          </a:solidFill>
                          <a:latin typeface="Times New Roman" panose="02020603050405020304" pitchFamily="18" charset="0"/>
                          <a:ea typeface="+mn-ea"/>
                          <a:cs typeface="Times New Roman" panose="02020603050405020304" pitchFamily="18" charset="0"/>
                        </a:rPr>
                        <a:t>并发 </a:t>
                      </a: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WeiwoDB</a:t>
                      </a:r>
                      <a:endParaRPr lang="zh-CN" altLang="en-US" sz="1100" b="1" kern="1200" dirty="0" smtClean="0">
                        <a:solidFill>
                          <a:schemeClr val="dk1"/>
                        </a:solidFill>
                        <a:latin typeface="Times New Roman" panose="02020603050405020304" pitchFamily="18" charset="0"/>
                        <a:ea typeface="+mn-ea"/>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b="1"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fontAlgn="ctr"/>
                      <a:r>
                        <a:rPr lang="en-US" altLang="zh-CN" sz="1100" b="1" kern="1200" dirty="0">
                          <a:solidFill>
                            <a:schemeClr val="dk1"/>
                          </a:solidFill>
                          <a:latin typeface="Times New Roman" panose="02020603050405020304" pitchFamily="18" charset="0"/>
                          <a:ea typeface="+mn-ea"/>
                          <a:cs typeface="Times New Roman" panose="02020603050405020304" pitchFamily="18" charset="0"/>
                        </a:rPr>
                        <a:t>4209</a:t>
                      </a:r>
                    </a:p>
                  </a:txBody>
                  <a:tcPr marL="7620" marR="7620" marT="7620" marB="0" anchor="ctr"/>
                </a:tc>
                <a:tc>
                  <a:txBody>
                    <a:bodyPr/>
                    <a:lstStyle/>
                    <a:p>
                      <a:pPr algn="ctr" fontAlgn="ctr"/>
                      <a:r>
                        <a:rPr lang="en-US" altLang="zh-CN" sz="1100" b="1" kern="1200" dirty="0">
                          <a:solidFill>
                            <a:schemeClr val="dk1"/>
                          </a:solidFill>
                          <a:latin typeface="Times New Roman" panose="02020603050405020304" pitchFamily="18" charset="0"/>
                          <a:ea typeface="+mn-ea"/>
                          <a:cs typeface="Times New Roman" panose="02020603050405020304" pitchFamily="18" charset="0"/>
                        </a:rPr>
                        <a:t>781</a:t>
                      </a:r>
                    </a:p>
                  </a:txBody>
                  <a:tcPr marL="7620" marR="7620" marT="7620" marB="0" anchor="ctr"/>
                </a:tc>
                <a:tc>
                  <a:txBody>
                    <a:bodyPr/>
                    <a:lstStyle/>
                    <a:p>
                      <a:pPr algn="ctr" fontAlgn="ctr"/>
                      <a:r>
                        <a:rPr lang="en-US" altLang="zh-CN" sz="1100" b="1" kern="1200" dirty="0">
                          <a:solidFill>
                            <a:schemeClr val="dk1"/>
                          </a:solidFill>
                          <a:latin typeface="Times New Roman" panose="02020603050405020304" pitchFamily="18" charset="0"/>
                          <a:ea typeface="+mn-ea"/>
                          <a:cs typeface="Times New Roman" panose="02020603050405020304" pitchFamily="18" charset="0"/>
                        </a:rPr>
                        <a:t>915</a:t>
                      </a:r>
                    </a:p>
                  </a:txBody>
                  <a:tcPr marL="7620" marR="7620" marT="7620" marB="0" anchor="ctr"/>
                </a:tc>
                <a:tc>
                  <a:txBody>
                    <a:bodyPr/>
                    <a:lstStyle/>
                    <a:p>
                      <a:pPr algn="ctr" fontAlgn="ctr"/>
                      <a:r>
                        <a:rPr lang="en-US" altLang="zh-CN" sz="1100" b="1" kern="1200" dirty="0">
                          <a:solidFill>
                            <a:schemeClr val="dk1"/>
                          </a:solidFill>
                          <a:latin typeface="Times New Roman" panose="02020603050405020304" pitchFamily="18" charset="0"/>
                          <a:ea typeface="+mn-ea"/>
                          <a:cs typeface="Times New Roman" panose="02020603050405020304" pitchFamily="18" charset="0"/>
                        </a:rPr>
                        <a:t>3043</a:t>
                      </a:r>
                    </a:p>
                  </a:txBody>
                  <a:tcPr marL="7620" marR="7620" marT="7620" marB="0" anchor="ctr"/>
                </a:tc>
                <a:tc>
                  <a:txBody>
                    <a:bodyPr/>
                    <a:lstStyle/>
                    <a:p>
                      <a:pPr algn="ctr" fontAlgn="ctr"/>
                      <a:r>
                        <a:rPr lang="en-US" altLang="zh-CN" sz="1100" b="1" kern="1200" dirty="0">
                          <a:solidFill>
                            <a:schemeClr val="dk1"/>
                          </a:solidFill>
                          <a:latin typeface="Times New Roman" panose="02020603050405020304" pitchFamily="18" charset="0"/>
                          <a:ea typeface="+mn-ea"/>
                          <a:cs typeface="Times New Roman" panose="02020603050405020304" pitchFamily="18" charset="0"/>
                        </a:rPr>
                        <a:t>980</a:t>
                      </a:r>
                    </a:p>
                  </a:txBody>
                  <a:tcPr marL="7620" marR="7620" marT="7620" marB="0" anchor="ctr"/>
                </a:tc>
              </a:tr>
              <a:tr h="2828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3000 </a:t>
                      </a:r>
                      <a:r>
                        <a:rPr lang="zh-CN" altLang="en-US" sz="1100" b="1" kern="1200" dirty="0" smtClean="0">
                          <a:solidFill>
                            <a:schemeClr val="dk1"/>
                          </a:solidFill>
                          <a:latin typeface="Times New Roman" panose="02020603050405020304" pitchFamily="18" charset="0"/>
                          <a:ea typeface="+mn-ea"/>
                          <a:cs typeface="Times New Roman" panose="02020603050405020304" pitchFamily="18" charset="0"/>
                        </a:rPr>
                        <a:t>并发 </a:t>
                      </a: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WeiwoDB</a:t>
                      </a:r>
                      <a:endParaRPr lang="zh-CN" altLang="en-US" sz="1100" b="1" kern="1200" dirty="0" smtClean="0">
                        <a:solidFill>
                          <a:schemeClr val="dk1"/>
                        </a:solidFill>
                        <a:latin typeface="Times New Roman" panose="02020603050405020304" pitchFamily="18" charset="0"/>
                        <a:ea typeface="+mn-ea"/>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100" b="1"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fontAlgn="ctr"/>
                      <a:r>
                        <a:rPr lang="en-US" altLang="zh-CN" sz="1100" b="1" kern="1200" dirty="0">
                          <a:solidFill>
                            <a:schemeClr val="dk1"/>
                          </a:solidFill>
                          <a:latin typeface="Times New Roman" panose="02020603050405020304" pitchFamily="18" charset="0"/>
                          <a:ea typeface="+mn-ea"/>
                          <a:cs typeface="Times New Roman" panose="02020603050405020304" pitchFamily="18" charset="0"/>
                        </a:rPr>
                        <a:t>21199</a:t>
                      </a:r>
                    </a:p>
                  </a:txBody>
                  <a:tcPr marL="7620" marR="7620" marT="7620" marB="0" anchor="ctr"/>
                </a:tc>
                <a:tc>
                  <a:txBody>
                    <a:bodyPr/>
                    <a:lstStyle/>
                    <a:p>
                      <a:pPr algn="ctr" fontAlgn="ctr"/>
                      <a:r>
                        <a:rPr lang="en-US" altLang="zh-CN" sz="1100" b="1" kern="1200" dirty="0">
                          <a:solidFill>
                            <a:schemeClr val="dk1"/>
                          </a:solidFill>
                          <a:latin typeface="Times New Roman" panose="02020603050405020304" pitchFamily="18" charset="0"/>
                          <a:ea typeface="+mn-ea"/>
                          <a:cs typeface="Times New Roman" panose="02020603050405020304" pitchFamily="18" charset="0"/>
                        </a:rPr>
                        <a:t>6212</a:t>
                      </a:r>
                    </a:p>
                  </a:txBody>
                  <a:tcPr marL="7620" marR="7620" marT="7620" marB="0" anchor="ctr"/>
                </a:tc>
                <a:tc>
                  <a:txBody>
                    <a:bodyPr/>
                    <a:lstStyle/>
                    <a:p>
                      <a:pPr algn="ctr" fontAlgn="ctr"/>
                      <a:r>
                        <a:rPr lang="en-US" altLang="zh-CN" sz="1100" b="1" kern="1200" dirty="0">
                          <a:solidFill>
                            <a:schemeClr val="dk1"/>
                          </a:solidFill>
                          <a:latin typeface="Times New Roman" panose="02020603050405020304" pitchFamily="18" charset="0"/>
                          <a:ea typeface="+mn-ea"/>
                          <a:cs typeface="Times New Roman" panose="02020603050405020304" pitchFamily="18" charset="0"/>
                        </a:rPr>
                        <a:t>7617</a:t>
                      </a:r>
                    </a:p>
                  </a:txBody>
                  <a:tcPr marL="7620" marR="7620" marT="7620" marB="0" anchor="ctr"/>
                </a:tc>
                <a:tc>
                  <a:txBody>
                    <a:bodyPr/>
                    <a:lstStyle/>
                    <a:p>
                      <a:pPr algn="ctr" fontAlgn="ctr"/>
                      <a:endParaRPr lang="en-US" altLang="zh-CN" sz="1100" b="1" kern="1200" dirty="0">
                        <a:solidFill>
                          <a:schemeClr val="dk1"/>
                        </a:solidFill>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en-US" altLang="zh-CN" sz="1100" b="1" kern="1200" dirty="0">
                          <a:solidFill>
                            <a:schemeClr val="dk1"/>
                          </a:solidFill>
                          <a:latin typeface="Times New Roman" panose="02020603050405020304" pitchFamily="18" charset="0"/>
                          <a:ea typeface="+mn-ea"/>
                          <a:cs typeface="Times New Roman" panose="02020603050405020304" pitchFamily="18" charset="0"/>
                        </a:rPr>
                        <a:t>9289</a:t>
                      </a:r>
                    </a:p>
                  </a:txBody>
                  <a:tcPr marL="7620" marR="7620" marT="7620" marB="0" anchor="ctr"/>
                </a:tc>
              </a:tr>
              <a:tr h="2458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500 </a:t>
                      </a:r>
                      <a:r>
                        <a:rPr lang="zh-CN" altLang="en-US" sz="1100" b="1" kern="1200" dirty="0" smtClean="0">
                          <a:solidFill>
                            <a:schemeClr val="dk1"/>
                          </a:solidFill>
                          <a:latin typeface="Times New Roman" panose="02020603050405020304" pitchFamily="18" charset="0"/>
                          <a:ea typeface="+mn-ea"/>
                          <a:cs typeface="Times New Roman" panose="02020603050405020304" pitchFamily="18" charset="0"/>
                        </a:rPr>
                        <a:t>并发 </a:t>
                      </a: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WeiwoDB</a:t>
                      </a:r>
                      <a:endParaRPr lang="zh-CN" altLang="en-US" sz="1100" b="1"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fontAlgn="ctr"/>
                      <a:endParaRPr lang="en-US" altLang="zh-CN" sz="1100" b="1" kern="1200" dirty="0">
                        <a:solidFill>
                          <a:schemeClr val="dk1"/>
                        </a:solidFill>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endParaRPr lang="en-US" altLang="zh-CN" sz="1100" b="1" kern="1200" dirty="0">
                        <a:solidFill>
                          <a:schemeClr val="dk1"/>
                        </a:solidFill>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endParaRPr lang="en-US" altLang="zh-CN" sz="1100" b="1" kern="1200" dirty="0">
                        <a:solidFill>
                          <a:schemeClr val="dk1"/>
                        </a:solidFill>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3021</a:t>
                      </a:r>
                    </a:p>
                  </a:txBody>
                  <a:tcPr marL="7620" marR="7620" marT="7620" marB="0" anchor="ctr"/>
                </a:tc>
                <a:tc>
                  <a:txBody>
                    <a:bodyPr/>
                    <a:lstStyle/>
                    <a:p>
                      <a:pPr algn="ctr" fontAlgn="ctr"/>
                      <a:endParaRPr lang="en-US" altLang="zh-CN" sz="1100" b="1" kern="1200" dirty="0">
                        <a:solidFill>
                          <a:schemeClr val="dk1"/>
                        </a:solidFill>
                        <a:latin typeface="Times New Roman" panose="02020603050405020304" pitchFamily="18" charset="0"/>
                        <a:ea typeface="+mn-ea"/>
                        <a:cs typeface="Times New Roman" panose="02020603050405020304" pitchFamily="18" charset="0"/>
                      </a:endParaRPr>
                    </a:p>
                  </a:txBody>
                  <a:tcPr marL="7620" marR="7620" marT="7620" marB="0" anchor="ct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387412304"/>
              </p:ext>
            </p:extLst>
          </p:nvPr>
        </p:nvGraphicFramePr>
        <p:xfrm>
          <a:off x="395536" y="5140920"/>
          <a:ext cx="8280920" cy="1168400"/>
        </p:xfrm>
        <a:graphic>
          <a:graphicData uri="http://schemas.openxmlformats.org/drawingml/2006/table">
            <a:tbl>
              <a:tblPr firstRow="1" bandRow="1">
                <a:tableStyleId>{073A0DAA-6AF3-43AB-8588-CEC1D06C72B9}</a:tableStyleId>
              </a:tblPr>
              <a:tblGrid>
                <a:gridCol w="2232248"/>
                <a:gridCol w="1440160"/>
                <a:gridCol w="1152128"/>
                <a:gridCol w="936104"/>
                <a:gridCol w="1440160"/>
                <a:gridCol w="1080120"/>
              </a:tblGrid>
              <a:tr h="370840">
                <a:tc>
                  <a:txBody>
                    <a:bodyPr/>
                    <a:lstStyle/>
                    <a:p>
                      <a:r>
                        <a:rPr lang="zh-CN" altLang="en-US" sz="800" dirty="0" smtClean="0"/>
                        <a:t>解决方案（分组聚合）</a:t>
                      </a:r>
                      <a:endParaRPr lang="zh-CN" altLang="en-US" sz="800" dirty="0"/>
                    </a:p>
                  </a:txBody>
                  <a:tcPr/>
                </a:tc>
                <a:tc>
                  <a:txBody>
                    <a:bodyPr/>
                    <a:lstStyle/>
                    <a:p>
                      <a:r>
                        <a:rPr lang="zh-CN" altLang="en-US" sz="800" kern="1200" dirty="0" smtClean="0"/>
                        <a:t>分组聚合过滤</a:t>
                      </a:r>
                      <a:r>
                        <a:rPr lang="en-US" altLang="zh-CN" sz="800" kern="1200" dirty="0" smtClean="0"/>
                        <a:t>Count</a:t>
                      </a:r>
                      <a:endParaRPr lang="zh-CN" altLang="en-US" sz="800" b="1" kern="1200" dirty="0">
                        <a:solidFill>
                          <a:schemeClr val="lt1"/>
                        </a:solidFill>
                        <a:latin typeface="+mn-lt"/>
                        <a:ea typeface="+mn-ea"/>
                        <a:cs typeface="+mn-cs"/>
                      </a:endParaRPr>
                    </a:p>
                  </a:txBody>
                  <a:tcPr/>
                </a:tc>
                <a:tc>
                  <a:txBody>
                    <a:bodyPr/>
                    <a:lstStyle/>
                    <a:p>
                      <a:r>
                        <a:rPr lang="en-US" altLang="zh-CN" sz="800" kern="1200" dirty="0" smtClean="0"/>
                        <a:t>Or  </a:t>
                      </a:r>
                      <a:r>
                        <a:rPr lang="zh-CN" altLang="en-US" sz="800" kern="1200" dirty="0" smtClean="0"/>
                        <a:t>连接词</a:t>
                      </a:r>
                      <a:endParaRPr lang="zh-CN" altLang="en-US" sz="800" b="1" kern="1200" dirty="0">
                        <a:solidFill>
                          <a:schemeClr val="lt1"/>
                        </a:solidFill>
                        <a:latin typeface="+mn-lt"/>
                        <a:ea typeface="+mn-ea"/>
                        <a:cs typeface="+mn-cs"/>
                      </a:endParaRPr>
                    </a:p>
                  </a:txBody>
                  <a:tcPr/>
                </a:tc>
                <a:tc>
                  <a:txBody>
                    <a:bodyPr/>
                    <a:lstStyle/>
                    <a:p>
                      <a:pPr marL="0" algn="l" defTabSz="914400" rtl="0" eaLnBrk="1" latinLnBrk="0" hangingPunct="1"/>
                      <a:r>
                        <a:rPr lang="zh-CN" altLang="en-US" sz="800" kern="1200" dirty="0" smtClean="0"/>
                        <a:t>聚合过滤</a:t>
                      </a:r>
                      <a:r>
                        <a:rPr lang="en-US" altLang="zh-CN" sz="800" kern="1200" dirty="0" smtClean="0"/>
                        <a:t>count</a:t>
                      </a:r>
                      <a:endParaRPr lang="zh-CN" altLang="en-US" sz="800" b="1" kern="1200" dirty="0">
                        <a:solidFill>
                          <a:schemeClr val="lt1"/>
                        </a:solidFill>
                        <a:latin typeface="+mn-lt"/>
                        <a:ea typeface="+mn-ea"/>
                        <a:cs typeface="+mn-cs"/>
                      </a:endParaRPr>
                    </a:p>
                  </a:txBody>
                  <a:tcPr/>
                </a:tc>
                <a:tc>
                  <a:txBody>
                    <a:bodyPr/>
                    <a:lstStyle/>
                    <a:p>
                      <a:r>
                        <a:rPr lang="zh-CN" altLang="en-US" sz="800" kern="1200" dirty="0" smtClean="0"/>
                        <a:t>分组聚合过滤</a:t>
                      </a:r>
                      <a:r>
                        <a:rPr lang="en-US" altLang="zh-CN" sz="800" kern="1200" dirty="0" smtClean="0"/>
                        <a:t>count</a:t>
                      </a:r>
                      <a:r>
                        <a:rPr lang="zh-CN" altLang="en-US" sz="800" kern="1200" dirty="0" smtClean="0"/>
                        <a:t>去重</a:t>
                      </a:r>
                      <a:endParaRPr lang="zh-CN" altLang="en-US" sz="800" b="1" kern="1200" dirty="0">
                        <a:solidFill>
                          <a:schemeClr val="lt1"/>
                        </a:solidFill>
                        <a:latin typeface="+mn-lt"/>
                        <a:ea typeface="+mn-ea"/>
                        <a:cs typeface="+mn-cs"/>
                      </a:endParaRPr>
                    </a:p>
                  </a:txBody>
                  <a:tcPr/>
                </a:tc>
                <a:tc>
                  <a:txBody>
                    <a:bodyPr/>
                    <a:lstStyle/>
                    <a:p>
                      <a:r>
                        <a:rPr lang="zh-CN" altLang="en-US" sz="800" kern="1200" dirty="0" smtClean="0"/>
                        <a:t>非聚合过滤查询</a:t>
                      </a:r>
                      <a:endParaRPr lang="zh-CN" altLang="en-US" sz="800" b="1" kern="1200" dirty="0">
                        <a:solidFill>
                          <a:schemeClr val="lt1"/>
                        </a:solidFill>
                        <a:latin typeface="+mn-lt"/>
                        <a:ea typeface="+mn-ea"/>
                        <a:cs typeface="+mn-cs"/>
                      </a:endParaRPr>
                    </a:p>
                  </a:txBody>
                  <a:tcPr/>
                </a:tc>
              </a:tr>
              <a:tr h="37084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Presto on Hive (ORC file)</a:t>
                      </a:r>
                      <a:endParaRPr lang="zh-CN" altLang="en-US" sz="1100" b="1"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300~400</a:t>
                      </a:r>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300~400</a:t>
                      </a:r>
                      <a:endParaRPr lang="zh-CN" altLang="en-US" sz="1100" b="1"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300~400</a:t>
                      </a:r>
                      <a:endParaRPr lang="zh-CN" altLang="en-US" sz="1100" b="1"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300~400</a:t>
                      </a:r>
                      <a:endParaRPr lang="zh-CN" altLang="en-US" sz="1100" b="1"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300~400</a:t>
                      </a:r>
                      <a:endParaRPr lang="zh-CN" altLang="en-US" sz="1100" b="1" kern="1200" dirty="0" smtClean="0">
                        <a:solidFill>
                          <a:schemeClr val="dk1"/>
                        </a:solidFill>
                        <a:latin typeface="Times New Roman" panose="02020603050405020304" pitchFamily="18" charset="0"/>
                        <a:ea typeface="+mn-ea"/>
                        <a:cs typeface="Times New Roman" panose="02020603050405020304" pitchFamily="18" charset="0"/>
                      </a:endParaRPr>
                    </a:p>
                  </a:txBody>
                  <a:tcPr/>
                </a:tc>
              </a:tr>
              <a:tr h="37084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WeiwoDB</a:t>
                      </a:r>
                      <a:endParaRPr lang="zh-CN" altLang="en-US" sz="1100" b="1"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3000~4000</a:t>
                      </a:r>
                      <a:endParaRPr lang="zh-CN" altLang="en-US" sz="1100" b="1" kern="1200" dirty="0" smtClean="0">
                        <a:solidFill>
                          <a:schemeClr val="dk1"/>
                        </a:solidFill>
                        <a:latin typeface="Times New Roman" panose="02020603050405020304" pitchFamily="18" charset="0"/>
                        <a:ea typeface="+mn-ea"/>
                        <a:cs typeface="Times New Roman" panose="02020603050405020304" pitchFamily="18" charset="0"/>
                      </a:endParaRPr>
                    </a:p>
                    <a:p>
                      <a:pPr marL="0" algn="ctr" defTabSz="914400" rtl="0" eaLnBrk="1" fontAlgn="ctr" latinLnBrk="0" hangingPunct="1"/>
                      <a:endParaRPr lang="zh-CN" altLang="en-US" sz="11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3000~4000</a:t>
                      </a:r>
                      <a:endParaRPr lang="zh-CN" altLang="en-US" sz="1100" b="1"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3000~4000</a:t>
                      </a:r>
                      <a:endParaRPr lang="zh-CN" altLang="en-US" sz="1100" b="1" kern="1200" dirty="0" smtClean="0">
                        <a:solidFill>
                          <a:schemeClr val="dk1"/>
                        </a:solidFill>
                        <a:latin typeface="Times New Roman" panose="02020603050405020304" pitchFamily="18" charset="0"/>
                        <a:ea typeface="+mn-ea"/>
                        <a:cs typeface="Times New Roman" panose="02020603050405020304" pitchFamily="18" charset="0"/>
                      </a:endParaRPr>
                    </a:p>
                    <a:p>
                      <a:pPr marL="0" marR="0" indent="0" algn="ctr" defTabSz="914400" rtl="0" eaLnBrk="1" fontAlgn="ctr" latinLnBrk="0" hangingPunct="1">
                        <a:lnSpc>
                          <a:spcPct val="100000"/>
                        </a:lnSpc>
                        <a:spcBef>
                          <a:spcPts val="0"/>
                        </a:spcBef>
                        <a:spcAft>
                          <a:spcPts val="0"/>
                        </a:spcAft>
                        <a:buClrTx/>
                        <a:buSzTx/>
                        <a:buFontTx/>
                        <a:buNone/>
                        <a:tabLst/>
                        <a:defRPr/>
                      </a:pPr>
                      <a:endParaRPr lang="en-US" altLang="zh-CN" sz="1100" b="1"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500~600</a:t>
                      </a:r>
                      <a:endParaRPr lang="zh-CN" altLang="en-US" sz="1100" b="1" kern="1200" dirty="0" smtClean="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100" b="1" kern="1200" dirty="0" smtClean="0">
                          <a:solidFill>
                            <a:schemeClr val="dk1"/>
                          </a:solidFill>
                          <a:latin typeface="Times New Roman" panose="02020603050405020304" pitchFamily="18" charset="0"/>
                          <a:ea typeface="+mn-ea"/>
                          <a:cs typeface="Times New Roman" panose="02020603050405020304" pitchFamily="18" charset="0"/>
                        </a:rPr>
                        <a:t>3000~4000</a:t>
                      </a:r>
                      <a:endParaRPr lang="zh-CN" altLang="en-US" sz="1100" b="1" kern="1200" dirty="0" smtClean="0">
                        <a:solidFill>
                          <a:schemeClr val="dk1"/>
                        </a:solidFill>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36065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Roadmap</a:t>
            </a:r>
            <a:endParaRPr lang="zh-CN" altLang="en-US" dirty="0"/>
          </a:p>
        </p:txBody>
      </p:sp>
      <p:sp>
        <p:nvSpPr>
          <p:cNvPr id="6" name="矩形 5"/>
          <p:cNvSpPr/>
          <p:nvPr/>
        </p:nvSpPr>
        <p:spPr>
          <a:xfrm>
            <a:off x="298170" y="1419592"/>
            <a:ext cx="1537526" cy="4142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600" dirty="0">
                <a:solidFill>
                  <a:schemeClr val="tx1"/>
                </a:solidFill>
              </a:rPr>
              <a:t>2016 Q4</a:t>
            </a:r>
            <a:endParaRPr lang="zh-CN" altLang="en-US" sz="1600" dirty="0">
              <a:solidFill>
                <a:schemeClr val="tx1"/>
              </a:solidFill>
            </a:endParaRPr>
          </a:p>
        </p:txBody>
      </p:sp>
      <p:sp>
        <p:nvSpPr>
          <p:cNvPr id="7" name="矩形 6"/>
          <p:cNvSpPr/>
          <p:nvPr/>
        </p:nvSpPr>
        <p:spPr>
          <a:xfrm>
            <a:off x="236873" y="2018564"/>
            <a:ext cx="1408156" cy="18211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244" dirty="0">
                <a:solidFill>
                  <a:schemeClr val="tx1"/>
                </a:solidFill>
              </a:rPr>
              <a:t>Version 0.1</a:t>
            </a:r>
          </a:p>
          <a:p>
            <a:r>
              <a:rPr lang="zh-CN" altLang="en-US" sz="1244" dirty="0">
                <a:solidFill>
                  <a:schemeClr val="tx1"/>
                </a:solidFill>
              </a:rPr>
              <a:t>功能 </a:t>
            </a:r>
            <a:r>
              <a:rPr lang="en-US" altLang="zh-CN" sz="1244" dirty="0">
                <a:solidFill>
                  <a:schemeClr val="tx1"/>
                </a:solidFill>
              </a:rPr>
              <a:t>POC</a:t>
            </a:r>
          </a:p>
          <a:p>
            <a:pPr marL="254003" indent="-254003">
              <a:buFont typeface="Arial" panose="020B0604020202020204" pitchFamily="34" charset="0"/>
              <a:buChar char="•"/>
            </a:pPr>
            <a:r>
              <a:rPr lang="en-US" altLang="zh-CN" sz="1244" dirty="0">
                <a:solidFill>
                  <a:schemeClr val="tx1"/>
                </a:solidFill>
              </a:rPr>
              <a:t>Connector</a:t>
            </a:r>
            <a:r>
              <a:rPr lang="zh-CN" altLang="en-US" sz="1244" dirty="0">
                <a:solidFill>
                  <a:schemeClr val="tx1"/>
                </a:solidFill>
              </a:rPr>
              <a:t>实现</a:t>
            </a:r>
            <a:endParaRPr lang="en-US" altLang="zh-CN" sz="1244" dirty="0">
              <a:solidFill>
                <a:schemeClr val="tx1"/>
              </a:solidFill>
            </a:endParaRPr>
          </a:p>
          <a:p>
            <a:pPr marL="254003" indent="-254003">
              <a:buFont typeface="Arial" panose="020B0604020202020204" pitchFamily="34" charset="0"/>
              <a:buChar char="•"/>
            </a:pPr>
            <a:r>
              <a:rPr lang="en-US" altLang="zh-CN" sz="1244" dirty="0">
                <a:solidFill>
                  <a:schemeClr val="tx1"/>
                </a:solidFill>
              </a:rPr>
              <a:t>SQL</a:t>
            </a:r>
            <a:r>
              <a:rPr lang="zh-CN" altLang="en-US" sz="1244" dirty="0">
                <a:solidFill>
                  <a:schemeClr val="tx1"/>
                </a:solidFill>
              </a:rPr>
              <a:t>查询支持</a:t>
            </a:r>
            <a:endParaRPr lang="en-US" altLang="zh-CN" sz="1244" dirty="0">
              <a:solidFill>
                <a:schemeClr val="tx1"/>
              </a:solidFill>
            </a:endParaRPr>
          </a:p>
          <a:p>
            <a:pPr marL="254003" indent="-254003">
              <a:buFont typeface="Arial" panose="020B0604020202020204" pitchFamily="34" charset="0"/>
              <a:buChar char="•"/>
            </a:pPr>
            <a:r>
              <a:rPr lang="zh-CN" altLang="en-US" sz="1244" dirty="0">
                <a:solidFill>
                  <a:schemeClr val="tx1"/>
                </a:solidFill>
              </a:rPr>
              <a:t>数据实时流入</a:t>
            </a:r>
            <a:endParaRPr lang="en-US" altLang="zh-CN" sz="1244" dirty="0">
              <a:solidFill>
                <a:schemeClr val="tx1"/>
              </a:solidFill>
            </a:endParaRPr>
          </a:p>
          <a:p>
            <a:pPr marL="254003" indent="-254003">
              <a:buFont typeface="Arial" panose="020B0604020202020204" pitchFamily="34" charset="0"/>
              <a:buChar char="•"/>
            </a:pPr>
            <a:r>
              <a:rPr lang="en-US" altLang="zh-CN" sz="1244" dirty="0">
                <a:solidFill>
                  <a:schemeClr val="tx1"/>
                </a:solidFill>
              </a:rPr>
              <a:t>…</a:t>
            </a:r>
          </a:p>
          <a:p>
            <a:endParaRPr lang="en-US" altLang="zh-CN" sz="1244" dirty="0">
              <a:solidFill>
                <a:schemeClr val="tx1"/>
              </a:solidFill>
            </a:endParaRPr>
          </a:p>
        </p:txBody>
      </p:sp>
      <p:sp>
        <p:nvSpPr>
          <p:cNvPr id="12" name="矩形 11"/>
          <p:cNvSpPr/>
          <p:nvPr/>
        </p:nvSpPr>
        <p:spPr>
          <a:xfrm>
            <a:off x="1763688" y="1395891"/>
            <a:ext cx="1512168" cy="36673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600" dirty="0">
                <a:solidFill>
                  <a:schemeClr val="tx1"/>
                </a:solidFill>
              </a:rPr>
              <a:t>2017 Q1</a:t>
            </a:r>
            <a:endParaRPr lang="zh-CN" altLang="en-US" sz="1600" dirty="0">
              <a:solidFill>
                <a:schemeClr val="tx1"/>
              </a:solidFill>
            </a:endParaRPr>
          </a:p>
        </p:txBody>
      </p:sp>
      <p:sp>
        <p:nvSpPr>
          <p:cNvPr id="13" name="矩形 12"/>
          <p:cNvSpPr/>
          <p:nvPr/>
        </p:nvSpPr>
        <p:spPr>
          <a:xfrm>
            <a:off x="1795692" y="1988840"/>
            <a:ext cx="1408156" cy="3960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244" dirty="0">
                <a:solidFill>
                  <a:schemeClr val="tx1"/>
                </a:solidFill>
              </a:rPr>
              <a:t>Version </a:t>
            </a:r>
            <a:r>
              <a:rPr lang="en-US" altLang="zh-CN" sz="1244" dirty="0" smtClean="0">
                <a:solidFill>
                  <a:schemeClr val="tx1"/>
                </a:solidFill>
              </a:rPr>
              <a:t>0.2, 0.3</a:t>
            </a:r>
            <a:endParaRPr lang="en-US" altLang="zh-CN" sz="1244" dirty="0">
              <a:solidFill>
                <a:schemeClr val="tx1"/>
              </a:solidFill>
            </a:endParaRPr>
          </a:p>
          <a:p>
            <a:pPr marL="254003" indent="-254003">
              <a:buFont typeface="Arial" panose="020B0604020202020204" pitchFamily="34" charset="0"/>
              <a:buChar char="•"/>
            </a:pPr>
            <a:r>
              <a:rPr lang="en-US" altLang="zh-CN" sz="1244" dirty="0">
                <a:solidFill>
                  <a:schemeClr val="tx1"/>
                </a:solidFill>
              </a:rPr>
              <a:t>Recover</a:t>
            </a:r>
          </a:p>
          <a:p>
            <a:pPr marL="254003" indent="-254003">
              <a:buFont typeface="Arial" panose="020B0604020202020204" pitchFamily="34" charset="0"/>
              <a:buChar char="•"/>
            </a:pPr>
            <a:r>
              <a:rPr lang="zh-CN" altLang="en-US" sz="1244" dirty="0" smtClean="0">
                <a:solidFill>
                  <a:schemeClr val="tx1"/>
                </a:solidFill>
              </a:rPr>
              <a:t>时间，浮点类型</a:t>
            </a:r>
            <a:r>
              <a:rPr lang="zh-CN" altLang="en-US" sz="1244" dirty="0">
                <a:solidFill>
                  <a:schemeClr val="tx1"/>
                </a:solidFill>
              </a:rPr>
              <a:t>支持</a:t>
            </a:r>
            <a:endParaRPr lang="en-US" altLang="zh-CN" sz="1244" dirty="0">
              <a:solidFill>
                <a:schemeClr val="tx1"/>
              </a:solidFill>
            </a:endParaRPr>
          </a:p>
          <a:p>
            <a:pPr marL="254003" indent="-254003">
              <a:buFont typeface="Arial" panose="020B0604020202020204" pitchFamily="34" charset="0"/>
              <a:buChar char="•"/>
            </a:pPr>
            <a:r>
              <a:rPr lang="zh-CN" altLang="en-US" sz="1244" dirty="0" smtClean="0">
                <a:solidFill>
                  <a:schemeClr val="tx1"/>
                </a:solidFill>
              </a:rPr>
              <a:t>性能优化</a:t>
            </a:r>
            <a:endParaRPr lang="en-US" altLang="zh-CN" sz="1244" dirty="0" smtClean="0">
              <a:solidFill>
                <a:schemeClr val="tx1"/>
              </a:solidFill>
            </a:endParaRPr>
          </a:p>
          <a:p>
            <a:pPr marL="254003" indent="-254003">
              <a:buFont typeface="Arial" panose="020B0604020202020204" pitchFamily="34" charset="0"/>
              <a:buChar char="•"/>
            </a:pPr>
            <a:r>
              <a:rPr lang="zh-CN" altLang="en-US" sz="1244" dirty="0" smtClean="0">
                <a:solidFill>
                  <a:schemeClr val="tx1"/>
                </a:solidFill>
              </a:rPr>
              <a:t>漏斗业务需求</a:t>
            </a:r>
            <a:endParaRPr lang="en-US" altLang="zh-CN" sz="1244" dirty="0" smtClean="0">
              <a:solidFill>
                <a:schemeClr val="tx1"/>
              </a:solidFill>
            </a:endParaRPr>
          </a:p>
          <a:p>
            <a:pPr marL="254003" indent="-254003">
              <a:buFont typeface="Arial" panose="020B0604020202020204" pitchFamily="34" charset="0"/>
              <a:buChar char="•"/>
            </a:pPr>
            <a:r>
              <a:rPr lang="zh-CN" altLang="en-US" sz="1244" dirty="0" smtClean="0">
                <a:solidFill>
                  <a:schemeClr val="tx1"/>
                </a:solidFill>
              </a:rPr>
              <a:t>离线数据接入模块开发</a:t>
            </a:r>
            <a:endParaRPr lang="en-US" altLang="zh-CN" sz="1244" dirty="0" smtClean="0">
              <a:solidFill>
                <a:schemeClr val="tx1"/>
              </a:solidFill>
            </a:endParaRPr>
          </a:p>
          <a:p>
            <a:pPr marL="254003" indent="-254003">
              <a:buFont typeface="Arial" panose="020B0604020202020204" pitchFamily="34" charset="0"/>
              <a:buChar char="•"/>
            </a:pPr>
            <a:r>
              <a:rPr lang="zh-CN" altLang="en-US" sz="1244" dirty="0" smtClean="0">
                <a:solidFill>
                  <a:schemeClr val="tx1"/>
                </a:solidFill>
              </a:rPr>
              <a:t>支持更多语法</a:t>
            </a:r>
            <a:endParaRPr lang="en-US" altLang="zh-CN" sz="1244" dirty="0" smtClean="0">
              <a:solidFill>
                <a:schemeClr val="tx1"/>
              </a:solidFill>
            </a:endParaRPr>
          </a:p>
          <a:p>
            <a:pPr marL="254003" indent="-254003">
              <a:buFont typeface="Arial" panose="020B0604020202020204" pitchFamily="34" charset="0"/>
              <a:buChar char="•"/>
            </a:pPr>
            <a:r>
              <a:rPr lang="zh-CN" altLang="en-US" sz="1244" dirty="0" smtClean="0">
                <a:solidFill>
                  <a:schemeClr val="tx1"/>
                </a:solidFill>
              </a:rPr>
              <a:t>索引合并</a:t>
            </a:r>
            <a:endParaRPr lang="en-US" altLang="zh-CN" sz="1244" dirty="0" smtClean="0">
              <a:solidFill>
                <a:schemeClr val="tx1"/>
              </a:solidFill>
            </a:endParaRPr>
          </a:p>
          <a:p>
            <a:pPr marL="254003" indent="-254003">
              <a:buFont typeface="Arial" panose="020B0604020202020204" pitchFamily="34" charset="0"/>
              <a:buChar char="•"/>
            </a:pPr>
            <a:r>
              <a:rPr lang="zh-CN" altLang="en-US" sz="1244" dirty="0" smtClean="0">
                <a:solidFill>
                  <a:schemeClr val="tx1"/>
                </a:solidFill>
              </a:rPr>
              <a:t>自动化平台</a:t>
            </a:r>
            <a:endParaRPr lang="en-US" altLang="zh-CN" sz="1244" dirty="0" smtClean="0">
              <a:solidFill>
                <a:schemeClr val="tx1"/>
              </a:solidFill>
            </a:endParaRPr>
          </a:p>
          <a:p>
            <a:pPr marL="254003" indent="-254003">
              <a:buFont typeface="Arial" panose="020B0604020202020204" pitchFamily="34" charset="0"/>
              <a:buChar char="•"/>
            </a:pPr>
            <a:r>
              <a:rPr lang="zh-CN" altLang="en-US" sz="1244" dirty="0" smtClean="0">
                <a:solidFill>
                  <a:schemeClr val="tx1"/>
                </a:solidFill>
              </a:rPr>
              <a:t>添加权限模块</a:t>
            </a:r>
            <a:endParaRPr lang="en-US" altLang="zh-CN" sz="1244" dirty="0" smtClean="0">
              <a:solidFill>
                <a:schemeClr val="tx1"/>
              </a:solidFill>
            </a:endParaRPr>
          </a:p>
          <a:p>
            <a:pPr marL="254003" indent="-254003">
              <a:buFont typeface="Arial" panose="020B0604020202020204" pitchFamily="34" charset="0"/>
              <a:buChar char="•"/>
            </a:pPr>
            <a:r>
              <a:rPr lang="zh-CN" altLang="en-US" sz="1244" dirty="0" smtClean="0">
                <a:solidFill>
                  <a:schemeClr val="tx1"/>
                </a:solidFill>
              </a:rPr>
              <a:t>代码重构</a:t>
            </a:r>
            <a:endParaRPr lang="en-US" altLang="zh-CN" sz="1244" dirty="0" smtClean="0">
              <a:solidFill>
                <a:schemeClr val="tx1"/>
              </a:solidFill>
            </a:endParaRPr>
          </a:p>
          <a:p>
            <a:pPr marL="254003" indent="-254003">
              <a:buFont typeface="Arial" panose="020B0604020202020204" pitchFamily="34" charset="0"/>
              <a:buChar char="•"/>
            </a:pPr>
            <a:r>
              <a:rPr lang="zh-CN" altLang="en-US" sz="1244" dirty="0">
                <a:solidFill>
                  <a:schemeClr val="tx1"/>
                </a:solidFill>
              </a:rPr>
              <a:t>表结构更新功能开发</a:t>
            </a:r>
            <a:endParaRPr lang="en-US" altLang="zh-CN" sz="1244" dirty="0">
              <a:solidFill>
                <a:schemeClr val="tx1"/>
              </a:solidFill>
            </a:endParaRPr>
          </a:p>
          <a:p>
            <a:pPr marL="254003" indent="-254003">
              <a:buFont typeface="Arial" panose="020B0604020202020204" pitchFamily="34" charset="0"/>
              <a:buChar char="•"/>
            </a:pPr>
            <a:r>
              <a:rPr lang="zh-CN" altLang="en-US" sz="1244" dirty="0">
                <a:solidFill>
                  <a:schemeClr val="tx1"/>
                </a:solidFill>
              </a:rPr>
              <a:t>表删除功能开发</a:t>
            </a:r>
            <a:endParaRPr lang="en-US" altLang="zh-CN" sz="1244" dirty="0">
              <a:solidFill>
                <a:schemeClr val="tx1"/>
              </a:solidFill>
            </a:endParaRPr>
          </a:p>
          <a:p>
            <a:pPr marL="254003" indent="-254003">
              <a:buFont typeface="Arial" panose="020B0604020202020204" pitchFamily="34" charset="0"/>
              <a:buChar char="•"/>
            </a:pPr>
            <a:endParaRPr lang="en-US" altLang="zh-CN" sz="1244" dirty="0">
              <a:solidFill>
                <a:schemeClr val="tx1"/>
              </a:solidFill>
            </a:endParaRPr>
          </a:p>
          <a:p>
            <a:endParaRPr lang="en-US" altLang="zh-CN" sz="1244" dirty="0">
              <a:solidFill>
                <a:schemeClr val="tx1"/>
              </a:solidFill>
            </a:endParaRPr>
          </a:p>
        </p:txBody>
      </p:sp>
      <p:sp>
        <p:nvSpPr>
          <p:cNvPr id="15" name="矩形 14"/>
          <p:cNvSpPr/>
          <p:nvPr/>
        </p:nvSpPr>
        <p:spPr>
          <a:xfrm>
            <a:off x="3336426" y="1373182"/>
            <a:ext cx="1667622" cy="4792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600" dirty="0">
                <a:solidFill>
                  <a:schemeClr val="tx1"/>
                </a:solidFill>
              </a:rPr>
              <a:t>2017 Q2</a:t>
            </a:r>
            <a:endParaRPr lang="zh-CN" altLang="en-US" sz="1600" dirty="0">
              <a:solidFill>
                <a:schemeClr val="tx1"/>
              </a:solidFill>
            </a:endParaRPr>
          </a:p>
        </p:txBody>
      </p:sp>
      <p:sp>
        <p:nvSpPr>
          <p:cNvPr id="16" name="矩形 15"/>
          <p:cNvSpPr/>
          <p:nvPr/>
        </p:nvSpPr>
        <p:spPr>
          <a:xfrm>
            <a:off x="3336426" y="1998170"/>
            <a:ext cx="1595614" cy="4167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244" dirty="0">
                <a:solidFill>
                  <a:schemeClr val="tx1"/>
                </a:solidFill>
              </a:rPr>
              <a:t>Version </a:t>
            </a:r>
            <a:r>
              <a:rPr lang="en-US" altLang="zh-CN" sz="1244" dirty="0" smtClean="0">
                <a:solidFill>
                  <a:schemeClr val="tx1"/>
                </a:solidFill>
              </a:rPr>
              <a:t>1.0.0</a:t>
            </a:r>
            <a:r>
              <a:rPr lang="en-US" altLang="zh-CN" sz="1244" dirty="0">
                <a:solidFill>
                  <a:schemeClr val="tx1"/>
                </a:solidFill>
              </a:rPr>
              <a:t>,</a:t>
            </a:r>
            <a:r>
              <a:rPr lang="en-US" altLang="zh-CN" sz="1244" dirty="0" smtClean="0">
                <a:solidFill>
                  <a:schemeClr val="tx1"/>
                </a:solidFill>
              </a:rPr>
              <a:t>1.1.0</a:t>
            </a:r>
            <a:endParaRPr lang="en-US" altLang="zh-CN" sz="1244" dirty="0">
              <a:solidFill>
                <a:schemeClr val="tx1"/>
              </a:solidFill>
            </a:endParaRPr>
          </a:p>
          <a:p>
            <a:pPr marL="254003" indent="-254003">
              <a:buFont typeface="Arial" panose="020B0604020202020204" pitchFamily="34" charset="0"/>
              <a:buChar char="•"/>
            </a:pPr>
            <a:r>
              <a:rPr lang="zh-CN" altLang="en-US" sz="1244" dirty="0" smtClean="0">
                <a:solidFill>
                  <a:schemeClr val="tx1"/>
                </a:solidFill>
              </a:rPr>
              <a:t>监控</a:t>
            </a:r>
            <a:endParaRPr lang="en-US" altLang="zh-CN" sz="1244" dirty="0">
              <a:solidFill>
                <a:schemeClr val="tx1"/>
              </a:solidFill>
            </a:endParaRPr>
          </a:p>
          <a:p>
            <a:pPr marL="254003" indent="-254003">
              <a:buFont typeface="Arial" panose="020B0604020202020204" pitchFamily="34" charset="0"/>
              <a:buChar char="•"/>
            </a:pPr>
            <a:r>
              <a:rPr lang="zh-CN" altLang="en-US" sz="1244" dirty="0">
                <a:solidFill>
                  <a:schemeClr val="tx1"/>
                </a:solidFill>
              </a:rPr>
              <a:t>后台管理</a:t>
            </a:r>
            <a:endParaRPr lang="en-US" altLang="zh-CN" sz="1244" dirty="0">
              <a:solidFill>
                <a:schemeClr val="tx1"/>
              </a:solidFill>
            </a:endParaRPr>
          </a:p>
          <a:p>
            <a:pPr marL="254003" indent="-254003">
              <a:buFont typeface="Arial" panose="020B0604020202020204" pitchFamily="34" charset="0"/>
              <a:buChar char="•"/>
            </a:pPr>
            <a:r>
              <a:rPr lang="zh-CN" altLang="en-US" sz="1244" dirty="0">
                <a:solidFill>
                  <a:schemeClr val="tx1"/>
                </a:solidFill>
              </a:rPr>
              <a:t>性能</a:t>
            </a:r>
            <a:r>
              <a:rPr lang="zh-CN" altLang="en-US" sz="1244" dirty="0" smtClean="0">
                <a:solidFill>
                  <a:schemeClr val="tx1"/>
                </a:solidFill>
              </a:rPr>
              <a:t>优化</a:t>
            </a:r>
            <a:endParaRPr lang="en-US" altLang="zh-CN" sz="1244" dirty="0" smtClean="0">
              <a:solidFill>
                <a:schemeClr val="tx1"/>
              </a:solidFill>
            </a:endParaRPr>
          </a:p>
          <a:p>
            <a:pPr marL="254003" indent="-254003">
              <a:buFont typeface="Arial" panose="020B0604020202020204" pitchFamily="34" charset="0"/>
              <a:buChar char="•"/>
            </a:pPr>
            <a:r>
              <a:rPr lang="zh-CN" altLang="en-US" sz="1244" dirty="0" smtClean="0">
                <a:solidFill>
                  <a:schemeClr val="tx1"/>
                </a:solidFill>
              </a:rPr>
              <a:t>漏斗业务上线</a:t>
            </a:r>
            <a:endParaRPr lang="en-US" altLang="zh-CN" sz="1244" dirty="0" smtClean="0">
              <a:solidFill>
                <a:schemeClr val="tx1"/>
              </a:solidFill>
            </a:endParaRPr>
          </a:p>
          <a:p>
            <a:pPr marL="254003" indent="-254003">
              <a:buFont typeface="Arial" panose="020B0604020202020204" pitchFamily="34" charset="0"/>
              <a:buChar char="•"/>
            </a:pPr>
            <a:r>
              <a:rPr lang="zh-CN" altLang="en-US" sz="1244" dirty="0" smtClean="0">
                <a:solidFill>
                  <a:schemeClr val="tx1"/>
                </a:solidFill>
              </a:rPr>
              <a:t>选品</a:t>
            </a:r>
            <a:r>
              <a:rPr lang="en-US" altLang="zh-CN" sz="1244" dirty="0" smtClean="0">
                <a:solidFill>
                  <a:schemeClr val="tx1"/>
                </a:solidFill>
              </a:rPr>
              <a:t>,</a:t>
            </a:r>
            <a:r>
              <a:rPr lang="zh-CN" altLang="en-US" sz="1244" dirty="0" smtClean="0">
                <a:solidFill>
                  <a:schemeClr val="tx1"/>
                </a:solidFill>
              </a:rPr>
              <a:t>仪表盘</a:t>
            </a:r>
            <a:r>
              <a:rPr lang="en-US" altLang="zh-CN" sz="1244" dirty="0" smtClean="0">
                <a:solidFill>
                  <a:schemeClr val="tx1"/>
                </a:solidFill>
              </a:rPr>
              <a:t>,</a:t>
            </a:r>
          </a:p>
          <a:p>
            <a:r>
              <a:rPr lang="en-US" altLang="zh-CN" sz="1244" dirty="0">
                <a:solidFill>
                  <a:schemeClr val="tx1"/>
                </a:solidFill>
              </a:rPr>
              <a:t> </a:t>
            </a:r>
            <a:r>
              <a:rPr lang="en-US" altLang="zh-CN" sz="1244" dirty="0" smtClean="0">
                <a:solidFill>
                  <a:schemeClr val="tx1"/>
                </a:solidFill>
              </a:rPr>
              <a:t>     </a:t>
            </a:r>
            <a:r>
              <a:rPr lang="zh-CN" altLang="en-US" sz="1244" dirty="0" smtClean="0">
                <a:solidFill>
                  <a:schemeClr val="tx1"/>
                </a:solidFill>
              </a:rPr>
              <a:t>购物车业务接入</a:t>
            </a:r>
            <a:endParaRPr lang="en-US" altLang="zh-CN" sz="1244" dirty="0">
              <a:solidFill>
                <a:schemeClr val="tx1"/>
              </a:solidFill>
            </a:endParaRPr>
          </a:p>
          <a:p>
            <a:pPr marL="254003" indent="-254003">
              <a:buFont typeface="Arial" panose="020B0604020202020204" pitchFamily="34" charset="0"/>
              <a:buChar char="•"/>
            </a:pPr>
            <a:r>
              <a:rPr lang="en-US" altLang="zh-CN" sz="1244" dirty="0" smtClean="0">
                <a:solidFill>
                  <a:schemeClr val="tx1"/>
                </a:solidFill>
              </a:rPr>
              <a:t>…</a:t>
            </a:r>
          </a:p>
          <a:p>
            <a:pPr marL="254003" indent="-254003">
              <a:buFont typeface="Arial" panose="020B0604020202020204" pitchFamily="34" charset="0"/>
              <a:buChar char="•"/>
            </a:pPr>
            <a:r>
              <a:rPr lang="zh-CN" altLang="en-US" sz="1244" dirty="0" smtClean="0">
                <a:solidFill>
                  <a:schemeClr val="tx1"/>
                </a:solidFill>
              </a:rPr>
              <a:t>数据备份支持</a:t>
            </a:r>
            <a:endParaRPr lang="en-US" altLang="zh-CN" sz="1244" dirty="0">
              <a:solidFill>
                <a:schemeClr val="tx1"/>
              </a:solidFill>
            </a:endParaRPr>
          </a:p>
          <a:p>
            <a:pPr marL="254003" indent="-254003">
              <a:buFont typeface="Arial" panose="020B0604020202020204" pitchFamily="34" charset="0"/>
              <a:buChar char="•"/>
            </a:pPr>
            <a:r>
              <a:rPr lang="en-US" altLang="zh-CN" sz="1244" dirty="0" smtClean="0">
                <a:solidFill>
                  <a:schemeClr val="tx1"/>
                </a:solidFill>
              </a:rPr>
              <a:t>JDBC </a:t>
            </a:r>
            <a:r>
              <a:rPr lang="zh-CN" altLang="en-US" sz="1244" dirty="0" smtClean="0">
                <a:solidFill>
                  <a:schemeClr val="tx1"/>
                </a:solidFill>
              </a:rPr>
              <a:t>客户端模块增强</a:t>
            </a:r>
            <a:r>
              <a:rPr lang="en-US" altLang="zh-CN" sz="1244" dirty="0" smtClean="0">
                <a:solidFill>
                  <a:schemeClr val="tx1"/>
                </a:solidFill>
              </a:rPr>
              <a:t>.</a:t>
            </a:r>
          </a:p>
          <a:p>
            <a:pPr marL="254003" indent="-254003">
              <a:buFont typeface="Arial" panose="020B0604020202020204" pitchFamily="34" charset="0"/>
              <a:buChar char="•"/>
            </a:pPr>
            <a:r>
              <a:rPr lang="zh-CN" altLang="en-US" sz="1244" dirty="0" smtClean="0">
                <a:solidFill>
                  <a:schemeClr val="tx1"/>
                </a:solidFill>
              </a:rPr>
              <a:t>质量测试平台搭建</a:t>
            </a:r>
            <a:endParaRPr lang="en-US" altLang="zh-CN" sz="1244" dirty="0" smtClean="0">
              <a:solidFill>
                <a:schemeClr val="tx1"/>
              </a:solidFill>
            </a:endParaRPr>
          </a:p>
          <a:p>
            <a:pPr marL="254003" indent="-254003">
              <a:buFont typeface="Arial" panose="020B0604020202020204" pitchFamily="34" charset="0"/>
              <a:buChar char="•"/>
            </a:pPr>
            <a:r>
              <a:rPr lang="zh-CN" altLang="en-US" sz="1244" dirty="0" smtClean="0">
                <a:solidFill>
                  <a:schemeClr val="tx1"/>
                </a:solidFill>
              </a:rPr>
              <a:t>代码重构</a:t>
            </a:r>
            <a:endParaRPr lang="en-US" altLang="zh-CN" sz="1244" dirty="0" smtClean="0">
              <a:solidFill>
                <a:schemeClr val="tx1"/>
              </a:solidFill>
            </a:endParaRPr>
          </a:p>
          <a:p>
            <a:pPr marL="254003" indent="-254003">
              <a:buFont typeface="Arial" panose="020B0604020202020204" pitchFamily="34" charset="0"/>
              <a:buChar char="•"/>
            </a:pPr>
            <a:r>
              <a:rPr lang="zh-CN" altLang="en-US" sz="1244" dirty="0" smtClean="0">
                <a:solidFill>
                  <a:schemeClr val="tx1"/>
                </a:solidFill>
              </a:rPr>
              <a:t>增量更新</a:t>
            </a:r>
            <a:endParaRPr lang="en-US" altLang="zh-CN" sz="1244" dirty="0" smtClean="0">
              <a:solidFill>
                <a:schemeClr val="tx1"/>
              </a:solidFill>
            </a:endParaRPr>
          </a:p>
          <a:p>
            <a:pPr marL="254003" indent="-254003">
              <a:buFont typeface="Arial" panose="020B0604020202020204" pitchFamily="34" charset="0"/>
              <a:buChar char="•"/>
            </a:pPr>
            <a:r>
              <a:rPr lang="zh-CN" altLang="en-US" sz="1244" dirty="0" smtClean="0">
                <a:solidFill>
                  <a:schemeClr val="tx1"/>
                </a:solidFill>
              </a:rPr>
              <a:t>强化故障重试机制，帷幄被宰机制的代码开发</a:t>
            </a:r>
            <a:endParaRPr lang="en-US" altLang="zh-CN" sz="1244" dirty="0" smtClean="0">
              <a:solidFill>
                <a:schemeClr val="tx1"/>
              </a:solidFill>
            </a:endParaRPr>
          </a:p>
          <a:p>
            <a:endParaRPr lang="en-US" altLang="zh-CN" sz="1244" dirty="0">
              <a:solidFill>
                <a:schemeClr val="tx1"/>
              </a:solidFill>
            </a:endParaRPr>
          </a:p>
        </p:txBody>
      </p:sp>
      <p:sp>
        <p:nvSpPr>
          <p:cNvPr id="18" name="矩形 17"/>
          <p:cNvSpPr/>
          <p:nvPr/>
        </p:nvSpPr>
        <p:spPr>
          <a:xfrm>
            <a:off x="5021062" y="1373182"/>
            <a:ext cx="1423146" cy="4576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dirty="0">
                <a:solidFill>
                  <a:schemeClr val="tx1"/>
                </a:solidFill>
              </a:rPr>
              <a:t>2017 Q3</a:t>
            </a:r>
            <a:endParaRPr lang="zh-CN" altLang="en-US" sz="1600" dirty="0">
              <a:solidFill>
                <a:schemeClr val="tx1"/>
              </a:solidFill>
            </a:endParaRPr>
          </a:p>
        </p:txBody>
      </p:sp>
      <p:sp>
        <p:nvSpPr>
          <p:cNvPr id="19" name="矩形 18"/>
          <p:cNvSpPr/>
          <p:nvPr/>
        </p:nvSpPr>
        <p:spPr>
          <a:xfrm>
            <a:off x="5159502" y="1988840"/>
            <a:ext cx="1500730" cy="3672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244" dirty="0">
                <a:solidFill>
                  <a:schemeClr val="tx1"/>
                </a:solidFill>
              </a:rPr>
              <a:t>Version </a:t>
            </a:r>
            <a:r>
              <a:rPr lang="en-US" altLang="zh-CN" sz="1244" dirty="0" smtClean="0">
                <a:solidFill>
                  <a:schemeClr val="tx1"/>
                </a:solidFill>
              </a:rPr>
              <a:t>2.0,2.1.0</a:t>
            </a:r>
            <a:endParaRPr lang="en-US" altLang="zh-CN" sz="1244" dirty="0">
              <a:solidFill>
                <a:schemeClr val="tx1"/>
              </a:solidFill>
            </a:endParaRPr>
          </a:p>
          <a:p>
            <a:pPr marL="254003" indent="-254003">
              <a:buFont typeface="Arial" panose="020B0604020202020204" pitchFamily="34" charset="0"/>
              <a:buChar char="•"/>
            </a:pPr>
            <a:r>
              <a:rPr lang="zh-CN" altLang="en-US" sz="1244" dirty="0">
                <a:solidFill>
                  <a:schemeClr val="tx1"/>
                </a:solidFill>
              </a:rPr>
              <a:t>优化</a:t>
            </a:r>
            <a:endParaRPr lang="en-US" altLang="zh-CN" sz="1244" dirty="0">
              <a:solidFill>
                <a:schemeClr val="tx1"/>
              </a:solidFill>
            </a:endParaRPr>
          </a:p>
          <a:p>
            <a:pPr marL="254003" indent="-254003">
              <a:buFont typeface="Arial" panose="020B0604020202020204" pitchFamily="34" charset="0"/>
              <a:buChar char="•"/>
            </a:pPr>
            <a:r>
              <a:rPr lang="zh-CN" altLang="en-US" sz="1244" dirty="0">
                <a:solidFill>
                  <a:schemeClr val="tx1"/>
                </a:solidFill>
              </a:rPr>
              <a:t>更多</a:t>
            </a:r>
            <a:r>
              <a:rPr lang="en-US" altLang="zh-CN" sz="1244" dirty="0" err="1">
                <a:solidFill>
                  <a:schemeClr val="tx1"/>
                </a:solidFill>
              </a:rPr>
              <a:t>DataSource</a:t>
            </a:r>
            <a:r>
              <a:rPr lang="zh-CN" altLang="en-US" sz="1244" dirty="0">
                <a:solidFill>
                  <a:schemeClr val="tx1"/>
                </a:solidFill>
              </a:rPr>
              <a:t>支持</a:t>
            </a:r>
            <a:endParaRPr lang="en-US" altLang="zh-CN" sz="1244" dirty="0">
              <a:solidFill>
                <a:schemeClr val="tx1"/>
              </a:solidFill>
            </a:endParaRPr>
          </a:p>
          <a:p>
            <a:pPr marL="254003" indent="-254003">
              <a:buFont typeface="Arial" panose="020B0604020202020204" pitchFamily="34" charset="0"/>
              <a:buChar char="•"/>
            </a:pPr>
            <a:r>
              <a:rPr lang="zh-CN" altLang="en-US" sz="1244" dirty="0" smtClean="0">
                <a:solidFill>
                  <a:schemeClr val="tx1"/>
                </a:solidFill>
              </a:rPr>
              <a:t>实时离线融合</a:t>
            </a:r>
            <a:endParaRPr lang="en-US" altLang="zh-CN" sz="1244" dirty="0" smtClean="0">
              <a:solidFill>
                <a:schemeClr val="tx1"/>
              </a:solidFill>
            </a:endParaRPr>
          </a:p>
          <a:p>
            <a:pPr marL="254003" indent="-254003">
              <a:buFont typeface="Arial" panose="020B0604020202020204" pitchFamily="34" charset="0"/>
              <a:buChar char="•"/>
            </a:pPr>
            <a:r>
              <a:rPr lang="zh-CN" altLang="en-US" sz="1244" dirty="0" smtClean="0">
                <a:solidFill>
                  <a:schemeClr val="tx1"/>
                </a:solidFill>
              </a:rPr>
              <a:t>流量赛马，安全日志模块接入</a:t>
            </a:r>
            <a:endParaRPr lang="en-US" altLang="zh-CN" sz="1244" dirty="0" smtClean="0">
              <a:solidFill>
                <a:schemeClr val="tx1"/>
              </a:solidFill>
            </a:endParaRPr>
          </a:p>
          <a:p>
            <a:pPr marL="254003" indent="-254003">
              <a:buFont typeface="Arial" panose="020B0604020202020204" pitchFamily="34" charset="0"/>
              <a:buChar char="•"/>
            </a:pPr>
            <a:r>
              <a:rPr lang="zh-CN" altLang="en-US" sz="1244" dirty="0">
                <a:solidFill>
                  <a:schemeClr val="tx1"/>
                </a:solidFill>
              </a:rPr>
              <a:t>选品</a:t>
            </a:r>
            <a:r>
              <a:rPr lang="en-US" altLang="zh-CN" sz="1244" dirty="0">
                <a:solidFill>
                  <a:schemeClr val="tx1"/>
                </a:solidFill>
              </a:rPr>
              <a:t>,</a:t>
            </a:r>
            <a:r>
              <a:rPr lang="zh-CN" altLang="en-US" sz="1244" dirty="0">
                <a:solidFill>
                  <a:schemeClr val="tx1"/>
                </a:solidFill>
              </a:rPr>
              <a:t>仪表盘</a:t>
            </a:r>
            <a:r>
              <a:rPr lang="en-US" altLang="zh-CN" sz="1244" dirty="0">
                <a:solidFill>
                  <a:schemeClr val="tx1"/>
                </a:solidFill>
              </a:rPr>
              <a:t>,</a:t>
            </a:r>
          </a:p>
          <a:p>
            <a:r>
              <a:rPr lang="en-US" altLang="zh-CN" sz="1244" dirty="0">
                <a:solidFill>
                  <a:schemeClr val="tx1"/>
                </a:solidFill>
              </a:rPr>
              <a:t>      </a:t>
            </a:r>
            <a:r>
              <a:rPr lang="zh-CN" altLang="en-US" sz="1244" dirty="0">
                <a:solidFill>
                  <a:schemeClr val="tx1"/>
                </a:solidFill>
              </a:rPr>
              <a:t>购物车</a:t>
            </a:r>
            <a:r>
              <a:rPr lang="zh-CN" altLang="en-US" sz="1244" dirty="0" smtClean="0">
                <a:solidFill>
                  <a:schemeClr val="tx1"/>
                </a:solidFill>
              </a:rPr>
              <a:t>业务上</a:t>
            </a:r>
            <a:r>
              <a:rPr lang="en-US" altLang="zh-CN" sz="1244" dirty="0">
                <a:solidFill>
                  <a:schemeClr val="tx1"/>
                </a:solidFill>
              </a:rPr>
              <a:t> </a:t>
            </a:r>
            <a:r>
              <a:rPr lang="en-US" altLang="zh-CN" sz="1244" dirty="0" smtClean="0">
                <a:solidFill>
                  <a:schemeClr val="tx1"/>
                </a:solidFill>
              </a:rPr>
              <a:t>  </a:t>
            </a:r>
            <a:r>
              <a:rPr lang="zh-CN" altLang="en-US" sz="1244" dirty="0" smtClean="0">
                <a:solidFill>
                  <a:schemeClr val="tx1"/>
                </a:solidFill>
              </a:rPr>
              <a:t>线</a:t>
            </a:r>
            <a:r>
              <a:rPr lang="en-US" altLang="zh-CN" sz="1244" dirty="0" smtClean="0">
                <a:solidFill>
                  <a:schemeClr val="tx1"/>
                </a:solidFill>
              </a:rPr>
              <a:t>…</a:t>
            </a:r>
          </a:p>
          <a:p>
            <a:r>
              <a:rPr lang="en-US" altLang="zh-CN" sz="1244" dirty="0">
                <a:solidFill>
                  <a:schemeClr val="tx1"/>
                </a:solidFill>
              </a:rPr>
              <a:t> </a:t>
            </a:r>
            <a:r>
              <a:rPr lang="en-US" altLang="zh-CN" sz="1244" dirty="0" smtClean="0">
                <a:solidFill>
                  <a:schemeClr val="tx1"/>
                </a:solidFill>
              </a:rPr>
              <a:t>     </a:t>
            </a:r>
          </a:p>
          <a:p>
            <a:r>
              <a:rPr lang="zh-CN" altLang="en-US" sz="1244" dirty="0" smtClean="0">
                <a:solidFill>
                  <a:schemeClr val="tx1"/>
                </a:solidFill>
              </a:rPr>
              <a:t>代码重构</a:t>
            </a:r>
            <a:endParaRPr lang="en-US" altLang="zh-CN" sz="1244" dirty="0" smtClean="0">
              <a:solidFill>
                <a:schemeClr val="tx1"/>
              </a:solidFill>
            </a:endParaRPr>
          </a:p>
          <a:p>
            <a:endParaRPr lang="en-US" altLang="zh-CN" sz="1244" dirty="0" smtClean="0">
              <a:solidFill>
                <a:schemeClr val="tx1"/>
              </a:solidFill>
            </a:endParaRPr>
          </a:p>
          <a:p>
            <a:r>
              <a:rPr lang="zh-CN" altLang="en-US" sz="1244" dirty="0" smtClean="0">
                <a:solidFill>
                  <a:schemeClr val="tx1"/>
                </a:solidFill>
              </a:rPr>
              <a:t>全文检索模块可行性研究</a:t>
            </a:r>
            <a:endParaRPr lang="en-US" altLang="zh-CN" sz="1244" dirty="0">
              <a:solidFill>
                <a:schemeClr val="tx1"/>
              </a:solidFill>
            </a:endParaRPr>
          </a:p>
          <a:p>
            <a:endParaRPr lang="en-US" altLang="zh-CN" sz="1244" dirty="0" smtClean="0">
              <a:solidFill>
                <a:schemeClr val="tx1"/>
              </a:solidFill>
            </a:endParaRPr>
          </a:p>
          <a:p>
            <a:endParaRPr lang="en-US" altLang="zh-CN" sz="1244" dirty="0" smtClean="0">
              <a:solidFill>
                <a:schemeClr val="tx1"/>
              </a:solidFill>
            </a:endParaRPr>
          </a:p>
          <a:p>
            <a:endParaRPr lang="en-US" altLang="zh-CN" sz="1244" dirty="0">
              <a:solidFill>
                <a:schemeClr val="tx1"/>
              </a:solidFill>
            </a:endParaRPr>
          </a:p>
          <a:p>
            <a:pPr marL="254003" indent="-254003">
              <a:buFont typeface="Arial" panose="020B0604020202020204" pitchFamily="34" charset="0"/>
              <a:buChar char="•"/>
            </a:pPr>
            <a:endParaRPr lang="en-US" altLang="zh-CN" sz="1244" dirty="0">
              <a:solidFill>
                <a:schemeClr val="tx1"/>
              </a:solidFill>
            </a:endParaRPr>
          </a:p>
          <a:p>
            <a:endParaRPr lang="en-US" altLang="zh-CN" sz="1244" dirty="0">
              <a:solidFill>
                <a:schemeClr val="tx1"/>
              </a:solidFill>
            </a:endParaRPr>
          </a:p>
        </p:txBody>
      </p:sp>
      <p:sp>
        <p:nvSpPr>
          <p:cNvPr id="21" name="矩形 20"/>
          <p:cNvSpPr/>
          <p:nvPr/>
        </p:nvSpPr>
        <p:spPr>
          <a:xfrm>
            <a:off x="6444208" y="1395891"/>
            <a:ext cx="2016224" cy="4576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dirty="0">
                <a:solidFill>
                  <a:schemeClr val="tx1"/>
                </a:solidFill>
              </a:rPr>
              <a:t>2017 </a:t>
            </a:r>
            <a:r>
              <a:rPr lang="en-US" altLang="zh-CN" sz="1600" dirty="0" smtClean="0">
                <a:solidFill>
                  <a:schemeClr val="tx1"/>
                </a:solidFill>
              </a:rPr>
              <a:t>Q4</a:t>
            </a:r>
            <a:endParaRPr lang="zh-CN" altLang="en-US" sz="1600" dirty="0">
              <a:solidFill>
                <a:schemeClr val="tx1"/>
              </a:solidFill>
            </a:endParaRPr>
          </a:p>
        </p:txBody>
      </p:sp>
      <p:sp>
        <p:nvSpPr>
          <p:cNvPr id="22" name="矩形 21"/>
          <p:cNvSpPr/>
          <p:nvPr/>
        </p:nvSpPr>
        <p:spPr>
          <a:xfrm>
            <a:off x="6732240" y="1972507"/>
            <a:ext cx="1500730" cy="2680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244" dirty="0">
                <a:solidFill>
                  <a:schemeClr val="tx1"/>
                </a:solidFill>
              </a:rPr>
              <a:t>Version 3</a:t>
            </a:r>
            <a:r>
              <a:rPr lang="en-US" altLang="zh-CN" sz="1244" dirty="0" smtClean="0">
                <a:solidFill>
                  <a:schemeClr val="tx1"/>
                </a:solidFill>
              </a:rPr>
              <a:t>.0</a:t>
            </a:r>
            <a:endParaRPr lang="en-US" altLang="zh-CN" sz="1244" dirty="0">
              <a:solidFill>
                <a:schemeClr val="tx1"/>
              </a:solidFill>
            </a:endParaRPr>
          </a:p>
          <a:p>
            <a:pPr marL="254003" indent="-254003">
              <a:buFont typeface="Arial" panose="020B0604020202020204" pitchFamily="34" charset="0"/>
              <a:buChar char="•"/>
            </a:pPr>
            <a:r>
              <a:rPr lang="zh-CN" altLang="en-US" sz="1244" dirty="0">
                <a:solidFill>
                  <a:schemeClr val="tx1"/>
                </a:solidFill>
              </a:rPr>
              <a:t>优化</a:t>
            </a:r>
            <a:endParaRPr lang="en-US" altLang="zh-CN" sz="1244" dirty="0">
              <a:solidFill>
                <a:schemeClr val="tx1"/>
              </a:solidFill>
            </a:endParaRPr>
          </a:p>
          <a:p>
            <a:pPr marL="254003" indent="-254003">
              <a:buFont typeface="Arial" panose="020B0604020202020204" pitchFamily="34" charset="0"/>
              <a:buChar char="•"/>
            </a:pPr>
            <a:r>
              <a:rPr lang="zh-CN" altLang="en-US" sz="1244" dirty="0" smtClean="0">
                <a:solidFill>
                  <a:schemeClr val="tx1"/>
                </a:solidFill>
              </a:rPr>
              <a:t>实时离线融合</a:t>
            </a:r>
            <a:endParaRPr lang="en-US" altLang="zh-CN" sz="1244" dirty="0" smtClean="0">
              <a:solidFill>
                <a:schemeClr val="tx1"/>
              </a:solidFill>
            </a:endParaRPr>
          </a:p>
          <a:p>
            <a:pPr marL="254003" indent="-254003">
              <a:buFont typeface="Arial" panose="020B0604020202020204" pitchFamily="34" charset="0"/>
              <a:buChar char="•"/>
            </a:pPr>
            <a:r>
              <a:rPr lang="zh-CN" altLang="en-US" sz="1244" dirty="0" smtClean="0">
                <a:solidFill>
                  <a:schemeClr val="tx1"/>
                </a:solidFill>
              </a:rPr>
              <a:t>流量赛马，安全日志模块</a:t>
            </a:r>
            <a:r>
              <a:rPr lang="zh-CN" altLang="en-US" sz="1244" dirty="0">
                <a:solidFill>
                  <a:schemeClr val="tx1"/>
                </a:solidFill>
              </a:rPr>
              <a:t>上线</a:t>
            </a:r>
            <a:endParaRPr lang="en-US" altLang="zh-CN" sz="1244" dirty="0" smtClean="0">
              <a:solidFill>
                <a:schemeClr val="tx1"/>
              </a:solidFill>
            </a:endParaRPr>
          </a:p>
          <a:p>
            <a:pPr marL="254003" indent="-254003">
              <a:buFont typeface="Arial" panose="020B0604020202020204" pitchFamily="34" charset="0"/>
              <a:buChar char="•"/>
            </a:pPr>
            <a:r>
              <a:rPr lang="zh-CN" altLang="en-US" sz="1244" dirty="0" smtClean="0">
                <a:solidFill>
                  <a:schemeClr val="tx1"/>
                </a:solidFill>
              </a:rPr>
              <a:t>代码重构</a:t>
            </a:r>
            <a:endParaRPr lang="en-US" altLang="zh-CN" sz="1244" dirty="0" smtClean="0">
              <a:solidFill>
                <a:schemeClr val="tx1"/>
              </a:solidFill>
            </a:endParaRPr>
          </a:p>
          <a:p>
            <a:pPr marL="254003" indent="-254003">
              <a:buFont typeface="Arial" panose="020B0604020202020204" pitchFamily="34" charset="0"/>
              <a:buChar char="•"/>
            </a:pPr>
            <a:r>
              <a:rPr lang="zh-CN" altLang="en-US" sz="1244" dirty="0" smtClean="0">
                <a:solidFill>
                  <a:schemeClr val="tx1"/>
                </a:solidFill>
              </a:rPr>
              <a:t>全文检索模块接入</a:t>
            </a:r>
            <a:endParaRPr lang="en-US" altLang="zh-CN" sz="1244" dirty="0" smtClean="0">
              <a:solidFill>
                <a:schemeClr val="tx1"/>
              </a:solidFill>
            </a:endParaRPr>
          </a:p>
          <a:p>
            <a:pPr marL="254003" indent="-254003">
              <a:buFont typeface="Arial" panose="020B0604020202020204" pitchFamily="34" charset="0"/>
              <a:buChar char="•"/>
            </a:pPr>
            <a:endParaRPr lang="en-US" altLang="zh-CN" sz="1244" dirty="0" smtClean="0">
              <a:solidFill>
                <a:schemeClr val="tx1"/>
              </a:solidFill>
            </a:endParaRPr>
          </a:p>
          <a:p>
            <a:endParaRPr lang="en-US" altLang="zh-CN" sz="1244" dirty="0">
              <a:solidFill>
                <a:schemeClr val="tx1"/>
              </a:solidFill>
            </a:endParaRPr>
          </a:p>
          <a:p>
            <a:pPr marL="254003" indent="-254003">
              <a:buFont typeface="Arial" panose="020B0604020202020204" pitchFamily="34" charset="0"/>
              <a:buChar char="•"/>
            </a:pPr>
            <a:endParaRPr lang="en-US" altLang="zh-CN" sz="1244" dirty="0">
              <a:solidFill>
                <a:schemeClr val="tx1"/>
              </a:solidFill>
            </a:endParaRPr>
          </a:p>
          <a:p>
            <a:endParaRPr lang="en-US" altLang="zh-CN" sz="1244" dirty="0">
              <a:solidFill>
                <a:schemeClr val="tx1"/>
              </a:solidFill>
            </a:endParaRPr>
          </a:p>
        </p:txBody>
      </p:sp>
    </p:spTree>
    <p:extLst>
      <p:ext uri="{BB962C8B-B14F-4D97-AF65-F5344CB8AC3E}">
        <p14:creationId xmlns:p14="http://schemas.microsoft.com/office/powerpoint/2010/main" val="39651663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谢谢观赏</a:t>
            </a:r>
            <a:endParaRPr lang="zh-CN" altLang="en-US" dirty="0"/>
          </a:p>
        </p:txBody>
      </p:sp>
    </p:spTree>
    <p:extLst>
      <p:ext uri="{BB962C8B-B14F-4D97-AF65-F5344CB8AC3E}">
        <p14:creationId xmlns:p14="http://schemas.microsoft.com/office/powerpoint/2010/main" val="3159486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CRM</a:t>
            </a:r>
            <a:endParaRPr lang="zh-CN" altLang="en-US" dirty="0"/>
          </a:p>
        </p:txBody>
      </p:sp>
      <p:sp>
        <p:nvSpPr>
          <p:cNvPr id="3" name="文本占位符 2"/>
          <p:cNvSpPr>
            <a:spLocks noGrp="1"/>
          </p:cNvSpPr>
          <p:nvPr>
            <p:ph type="body" sz="quarter" idx="15"/>
          </p:nvPr>
        </p:nvSpPr>
        <p:spPr>
          <a:xfrm>
            <a:off x="282035" y="1075581"/>
            <a:ext cx="2921813" cy="1561331"/>
          </a:xfrm>
        </p:spPr>
        <p:txBody>
          <a:bodyPr anchor="t"/>
          <a:lstStyle/>
          <a:p>
            <a:r>
              <a:rPr lang="zh-CN" altLang="en-US" sz="1200" dirty="0">
                <a:latin typeface="微软雅黑" panose="020B0503020204020204" pitchFamily="34" charset="-122"/>
                <a:ea typeface="微软雅黑" panose="020B0503020204020204" pitchFamily="34" charset="-122"/>
              </a:rPr>
              <a:t>已</a:t>
            </a:r>
            <a:r>
              <a:rPr lang="zh-CN" altLang="en-US" sz="1200" dirty="0" smtClean="0">
                <a:latin typeface="微软雅黑" panose="020B0503020204020204" pitchFamily="34" charset="-122"/>
                <a:ea typeface="微软雅黑" panose="020B0503020204020204" pitchFamily="34" charset="-122"/>
              </a:rPr>
              <a:t>有场景：</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a:buAutoNum type="arabicPeriod"/>
            </a:pPr>
            <a:r>
              <a:rPr lang="en-US" altLang="zh-CN" sz="1200" dirty="0" err="1" smtClean="0">
                <a:latin typeface="微软雅黑" panose="020B0503020204020204" pitchFamily="34" charset="-122"/>
                <a:ea typeface="微软雅黑" panose="020B0503020204020204" pitchFamily="34" charset="-122"/>
              </a:rPr>
              <a:t>utr</a:t>
            </a:r>
            <a:r>
              <a:rPr lang="en-US" altLang="zh-CN"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usp</a:t>
            </a:r>
            <a:endParaRPr lang="en-US" altLang="zh-CN" sz="1200" dirty="0" smtClean="0">
              <a:latin typeface="微软雅黑" panose="020B0503020204020204" pitchFamily="34" charset="-122"/>
              <a:ea typeface="微软雅黑" panose="020B0503020204020204" pitchFamily="34" charset="-122"/>
            </a:endParaRPr>
          </a:p>
          <a:p>
            <a:pPr lvl="1">
              <a:buAutoNum type="arabicPeriod"/>
            </a:pPr>
            <a:r>
              <a:rPr lang="zh-CN" altLang="en-US" sz="1200" dirty="0" smtClean="0">
                <a:latin typeface="微软雅黑" panose="020B0503020204020204" pitchFamily="34" charset="-122"/>
                <a:ea typeface="微软雅黑" panose="020B0503020204020204" pitchFamily="34" charset="-122"/>
              </a:rPr>
              <a:t>基于属性建立标签</a:t>
            </a:r>
            <a:endParaRPr lang="en-US" altLang="zh-CN" sz="1200" dirty="0" smtClean="0">
              <a:latin typeface="微软雅黑" panose="020B0503020204020204" pitchFamily="34" charset="-122"/>
              <a:ea typeface="微软雅黑" panose="020B0503020204020204" pitchFamily="34" charset="-122"/>
            </a:endParaRPr>
          </a:p>
          <a:p>
            <a:pPr lvl="1">
              <a:buAutoNum type="arabicPeriod"/>
            </a:pPr>
            <a:r>
              <a:rPr lang="zh-CN" altLang="en-US" sz="1200" dirty="0" smtClean="0">
                <a:latin typeface="微软雅黑" panose="020B0503020204020204" pitchFamily="34" charset="-122"/>
                <a:ea typeface="微软雅黑" panose="020B0503020204020204" pitchFamily="34" charset="-122"/>
              </a:rPr>
              <a:t>基于标签建立人群</a:t>
            </a:r>
            <a:endParaRPr lang="en-US" altLang="zh-CN" sz="1200" dirty="0" smtClean="0">
              <a:latin typeface="微软雅黑" panose="020B0503020204020204" pitchFamily="34" charset="-122"/>
              <a:ea typeface="微软雅黑" panose="020B0503020204020204" pitchFamily="34" charset="-122"/>
            </a:endParaRPr>
          </a:p>
          <a:p>
            <a:pPr lvl="1">
              <a:buAutoNum type="arabicPeriod"/>
            </a:pPr>
            <a:r>
              <a:rPr lang="zh-CN" altLang="en-US" sz="1200" dirty="0" smtClean="0">
                <a:latin typeface="微软雅黑" panose="020B0503020204020204" pitchFamily="34" charset="-122"/>
                <a:ea typeface="微软雅黑" panose="020B0503020204020204" pitchFamily="34" charset="-122"/>
              </a:rPr>
              <a:t>基于人群触发营销行为</a:t>
            </a:r>
            <a:endParaRPr lang="en-US" altLang="zh-CN" sz="1200" dirty="0" smtClean="0">
              <a:latin typeface="微软雅黑" panose="020B0503020204020204" pitchFamily="34" charset="-122"/>
              <a:ea typeface="微软雅黑" panose="020B0503020204020204" pitchFamily="34" charset="-122"/>
            </a:endParaRPr>
          </a:p>
          <a:p>
            <a:pPr>
              <a:buAutoNum type="arabicPeriod"/>
            </a:pPr>
            <a:endParaRPr lang="zh-CN" altLang="en-US" sz="1200" dirty="0">
              <a:latin typeface="微软雅黑" panose="020B0503020204020204" pitchFamily="34" charset="-122"/>
              <a:ea typeface="微软雅黑" panose="020B0503020204020204" pitchFamily="34" charset="-122"/>
            </a:endParaRPr>
          </a:p>
        </p:txBody>
      </p:sp>
      <p:sp>
        <p:nvSpPr>
          <p:cNvPr id="4" name="AutoShape 2" descr="http://wiki.corp.vipshop.com/download/attachments/88346294/image2016-7-22%2016%3A3%3A17.png?version=1&amp;modificationDate=1469174540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wiki.corp.vipshop.com/download/attachments/88346294/image2016-7-22%2016%3A3%3A17.png?version=1&amp;modificationDate=1469174540000&amp;api=v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TextBox 5"/>
          <p:cNvSpPr txBox="1"/>
          <p:nvPr/>
        </p:nvSpPr>
        <p:spPr>
          <a:xfrm>
            <a:off x="3419872" y="1075581"/>
            <a:ext cx="2232248" cy="2123658"/>
          </a:xfrm>
          <a:prstGeom prst="rect">
            <a:avLst/>
          </a:prstGeom>
          <a:noFill/>
        </p:spPr>
        <p:txBody>
          <a:bodyPr wrap="square" rtlCol="0" anchor="t">
            <a:spAutoFit/>
          </a:bodyPr>
          <a:lstStyle/>
          <a:p>
            <a:r>
              <a:rPr lang="zh-CN" altLang="en-US" sz="1200" dirty="0" smtClean="0">
                <a:latin typeface="微软雅黑" panose="020B0503020204020204" pitchFamily="34" charset="-122"/>
                <a:ea typeface="微软雅黑" panose="020B0503020204020204" pitchFamily="34" charset="-122"/>
              </a:rPr>
              <a:t>现有解决方案：</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1200" dirty="0" smtClean="0">
                <a:latin typeface="微软雅黑" panose="020B0503020204020204" pitchFamily="34" charset="-122"/>
                <a:ea typeface="微软雅黑" panose="020B0503020204020204" pitchFamily="34" charset="-122"/>
              </a:rPr>
              <a:t>离线基础数据</a:t>
            </a:r>
            <a:r>
              <a:rPr lang="en-US" altLang="zh-CN" sz="1200" dirty="0" smtClean="0">
                <a:latin typeface="微软雅黑" panose="020B0503020204020204" pitchFamily="34" charset="-122"/>
                <a:ea typeface="微软雅黑" panose="020B0503020204020204" pitchFamily="34" charset="-122"/>
              </a:rPr>
              <a:t>T+1</a:t>
            </a:r>
          </a:p>
          <a:p>
            <a:pPr marL="342900" indent="-342900">
              <a:buFont typeface="+mj-lt"/>
              <a:buAutoNum type="arabicPeriod"/>
            </a:pPr>
            <a:r>
              <a:rPr lang="zh-CN" altLang="en-US" sz="1200" dirty="0" smtClean="0">
                <a:latin typeface="微软雅黑" panose="020B0503020204020204" pitchFamily="34" charset="-122"/>
                <a:ea typeface="微软雅黑" panose="020B0503020204020204" pitchFamily="34" charset="-122"/>
              </a:rPr>
              <a:t>人群筛选（子群）提前一小时设置任务</a:t>
            </a:r>
            <a:endParaRPr lang="en-US" altLang="zh-CN" sz="1200" dirty="0">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ü"/>
            </a:pPr>
            <a:r>
              <a:rPr lang="en-US" altLang="zh-CN" sz="1200" dirty="0" err="1" smtClean="0">
                <a:latin typeface="微软雅黑" panose="020B0503020204020204" pitchFamily="34" charset="-122"/>
                <a:ea typeface="微软雅黑" panose="020B0503020204020204" pitchFamily="34" charset="-122"/>
              </a:rPr>
              <a:t>Hiveserver</a:t>
            </a:r>
            <a:endParaRPr lang="en-US" altLang="zh-CN" sz="1200" dirty="0" smtClean="0">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ü"/>
            </a:pPr>
            <a:r>
              <a:rPr lang="en-US" altLang="zh-CN" sz="1200" dirty="0" smtClean="0">
                <a:latin typeface="微软雅黑" panose="020B0503020204020204" pitchFamily="34" charset="-122"/>
                <a:ea typeface="微软雅黑" panose="020B0503020204020204" pitchFamily="34" charset="-122"/>
              </a:rPr>
              <a:t>Presto</a:t>
            </a:r>
          </a:p>
          <a:p>
            <a:pPr marL="800100" lvl="1" indent="-342900">
              <a:buFont typeface="Wingdings" panose="05000000000000000000" pitchFamily="2" charset="2"/>
              <a:buChar char="ü"/>
            </a:pPr>
            <a:r>
              <a:rPr lang="en-US" altLang="zh-CN" sz="1200" dirty="0" smtClean="0">
                <a:latin typeface="微软雅黑" panose="020B0503020204020204" pitchFamily="34" charset="-122"/>
                <a:ea typeface="微软雅黑" panose="020B0503020204020204" pitchFamily="34" charset="-122"/>
              </a:rPr>
              <a:t>Join needed</a:t>
            </a:r>
          </a:p>
          <a:p>
            <a:pPr marL="342900" indent="-342900">
              <a:buFont typeface="+mj-lt"/>
              <a:buAutoNum type="arabicPeriod"/>
            </a:pPr>
            <a:r>
              <a:rPr lang="zh-CN" altLang="en-US" sz="1200" dirty="0" smtClean="0">
                <a:latin typeface="微软雅黑" panose="020B0503020204020204" pitchFamily="34" charset="-122"/>
                <a:ea typeface="微软雅黑" panose="020B0503020204020204" pitchFamily="34" charset="-122"/>
              </a:rPr>
              <a:t>实时数据</a:t>
            </a:r>
            <a:r>
              <a:rPr lang="en-US" altLang="zh-CN" sz="1200" dirty="0" smtClean="0">
                <a:latin typeface="微软雅黑" panose="020B0503020204020204" pitchFamily="34" charset="-122"/>
                <a:ea typeface="微软雅黑" panose="020B0503020204020204" pitchFamily="34" charset="-122"/>
              </a:rPr>
              <a:t>storm</a:t>
            </a:r>
            <a:r>
              <a:rPr lang="zh-CN" altLang="en-US" sz="1200" dirty="0" smtClean="0">
                <a:latin typeface="微软雅黑" panose="020B0503020204020204" pitchFamily="34" charset="-122"/>
                <a:ea typeface="微软雅黑" panose="020B0503020204020204" pitchFamily="34" charset="-122"/>
              </a:rPr>
              <a:t>计算</a:t>
            </a:r>
            <a:endParaRPr lang="en-US" altLang="zh-CN" sz="1200" dirty="0" smtClean="0">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ü"/>
            </a:pPr>
            <a:r>
              <a:rPr lang="en-US" altLang="zh-CN" sz="1200" dirty="0" err="1" smtClean="0">
                <a:latin typeface="微软雅黑" panose="020B0503020204020204" pitchFamily="34" charset="-122"/>
                <a:ea typeface="微软雅黑" panose="020B0503020204020204" pitchFamily="34" charset="-122"/>
              </a:rPr>
              <a:t>Redis</a:t>
            </a:r>
            <a:endParaRPr lang="en-US" altLang="zh-CN" sz="1200" dirty="0" smtClean="0">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ü"/>
            </a:pPr>
            <a:r>
              <a:rPr lang="en-US" altLang="zh-CN" sz="1200" dirty="0" err="1" smtClean="0">
                <a:latin typeface="微软雅黑" panose="020B0503020204020204" pitchFamily="34" charset="-122"/>
                <a:ea typeface="微软雅黑" panose="020B0503020204020204" pitchFamily="34" charset="-122"/>
              </a:rPr>
              <a:t>hbase</a:t>
            </a:r>
            <a:endParaRPr lang="zh-CN" altLang="en-US" sz="1200" dirty="0">
              <a:latin typeface="微软雅黑" panose="020B0503020204020204" pitchFamily="34" charset="-122"/>
              <a:ea typeface="微软雅黑" panose="020B0503020204020204" pitchFamily="34" charset="-122"/>
            </a:endParaRPr>
          </a:p>
        </p:txBody>
      </p:sp>
      <p:sp>
        <p:nvSpPr>
          <p:cNvPr id="7" name="TextBox 6"/>
          <p:cNvSpPr txBox="1"/>
          <p:nvPr/>
        </p:nvSpPr>
        <p:spPr>
          <a:xfrm>
            <a:off x="6228184" y="1075581"/>
            <a:ext cx="2448272" cy="1200329"/>
          </a:xfrm>
          <a:prstGeom prst="rect">
            <a:avLst/>
          </a:prstGeom>
          <a:noFill/>
        </p:spPr>
        <p:txBody>
          <a:bodyPr wrap="square" rtlCol="0" anchor="t">
            <a:spAutoFit/>
          </a:bodyPr>
          <a:lstStyle/>
          <a:p>
            <a:r>
              <a:rPr lang="zh-CN" altLang="en-US" sz="1200" dirty="0" smtClean="0">
                <a:latin typeface="微软雅黑" panose="020B0503020204020204" pitchFamily="34" charset="-122"/>
                <a:ea typeface="微软雅黑" panose="020B0503020204020204" pitchFamily="34" charset="-122"/>
              </a:rPr>
              <a:t>存在痛点：</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smtClean="0">
                <a:latin typeface="微软雅黑" panose="020B0503020204020204" pitchFamily="34" charset="-122"/>
                <a:ea typeface="微软雅黑" panose="020B0503020204020204" pitchFamily="34" charset="-122"/>
              </a:rPr>
              <a:t>离线实时数据无法打通</a:t>
            </a:r>
            <a:endParaRPr lang="en-US" altLang="zh-CN" sz="1200" dirty="0" smtClean="0">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a:latin typeface="微软雅黑" panose="020B0503020204020204" pitchFamily="34" charset="-122"/>
                <a:ea typeface="微软雅黑" panose="020B0503020204020204" pitchFamily="34" charset="-122"/>
              </a:rPr>
              <a:t>子</a:t>
            </a:r>
            <a:r>
              <a:rPr lang="zh-CN" altLang="en-US" sz="1200" dirty="0" smtClean="0">
                <a:latin typeface="微软雅黑" panose="020B0503020204020204" pitchFamily="34" charset="-122"/>
                <a:ea typeface="微软雅黑" panose="020B0503020204020204" pitchFamily="34" charset="-122"/>
              </a:rPr>
              <a:t>群筛选基于</a:t>
            </a:r>
            <a:r>
              <a:rPr lang="en-US" altLang="zh-CN" sz="1200" dirty="0" smtClean="0">
                <a:latin typeface="微软雅黑" panose="020B0503020204020204" pitchFamily="34" charset="-122"/>
                <a:ea typeface="微软雅黑" panose="020B0503020204020204" pitchFamily="34" charset="-122"/>
              </a:rPr>
              <a:t>presto/hive</a:t>
            </a:r>
            <a:r>
              <a:rPr lang="zh-CN" altLang="en-US" sz="1200" dirty="0" smtClean="0">
                <a:latin typeface="微软雅黑" panose="020B0503020204020204" pitchFamily="34" charset="-122"/>
                <a:ea typeface="微软雅黑" panose="020B0503020204020204" pitchFamily="34" charset="-122"/>
              </a:rPr>
              <a:t>，非秒级响应</a:t>
            </a:r>
            <a:endParaRPr lang="en-US" altLang="zh-CN" sz="1200" dirty="0" smtClean="0">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smtClean="0">
                <a:latin typeface="微软雅黑" panose="020B0503020204020204" pitchFamily="34" charset="-122"/>
                <a:ea typeface="微软雅黑" panose="020B0503020204020204" pitchFamily="34" charset="-122"/>
              </a:rPr>
              <a:t>资源消耗</a:t>
            </a:r>
            <a:endParaRPr lang="zh-CN" altLang="en-US" sz="1200" dirty="0">
              <a:latin typeface="微软雅黑" panose="020B0503020204020204" pitchFamily="34" charset="-122"/>
              <a:ea typeface="微软雅黑" panose="020B0503020204020204" pitchFamily="34" charset="-122"/>
            </a:endParaRPr>
          </a:p>
        </p:txBody>
      </p:sp>
      <p:sp>
        <p:nvSpPr>
          <p:cNvPr id="8" name="AutoShape 7" descr="http://wiki.corp.vipshop.com/download/attachments/59549158/%E5%8C%85%E5%90%AB%E5%85%B3%E7%B3%BB.jpg?version=1&amp;modificationDate=1446795912000&amp;api=v2"/>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174" y="2619814"/>
            <a:ext cx="1483383" cy="1436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822" y="4155642"/>
            <a:ext cx="3118881" cy="1920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5580112" y="4472033"/>
            <a:ext cx="504056" cy="216024"/>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47002" y="4365103"/>
            <a:ext cx="612068" cy="322953"/>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p:nvPr/>
        </p:nvPicPr>
        <p:blipFill>
          <a:blip r:embed="rId4"/>
          <a:stretch>
            <a:fillRect/>
          </a:stretch>
        </p:blipFill>
        <p:spPr>
          <a:xfrm>
            <a:off x="460375" y="4148939"/>
            <a:ext cx="3815459" cy="2160522"/>
          </a:xfrm>
          <a:prstGeom prst="rect">
            <a:avLst/>
          </a:prstGeom>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39054" y="2275910"/>
            <a:ext cx="2768649" cy="1615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2456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02606"/>
            <a:ext cx="8410378" cy="633207"/>
          </a:xfrm>
        </p:spPr>
        <p:txBody>
          <a:bodyPr/>
          <a:lstStyle/>
          <a:p>
            <a:r>
              <a:rPr lang="zh-CN" altLang="en-US" dirty="0" smtClean="0"/>
              <a:t>选品中心</a:t>
            </a:r>
            <a:endParaRPr lang="zh-CN" altLang="en-US" dirty="0"/>
          </a:p>
        </p:txBody>
      </p:sp>
      <p:sp>
        <p:nvSpPr>
          <p:cNvPr id="3" name="文本占位符 2"/>
          <p:cNvSpPr>
            <a:spLocks noGrp="1"/>
          </p:cNvSpPr>
          <p:nvPr>
            <p:ph type="body" sz="quarter" idx="15"/>
          </p:nvPr>
        </p:nvSpPr>
        <p:spPr>
          <a:xfrm>
            <a:off x="282035" y="1123944"/>
            <a:ext cx="2129725" cy="1016463"/>
          </a:xfrm>
        </p:spPr>
        <p:txBody>
          <a:bodyPr/>
          <a:lstStyle/>
          <a:p>
            <a:r>
              <a:rPr lang="zh-CN" altLang="en-US" sz="1200" dirty="0" smtClean="0">
                <a:latin typeface="微软雅黑" panose="020B0503020204020204" pitchFamily="34" charset="-122"/>
                <a:ea typeface="微软雅黑" panose="020B0503020204020204" pitchFamily="34" charset="-122"/>
              </a:rPr>
              <a:t>已有场景：</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a:buFont typeface="+mj-lt"/>
              <a:buAutoNum type="arabicPeriod"/>
            </a:pPr>
            <a:r>
              <a:rPr lang="zh-CN" altLang="en-US" sz="1200" dirty="0" smtClean="0">
                <a:latin typeface="微软雅黑" panose="020B0503020204020204" pitchFamily="34" charset="-122"/>
                <a:ea typeface="微软雅黑" panose="020B0503020204020204" pitchFamily="34" charset="-122"/>
              </a:rPr>
              <a:t>基于属性筛选商品</a:t>
            </a:r>
            <a:endParaRPr lang="zh-CN" altLang="en-US" sz="1200" dirty="0">
              <a:latin typeface="微软雅黑" panose="020B0503020204020204" pitchFamily="34" charset="-122"/>
              <a:ea typeface="微软雅黑" panose="020B0503020204020204" pitchFamily="34" charset="-122"/>
            </a:endParaRPr>
          </a:p>
        </p:txBody>
      </p:sp>
      <p:sp>
        <p:nvSpPr>
          <p:cNvPr id="4" name="TextBox 3"/>
          <p:cNvSpPr txBox="1"/>
          <p:nvPr/>
        </p:nvSpPr>
        <p:spPr>
          <a:xfrm>
            <a:off x="2987824" y="1124744"/>
            <a:ext cx="2016224" cy="830997"/>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现有解决方案：</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marL="342900" indent="-342900">
              <a:buFont typeface="+mj-lt"/>
              <a:buAutoNum type="arabicPeriod"/>
            </a:pPr>
            <a:r>
              <a:rPr lang="en-US" altLang="zh-CN" sz="1200" dirty="0" smtClean="0">
                <a:latin typeface="微软雅黑" panose="020B0503020204020204" pitchFamily="34" charset="-122"/>
                <a:ea typeface="微软雅黑" panose="020B0503020204020204" pitchFamily="34" charset="-122"/>
              </a:rPr>
              <a:t>Hive-&gt;kafka-&gt;flume-&gt;es</a:t>
            </a:r>
            <a:endParaRPr lang="zh-CN" altLang="en-US" sz="1200" dirty="0">
              <a:latin typeface="微软雅黑" panose="020B0503020204020204" pitchFamily="34" charset="-122"/>
              <a:ea typeface="微软雅黑" panose="020B0503020204020204" pitchFamily="34" charset="-122"/>
            </a:endParaRPr>
          </a:p>
        </p:txBody>
      </p:sp>
      <p:sp>
        <p:nvSpPr>
          <p:cNvPr id="5" name="TextBox 4"/>
          <p:cNvSpPr txBox="1"/>
          <p:nvPr/>
        </p:nvSpPr>
        <p:spPr>
          <a:xfrm>
            <a:off x="5508104" y="1124744"/>
            <a:ext cx="2088232" cy="1015663"/>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存在痛点：</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marL="342900" indent="-342900">
              <a:buAutoNum type="arabicPeriod"/>
            </a:pPr>
            <a:r>
              <a:rPr lang="en-US" altLang="zh-CN" sz="1200" dirty="0" smtClean="0">
                <a:latin typeface="微软雅黑" panose="020B0503020204020204" pitchFamily="34" charset="-122"/>
                <a:ea typeface="微软雅黑" panose="020B0503020204020204" pitchFamily="34" charset="-122"/>
              </a:rPr>
              <a:t>ES DSL</a:t>
            </a:r>
            <a:r>
              <a:rPr lang="zh-CN" altLang="en-US" sz="1200" dirty="0" smtClean="0">
                <a:latin typeface="微软雅黑" panose="020B0503020204020204" pitchFamily="34" charset="-122"/>
                <a:ea typeface="微软雅黑" panose="020B0503020204020204" pitchFamily="34" charset="-122"/>
              </a:rPr>
              <a:t>查询复杂</a:t>
            </a:r>
            <a:endParaRPr lang="en-US" altLang="zh-CN" sz="1200" dirty="0" smtClean="0">
              <a:latin typeface="微软雅黑" panose="020B0503020204020204" pitchFamily="34" charset="-122"/>
              <a:ea typeface="微软雅黑" panose="020B0503020204020204" pitchFamily="34" charset="-122"/>
            </a:endParaRPr>
          </a:p>
          <a:p>
            <a:pPr marL="342900" indent="-342900">
              <a:buAutoNum type="arabicPeriod"/>
            </a:pPr>
            <a:r>
              <a:rPr lang="zh-CN" altLang="en-US" sz="1200" dirty="0" smtClean="0">
                <a:latin typeface="微软雅黑" panose="020B0503020204020204" pitchFamily="34" charset="-122"/>
                <a:ea typeface="微软雅黑" panose="020B0503020204020204" pitchFamily="34" charset="-122"/>
              </a:rPr>
              <a:t>无</a:t>
            </a:r>
            <a:r>
              <a:rPr lang="en-US" altLang="zh-CN" sz="1200" dirty="0" smtClean="0">
                <a:latin typeface="微软雅黑" panose="020B0503020204020204" pitchFamily="34" charset="-122"/>
                <a:ea typeface="微软雅黑" panose="020B0503020204020204" pitchFamily="34" charset="-122"/>
              </a:rPr>
              <a:t>join</a:t>
            </a:r>
            <a:r>
              <a:rPr lang="zh-CN" altLang="en-US" sz="1200" dirty="0" smtClean="0">
                <a:latin typeface="微软雅黑" panose="020B0503020204020204" pitchFamily="34" charset="-122"/>
                <a:ea typeface="微软雅黑" panose="020B0503020204020204" pitchFamily="34" charset="-122"/>
              </a:rPr>
              <a:t>支持</a:t>
            </a:r>
            <a:endParaRPr lang="en-US" altLang="zh-CN" sz="1200" dirty="0" smtClean="0">
              <a:latin typeface="微软雅黑" panose="020B0503020204020204" pitchFamily="34" charset="-122"/>
              <a:ea typeface="微软雅黑" panose="020B0503020204020204" pitchFamily="34" charset="-122"/>
            </a:endParaRPr>
          </a:p>
          <a:p>
            <a:pPr marL="342900" indent="-342900">
              <a:buAutoNum type="arabicPeriod"/>
            </a:pPr>
            <a:r>
              <a:rPr lang="en-US" altLang="zh-CN" sz="1200" dirty="0" smtClean="0">
                <a:latin typeface="微软雅黑" panose="020B0503020204020204" pitchFamily="34" charset="-122"/>
                <a:ea typeface="微软雅黑" panose="020B0503020204020204" pitchFamily="34" charset="-122"/>
              </a:rPr>
              <a:t>ES</a:t>
            </a:r>
            <a:r>
              <a:rPr lang="zh-CN" altLang="en-US" sz="1200" dirty="0" smtClean="0">
                <a:latin typeface="微软雅黑" panose="020B0503020204020204" pitchFamily="34" charset="-122"/>
                <a:ea typeface="微软雅黑" panose="020B0503020204020204" pitchFamily="34" charset="-122"/>
              </a:rPr>
              <a:t>捞取数据量有限制</a:t>
            </a:r>
            <a:endParaRPr lang="zh-CN" altLang="en-US" sz="1200" dirty="0">
              <a:latin typeface="微软雅黑" panose="020B0503020204020204" pitchFamily="34" charset="-122"/>
              <a:ea typeface="微软雅黑" panose="020B0503020204020204" pitchFamily="34" charset="-122"/>
            </a:endParaRPr>
          </a:p>
        </p:txBody>
      </p:sp>
      <p:pic>
        <p:nvPicPr>
          <p:cNvPr id="3075" name="图片 2" descr="image0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776" y="3933056"/>
            <a:ext cx="5339275" cy="2323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图片 1" descr="image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2276872"/>
            <a:ext cx="6924241" cy="2350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456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漏斗</a:t>
            </a:r>
            <a:endParaRPr lang="zh-CN" altLang="en-US" dirty="0"/>
          </a:p>
        </p:txBody>
      </p:sp>
      <p:sp>
        <p:nvSpPr>
          <p:cNvPr id="4" name="TextBox 3"/>
          <p:cNvSpPr txBox="1"/>
          <p:nvPr/>
        </p:nvSpPr>
        <p:spPr>
          <a:xfrm>
            <a:off x="323528" y="1844824"/>
            <a:ext cx="792088" cy="369332"/>
          </a:xfrm>
          <a:prstGeom prst="rect">
            <a:avLst/>
          </a:prstGeom>
          <a:noFill/>
        </p:spPr>
        <p:txBody>
          <a:bodyPr wrap="square" rtlCol="0">
            <a:spAutoFit/>
          </a:bodyPr>
          <a:lstStyle/>
          <a:p>
            <a:endParaRPr lang="zh-CN" altLang="en-US" dirty="0"/>
          </a:p>
        </p:txBody>
      </p:sp>
      <p:sp>
        <p:nvSpPr>
          <p:cNvPr id="5" name="TextBox 4"/>
          <p:cNvSpPr txBox="1"/>
          <p:nvPr/>
        </p:nvSpPr>
        <p:spPr>
          <a:xfrm>
            <a:off x="251520" y="1340768"/>
            <a:ext cx="2448272" cy="646331"/>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已有场景：</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数</a:t>
            </a:r>
            <a:r>
              <a:rPr lang="zh-CN" altLang="en-US" sz="1200" dirty="0" smtClean="0">
                <a:latin typeface="微软雅黑" panose="020B0503020204020204" pitchFamily="34" charset="-122"/>
                <a:ea typeface="微软雅黑" panose="020B0503020204020204" pitchFamily="34" charset="-122"/>
              </a:rPr>
              <a:t>读自定义漏斗</a:t>
            </a:r>
            <a:endParaRPr lang="zh-CN" altLang="en-US" sz="1200" dirty="0">
              <a:latin typeface="微软雅黑" panose="020B0503020204020204" pitchFamily="34" charset="-122"/>
              <a:ea typeface="微软雅黑" panose="020B0503020204020204" pitchFamily="34" charset="-122"/>
            </a:endParaRPr>
          </a:p>
        </p:txBody>
      </p:sp>
      <p:sp>
        <p:nvSpPr>
          <p:cNvPr id="6" name="TextBox 5"/>
          <p:cNvSpPr txBox="1"/>
          <p:nvPr/>
        </p:nvSpPr>
        <p:spPr>
          <a:xfrm>
            <a:off x="3131840" y="1340768"/>
            <a:ext cx="2448272" cy="1015663"/>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现有解决方案：</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r>
              <a:rPr lang="en-US" altLang="zh-CN" sz="1200" dirty="0" err="1" smtClean="0">
                <a:latin typeface="微软雅黑" panose="020B0503020204020204" pitchFamily="34" charset="-122"/>
                <a:ea typeface="微软雅黑" panose="020B0503020204020204" pitchFamily="34" charset="-122"/>
              </a:rPr>
              <a:t>Es+presto</a:t>
            </a:r>
            <a:r>
              <a:rPr lang="zh-CN" altLang="en-US" sz="1200" dirty="0" smtClean="0">
                <a:latin typeface="微软雅黑" panose="020B0503020204020204" pitchFamily="34" charset="-122"/>
                <a:ea typeface="微软雅黑" panose="020B0503020204020204" pitchFamily="34" charset="-122"/>
              </a:rPr>
              <a:t>组合使用</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endParaRPr lang="zh-CN" altLang="en-US" sz="1200" dirty="0">
              <a:latin typeface="微软雅黑" panose="020B0503020204020204" pitchFamily="34" charset="-122"/>
              <a:ea typeface="微软雅黑" panose="020B0503020204020204" pitchFamily="34" charset="-122"/>
            </a:endParaRPr>
          </a:p>
        </p:txBody>
      </p:sp>
      <p:sp>
        <p:nvSpPr>
          <p:cNvPr id="7" name="TextBox 6"/>
          <p:cNvSpPr txBox="1"/>
          <p:nvPr/>
        </p:nvSpPr>
        <p:spPr>
          <a:xfrm>
            <a:off x="5614146" y="1340768"/>
            <a:ext cx="2448272" cy="830997"/>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存在痛点：</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ES</a:t>
            </a:r>
            <a:r>
              <a:rPr lang="zh-CN" altLang="en-US" sz="1200" dirty="0" smtClean="0">
                <a:latin typeface="微软雅黑" panose="020B0503020204020204" pitchFamily="34" charset="-122"/>
                <a:ea typeface="微软雅黑" panose="020B0503020204020204" pitchFamily="34" charset="-122"/>
              </a:rPr>
              <a:t>保存</a:t>
            </a:r>
            <a:r>
              <a:rPr lang="en-US" altLang="zh-CN" sz="1200" dirty="0" smtClean="0">
                <a:latin typeface="微软雅黑" panose="020B0503020204020204" pitchFamily="34" charset="-122"/>
                <a:ea typeface="微软雅黑" panose="020B0503020204020204" pitchFamily="34" charset="-122"/>
              </a:rPr>
              <a:t>index</a:t>
            </a:r>
            <a:r>
              <a:rPr lang="zh-CN" altLang="en-US" sz="1200" dirty="0" smtClean="0">
                <a:latin typeface="微软雅黑" panose="020B0503020204020204" pitchFamily="34" charset="-122"/>
                <a:ea typeface="微软雅黑" panose="020B0503020204020204" pitchFamily="34" charset="-122"/>
              </a:rPr>
              <a:t>数量有限</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presto</a:t>
            </a:r>
            <a:r>
              <a:rPr lang="zh-CN" altLang="en-US" sz="1200" dirty="0" smtClean="0">
                <a:latin typeface="微软雅黑" panose="020B0503020204020204" pitchFamily="34" charset="-122"/>
                <a:ea typeface="微软雅黑" panose="020B0503020204020204" pitchFamily="34" charset="-122"/>
              </a:rPr>
              <a:t>查询跨天影响较大</a:t>
            </a:r>
            <a:endParaRPr lang="en-US" altLang="zh-CN" sz="1200" dirty="0" smtClean="0">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389602"/>
            <a:ext cx="6791379" cy="2204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2456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需求特征汇总</a:t>
            </a:r>
            <a:endParaRPr lang="zh-CN" altLang="en-US" dirty="0"/>
          </a:p>
        </p:txBody>
      </p:sp>
      <p:sp>
        <p:nvSpPr>
          <p:cNvPr id="3" name="文本占位符 2"/>
          <p:cNvSpPr>
            <a:spLocks noGrp="1"/>
          </p:cNvSpPr>
          <p:nvPr>
            <p:ph type="body" sz="quarter" idx="15"/>
          </p:nvPr>
        </p:nvSpPr>
        <p:spPr>
          <a:xfrm>
            <a:off x="282035" y="1123944"/>
            <a:ext cx="8387842" cy="4897344"/>
          </a:xfrm>
        </p:spPr>
        <p:txBody>
          <a:bodyPr/>
          <a:lstStyle/>
          <a:p>
            <a:pPr>
              <a:buFont typeface="+mj-lt"/>
              <a:buAutoNum type="arabicPeriod"/>
            </a:pPr>
            <a:r>
              <a:rPr lang="zh-CN" altLang="en-US" dirty="0" smtClean="0">
                <a:latin typeface="微软雅黑" panose="020B0503020204020204" pitchFamily="34" charset="-122"/>
                <a:ea typeface="微软雅黑" panose="020B0503020204020204" pitchFamily="34" charset="-122"/>
              </a:rPr>
              <a:t>实时性</a:t>
            </a:r>
            <a:endParaRPr lang="en-US" altLang="zh-CN" dirty="0" smtClean="0">
              <a:latin typeface="微软雅黑" panose="020B0503020204020204" pitchFamily="34" charset="-122"/>
              <a:ea typeface="微软雅黑" panose="020B0503020204020204" pitchFamily="34" charset="-122"/>
            </a:endParaRPr>
          </a:p>
          <a:p>
            <a:pPr>
              <a:buFont typeface="+mj-lt"/>
              <a:buAutoNum type="arabicPeriod"/>
            </a:pPr>
            <a:r>
              <a:rPr lang="zh-CN" altLang="en-US" dirty="0" smtClean="0">
                <a:latin typeface="微软雅黑" panose="020B0503020204020204" pitchFamily="34" charset="-122"/>
                <a:ea typeface="微软雅黑" panose="020B0503020204020204" pitchFamily="34" charset="-122"/>
              </a:rPr>
              <a:t>海量数据集捞取少量数据</a:t>
            </a:r>
            <a:endParaRPr lang="en-US" altLang="zh-CN" dirty="0" smtClean="0">
              <a:latin typeface="微软雅黑" panose="020B0503020204020204" pitchFamily="34" charset="-122"/>
              <a:ea typeface="微软雅黑" panose="020B0503020204020204" pitchFamily="34" charset="-122"/>
            </a:endParaRPr>
          </a:p>
          <a:p>
            <a:pPr>
              <a:buFont typeface="+mj-lt"/>
              <a:buAutoNum type="arabicPeriod"/>
            </a:pPr>
            <a:r>
              <a:rPr lang="en-US" altLang="zh-CN" dirty="0" smtClean="0">
                <a:latin typeface="微软雅黑" panose="020B0503020204020204" pitchFamily="34" charset="-122"/>
                <a:ea typeface="微软雅黑" panose="020B0503020204020204" pitchFamily="34" charset="-122"/>
              </a:rPr>
              <a:t>Join</a:t>
            </a:r>
          </a:p>
          <a:p>
            <a:pPr>
              <a:buFont typeface="+mj-lt"/>
              <a:buAutoNum type="arabicPeriod"/>
            </a:pPr>
            <a:r>
              <a:rPr lang="zh-CN" altLang="en-US" dirty="0" smtClean="0">
                <a:latin typeface="微软雅黑" panose="020B0503020204020204" pitchFamily="34" charset="-122"/>
                <a:ea typeface="微软雅黑" panose="020B0503020204020204" pitchFamily="34" charset="-122"/>
              </a:rPr>
              <a:t>筛选维度或组合不固定</a:t>
            </a:r>
            <a:endParaRPr lang="en-US" altLang="zh-CN" dirty="0" smtClean="0">
              <a:latin typeface="微软雅黑" panose="020B0503020204020204" pitchFamily="34" charset="-122"/>
              <a:ea typeface="微软雅黑" panose="020B0503020204020204" pitchFamily="34" charset="-122"/>
            </a:endParaRPr>
          </a:p>
          <a:p>
            <a:pPr>
              <a:buFont typeface="+mj-lt"/>
              <a:buAutoNum type="arabicPeriod"/>
            </a:pPr>
            <a:r>
              <a:rPr lang="zh-CN" altLang="en-US" dirty="0" smtClean="0">
                <a:latin typeface="微软雅黑" panose="020B0503020204020204" pitchFamily="34" charset="-122"/>
                <a:ea typeface="微软雅黑" panose="020B0503020204020204" pitchFamily="34" charset="-122"/>
              </a:rPr>
              <a:t>实时离线融合</a:t>
            </a:r>
            <a:endParaRPr lang="en-US" altLang="zh-CN" dirty="0" smtClean="0">
              <a:latin typeface="微软雅黑" panose="020B0503020204020204" pitchFamily="34" charset="-122"/>
              <a:ea typeface="微软雅黑" panose="020B0503020204020204" pitchFamily="34" charset="-122"/>
            </a:endParaRPr>
          </a:p>
          <a:p>
            <a:pPr>
              <a:buFont typeface="+mj-lt"/>
              <a:buAutoNum type="arabicPeriod"/>
            </a:pPr>
            <a:r>
              <a:rPr lang="zh-CN" altLang="en-US" dirty="0" smtClean="0">
                <a:latin typeface="微软雅黑" panose="020B0503020204020204" pitchFamily="34" charset="-122"/>
                <a:ea typeface="微软雅黑" panose="020B0503020204020204" pitchFamily="34" charset="-122"/>
              </a:rPr>
              <a:t>与现有系统整合的能力：离线</a:t>
            </a:r>
            <a:r>
              <a:rPr lang="en-US" altLang="zh-CN" dirty="0" smtClean="0">
                <a:latin typeface="微软雅黑" panose="020B0503020204020204" pitchFamily="34" charset="-122"/>
                <a:ea typeface="微软雅黑" panose="020B0503020204020204" pitchFamily="34" charset="-122"/>
              </a:rPr>
              <a:t>(presto/hive)</a:t>
            </a:r>
            <a:r>
              <a:rPr lang="zh-CN" altLang="en-US" dirty="0" smtClean="0">
                <a:latin typeface="微软雅黑" panose="020B0503020204020204" pitchFamily="34" charset="-122"/>
                <a:ea typeface="微软雅黑" panose="020B0503020204020204" pitchFamily="34" charset="-122"/>
              </a:rPr>
              <a:t>，实时，权限等</a:t>
            </a:r>
            <a:endParaRPr lang="en-US" altLang="zh-CN" dirty="0" smtClean="0">
              <a:latin typeface="微软雅黑" panose="020B0503020204020204" pitchFamily="34" charset="-122"/>
              <a:ea typeface="微软雅黑" panose="020B0503020204020204" pitchFamily="34" charset="-122"/>
            </a:endParaRPr>
          </a:p>
          <a:p>
            <a:pPr>
              <a:buFont typeface="+mj-lt"/>
              <a:buAutoNum type="arabicPeriod"/>
            </a:pPr>
            <a:r>
              <a:rPr lang="zh-CN" altLang="en-US" dirty="0">
                <a:latin typeface="微软雅黑" panose="020B0503020204020204" pitchFamily="34" charset="-122"/>
                <a:ea typeface="微软雅黑" panose="020B0503020204020204" pitchFamily="34" charset="-122"/>
              </a:rPr>
              <a:t>即</a:t>
            </a:r>
            <a:r>
              <a:rPr lang="zh-CN" altLang="en-US" dirty="0" smtClean="0">
                <a:latin typeface="微软雅黑" panose="020B0503020204020204" pitchFamily="34" charset="-122"/>
                <a:ea typeface="微软雅黑" panose="020B0503020204020204" pitchFamily="34" charset="-122"/>
              </a:rPr>
              <a:t>系查询：</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ü"/>
            </a:pPr>
            <a:r>
              <a:rPr lang="zh-CN" altLang="en-US" sz="1800" dirty="0" smtClean="0">
                <a:latin typeface="微软雅黑" panose="020B0503020204020204" pitchFamily="34" charset="-122"/>
                <a:ea typeface="微软雅黑" panose="020B0503020204020204" pitchFamily="34" charset="-122"/>
              </a:rPr>
              <a:t>当场查询，低延迟，快响应</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秒级</a:t>
            </a:r>
            <a:r>
              <a:rPr lang="en-US" altLang="zh-CN" sz="1800" dirty="0" smtClean="0">
                <a:latin typeface="微软雅黑" panose="020B0503020204020204" pitchFamily="34" charset="-122"/>
                <a:ea typeface="微软雅黑" panose="020B0503020204020204" pitchFamily="34" charset="-122"/>
              </a:rPr>
              <a:t>)</a:t>
            </a:r>
          </a:p>
          <a:p>
            <a:pPr lvl="1">
              <a:buFont typeface="Wingdings" panose="05000000000000000000" pitchFamily="2" charset="2"/>
              <a:buChar char="ü"/>
            </a:pPr>
            <a:r>
              <a:rPr lang="zh-CN" altLang="en-US" sz="1800" dirty="0" smtClean="0">
                <a:latin typeface="微软雅黑" panose="020B0503020204020204" pitchFamily="34" charset="-122"/>
                <a:ea typeface="微软雅黑" panose="020B0503020204020204" pitchFamily="34" charset="-122"/>
              </a:rPr>
              <a:t>即兴查询，探索式，临场发挥</a:t>
            </a:r>
            <a:endParaRPr lang="en-US" altLang="zh-CN" sz="1800" dirty="0" smtClean="0">
              <a:latin typeface="微软雅黑" panose="020B0503020204020204" pitchFamily="34" charset="-122"/>
              <a:ea typeface="微软雅黑" panose="020B0503020204020204" pitchFamily="34" charset="-122"/>
            </a:endParaRPr>
          </a:p>
          <a:p>
            <a:pPr>
              <a:buFont typeface="+mj-lt"/>
              <a:buAutoNum type="arabicPeriod"/>
            </a:pPr>
            <a:r>
              <a:rPr lang="zh-CN" altLang="en-US" dirty="0" smtClean="0">
                <a:latin typeface="微软雅黑" panose="020B0503020204020204" pitchFamily="34" charset="-122"/>
                <a:ea typeface="微软雅黑" panose="020B0503020204020204" pitchFamily="34" charset="-122"/>
              </a:rPr>
              <a:t>扩展性</a:t>
            </a:r>
            <a:endParaRPr lang="en-US" altLang="zh-CN" dirty="0" smtClean="0">
              <a:latin typeface="微软雅黑" panose="020B0503020204020204" pitchFamily="34" charset="-122"/>
              <a:ea typeface="微软雅黑" panose="020B0503020204020204" pitchFamily="34" charset="-122"/>
            </a:endParaRPr>
          </a:p>
          <a:p>
            <a:pPr>
              <a:buFont typeface="+mj-lt"/>
              <a:buAutoNum type="arabicPeriod"/>
            </a:pPr>
            <a:r>
              <a:rPr lang="zh-CN" altLang="en-US" dirty="0" smtClean="0">
                <a:latin typeface="微软雅黑" panose="020B0503020204020204" pitchFamily="34" charset="-122"/>
                <a:ea typeface="微软雅黑" panose="020B0503020204020204" pitchFamily="34" charset="-122"/>
              </a:rPr>
              <a:t>可用性</a:t>
            </a:r>
            <a:endParaRPr lang="en-US" altLang="zh-CN" dirty="0" smtClean="0">
              <a:latin typeface="微软雅黑" panose="020B0503020204020204" pitchFamily="34" charset="-122"/>
              <a:ea typeface="微软雅黑" panose="020B0503020204020204" pitchFamily="34" charset="-122"/>
            </a:endParaRPr>
          </a:p>
          <a:p>
            <a:pPr>
              <a:buFont typeface="+mj-lt"/>
              <a:buAutoNum type="arabicPeriod"/>
            </a:pPr>
            <a:r>
              <a:rPr lang="zh-CN" altLang="en-US" dirty="0">
                <a:latin typeface="微软雅黑" panose="020B0503020204020204" pitchFamily="34" charset="-122"/>
                <a:ea typeface="微软雅黑" panose="020B0503020204020204" pitchFamily="34" charset="-122"/>
              </a:rPr>
              <a:t>易用性</a:t>
            </a:r>
            <a:endParaRPr lang="en-US" altLang="zh-CN" dirty="0" smtClean="0">
              <a:latin typeface="微软雅黑" panose="020B0503020204020204" pitchFamily="34" charset="-122"/>
              <a:ea typeface="微软雅黑" panose="020B0503020204020204" pitchFamily="34" charset="-122"/>
            </a:endParaRPr>
          </a:p>
          <a:p>
            <a:pPr>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2456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帷幄概述篇</a:t>
            </a:r>
            <a:endParaRPr lang="zh-CN" altLang="en-US" dirty="0"/>
          </a:p>
        </p:txBody>
      </p:sp>
      <p:sp>
        <p:nvSpPr>
          <p:cNvPr id="3" name="文本占位符 2"/>
          <p:cNvSpPr>
            <a:spLocks noGrp="1"/>
          </p:cNvSpPr>
          <p:nvPr>
            <p:ph type="body" sz="quarter" idx="13"/>
          </p:nvPr>
        </p:nvSpPr>
        <p:spPr>
          <a:xfrm>
            <a:off x="2483768" y="2564904"/>
            <a:ext cx="3905788" cy="432198"/>
          </a:xfrm>
        </p:spPr>
        <p:txBody>
          <a:bodyPr/>
          <a:lstStyle/>
          <a:p>
            <a:r>
              <a:rPr lang="zh-CN" altLang="en-US" dirty="0" smtClean="0"/>
              <a:t>帷幄的特点及行业现状</a:t>
            </a:r>
            <a:endParaRPr lang="zh-CN" altLang="en-US" dirty="0"/>
          </a:p>
        </p:txBody>
      </p:sp>
    </p:spTree>
    <p:extLst>
      <p:ext uri="{BB962C8B-B14F-4D97-AF65-F5344CB8AC3E}">
        <p14:creationId xmlns:p14="http://schemas.microsoft.com/office/powerpoint/2010/main" val="208035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帷幄的特点</a:t>
            </a:r>
            <a:endParaRPr lang="zh-CN" altLang="en-US" dirty="0"/>
          </a:p>
        </p:txBody>
      </p:sp>
      <p:sp>
        <p:nvSpPr>
          <p:cNvPr id="7" name="矩形 6"/>
          <p:cNvSpPr/>
          <p:nvPr/>
        </p:nvSpPr>
        <p:spPr>
          <a:xfrm>
            <a:off x="251520" y="1268760"/>
            <a:ext cx="2736304" cy="2160240"/>
          </a:xfrm>
          <a:prstGeom prst="rect">
            <a:avLst/>
          </a:prstGeom>
          <a:solidFill>
            <a:srgbClr val="FA1297"/>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a:p>
        </p:txBody>
      </p:sp>
      <p:sp>
        <p:nvSpPr>
          <p:cNvPr id="8" name="矩形 7"/>
          <p:cNvSpPr/>
          <p:nvPr/>
        </p:nvSpPr>
        <p:spPr>
          <a:xfrm>
            <a:off x="3131840" y="3645024"/>
            <a:ext cx="2736304" cy="2232248"/>
          </a:xfrm>
          <a:prstGeom prst="rect">
            <a:avLst/>
          </a:prstGeom>
          <a:solidFill>
            <a:srgbClr val="F715D7"/>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131840" y="1274564"/>
            <a:ext cx="2736304" cy="2154436"/>
          </a:xfrm>
          <a:prstGeom prst="rect">
            <a:avLst/>
          </a:prstGeom>
          <a:solidFill>
            <a:srgbClr val="FA1297"/>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0" name="矩形 9"/>
          <p:cNvSpPr/>
          <p:nvPr/>
        </p:nvSpPr>
        <p:spPr>
          <a:xfrm>
            <a:off x="6012160" y="1268759"/>
            <a:ext cx="2736304" cy="2160241"/>
          </a:xfrm>
          <a:prstGeom prst="rect">
            <a:avLst/>
          </a:prstGeom>
          <a:solidFill>
            <a:srgbClr val="FA1297"/>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1" name="矩形 10"/>
          <p:cNvSpPr/>
          <p:nvPr/>
        </p:nvSpPr>
        <p:spPr>
          <a:xfrm>
            <a:off x="6012160" y="3645024"/>
            <a:ext cx="2736304" cy="2198760"/>
          </a:xfrm>
          <a:prstGeom prst="rect">
            <a:avLst/>
          </a:prstGeom>
          <a:solidFill>
            <a:srgbClr val="F715D7"/>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51520" y="3645024"/>
            <a:ext cx="2736304" cy="2232248"/>
          </a:xfrm>
          <a:prstGeom prst="rect">
            <a:avLst/>
          </a:prstGeom>
          <a:solidFill>
            <a:srgbClr val="F715D7"/>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39552" y="1340768"/>
            <a:ext cx="2232248" cy="523220"/>
          </a:xfrm>
          <a:prstGeom prst="rect">
            <a:avLst/>
          </a:prstGeom>
          <a:noFill/>
        </p:spPr>
        <p:txBody>
          <a:bodyPr wrap="square" rtlCol="0">
            <a:spAutoFit/>
          </a:bodyPr>
          <a:lstStyle/>
          <a:p>
            <a:pPr algn="ctr"/>
            <a:r>
              <a:rPr lang="zh-CN" altLang="en-US" sz="2800" dirty="0" smtClean="0">
                <a:solidFill>
                  <a:schemeClr val="bg1"/>
                </a:solidFill>
              </a:rPr>
              <a:t>万亿</a:t>
            </a:r>
            <a:r>
              <a:rPr lang="zh-CN" altLang="en-US" sz="2800" dirty="0">
                <a:solidFill>
                  <a:schemeClr val="bg1"/>
                </a:solidFill>
              </a:rPr>
              <a:t>规模</a:t>
            </a:r>
            <a:endParaRPr lang="en-US" altLang="zh-CN" sz="2800" dirty="0">
              <a:solidFill>
                <a:schemeClr val="bg1"/>
              </a:solidFill>
            </a:endParaRPr>
          </a:p>
        </p:txBody>
      </p:sp>
      <p:sp>
        <p:nvSpPr>
          <p:cNvPr id="15" name="TextBox 14"/>
          <p:cNvSpPr txBox="1"/>
          <p:nvPr/>
        </p:nvSpPr>
        <p:spPr>
          <a:xfrm>
            <a:off x="3383868" y="1340768"/>
            <a:ext cx="2232248" cy="523220"/>
          </a:xfrm>
          <a:prstGeom prst="rect">
            <a:avLst/>
          </a:prstGeom>
          <a:noFill/>
        </p:spPr>
        <p:txBody>
          <a:bodyPr wrap="square" rtlCol="0">
            <a:spAutoFit/>
          </a:bodyPr>
          <a:lstStyle/>
          <a:p>
            <a:pPr algn="ctr"/>
            <a:r>
              <a:rPr lang="zh-CN" altLang="en-US" sz="2800" dirty="0" smtClean="0">
                <a:solidFill>
                  <a:schemeClr val="bg1"/>
                </a:solidFill>
              </a:rPr>
              <a:t>低延时</a:t>
            </a:r>
            <a:endParaRPr lang="en-US" altLang="zh-CN" sz="2800" dirty="0">
              <a:solidFill>
                <a:schemeClr val="bg1"/>
              </a:solidFill>
            </a:endParaRPr>
          </a:p>
        </p:txBody>
      </p:sp>
      <p:sp>
        <p:nvSpPr>
          <p:cNvPr id="16" name="TextBox 15"/>
          <p:cNvSpPr txBox="1"/>
          <p:nvPr/>
        </p:nvSpPr>
        <p:spPr>
          <a:xfrm>
            <a:off x="323528" y="2276872"/>
            <a:ext cx="2592288" cy="646331"/>
          </a:xfrm>
          <a:prstGeom prst="rect">
            <a:avLst/>
          </a:prstGeom>
          <a:noFill/>
        </p:spPr>
        <p:txBody>
          <a:bodyPr wrap="square" rtlCol="0">
            <a:spAutoFit/>
          </a:bodyPr>
          <a:lstStyle/>
          <a:p>
            <a:r>
              <a:rPr lang="zh-CN" altLang="en-US" dirty="0">
                <a:solidFill>
                  <a:schemeClr val="bg1"/>
                </a:solidFill>
              </a:rPr>
              <a:t>每天千亿增量，总数高达几百亿</a:t>
            </a:r>
          </a:p>
        </p:txBody>
      </p:sp>
      <p:sp>
        <p:nvSpPr>
          <p:cNvPr id="17" name="TextBox 16"/>
          <p:cNvSpPr txBox="1"/>
          <p:nvPr/>
        </p:nvSpPr>
        <p:spPr>
          <a:xfrm>
            <a:off x="3203848" y="2278613"/>
            <a:ext cx="2592288" cy="646331"/>
          </a:xfrm>
          <a:prstGeom prst="rect">
            <a:avLst/>
          </a:prstGeom>
          <a:noFill/>
        </p:spPr>
        <p:txBody>
          <a:bodyPr wrap="square" rtlCol="0">
            <a:spAutoFit/>
          </a:bodyPr>
          <a:lstStyle/>
          <a:p>
            <a:r>
              <a:rPr lang="zh-CN" altLang="en-US" dirty="0" smtClean="0">
                <a:solidFill>
                  <a:schemeClr val="bg1"/>
                </a:solidFill>
              </a:rPr>
              <a:t>数据从产生到能查询</a:t>
            </a:r>
            <a:r>
              <a:rPr lang="en-US" altLang="zh-CN" dirty="0" smtClean="0">
                <a:solidFill>
                  <a:schemeClr val="bg1"/>
                </a:solidFill>
              </a:rPr>
              <a:t>,</a:t>
            </a:r>
            <a:r>
              <a:rPr lang="zh-CN" altLang="en-US" dirty="0" smtClean="0">
                <a:solidFill>
                  <a:schemeClr val="bg1"/>
                </a:solidFill>
              </a:rPr>
              <a:t>一般在几秒到几分钟</a:t>
            </a:r>
            <a:endParaRPr lang="zh-CN" altLang="en-US" dirty="0">
              <a:solidFill>
                <a:schemeClr val="bg1"/>
              </a:solidFill>
            </a:endParaRPr>
          </a:p>
        </p:txBody>
      </p:sp>
      <p:sp>
        <p:nvSpPr>
          <p:cNvPr id="18" name="TextBox 17"/>
          <p:cNvSpPr txBox="1"/>
          <p:nvPr/>
        </p:nvSpPr>
        <p:spPr>
          <a:xfrm>
            <a:off x="6156176" y="1340768"/>
            <a:ext cx="2520280" cy="523220"/>
          </a:xfrm>
          <a:prstGeom prst="rect">
            <a:avLst/>
          </a:prstGeom>
          <a:noFill/>
        </p:spPr>
        <p:txBody>
          <a:bodyPr wrap="square" rtlCol="0">
            <a:spAutoFit/>
          </a:bodyPr>
          <a:lstStyle/>
          <a:p>
            <a:pPr algn="ctr"/>
            <a:r>
              <a:rPr lang="zh-CN" altLang="en-US" sz="2800" dirty="0" smtClean="0">
                <a:solidFill>
                  <a:schemeClr val="bg1"/>
                </a:solidFill>
              </a:rPr>
              <a:t>查询快</a:t>
            </a:r>
            <a:r>
              <a:rPr lang="en-US" altLang="zh-CN" sz="2800" dirty="0" smtClean="0">
                <a:solidFill>
                  <a:schemeClr val="bg1"/>
                </a:solidFill>
              </a:rPr>
              <a:t>-</a:t>
            </a:r>
            <a:r>
              <a:rPr lang="zh-CN" altLang="en-US" sz="2800" dirty="0" smtClean="0">
                <a:solidFill>
                  <a:schemeClr val="bg1"/>
                </a:solidFill>
              </a:rPr>
              <a:t>高性能</a:t>
            </a:r>
            <a:endParaRPr lang="en-US" altLang="zh-CN" sz="2800" dirty="0">
              <a:solidFill>
                <a:schemeClr val="bg1"/>
              </a:solidFill>
            </a:endParaRPr>
          </a:p>
        </p:txBody>
      </p:sp>
      <p:sp>
        <p:nvSpPr>
          <p:cNvPr id="19" name="TextBox 18"/>
          <p:cNvSpPr txBox="1"/>
          <p:nvPr/>
        </p:nvSpPr>
        <p:spPr>
          <a:xfrm>
            <a:off x="3383868" y="3779748"/>
            <a:ext cx="2232248" cy="369332"/>
          </a:xfrm>
          <a:prstGeom prst="rect">
            <a:avLst/>
          </a:prstGeom>
          <a:solidFill>
            <a:srgbClr val="F715D7"/>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lstStyle>
          <a:p>
            <a:r>
              <a:rPr lang="zh-CN" altLang="en-US" sz="2800" dirty="0"/>
              <a:t>多维钻取</a:t>
            </a:r>
            <a:endParaRPr lang="en-US" altLang="zh-CN" sz="2800" dirty="0"/>
          </a:p>
        </p:txBody>
      </p:sp>
      <p:sp>
        <p:nvSpPr>
          <p:cNvPr id="20" name="TextBox 19"/>
          <p:cNvSpPr txBox="1"/>
          <p:nvPr/>
        </p:nvSpPr>
        <p:spPr>
          <a:xfrm>
            <a:off x="6264188" y="3779748"/>
            <a:ext cx="2232248" cy="369332"/>
          </a:xfrm>
          <a:prstGeom prst="rect">
            <a:avLst/>
          </a:prstGeom>
          <a:solidFill>
            <a:srgbClr val="F715D7"/>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800" dirty="0"/>
              <a:t>容灾可靠</a:t>
            </a:r>
            <a:endParaRPr lang="en-US" altLang="zh-CN" sz="2800" dirty="0"/>
          </a:p>
        </p:txBody>
      </p:sp>
      <p:sp>
        <p:nvSpPr>
          <p:cNvPr id="21" name="TextBox 20"/>
          <p:cNvSpPr txBox="1"/>
          <p:nvPr/>
        </p:nvSpPr>
        <p:spPr>
          <a:xfrm>
            <a:off x="6084168" y="2265067"/>
            <a:ext cx="2592288" cy="923330"/>
          </a:xfrm>
          <a:prstGeom prst="rect">
            <a:avLst/>
          </a:prstGeom>
          <a:noFill/>
        </p:spPr>
        <p:txBody>
          <a:bodyPr wrap="square" rtlCol="0">
            <a:spAutoFit/>
          </a:bodyPr>
          <a:lstStyle/>
          <a:p>
            <a:r>
              <a:rPr lang="zh-CN" altLang="en-US" dirty="0" smtClean="0">
                <a:solidFill>
                  <a:schemeClr val="bg1"/>
                </a:solidFill>
              </a:rPr>
              <a:t>常规查询毫秒秒级响应</a:t>
            </a:r>
            <a:endParaRPr lang="en-US" altLang="zh-CN" dirty="0" smtClean="0">
              <a:solidFill>
                <a:schemeClr val="bg1"/>
              </a:solidFill>
            </a:endParaRPr>
          </a:p>
          <a:p>
            <a:r>
              <a:rPr lang="zh-CN" altLang="en-US" dirty="0" smtClean="0">
                <a:solidFill>
                  <a:schemeClr val="bg1"/>
                </a:solidFill>
              </a:rPr>
              <a:t>常规统计秒级响应</a:t>
            </a:r>
            <a:endParaRPr lang="en-US" altLang="zh-CN" dirty="0" smtClean="0">
              <a:solidFill>
                <a:schemeClr val="bg1"/>
              </a:solidFill>
            </a:endParaRPr>
          </a:p>
          <a:p>
            <a:r>
              <a:rPr lang="zh-CN" altLang="en-US" dirty="0" smtClean="0">
                <a:solidFill>
                  <a:schemeClr val="bg1"/>
                </a:solidFill>
              </a:rPr>
              <a:t>单机高并发读写操作</a:t>
            </a:r>
            <a:endParaRPr lang="zh-CN" altLang="en-US" dirty="0">
              <a:solidFill>
                <a:schemeClr val="bg1"/>
              </a:solidFill>
            </a:endParaRPr>
          </a:p>
        </p:txBody>
      </p:sp>
      <p:sp>
        <p:nvSpPr>
          <p:cNvPr id="22" name="TextBox 21"/>
          <p:cNvSpPr txBox="1"/>
          <p:nvPr/>
        </p:nvSpPr>
        <p:spPr>
          <a:xfrm>
            <a:off x="3203848" y="4437112"/>
            <a:ext cx="2592288" cy="1200329"/>
          </a:xfrm>
          <a:prstGeom prst="rect">
            <a:avLst/>
          </a:prstGeom>
          <a:solidFill>
            <a:srgbClr val="F715D7"/>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支持上万个维度，任意组合查询，在任意维度组合过滤，分组，统计，排序</a:t>
            </a:r>
          </a:p>
        </p:txBody>
      </p:sp>
      <p:sp>
        <p:nvSpPr>
          <p:cNvPr id="23" name="TextBox 22"/>
          <p:cNvSpPr txBox="1"/>
          <p:nvPr/>
        </p:nvSpPr>
        <p:spPr>
          <a:xfrm>
            <a:off x="6084168" y="4437112"/>
            <a:ext cx="2592288" cy="1200329"/>
          </a:xfrm>
          <a:prstGeom prst="rect">
            <a:avLst/>
          </a:prstGeom>
          <a:solidFill>
            <a:srgbClr val="F715D7"/>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索引存储在分布式文件系统中，不因硬件的损坏或异常岩机而丢失数据</a:t>
            </a:r>
          </a:p>
        </p:txBody>
      </p:sp>
      <p:sp>
        <p:nvSpPr>
          <p:cNvPr id="24" name="TextBox 23"/>
          <p:cNvSpPr txBox="1"/>
          <p:nvPr/>
        </p:nvSpPr>
        <p:spPr>
          <a:xfrm>
            <a:off x="503548" y="3717032"/>
            <a:ext cx="2232248" cy="523220"/>
          </a:xfrm>
          <a:prstGeom prst="rect">
            <a:avLst/>
          </a:prstGeom>
          <a:noFill/>
        </p:spPr>
        <p:txBody>
          <a:bodyPr wrap="square" rtlCol="0">
            <a:spAutoFit/>
          </a:bodyPr>
          <a:lstStyle/>
          <a:p>
            <a:pPr algn="ctr"/>
            <a:r>
              <a:rPr lang="zh-CN" altLang="en-US" sz="2800" dirty="0" smtClean="0">
                <a:solidFill>
                  <a:schemeClr val="bg1"/>
                </a:solidFill>
              </a:rPr>
              <a:t>兼容</a:t>
            </a:r>
            <a:r>
              <a:rPr lang="en-US" altLang="zh-CN" sz="2800" dirty="0" smtClean="0">
                <a:solidFill>
                  <a:schemeClr val="bg1"/>
                </a:solidFill>
              </a:rPr>
              <a:t>SQL</a:t>
            </a:r>
            <a:endParaRPr lang="en-US" altLang="zh-CN" sz="2800" dirty="0">
              <a:solidFill>
                <a:schemeClr val="bg1"/>
              </a:solidFill>
            </a:endParaRPr>
          </a:p>
        </p:txBody>
      </p:sp>
      <p:sp>
        <p:nvSpPr>
          <p:cNvPr id="25" name="TextBox 24"/>
          <p:cNvSpPr txBox="1"/>
          <p:nvPr/>
        </p:nvSpPr>
        <p:spPr>
          <a:xfrm>
            <a:off x="359532" y="4437112"/>
            <a:ext cx="2556284" cy="369332"/>
          </a:xfrm>
          <a:prstGeom prst="rect">
            <a:avLst/>
          </a:prstGeom>
          <a:noFill/>
        </p:spPr>
        <p:txBody>
          <a:bodyPr wrap="square" rtlCol="0">
            <a:spAutoFit/>
          </a:bodyPr>
          <a:lstStyle/>
          <a:p>
            <a:r>
              <a:rPr lang="zh-CN" altLang="en-US" dirty="0" smtClean="0">
                <a:solidFill>
                  <a:schemeClr val="bg1"/>
                </a:solidFill>
              </a:rPr>
              <a:t>兼容标准</a:t>
            </a:r>
            <a:r>
              <a:rPr lang="en-US" altLang="zh-CN" dirty="0" smtClean="0">
                <a:solidFill>
                  <a:schemeClr val="bg1"/>
                </a:solidFill>
              </a:rPr>
              <a:t>SQL</a:t>
            </a:r>
            <a:r>
              <a:rPr lang="zh-CN" altLang="en-US" dirty="0" smtClean="0">
                <a:solidFill>
                  <a:schemeClr val="bg1"/>
                </a:solidFill>
              </a:rPr>
              <a:t>语法规范</a:t>
            </a:r>
            <a:endParaRPr lang="zh-CN" altLang="en-US" dirty="0">
              <a:solidFill>
                <a:schemeClr val="bg1"/>
              </a:solidFill>
            </a:endParaRPr>
          </a:p>
        </p:txBody>
      </p:sp>
    </p:spTree>
    <p:extLst>
      <p:ext uri="{BB962C8B-B14F-4D97-AF65-F5344CB8AC3E}">
        <p14:creationId xmlns:p14="http://schemas.microsoft.com/office/powerpoint/2010/main" val="1803544239"/>
      </p:ext>
    </p:extLst>
  </p:cSld>
  <p:clrMapOvr>
    <a:masterClrMapping/>
  </p:clrMapOvr>
</p:sld>
</file>

<file path=ppt/theme/theme1.xml><?xml version="1.0" encoding="utf-8"?>
<a:theme xmlns:a="http://schemas.openxmlformats.org/drawingml/2006/main" name="Vipshop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10158</TotalTime>
  <Words>2538</Words>
  <Application>Microsoft Office PowerPoint</Application>
  <PresentationFormat>全屏显示(4:3)</PresentationFormat>
  <Paragraphs>718</Paragraphs>
  <Slides>32</Slides>
  <Notes>4</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Vipshop Template</vt:lpstr>
      <vt:lpstr>实时OLAP多维分析引擎</vt:lpstr>
      <vt:lpstr>帷幄场景篇</vt:lpstr>
      <vt:lpstr>实时监控</vt:lpstr>
      <vt:lpstr>CRM</vt:lpstr>
      <vt:lpstr>选品中心</vt:lpstr>
      <vt:lpstr>漏斗</vt:lpstr>
      <vt:lpstr>需求特征汇总</vt:lpstr>
      <vt:lpstr>帷幄概述篇</vt:lpstr>
      <vt:lpstr>帷幄的特点</vt:lpstr>
      <vt:lpstr>OLAP行业现状</vt:lpstr>
      <vt:lpstr>帷幄对于延云的优势</vt:lpstr>
      <vt:lpstr>帷幄对于ES的优势</vt:lpstr>
      <vt:lpstr>帷幄对于Spark/Presto on ES的优势</vt:lpstr>
      <vt:lpstr>帷幄原理篇</vt:lpstr>
      <vt:lpstr>帷幄系统成员概述</vt:lpstr>
      <vt:lpstr>帷幄整体架构</vt:lpstr>
      <vt:lpstr>帷幄的数据模型</vt:lpstr>
      <vt:lpstr>帷幄查询多点分片</vt:lpstr>
      <vt:lpstr>帷幄查询流程图</vt:lpstr>
      <vt:lpstr>帷幄执行计划处理流程图</vt:lpstr>
      <vt:lpstr>帷幄分片信息抽取</vt:lpstr>
      <vt:lpstr>帷幄查询底层原理</vt:lpstr>
      <vt:lpstr>帷幄分组聚合实现原理</vt:lpstr>
      <vt:lpstr>帷幄数据源接入</vt:lpstr>
      <vt:lpstr>帷幄数据写入</vt:lpstr>
      <vt:lpstr>帷幄故障与重启</vt:lpstr>
      <vt:lpstr>帷幄索引合并</vt:lpstr>
      <vt:lpstr>帷幄测试篇</vt:lpstr>
      <vt:lpstr>自动化测试平台</vt:lpstr>
      <vt:lpstr>性能对比 WeiwoDB VS presto on hive(orc file)</vt:lpstr>
      <vt:lpstr>Roadmap</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张巍[技术中心]</dc:creator>
  <cp:lastModifiedBy>张巍[技术中心]</cp:lastModifiedBy>
  <cp:revision>406</cp:revision>
  <dcterms:created xsi:type="dcterms:W3CDTF">2016-12-28T12:40:16Z</dcterms:created>
  <dcterms:modified xsi:type="dcterms:W3CDTF">2017-03-28T05:55:34Z</dcterms:modified>
</cp:coreProperties>
</file>