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theme/theme7.xml" ContentType="application/vnd.openxmlformats-officedocument.theme+xml"/>
  <Override PartName="/ppt/slideLayouts/slideLayout17.xml" ContentType="application/vnd.openxmlformats-officedocument.presentationml.slideLayout+xml"/>
  <Override PartName="/ppt/theme/theme8.xml" ContentType="application/vnd.openxmlformats-officedocument.theme+xml"/>
  <Override PartName="/ppt/slideLayouts/slideLayout18.xml" ContentType="application/vnd.openxmlformats-officedocument.presentationml.slideLayout+xml"/>
  <Override PartName="/ppt/theme/theme9.xml" ContentType="application/vnd.openxmlformats-officedocument.theme+xml"/>
  <Override PartName="/ppt/slideLayouts/slideLayout19.xml" ContentType="application/vnd.openxmlformats-officedocument.presentationml.slideLayout+xml"/>
  <Override PartName="/ppt/theme/theme10.xml" ContentType="application/vnd.openxmlformats-officedocument.theme+xml"/>
  <Override PartName="/ppt/slideLayouts/slideLayout20.xml" ContentType="application/vnd.openxmlformats-officedocument.presentationml.slideLayout+xml"/>
  <Override PartName="/ppt/theme/theme11.xml" ContentType="application/vnd.openxmlformats-officedocument.theme+xml"/>
  <Override PartName="/ppt/slideLayouts/slideLayout21.xml" ContentType="application/vnd.openxmlformats-officedocument.presentationml.slideLayout+xml"/>
  <Override PartName="/ppt/theme/theme12.xml" ContentType="application/vnd.openxmlformats-officedocument.theme+xml"/>
  <Override PartName="/ppt/slideLayouts/slideLayout22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  <p:sldMasterId id="2147483661" r:id="rId3"/>
    <p:sldMasterId id="2147483663" r:id="rId4"/>
    <p:sldMasterId id="2147483665" r:id="rId5"/>
    <p:sldMasterId id="2147483667" r:id="rId6"/>
    <p:sldMasterId id="2147483669" r:id="rId7"/>
    <p:sldMasterId id="2147483671" r:id="rId8"/>
    <p:sldMasterId id="2147483673" r:id="rId9"/>
    <p:sldMasterId id="2147483675" r:id="rId10"/>
    <p:sldMasterId id="2147483677" r:id="rId11"/>
    <p:sldMasterId id="2147483679" r:id="rId12"/>
    <p:sldMasterId id="2147483681" r:id="rId13"/>
  </p:sldMasterIdLst>
  <p:notesMasterIdLst>
    <p:notesMasterId r:id="rId45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</p:sldIdLst>
  <p:sldSz cx="24384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F38092-AF6F-73C7-8BED-8C8E460698E4}" v="14" dt="2025-03-12T16:05:44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9" Type="http://schemas.openxmlformats.org/officeDocument/2006/relationships/slide" Target="slides/slide1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presProps" Target="presProps.xml"/><Relationship Id="rId20" Type="http://schemas.openxmlformats.org/officeDocument/2006/relationships/slide" Target="slides/slide7.xml"/><Relationship Id="rId41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Click to move the slide</a:t>
            </a: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CA" sz="2000" b="0" u="none" strike="noStrik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</a:p>
        </p:txBody>
      </p:sp>
      <p:sp>
        <p:nvSpPr>
          <p:cNvPr id="10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CA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03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CA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04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CA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05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96080311-4B85-4A28-9265-3F07EAE2E474}" type="slidenum">
              <a:rPr lang="en-CA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en-CA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3720" cy="3426840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7400" cy="411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None/>
            </a:pPr>
            <a:endParaRPr lang="en-CA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FillTx/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D2208E4-82FE-4B2D-8ED5-7C0B50D324D8}" type="slidenum">
              <a:rPr lang="en-US" sz="1200" b="0" u="none" strike="noStrike">
                <a:solidFill>
                  <a:srgbClr val="000000"/>
                </a:solidFill>
                <a:uFillTx/>
                <a:latin typeface="Calibri"/>
                <a:ea typeface="+mn-ea"/>
              </a:rPr>
              <a:t>2</a:t>
            </a:fld>
            <a:endParaRPr lang="en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42C72AC-4C7E-424F-93B9-A48F7820725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9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0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1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6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7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379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560" cy="795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560" cy="379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795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560" cy="379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560" cy="379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379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560" cy="379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520" cy="379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379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520" cy="379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379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560" cy="379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560" cy="379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560" cy="379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5720" cy="379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5720" cy="379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5720" cy="379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5720" cy="379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5720" cy="379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5720" cy="379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048120" y="2244600"/>
            <a:ext cx="18287640" cy="47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12000" b="0" u="none" strike="noStrike">
                <a:solidFill>
                  <a:schemeClr val="dk1"/>
                </a:solidFill>
                <a:uFillTx/>
                <a:latin typeface="Arial"/>
                <a:ea typeface="DejaVu Sans"/>
              </a:rPr>
              <a:t>Click to edit Master title style</a:t>
            </a:r>
            <a:endParaRPr lang="en-US" sz="120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dt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uFillTx/>
                <a:latin typeface="Arial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  <a:ea typeface="DejaVu Sans"/>
              </a:rPr>
              <a:t> </a:t>
            </a:r>
            <a:endParaRPr lang="en-CA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ftr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buNone/>
              <a:defRPr lang="en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CA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56" name="PlaceHolder 4"/>
          <p:cNvSpPr>
            <a:spLocks noGrp="1"/>
          </p:cNvSpPr>
          <p:nvPr>
            <p:ph type="sldNum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uFillTx/>
                <a:latin typeface="Arial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77A0F49A-E5CC-4570-9212-078E08398573}" type="slidenum">
              <a:rPr lang="en-US" sz="1800" b="0" u="none" strike="noStrike">
                <a:solidFill>
                  <a:schemeClr val="dk1"/>
                </a:solidFill>
                <a:uFillTx/>
                <a:latin typeface="Arial"/>
                <a:ea typeface="DejaVu Sans"/>
              </a:rPr>
              <a:t>‹#›</a:t>
            </a:fld>
            <a:endParaRPr lang="en-CA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795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560" cy="795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6.png"/><Relationship Id="rId12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image" Target="../media/image28.png"/><Relationship Id="rId1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3.png"/><Relationship Id="rId5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333800" y="2681280"/>
            <a:ext cx="22748760" cy="208512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defTabSz="91440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CA" sz="9600" b="1" u="none" strike="noStrike" spc="-232">
                <a:solidFill>
                  <a:srgbClr val="00B1FF"/>
                </a:solidFill>
                <a:uFillTx/>
                <a:latin typeface="Arial"/>
                <a:ea typeface="Arial"/>
              </a:rPr>
              <a:t>OGC API – Records – Part 1: Core,</a:t>
            </a:r>
            <a:br>
              <a:rPr sz="9600"/>
            </a:br>
            <a:r>
              <a:rPr lang="en-CA" sz="9600" b="1" u="none" strike="noStrike" spc="-232">
                <a:solidFill>
                  <a:srgbClr val="00B1FF"/>
                </a:solidFill>
                <a:uFillTx/>
                <a:latin typeface="Arial"/>
                <a:ea typeface="Arial"/>
              </a:rPr>
              <a:t>Version 1.0.0</a:t>
            </a:r>
            <a:endParaRPr lang="en-US" sz="96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1204920" y="5830200"/>
            <a:ext cx="21969360" cy="190332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rmAutofit lnSpcReduction="10000"/>
          </a:bodyPr>
          <a:lstStyle/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5500" b="1">
                <a:solidFill>
                  <a:srgbClr val="00B1FF"/>
                </a:solidFill>
                <a:latin typeface="Arial"/>
              </a:rPr>
              <a:t>Open Standards </a:t>
            </a:r>
            <a:r>
              <a:rPr lang="en-US" sz="5500" b="1" u="none" strike="noStrike">
                <a:solidFill>
                  <a:srgbClr val="00B1FF"/>
                </a:solidFill>
                <a:uFillTx/>
                <a:latin typeface="Arial"/>
              </a:rPr>
              <a:t>Code Sprint</a:t>
            </a: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5500" b="1" dirty="0">
                <a:solidFill>
                  <a:srgbClr val="00B1FF"/>
                </a:solidFill>
              </a:rPr>
              <a:t>March 2025</a:t>
            </a: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1201320" y="10008000"/>
            <a:ext cx="21969360" cy="2457000"/>
          </a:xfrm>
          <a:prstGeom prst="rect">
            <a:avLst/>
          </a:prstGeom>
          <a:noFill/>
          <a:ln w="12600">
            <a:noFill/>
          </a:ln>
        </p:spPr>
        <p:txBody>
          <a:bodyPr lIns="45720" tIns="45720" rIns="45720" bIns="45720" anchor="t">
            <a:normAutofit lnSpcReduction="9999"/>
          </a:bodyPr>
          <a:lstStyle/>
          <a:p>
            <a:pPr marL="212040"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600" b="1" u="none" strike="noStrike">
                <a:solidFill>
                  <a:srgbClr val="00B1FF"/>
                </a:solidFill>
                <a:uFillTx/>
                <a:latin typeface="Arial"/>
                <a:ea typeface="Arial"/>
              </a:rPr>
              <a:t>Panagiotis (Peter) A. Vretanos, CubeWerx Inc.</a:t>
            </a:r>
            <a:endParaRPr lang="en-US" sz="36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212040"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600" b="1" u="none" strike="noStrike">
                <a:solidFill>
                  <a:srgbClr val="00B1FF"/>
                </a:solidFill>
                <a:uFillTx/>
                <a:latin typeface="Arial"/>
                <a:ea typeface="Arial"/>
              </a:rPr>
              <a:t>Tom Kralidis, Meteorological Service of Canada</a:t>
            </a:r>
            <a:endParaRPr lang="en-US" sz="36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212040"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600" b="1" u="none" strike="noStrike">
                <a:solidFill>
                  <a:srgbClr val="00B1FF"/>
                </a:solidFill>
                <a:uFillTx/>
                <a:latin typeface="Arial"/>
                <a:ea typeface="Arial"/>
              </a:rPr>
              <a:t>Angelos Tzotsos, Open Source Geospatial Foundation </a:t>
            </a:r>
            <a:endParaRPr lang="en-US" sz="36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212040"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600" b="1" u="none" strike="noStrike">
                <a:solidFill>
                  <a:srgbClr val="00B1FF"/>
                </a:solidFill>
                <a:uFillTx/>
                <a:latin typeface="Arial"/>
                <a:ea typeface="DejaVu Sans"/>
              </a:rPr>
              <a:t>13 March 2025</a:t>
            </a:r>
            <a:endParaRPr lang="en-US" sz="36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212040"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36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pic>
        <p:nvPicPr>
          <p:cNvPr id="109" name="Picture 1" descr="A collection of vinyl records&#10;&#10;AI-generated content may be incorrect."/>
          <p:cNvPicPr/>
          <p:nvPr/>
        </p:nvPicPr>
        <p:blipFill>
          <a:blip r:embed="rId2"/>
          <a:stretch/>
        </p:blipFill>
        <p:spPr>
          <a:xfrm>
            <a:off x="13905000" y="5833080"/>
            <a:ext cx="10024200" cy="75322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257840" y="952560"/>
            <a:ext cx="22329000" cy="137988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indent="0" defTabSz="91440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CA" sz="8500" b="1" u="none" strike="noStrike" spc="-170">
                <a:solidFill>
                  <a:srgbClr val="00B1FF"/>
                </a:solidFill>
                <a:uFillTx/>
                <a:latin typeface="Arial"/>
                <a:ea typeface="Arial"/>
              </a:rPr>
              <a:t>Record Collection requirements class (cont.)</a:t>
            </a:r>
            <a:endParaRPr lang="en-US" sz="85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pic>
        <p:nvPicPr>
          <p:cNvPr id="148" name="Picture 1" descr="A screenshot of a computer&#10;&#10;Description automatically generated"/>
          <p:cNvPicPr/>
          <p:nvPr/>
        </p:nvPicPr>
        <p:blipFill>
          <a:blip r:embed="rId2"/>
          <a:stretch/>
        </p:blipFill>
        <p:spPr>
          <a:xfrm>
            <a:off x="1256760" y="2315160"/>
            <a:ext cx="21856320" cy="98996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257840" y="952560"/>
            <a:ext cx="22329000" cy="137988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indent="0" defTabSz="91440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CA" sz="8500" b="1" u="none" strike="noStrike" spc="-170">
                <a:solidFill>
                  <a:srgbClr val="00B1FF"/>
                </a:solidFill>
                <a:uFillTx/>
                <a:latin typeface="Arial"/>
                <a:ea typeface="Arial"/>
              </a:rPr>
              <a:t>Record Collection requirements class (cont.)</a:t>
            </a:r>
            <a:endParaRPr lang="en-US" sz="85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pic>
        <p:nvPicPr>
          <p:cNvPr id="150" name="Picture 2" descr="A screenshot of a list of text&#10;&#10;Description automatically generated"/>
          <p:cNvPicPr/>
          <p:nvPr/>
        </p:nvPicPr>
        <p:blipFill>
          <a:blip r:embed="rId2"/>
          <a:stretch/>
        </p:blipFill>
        <p:spPr>
          <a:xfrm>
            <a:off x="1256760" y="2830680"/>
            <a:ext cx="21856320" cy="8932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206360" y="952560"/>
            <a:ext cx="21969360" cy="14313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indent="0" defTabSz="91440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CA" sz="8500" b="1" u="none" strike="noStrike" spc="-170">
                <a:solidFill>
                  <a:srgbClr val="00B1FF"/>
                </a:solidFill>
                <a:uFillTx/>
                <a:latin typeface="Arial"/>
                <a:ea typeface="Arial"/>
              </a:rPr>
              <a:t>Record Core Query Parameters req. class</a:t>
            </a:r>
            <a:endParaRPr lang="en-US" sz="85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1206360" y="2785680"/>
            <a:ext cx="21969360" cy="20739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228600" indent="-228600" defTabSz="914400">
              <a:lnSpc>
                <a:spcPct val="100000"/>
              </a:lnSpc>
              <a:spcBef>
                <a:spcPts val="1500"/>
              </a:spcBef>
              <a:buClr>
                <a:srgbClr val="00B1FF"/>
              </a:buClr>
              <a:buSzPct val="123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Defines set of query parameters to support basic catalog searching.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indent="-228600" defTabSz="914400">
              <a:lnSpc>
                <a:spcPct val="100000"/>
              </a:lnSpc>
              <a:spcBef>
                <a:spcPts val="1500"/>
              </a:spcBef>
              <a:buClr>
                <a:srgbClr val="00B1FF"/>
              </a:buClr>
              <a:buSzPct val="123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Based on OGC API – Features with additional catalog-specific parameters.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609120" indent="0" defTabSz="914400">
              <a:lnSpc>
                <a:spcPct val="100000"/>
              </a:lnSpc>
              <a:spcBef>
                <a:spcPts val="1500"/>
              </a:spcBef>
              <a:buNone/>
              <a:tabLst>
                <a:tab pos="0" algn="l"/>
              </a:tabLst>
            </a:pP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pic>
        <p:nvPicPr>
          <p:cNvPr id="153" name="Picture 128"/>
          <p:cNvPicPr/>
          <p:nvPr/>
        </p:nvPicPr>
        <p:blipFill>
          <a:blip r:embed="rId2"/>
          <a:stretch/>
        </p:blipFill>
        <p:spPr>
          <a:xfrm>
            <a:off x="5047560" y="4563360"/>
            <a:ext cx="14288400" cy="88419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206360" y="952560"/>
            <a:ext cx="21969360" cy="14313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indent="0" defTabSz="91440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CA" sz="8500" b="1" u="none" strike="noStrike" spc="-170">
                <a:solidFill>
                  <a:srgbClr val="00B1FF"/>
                </a:solidFill>
                <a:uFillTx/>
                <a:latin typeface="Arial"/>
                <a:ea typeface="Arial"/>
              </a:rPr>
              <a:t>Records API requirements class</a:t>
            </a:r>
            <a:endParaRPr lang="en-US" sz="85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1206360" y="2785680"/>
            <a:ext cx="21969360" cy="971712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indent="-324000" defTabSz="914400">
              <a:lnSpc>
                <a:spcPct val="100000"/>
              </a:lnSpc>
              <a:spcBef>
                <a:spcPts val="1500"/>
              </a:spcBef>
              <a:buClr>
                <a:srgbClr val="00B1FF"/>
              </a:buClr>
              <a:buSzPct val="123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The Records Standard used the API defined in OGC API - Features.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indent="-324000" defTabSz="914400">
              <a:lnSpc>
                <a:spcPct val="100000"/>
              </a:lnSpc>
              <a:spcBef>
                <a:spcPts val="1500"/>
              </a:spcBef>
              <a:buClr>
                <a:srgbClr val="00B1FF"/>
              </a:buClr>
              <a:buSzPct val="123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Each reference to features or feature in the OGC API - Features Standards is  replaced by the terms records or record when interpreting an OGC API - Features requirement for the Records API.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500"/>
              </a:spcBef>
              <a:buClr>
                <a:srgbClr val="00B1FF"/>
              </a:buClr>
              <a:buSzPct val="123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As defined in the Record Query Parameters requirements class, the Records Standard defines some additional query parameters (e.g. “q”).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609120" indent="0" defTabSz="914400">
              <a:lnSpc>
                <a:spcPct val="100000"/>
              </a:lnSpc>
              <a:spcBef>
                <a:spcPts val="1500"/>
              </a:spcBef>
              <a:buNone/>
              <a:tabLst>
                <a:tab pos="0" algn="l"/>
              </a:tabLst>
            </a:pP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206360" y="952560"/>
            <a:ext cx="21969360" cy="14313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indent="0" defTabSz="91440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CA" sz="8500" b="1" u="none" strike="noStrike" spc="-170">
                <a:solidFill>
                  <a:srgbClr val="00B1FF"/>
                </a:solidFill>
                <a:uFillTx/>
                <a:latin typeface="Arial"/>
                <a:ea typeface="Arial"/>
              </a:rPr>
              <a:t>Sorting requirements class</a:t>
            </a:r>
            <a:endParaRPr lang="en-US" sz="85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1206360" y="2785680"/>
            <a:ext cx="21969360" cy="971712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228600" indent="-228600" defTabSz="914400">
              <a:lnSpc>
                <a:spcPct val="100000"/>
              </a:lnSpc>
              <a:spcBef>
                <a:spcPts val="1500"/>
              </a:spcBef>
              <a:buClr>
                <a:srgbClr val="00B1FF"/>
              </a:buClr>
              <a:buSzPct val="123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Defines the “sortby” query parameter.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500"/>
              </a:spcBef>
              <a:buClr>
                <a:srgbClr val="00B1FF"/>
              </a:buClr>
              <a:buSzPct val="123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The parameter is based on the same parameter defined by STAC.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1225080" lvl="1" indent="-6858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.../collections/mycat/items?...&amp;sortby=-updated,id&amp;… (descending sort)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1225080" lvl="1" indent="-6858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.../collections/mycat/items?...&amp;sortby=+extent&amp;...(ascending sort)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417"/>
              </a:spcBef>
              <a:buClr>
                <a:srgbClr val="00B1FF"/>
              </a:buClr>
              <a:buSzPct val="123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The requirements class also defines an endpoint at /collections/{collectionId}/sortables that can be used to determine which properties can be used for sorting.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indent="-228600" defTabSz="914400">
              <a:lnSpc>
                <a:spcPct val="100000"/>
              </a:lnSpc>
              <a:spcBef>
                <a:spcPts val="1417"/>
              </a:spcBef>
              <a:buClr>
                <a:srgbClr val="00B1FF"/>
              </a:buClr>
              <a:buSzPct val="123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The requirements class also extends the Record Collection requirements class to add "defaultSortOrder" parameter.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685800" indent="-2286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"defaultSortOrder": [ { "field": "updated", "direction": "desc" }, { "field": "area", "direction": "desc" } ],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609120" indent="0" defTabSz="914400">
              <a:lnSpc>
                <a:spcPct val="100000"/>
              </a:lnSpc>
              <a:spcBef>
                <a:spcPts val="1500"/>
              </a:spcBef>
              <a:buNone/>
              <a:tabLst>
                <a:tab pos="0" algn="l"/>
              </a:tabLst>
            </a:pP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206360" y="952560"/>
            <a:ext cx="21969360" cy="14313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indent="0" defTabSz="91440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CA" sz="8500" b="1" u="none" strike="noStrike" spc="-170">
                <a:solidFill>
                  <a:srgbClr val="00B1FF"/>
                </a:solidFill>
                <a:uFillTx/>
                <a:latin typeface="Arial"/>
                <a:ea typeface="Arial"/>
              </a:rPr>
              <a:t>Filtering requirements class</a:t>
            </a:r>
            <a:endParaRPr lang="en-US" sz="85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1206360" y="2785680"/>
            <a:ext cx="21969360" cy="971712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228600" indent="-228600" defTabSz="914400">
              <a:lnSpc>
                <a:spcPct val="100000"/>
              </a:lnSpc>
              <a:spcBef>
                <a:spcPts val="1500"/>
              </a:spcBef>
              <a:buClr>
                <a:srgbClr val="00B1FF"/>
              </a:buClr>
              <a:buSzPct val="123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Defines the “filter”, “filter-lang” and “filter-crs” query parameters.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indent="-228600" defTabSz="914400">
              <a:lnSpc>
                <a:spcPct val="100000"/>
              </a:lnSpc>
              <a:spcBef>
                <a:spcPts val="1500"/>
              </a:spcBef>
              <a:buClr>
                <a:srgbClr val="00B1FF"/>
              </a:buClr>
              <a:buSzPct val="123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Recommends the use of CQL2-text and CQL2-json as the query language but other languages are allowed (e.g. OGC Filter Encoding).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500"/>
              </a:spcBef>
              <a:buClr>
                <a:srgbClr val="00B1FF"/>
              </a:buClr>
              <a:buSzPct val="123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Can be used in combination with the query parameters defined in the Record Query Parameters requirements class.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1225080" lvl="1" indent="-6858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The implied logical operator in this case is AND.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206360" y="952560"/>
            <a:ext cx="21969360" cy="14313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indent="0" defTabSz="91440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CA" sz="8500" b="1" u="none" strike="noStrike" spc="-170">
                <a:solidFill>
                  <a:srgbClr val="00B1FF"/>
                </a:solidFill>
                <a:uFillTx/>
                <a:latin typeface="Arial"/>
                <a:ea typeface="Arial"/>
              </a:rPr>
              <a:t>HTML &amp; JSON requirements classes</a:t>
            </a:r>
            <a:endParaRPr lang="en-US" sz="85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1206360" y="2785680"/>
            <a:ext cx="21969360" cy="971712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228600" indent="-228600" defTabSz="914400">
              <a:lnSpc>
                <a:spcPct val="100000"/>
              </a:lnSpc>
              <a:spcBef>
                <a:spcPts val="1500"/>
              </a:spcBef>
              <a:buClr>
                <a:srgbClr val="00B1FF"/>
              </a:buClr>
              <a:buSzPct val="123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Defines the requirements for HTML and JSON Record Collection and Record responses.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500"/>
              </a:spcBef>
              <a:buClr>
                <a:srgbClr val="00B1FF"/>
              </a:buClr>
              <a:buSzPct val="123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JSON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1225080" lvl="1" indent="-6858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There is a JSON schema defined for the Record Collection.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1693080" lvl="2" indent="-6858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Media type: application/ogc-catalog+json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1225080" lvl="1" indent="-6858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The JSON schema for Records is GeoJSON.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1693080" lvl="2" indent="-6858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Media type: application/geo+json; application=ogc-record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417"/>
              </a:spcBef>
              <a:buClr>
                <a:srgbClr val="00B1FF"/>
              </a:buClr>
              <a:buSzPct val="123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HTML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1225080" lvl="1" indent="-6858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Media type: text/html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206360" y="952560"/>
            <a:ext cx="21969360" cy="14313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indent="0" defTabSz="91440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CA" sz="8500" b="1" u="none" strike="noStrike" spc="-170">
                <a:solidFill>
                  <a:srgbClr val="00B1FF"/>
                </a:solidFill>
                <a:uFillTx/>
                <a:latin typeface="Arial"/>
                <a:ea typeface="Arial"/>
              </a:rPr>
              <a:t>OpenAPI 3.0 requirements class</a:t>
            </a:r>
            <a:endParaRPr lang="en-US" sz="85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1206360" y="2785680"/>
            <a:ext cx="21969360" cy="971712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228600" indent="-228600" defTabSz="914400">
              <a:lnSpc>
                <a:spcPct val="100000"/>
              </a:lnSpc>
              <a:spcBef>
                <a:spcPts val="1500"/>
              </a:spcBef>
              <a:buClr>
                <a:srgbClr val="00B1FF"/>
              </a:buClr>
              <a:buSzPct val="123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Simply says that if you are implementing the Records API and are also using OpenAPI 3.0 to define your API, then all OpenAPI 3.0 requirements from OGC API – Features – Part 1: Core must be satisfied.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206360" y="952560"/>
            <a:ext cx="21969360" cy="14313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indent="0" defTabSz="91440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CA" sz="8500" b="1" u="none" strike="noStrike" spc="-170">
                <a:solidFill>
                  <a:srgbClr val="00B1FF"/>
                </a:solidFill>
                <a:uFillTx/>
                <a:latin typeface="Arial"/>
                <a:ea typeface="Arial"/>
              </a:rPr>
              <a:t>Autodiscovery requirements class</a:t>
            </a:r>
            <a:endParaRPr lang="en-US" sz="85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1206360" y="2785680"/>
            <a:ext cx="21969360" cy="971712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228600" indent="-228600" defTabSz="914400">
              <a:lnSpc>
                <a:spcPct val="100000"/>
              </a:lnSpc>
              <a:spcBef>
                <a:spcPts val="1500"/>
              </a:spcBef>
              <a:buClr>
                <a:srgbClr val="00B1FF"/>
              </a:buClr>
              <a:buSzPct val="123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Defines the requirements for including one or more links in a Web page or landing page to enable the discovery of an associated catalog(s).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500"/>
              </a:spcBef>
              <a:buClr>
                <a:srgbClr val="00B1FF"/>
              </a:buClr>
              <a:buSzPct val="123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Uses the rel http://www.opengis.net/def/rel/ogc/1.0/ogc-catalog.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500"/>
              </a:spcBef>
              <a:buClr>
                <a:srgbClr val="00B1FF"/>
              </a:buClr>
              <a:buSzPct val="123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Can point to Searchable, Crawlable or Local Resources catalog endpoints.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6"/>
          <p:cNvSpPr/>
          <p:nvPr/>
        </p:nvSpPr>
        <p:spPr>
          <a:xfrm>
            <a:off x="2471760" y="6142320"/>
            <a:ext cx="19439640" cy="1431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t">
            <a:noAutofit/>
          </a:bodyPr>
          <a:lstStyle/>
          <a:p>
            <a:pPr defTabSz="914400">
              <a:lnSpc>
                <a:spcPct val="80000"/>
              </a:lnSpc>
              <a:tabLst>
                <a:tab pos="0" algn="l"/>
              </a:tabLst>
            </a:pPr>
            <a:r>
              <a:rPr lang="en-US" sz="15000" b="1" u="none" strike="noStrike" spc="-170">
                <a:solidFill>
                  <a:srgbClr val="00B1FF"/>
                </a:solidFill>
                <a:uFillTx/>
                <a:latin typeface="Arial"/>
                <a:ea typeface="DejaVu Sans"/>
              </a:rPr>
              <a:t>Catalog Deployments</a:t>
            </a:r>
            <a:endParaRPr lang="en-CA" sz="15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206360" y="952560"/>
            <a:ext cx="21969360" cy="14313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indent="0" defTabSz="91440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500" b="1" u="none" strike="noStrike" spc="-170">
                <a:solidFill>
                  <a:srgbClr val="00B1FF"/>
                </a:solidFill>
                <a:uFillTx/>
                <a:latin typeface="Arial"/>
                <a:ea typeface="Arial"/>
              </a:rPr>
              <a:t>Agenda</a:t>
            </a:r>
            <a:endParaRPr lang="en-US" sz="85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206360" y="2785680"/>
            <a:ext cx="21969360" cy="971712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228600" indent="-228600" defTabSz="914400">
              <a:lnSpc>
                <a:spcPct val="100000"/>
              </a:lnSpc>
              <a:spcBef>
                <a:spcPts val="1500"/>
              </a:spcBef>
              <a:buClr>
                <a:srgbClr val="00B1FF"/>
              </a:buClr>
              <a:buSzPct val="123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Review of common component requirements classes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500"/>
              </a:spcBef>
              <a:buClr>
                <a:srgbClr val="00B1FF"/>
              </a:buClr>
              <a:buSzPct val="123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Review of catalog requirements classes (deployments)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indent="-228600" defTabSz="914400">
              <a:lnSpc>
                <a:spcPct val="100000"/>
              </a:lnSpc>
              <a:spcBef>
                <a:spcPts val="1500"/>
              </a:spcBef>
              <a:buClr>
                <a:srgbClr val="00B1FF"/>
              </a:buClr>
              <a:buSzPct val="123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Deployment/"Common Component" matrix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indent="-228600" defTabSz="914400">
              <a:lnSpc>
                <a:spcPct val="100000"/>
              </a:lnSpc>
              <a:spcBef>
                <a:spcPts val="1500"/>
              </a:spcBef>
              <a:buClr>
                <a:srgbClr val="00B1FF"/>
              </a:buClr>
              <a:buSzPct val="123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Code sprint goals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206360" y="952560"/>
            <a:ext cx="21969360" cy="14313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indent="0" defTabSz="91440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CA" sz="8500" b="1" u="none" strike="noStrike" spc="-170">
                <a:solidFill>
                  <a:srgbClr val="00B1FF"/>
                </a:solidFill>
                <a:uFillTx/>
                <a:latin typeface="Arial"/>
                <a:ea typeface="Arial"/>
              </a:rPr>
              <a:t>Catalog deployments</a:t>
            </a:r>
            <a:endParaRPr lang="en-US" sz="85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1260000" y="2700000"/>
            <a:ext cx="21969360" cy="971712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228600" indent="-228600" defTabSz="914400">
              <a:lnSpc>
                <a:spcPct val="100000"/>
              </a:lnSpc>
              <a:spcBef>
                <a:spcPts val="1500"/>
              </a:spcBef>
              <a:buClr>
                <a:srgbClr val="00B1FF"/>
              </a:buClr>
              <a:buSzPct val="123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Using the common components three catalog types or deployments are defined in the standard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864000" lvl="1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4800" b="0" u="sng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CRAWLABLE CATALOG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1296000" lvl="2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Static pages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1296000" lvl="2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Easy to implements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1296000" lvl="2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Crawlable using a browser or by a web crawler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864000" lvl="1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4800" b="0" u="sng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SEARCHABLE CATALOG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1296000" lvl="2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“Traditional” catalog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1296000" lvl="2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Database backed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1296000" lvl="2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Dynamic search capability using simple and complex predicates (CQL2)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864000" lvl="1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4800" b="0" u="sng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LOCAL RESOURCES  CATALOG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1296000" lvl="2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Like a searchable catalog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1296000" lvl="2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Makes OGC API endpoints (e.g. /collections) searchable by catalog clients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206360" y="952560"/>
            <a:ext cx="21969360" cy="14313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indent="0" defTabSz="91440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CA" sz="8500" b="1" u="none" strike="noStrike" spc="-170">
                <a:solidFill>
                  <a:srgbClr val="00B1FF"/>
                </a:solidFill>
                <a:uFillTx/>
                <a:latin typeface="Arial"/>
                <a:ea typeface="Arial"/>
              </a:rPr>
              <a:t>Crawlable Catalog requirements classes</a:t>
            </a:r>
            <a:endParaRPr lang="en-US" sz="85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1260000" y="2700000"/>
            <a:ext cx="21969360" cy="971712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228600" indent="-228600" defTabSz="914400">
              <a:lnSpc>
                <a:spcPct val="100000"/>
              </a:lnSpc>
              <a:spcBef>
                <a:spcPts val="1500"/>
              </a:spcBef>
              <a:buClr>
                <a:srgbClr val="00B1FF"/>
              </a:buClr>
              <a:buSzPct val="123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Crawlable Catalog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1111320" lvl="1" indent="-57168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CA" sz="40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A catalog composed of statically deployed records typically co-located with the resources they describe.  </a:t>
            </a:r>
            <a:endParaRPr lang="en-US" sz="40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1111320" lvl="1" indent="-57168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CA" sz="40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The requirements class also defines a “collection object” that allows static collections of related records to be grouped together.</a:t>
            </a:r>
            <a:endParaRPr lang="en-US" sz="40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1111320" lvl="1" indent="-57168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CA" sz="40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The “collection object” also support hierarchically organized collections of static records.</a:t>
            </a:r>
            <a:endParaRPr lang="en-US" sz="40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1111320" lvl="1" indent="-5716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CA" sz="40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Very low implementation bar; easy to deploy, easy to use.</a:t>
            </a:r>
            <a:endParaRPr lang="en-US" sz="40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271"/>
          <p:cNvPicPr/>
          <p:nvPr/>
        </p:nvPicPr>
        <p:blipFill>
          <a:blip r:embed="rId2">
            <a:alphaModFix amt="81000"/>
          </a:blip>
          <a:stretch/>
        </p:blipFill>
        <p:spPr>
          <a:xfrm>
            <a:off x="4158360" y="6165360"/>
            <a:ext cx="2968920" cy="1261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2" name="Picture 273_ 2"/>
          <p:cNvPicPr/>
          <p:nvPr/>
        </p:nvPicPr>
        <p:blipFill>
          <a:blip r:embed="rId3">
            <a:alphaModFix amt="81000"/>
          </a:blip>
          <a:stretch/>
        </p:blipFill>
        <p:spPr>
          <a:xfrm>
            <a:off x="4158360" y="5307120"/>
            <a:ext cx="1490040" cy="1215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3" name="Picture 274_ 2"/>
          <p:cNvPicPr/>
          <p:nvPr/>
        </p:nvPicPr>
        <p:blipFill>
          <a:blip r:embed="rId4">
            <a:alphaModFix amt="81000"/>
          </a:blip>
          <a:stretch/>
        </p:blipFill>
        <p:spPr>
          <a:xfrm>
            <a:off x="5650920" y="5291280"/>
            <a:ext cx="1490040" cy="1231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4" name="Picture 275_ 2"/>
          <p:cNvPicPr/>
          <p:nvPr/>
        </p:nvPicPr>
        <p:blipFill>
          <a:blip r:embed="rId5">
            <a:alphaModFix amt="81000"/>
          </a:blip>
          <a:stretch/>
        </p:blipFill>
        <p:spPr>
          <a:xfrm>
            <a:off x="11718360" y="3461040"/>
            <a:ext cx="2968920" cy="1261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5" name="Picture 276_ 2"/>
          <p:cNvPicPr/>
          <p:nvPr/>
        </p:nvPicPr>
        <p:blipFill>
          <a:blip r:embed="rId3">
            <a:alphaModFix amt="81000"/>
          </a:blip>
          <a:stretch/>
        </p:blipFill>
        <p:spPr>
          <a:xfrm>
            <a:off x="11718360" y="2565360"/>
            <a:ext cx="1490040" cy="1215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6" name="Picture 277_ 2"/>
          <p:cNvPicPr/>
          <p:nvPr/>
        </p:nvPicPr>
        <p:blipFill>
          <a:blip r:embed="rId4">
            <a:alphaModFix amt="81000"/>
          </a:blip>
          <a:stretch/>
        </p:blipFill>
        <p:spPr>
          <a:xfrm>
            <a:off x="13197240" y="2565360"/>
            <a:ext cx="1490040" cy="1231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7" name="Picture 278_ 2"/>
          <p:cNvPicPr/>
          <p:nvPr/>
        </p:nvPicPr>
        <p:blipFill>
          <a:blip r:embed="rId5">
            <a:alphaModFix amt="81000"/>
          </a:blip>
          <a:stretch/>
        </p:blipFill>
        <p:spPr>
          <a:xfrm>
            <a:off x="11719080" y="6197040"/>
            <a:ext cx="2968920" cy="1261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8" name="Picture 279_ 2"/>
          <p:cNvPicPr/>
          <p:nvPr/>
        </p:nvPicPr>
        <p:blipFill>
          <a:blip r:embed="rId3">
            <a:alphaModFix amt="81000"/>
          </a:blip>
          <a:stretch/>
        </p:blipFill>
        <p:spPr>
          <a:xfrm>
            <a:off x="11719080" y="5301360"/>
            <a:ext cx="1490040" cy="1215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9" name="Picture 280_ 2"/>
          <p:cNvPicPr/>
          <p:nvPr/>
        </p:nvPicPr>
        <p:blipFill>
          <a:blip r:embed="rId4">
            <a:alphaModFix amt="81000"/>
          </a:blip>
          <a:stretch/>
        </p:blipFill>
        <p:spPr>
          <a:xfrm>
            <a:off x="13197960" y="5301360"/>
            <a:ext cx="1490040" cy="1231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0" name="Picture 281_ 2"/>
          <p:cNvPicPr/>
          <p:nvPr/>
        </p:nvPicPr>
        <p:blipFill>
          <a:blip r:embed="rId5">
            <a:alphaModFix amt="81000"/>
          </a:blip>
          <a:stretch/>
        </p:blipFill>
        <p:spPr>
          <a:xfrm>
            <a:off x="11719800" y="8861040"/>
            <a:ext cx="2968920" cy="1261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1" name="Picture 282_ 2"/>
          <p:cNvPicPr/>
          <p:nvPr/>
        </p:nvPicPr>
        <p:blipFill>
          <a:blip r:embed="rId3">
            <a:alphaModFix amt="81000"/>
          </a:blip>
          <a:stretch/>
        </p:blipFill>
        <p:spPr>
          <a:xfrm>
            <a:off x="11719800" y="7965360"/>
            <a:ext cx="1490040" cy="1215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2" name="Picture 283_ 2"/>
          <p:cNvPicPr/>
          <p:nvPr/>
        </p:nvPicPr>
        <p:blipFill>
          <a:blip r:embed="rId4">
            <a:alphaModFix amt="81000"/>
          </a:blip>
          <a:stretch/>
        </p:blipFill>
        <p:spPr>
          <a:xfrm>
            <a:off x="13198680" y="7965360"/>
            <a:ext cx="1490040" cy="1231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3" name="Picture 284_ 2"/>
          <p:cNvPicPr/>
          <p:nvPr/>
        </p:nvPicPr>
        <p:blipFill>
          <a:blip r:embed="rId5">
            <a:alphaModFix amt="81000"/>
          </a:blip>
          <a:stretch/>
        </p:blipFill>
        <p:spPr>
          <a:xfrm>
            <a:off x="11720520" y="11309040"/>
            <a:ext cx="2968920" cy="1261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4" name="Picture 285_ 2"/>
          <p:cNvPicPr/>
          <p:nvPr/>
        </p:nvPicPr>
        <p:blipFill>
          <a:blip r:embed="rId3">
            <a:alphaModFix amt="81000"/>
          </a:blip>
          <a:stretch/>
        </p:blipFill>
        <p:spPr>
          <a:xfrm>
            <a:off x="11720520" y="10413360"/>
            <a:ext cx="1490040" cy="1215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5" name="Picture 286_ 2"/>
          <p:cNvPicPr/>
          <p:nvPr/>
        </p:nvPicPr>
        <p:blipFill>
          <a:blip r:embed="rId4">
            <a:alphaModFix amt="81000"/>
          </a:blip>
          <a:stretch/>
        </p:blipFill>
        <p:spPr>
          <a:xfrm>
            <a:off x="13199400" y="10413360"/>
            <a:ext cx="1490040" cy="1231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6" name="CustomShape 2_ 1"/>
          <p:cNvSpPr/>
          <p:nvPr/>
        </p:nvSpPr>
        <p:spPr>
          <a:xfrm flipV="1">
            <a:off x="7129800" y="4089240"/>
            <a:ext cx="4586040" cy="2701800"/>
          </a:xfrm>
          <a:custGeom>
            <a:avLst/>
            <a:gdLst>
              <a:gd name="textAreaLeft" fmla="*/ 0 w 4586040"/>
              <a:gd name="textAreaRight" fmla="*/ 4587120 w 4586040"/>
              <a:gd name="textAreaTop" fmla="*/ -720 h 2701800"/>
              <a:gd name="textAreaBottom" fmla="*/ 2702160 h 27018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CA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87" name="CustomShape 3_ 2"/>
          <p:cNvSpPr/>
          <p:nvPr/>
        </p:nvSpPr>
        <p:spPr>
          <a:xfrm>
            <a:off x="7129800" y="6797520"/>
            <a:ext cx="4586760" cy="29160"/>
          </a:xfrm>
          <a:custGeom>
            <a:avLst/>
            <a:gdLst>
              <a:gd name="textAreaLeft" fmla="*/ 0 w 4586760"/>
              <a:gd name="textAreaRight" fmla="*/ 4587840 w 4586760"/>
              <a:gd name="textAreaTop" fmla="*/ 0 h 29160"/>
              <a:gd name="textAreaBottom" fmla="*/ 30240 h 291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lIns="90000" tIns="-14760" rIns="90000" bIns="-14760" anchor="t">
            <a:noAutofit/>
          </a:bodyPr>
          <a:lstStyle/>
          <a:p>
            <a:endParaRPr lang="en-CA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88" name="CustomShape 4_ 2"/>
          <p:cNvSpPr/>
          <p:nvPr/>
        </p:nvSpPr>
        <p:spPr>
          <a:xfrm>
            <a:off x="7129800" y="6797520"/>
            <a:ext cx="4587480" cy="2693160"/>
          </a:xfrm>
          <a:custGeom>
            <a:avLst/>
            <a:gdLst>
              <a:gd name="textAreaLeft" fmla="*/ 0 w 4587480"/>
              <a:gd name="textAreaRight" fmla="*/ 4588560 w 4587480"/>
              <a:gd name="textAreaTop" fmla="*/ 0 h 2693160"/>
              <a:gd name="textAreaBottom" fmla="*/ 2694240 h 26931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CA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89" name="CustomShape 5_ 2"/>
          <p:cNvSpPr/>
          <p:nvPr/>
        </p:nvSpPr>
        <p:spPr>
          <a:xfrm>
            <a:off x="7129800" y="6797520"/>
            <a:ext cx="4588200" cy="5141160"/>
          </a:xfrm>
          <a:custGeom>
            <a:avLst/>
            <a:gdLst>
              <a:gd name="textAreaLeft" fmla="*/ 0 w 4588200"/>
              <a:gd name="textAreaRight" fmla="*/ 4589280 w 4588200"/>
              <a:gd name="textAreaTop" fmla="*/ 0 h 5141160"/>
              <a:gd name="textAreaBottom" fmla="*/ 5142240 h 51411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CA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90" name="Picture 291_ 2"/>
          <p:cNvPicPr/>
          <p:nvPr/>
        </p:nvPicPr>
        <p:blipFill>
          <a:blip r:embed="rId6">
            <a:alphaModFix amt="81000"/>
          </a:blip>
          <a:stretch/>
        </p:blipFill>
        <p:spPr>
          <a:xfrm>
            <a:off x="16489800" y="3501360"/>
            <a:ext cx="2953080" cy="107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1" name="Picture 292_ 2"/>
          <p:cNvPicPr/>
          <p:nvPr/>
        </p:nvPicPr>
        <p:blipFill>
          <a:blip r:embed="rId6">
            <a:alphaModFix amt="81000"/>
          </a:blip>
          <a:stretch/>
        </p:blipFill>
        <p:spPr>
          <a:xfrm>
            <a:off x="16490520" y="6237360"/>
            <a:ext cx="2953080" cy="107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2" name="Picture 293_ 2"/>
          <p:cNvPicPr/>
          <p:nvPr/>
        </p:nvPicPr>
        <p:blipFill>
          <a:blip r:embed="rId6">
            <a:alphaModFix amt="81000"/>
          </a:blip>
          <a:stretch/>
        </p:blipFill>
        <p:spPr>
          <a:xfrm>
            <a:off x="16491240" y="8901360"/>
            <a:ext cx="2953080" cy="107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3" name="Picture 294_ 2"/>
          <p:cNvPicPr/>
          <p:nvPr/>
        </p:nvPicPr>
        <p:blipFill>
          <a:blip r:embed="rId6">
            <a:alphaModFix amt="81000"/>
          </a:blip>
          <a:stretch/>
        </p:blipFill>
        <p:spPr>
          <a:xfrm>
            <a:off x="16491960" y="11349360"/>
            <a:ext cx="2953080" cy="1078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4" name="CustomShape 6_ 2"/>
          <p:cNvSpPr/>
          <p:nvPr/>
        </p:nvSpPr>
        <p:spPr>
          <a:xfrm flipV="1">
            <a:off x="14689800" y="4038840"/>
            <a:ext cx="1797480" cy="48600"/>
          </a:xfrm>
          <a:custGeom>
            <a:avLst/>
            <a:gdLst>
              <a:gd name="textAreaLeft" fmla="*/ 0 w 1797480"/>
              <a:gd name="textAreaRight" fmla="*/ 1798560 w 1797480"/>
              <a:gd name="textAreaTop" fmla="*/ -720 h 48600"/>
              <a:gd name="textAreaBottom" fmla="*/ 48960 h 486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lIns="90000" tIns="4680" rIns="90000" bIns="4680" anchor="t">
            <a:noAutofit/>
          </a:bodyPr>
          <a:lstStyle/>
          <a:p>
            <a:endParaRPr lang="en-CA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5" name="CustomShape 7_ 1"/>
          <p:cNvSpPr/>
          <p:nvPr/>
        </p:nvSpPr>
        <p:spPr>
          <a:xfrm flipV="1">
            <a:off x="14690520" y="6775920"/>
            <a:ext cx="1797480" cy="48600"/>
          </a:xfrm>
          <a:custGeom>
            <a:avLst/>
            <a:gdLst>
              <a:gd name="textAreaLeft" fmla="*/ 0 w 1797480"/>
              <a:gd name="textAreaRight" fmla="*/ 1798560 w 1797480"/>
              <a:gd name="textAreaTop" fmla="*/ -720 h 48600"/>
              <a:gd name="textAreaBottom" fmla="*/ 48960 h 486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lIns="90000" tIns="4680" rIns="90000" bIns="4680" anchor="t">
            <a:noAutofit/>
          </a:bodyPr>
          <a:lstStyle/>
          <a:p>
            <a:endParaRPr lang="en-CA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6" name="CustomShape 8_ 3"/>
          <p:cNvSpPr/>
          <p:nvPr/>
        </p:nvSpPr>
        <p:spPr>
          <a:xfrm flipV="1">
            <a:off x="14691240" y="9439920"/>
            <a:ext cx="1797480" cy="48600"/>
          </a:xfrm>
          <a:custGeom>
            <a:avLst/>
            <a:gdLst>
              <a:gd name="textAreaLeft" fmla="*/ 0 w 1797480"/>
              <a:gd name="textAreaRight" fmla="*/ 1798560 w 1797480"/>
              <a:gd name="textAreaTop" fmla="*/ -720 h 48600"/>
              <a:gd name="textAreaBottom" fmla="*/ 48960 h 486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lIns="90000" tIns="4680" rIns="90000" bIns="4680" anchor="t">
            <a:noAutofit/>
          </a:bodyPr>
          <a:lstStyle/>
          <a:p>
            <a:endParaRPr lang="en-CA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7" name="CustomShape 9_ 3"/>
          <p:cNvSpPr/>
          <p:nvPr/>
        </p:nvSpPr>
        <p:spPr>
          <a:xfrm flipV="1">
            <a:off x="14691960" y="11887920"/>
            <a:ext cx="1797480" cy="48600"/>
          </a:xfrm>
          <a:custGeom>
            <a:avLst/>
            <a:gdLst>
              <a:gd name="textAreaLeft" fmla="*/ 0 w 1797480"/>
              <a:gd name="textAreaRight" fmla="*/ 1798560 w 1797480"/>
              <a:gd name="textAreaTop" fmla="*/ -720 h 48600"/>
              <a:gd name="textAreaBottom" fmla="*/ 48960 h 486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lIns="90000" tIns="4680" rIns="90000" bIns="4680" anchor="t">
            <a:noAutofit/>
          </a:bodyPr>
          <a:lstStyle/>
          <a:p>
            <a:endParaRPr lang="en-CA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8" name="Title 1"/>
          <p:cNvSpPr/>
          <p:nvPr/>
        </p:nvSpPr>
        <p:spPr>
          <a:xfrm>
            <a:off x="1206360" y="952560"/>
            <a:ext cx="21969360" cy="1431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t">
            <a:noAutofit/>
          </a:bodyPr>
          <a:lstStyle/>
          <a:p>
            <a:pPr defTabSz="914400">
              <a:lnSpc>
                <a:spcPct val="80000"/>
              </a:lnSpc>
              <a:tabLst>
                <a:tab pos="0" algn="l"/>
              </a:tabLst>
            </a:pPr>
            <a:r>
              <a:rPr lang="en-US" sz="8500" b="1" u="none" strike="noStrike" spc="-170">
                <a:solidFill>
                  <a:srgbClr val="00B1FF"/>
                </a:solidFill>
                <a:uFillTx/>
                <a:latin typeface="Arial"/>
                <a:ea typeface="DejaVu Sans"/>
              </a:rPr>
              <a:t>Crawlable catalog</a:t>
            </a:r>
            <a:endParaRPr lang="en-CA" sz="85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206360" y="952560"/>
            <a:ext cx="21969360" cy="14313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indent="0" defTabSz="91440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CA" sz="8500" b="1" u="none" strike="noStrike" spc="-170">
                <a:solidFill>
                  <a:srgbClr val="00B1FF"/>
                </a:solidFill>
                <a:uFillTx/>
                <a:latin typeface="Arial"/>
                <a:ea typeface="Arial"/>
              </a:rPr>
              <a:t>Searchable Catalog requirements classes</a:t>
            </a:r>
            <a:endParaRPr lang="en-US" sz="85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1260000" y="2700000"/>
            <a:ext cx="21969360" cy="971712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228600" indent="-228600" defTabSz="914400">
              <a:lnSpc>
                <a:spcPct val="100000"/>
              </a:lnSpc>
              <a:spcBef>
                <a:spcPts val="1500"/>
              </a:spcBef>
              <a:buClr>
                <a:srgbClr val="00B1FF"/>
              </a:buClr>
              <a:buSzPct val="123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Searchable Catalog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1111320" lvl="1" indent="-5716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CA" sz="40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A basic queryable catalog using the API defined in OGC API – Features – Part 1: Core Standard with defined item schema and an extended set of catalog-specific query parameters (e.g. q, type, externalIds, etc.).</a:t>
            </a:r>
            <a:endParaRPr lang="en-US" sz="40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417"/>
              </a:spcBef>
              <a:buClr>
                <a:srgbClr val="00B1FF"/>
              </a:buClr>
              <a:buSzPct val="123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Searchable Catalog – Sorting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1111320" lvl="1" indent="-57168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CA" sz="40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Optionally add the ability to sort catalog responses.</a:t>
            </a:r>
            <a:endParaRPr lang="en-US" sz="40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417"/>
              </a:spcBef>
              <a:buClr>
                <a:srgbClr val="00B1FF"/>
              </a:buClr>
              <a:buSzPct val="123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Searchable Catalog – Filtering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1111320" lvl="1" indent="-57168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CA" sz="40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Optionally add an advanced query capability using logically connected query predicates.</a:t>
            </a:r>
            <a:endParaRPr lang="en-US" sz="40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302_1"/>
          <p:cNvPicPr/>
          <p:nvPr/>
        </p:nvPicPr>
        <p:blipFill>
          <a:blip r:embed="rId2">
            <a:alphaModFix amt="81000"/>
          </a:blip>
          <a:stretch/>
        </p:blipFill>
        <p:spPr>
          <a:xfrm>
            <a:off x="18003960" y="2663280"/>
            <a:ext cx="2953080" cy="107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2" name="Picture 303_ 2"/>
          <p:cNvPicPr/>
          <p:nvPr/>
        </p:nvPicPr>
        <p:blipFill>
          <a:blip r:embed="rId2">
            <a:alphaModFix amt="81000"/>
          </a:blip>
          <a:stretch/>
        </p:blipFill>
        <p:spPr>
          <a:xfrm>
            <a:off x="18036000" y="5364720"/>
            <a:ext cx="2953080" cy="107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3" name="Picture 304_ 2"/>
          <p:cNvPicPr/>
          <p:nvPr/>
        </p:nvPicPr>
        <p:blipFill>
          <a:blip r:embed="rId2">
            <a:alphaModFix amt="81000"/>
          </a:blip>
          <a:stretch/>
        </p:blipFill>
        <p:spPr>
          <a:xfrm>
            <a:off x="18072000" y="7920000"/>
            <a:ext cx="2953080" cy="107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4" name="Picture 305_ 2"/>
          <p:cNvPicPr/>
          <p:nvPr/>
        </p:nvPicPr>
        <p:blipFill>
          <a:blip r:embed="rId2">
            <a:alphaModFix amt="81000"/>
          </a:blip>
          <a:stretch/>
        </p:blipFill>
        <p:spPr>
          <a:xfrm>
            <a:off x="18070560" y="10260720"/>
            <a:ext cx="2953080" cy="107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5" name="Picture 319_ 2"/>
          <p:cNvPicPr/>
          <p:nvPr/>
        </p:nvPicPr>
        <p:blipFill>
          <a:blip r:embed="rId3">
            <a:alphaModFix amt="81000"/>
          </a:blip>
          <a:stretch/>
        </p:blipFill>
        <p:spPr>
          <a:xfrm>
            <a:off x="3255480" y="7084080"/>
            <a:ext cx="2877480" cy="3990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6" name="CustomShape 2_ 3"/>
          <p:cNvSpPr/>
          <p:nvPr/>
        </p:nvSpPr>
        <p:spPr>
          <a:xfrm>
            <a:off x="6141960" y="9173520"/>
            <a:ext cx="340596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lIns="90000" tIns="-43560" rIns="90000" bIns="-4356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CA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07" name="CustomShape 7_ 3"/>
          <p:cNvSpPr/>
          <p:nvPr/>
        </p:nvSpPr>
        <p:spPr>
          <a:xfrm flipH="1" flipV="1">
            <a:off x="16090920" y="7704000"/>
            <a:ext cx="1983240" cy="3097080"/>
          </a:xfrm>
          <a:custGeom>
            <a:avLst/>
            <a:gdLst>
              <a:gd name="textAreaLeft" fmla="*/ -720 w 1983240"/>
              <a:gd name="textAreaRight" fmla="*/ 1983600 w 1983240"/>
              <a:gd name="textAreaTop" fmla="*/ -720 h 3097080"/>
              <a:gd name="textAreaBottom" fmla="*/ 3097440 h 309708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CA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grpSp>
        <p:nvGrpSpPr>
          <p:cNvPr id="208" name="Group 11_ 2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sp>
        <p:nvSpPr>
          <p:cNvPr id="209" name="CustomShape 17_ 2"/>
          <p:cNvSpPr/>
          <p:nvPr/>
        </p:nvSpPr>
        <p:spPr>
          <a:xfrm flipH="1" flipV="1">
            <a:off x="16075080" y="6828480"/>
            <a:ext cx="2015640" cy="1613880"/>
          </a:xfrm>
          <a:custGeom>
            <a:avLst/>
            <a:gdLst>
              <a:gd name="textAreaLeft" fmla="*/ -720 w 2015640"/>
              <a:gd name="textAreaRight" fmla="*/ 2016000 w 2015640"/>
              <a:gd name="textAreaTop" fmla="*/ -720 h 1613880"/>
              <a:gd name="textAreaBottom" fmla="*/ 1614240 h 161388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CA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10" name="CustomShape 21_ 2"/>
          <p:cNvSpPr/>
          <p:nvPr/>
        </p:nvSpPr>
        <p:spPr>
          <a:xfrm flipH="1">
            <a:off x="16049160" y="5904000"/>
            <a:ext cx="1976760" cy="85320"/>
          </a:xfrm>
          <a:custGeom>
            <a:avLst/>
            <a:gdLst>
              <a:gd name="textAreaLeft" fmla="*/ -720 w 1976760"/>
              <a:gd name="textAreaRight" fmla="*/ 1977120 w 1976760"/>
              <a:gd name="textAreaTop" fmla="*/ 0 h 85320"/>
              <a:gd name="textAreaBottom" fmla="*/ 86400 h 853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lIns="90000" tIns="41400" rIns="90000" bIns="414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CA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11" name="CustomShape 25_ 2"/>
          <p:cNvSpPr/>
          <p:nvPr/>
        </p:nvSpPr>
        <p:spPr>
          <a:xfrm flipH="1">
            <a:off x="16052400" y="3204000"/>
            <a:ext cx="1946520" cy="1935720"/>
          </a:xfrm>
          <a:custGeom>
            <a:avLst/>
            <a:gdLst>
              <a:gd name="textAreaLeft" fmla="*/ -720 w 1946520"/>
              <a:gd name="textAreaRight" fmla="*/ 1946880 w 1946520"/>
              <a:gd name="textAreaTop" fmla="*/ 0 h 1935720"/>
              <a:gd name="textAreaBottom" fmla="*/ 1936800 h 19357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CA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12" name="CustomShape 28_ 2"/>
          <p:cNvSpPr/>
          <p:nvPr/>
        </p:nvSpPr>
        <p:spPr>
          <a:xfrm>
            <a:off x="1445400" y="12138480"/>
            <a:ext cx="21677040" cy="57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GET </a:t>
            </a: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/collections/MyCat/items?bbox=-69.64,37.76,-56.12,46.63&amp;datetime=2020-01-11T00:00:00/2020-01-12T00:00:00</a:t>
            </a:r>
            <a:endParaRPr lang="en-CA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3" name="Title 3"/>
          <p:cNvSpPr/>
          <p:nvPr/>
        </p:nvSpPr>
        <p:spPr>
          <a:xfrm>
            <a:off x="1206360" y="952560"/>
            <a:ext cx="21969360" cy="1431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t">
            <a:noAutofit/>
          </a:bodyPr>
          <a:lstStyle/>
          <a:p>
            <a:pPr defTabSz="914400">
              <a:lnSpc>
                <a:spcPct val="80000"/>
              </a:lnSpc>
              <a:tabLst>
                <a:tab pos="0" algn="l"/>
              </a:tabLst>
            </a:pPr>
            <a:r>
              <a:rPr lang="en-US" sz="8500" b="1" u="none" strike="noStrike" spc="-170">
                <a:solidFill>
                  <a:srgbClr val="00B1FF"/>
                </a:solidFill>
                <a:uFillTx/>
                <a:latin typeface="Arial"/>
                <a:ea typeface="DejaVu Sans"/>
              </a:rPr>
              <a:t>Searchable catalog</a:t>
            </a:r>
            <a:endParaRPr lang="en-CA" sz="85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14" name="Picture 3_ 2" descr="Graphical user interface, application&#10;&#10;Description automatically generated"/>
          <p:cNvPicPr/>
          <p:nvPr/>
        </p:nvPicPr>
        <p:blipFill>
          <a:blip r:embed="rId4"/>
          <a:stretch/>
        </p:blipFill>
        <p:spPr>
          <a:xfrm>
            <a:off x="4332600" y="3250080"/>
            <a:ext cx="4046040" cy="5057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5" name="Picture 158"/>
          <p:cNvPicPr/>
          <p:nvPr/>
        </p:nvPicPr>
        <p:blipFill>
          <a:blip r:embed="rId5"/>
          <a:stretch/>
        </p:blipFill>
        <p:spPr>
          <a:xfrm>
            <a:off x="9465120" y="8576280"/>
            <a:ext cx="6698520" cy="1287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6" name="Picture 159"/>
          <p:cNvPicPr/>
          <p:nvPr/>
        </p:nvPicPr>
        <p:blipFill>
          <a:blip r:embed="rId6"/>
          <a:stretch/>
        </p:blipFill>
        <p:spPr>
          <a:xfrm>
            <a:off x="12430080" y="9468000"/>
            <a:ext cx="1451160" cy="116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7" name="Picture 160"/>
          <p:cNvPicPr/>
          <p:nvPr/>
        </p:nvPicPr>
        <p:blipFill>
          <a:blip r:embed="rId7"/>
          <a:stretch/>
        </p:blipFill>
        <p:spPr>
          <a:xfrm>
            <a:off x="10980000" y="9468000"/>
            <a:ext cx="1431000" cy="1152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8" name="Picture 161"/>
          <p:cNvPicPr/>
          <p:nvPr/>
        </p:nvPicPr>
        <p:blipFill>
          <a:blip r:embed="rId8"/>
          <a:stretch/>
        </p:blipFill>
        <p:spPr>
          <a:xfrm>
            <a:off x="13869720" y="9468000"/>
            <a:ext cx="1451520" cy="116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9" name="Picture 162"/>
          <p:cNvPicPr/>
          <p:nvPr/>
        </p:nvPicPr>
        <p:blipFill>
          <a:blip r:embed="rId9"/>
          <a:stretch/>
        </p:blipFill>
        <p:spPr>
          <a:xfrm>
            <a:off x="9465120" y="7784280"/>
            <a:ext cx="6698520" cy="1215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0" name="Picture 163"/>
          <p:cNvPicPr/>
          <p:nvPr/>
        </p:nvPicPr>
        <p:blipFill>
          <a:blip r:embed="rId10"/>
          <a:stretch/>
        </p:blipFill>
        <p:spPr>
          <a:xfrm>
            <a:off x="9465120" y="6979320"/>
            <a:ext cx="6698520" cy="1204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1" name="Picture 164"/>
          <p:cNvPicPr/>
          <p:nvPr/>
        </p:nvPicPr>
        <p:blipFill>
          <a:blip r:embed="rId10"/>
          <a:stretch/>
        </p:blipFill>
        <p:spPr>
          <a:xfrm>
            <a:off x="9459000" y="6138720"/>
            <a:ext cx="6698520" cy="1204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2" name="Picture 165"/>
          <p:cNvPicPr/>
          <p:nvPr/>
        </p:nvPicPr>
        <p:blipFill>
          <a:blip r:embed="rId10"/>
          <a:stretch/>
        </p:blipFill>
        <p:spPr>
          <a:xfrm>
            <a:off x="9459000" y="5310720"/>
            <a:ext cx="6698520" cy="1204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3" name="Picture 166"/>
          <p:cNvPicPr/>
          <p:nvPr/>
        </p:nvPicPr>
        <p:blipFill>
          <a:blip r:embed="rId10"/>
          <a:stretch/>
        </p:blipFill>
        <p:spPr>
          <a:xfrm>
            <a:off x="9459000" y="4482720"/>
            <a:ext cx="6698520" cy="120492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224" name="Group 167"/>
          <p:cNvGrpSpPr/>
          <p:nvPr/>
        </p:nvGrpSpPr>
        <p:grpSpPr>
          <a:xfrm>
            <a:off x="9459000" y="2664000"/>
            <a:ext cx="11564640" cy="6379560"/>
            <a:chOff x="9459000" y="2664000"/>
            <a:chExt cx="11564640" cy="6379560"/>
          </a:xfrm>
        </p:grpSpPr>
        <p:pic>
          <p:nvPicPr>
            <p:cNvPr id="225" name="Picture 12_14" descr="Text&#10;&#10;Description automatically generated"/>
            <p:cNvPicPr/>
            <p:nvPr/>
          </p:nvPicPr>
          <p:blipFill>
            <a:blip r:embed="rId11"/>
            <a:stretch/>
          </p:blipFill>
          <p:spPr>
            <a:xfrm>
              <a:off x="9459000" y="4420080"/>
              <a:ext cx="6668640" cy="13561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226" name="Picture 43_1" descr="Shape, rectangle&#10;&#10;Description automatically generated"/>
            <p:cNvPicPr/>
            <p:nvPr/>
          </p:nvPicPr>
          <p:blipFill>
            <a:blip r:embed="rId12"/>
            <a:stretch/>
          </p:blipFill>
          <p:spPr>
            <a:xfrm>
              <a:off x="17967960" y="2664000"/>
              <a:ext cx="3055320" cy="11120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227" name="Picture 47_1" descr="Shape, rectangle&#10;&#10;Description automatically generated"/>
            <p:cNvPicPr/>
            <p:nvPr/>
          </p:nvPicPr>
          <p:blipFill>
            <a:blip r:embed="rId12"/>
            <a:stretch/>
          </p:blipFill>
          <p:spPr>
            <a:xfrm>
              <a:off x="18036000" y="7956000"/>
              <a:ext cx="2987640" cy="108756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228" name="Picture 12_ 1" descr="Text&#10;&#10;Description automatically generated"/>
            <p:cNvPicPr/>
            <p:nvPr/>
          </p:nvPicPr>
          <p:blipFill>
            <a:blip r:embed="rId11"/>
            <a:stretch/>
          </p:blipFill>
          <p:spPr>
            <a:xfrm>
              <a:off x="9501120" y="6048000"/>
              <a:ext cx="6590520" cy="135612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229" name="Picture 172"/>
          <p:cNvPicPr/>
          <p:nvPr/>
        </p:nvPicPr>
        <p:blipFill>
          <a:blip r:embed="rId13"/>
          <a:stretch/>
        </p:blipFill>
        <p:spPr>
          <a:xfrm>
            <a:off x="10968480" y="3608280"/>
            <a:ext cx="1451160" cy="116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0" name="Picture 173"/>
          <p:cNvPicPr/>
          <p:nvPr/>
        </p:nvPicPr>
        <p:blipFill>
          <a:blip r:embed="rId14"/>
          <a:stretch/>
        </p:blipFill>
        <p:spPr>
          <a:xfrm>
            <a:off x="13140000" y="3629160"/>
            <a:ext cx="1425600" cy="11480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206360" y="952560"/>
            <a:ext cx="21969360" cy="14313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indent="0" defTabSz="91440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CA" sz="8500" b="1" u="none" strike="noStrike" spc="-170">
                <a:solidFill>
                  <a:srgbClr val="00B1FF"/>
                </a:solidFill>
                <a:uFillTx/>
                <a:latin typeface="Arial"/>
                <a:ea typeface="Arial"/>
              </a:rPr>
              <a:t>Local Resources Catalog req. class</a:t>
            </a:r>
            <a:endParaRPr lang="en-US" sz="85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1206360" y="2785680"/>
            <a:ext cx="21969360" cy="971712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228600" indent="-228600" defTabSz="914400">
              <a:lnSpc>
                <a:spcPct val="100000"/>
              </a:lnSpc>
              <a:spcBef>
                <a:spcPts val="1500"/>
              </a:spcBef>
              <a:buClr>
                <a:srgbClr val="00B1FF"/>
              </a:buClr>
              <a:buSzPct val="123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Local Resources Catalog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1111320" lvl="1" indent="-57168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CA" sz="40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An existed endpoint defined by an OGC API Standard that has been extended to support catalog-like queries (e.g. the /collections endpoint).</a:t>
            </a:r>
            <a:endParaRPr lang="en-US" sz="40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1296000" lvl="2" indent="-28800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6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Add additional properties from Record Core to the local resources object (e.g. the /collections/{collectionId} object).</a:t>
            </a:r>
            <a:endParaRPr lang="en-US" sz="36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417"/>
              </a:spcBef>
              <a:buClr>
                <a:srgbClr val="00B1FF"/>
              </a:buClr>
              <a:buSzPct val="123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Local Resources Catalog – Query Parameters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1111320" lvl="1" indent="-5716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CA" sz="40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Optionally implement the set of Record Core Query Parameters to the local resources endpoint.</a:t>
            </a:r>
            <a:endParaRPr lang="en-US" sz="40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417"/>
              </a:spcBef>
              <a:buClr>
                <a:srgbClr val="00B1FF"/>
              </a:buClr>
              <a:buSzPct val="123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Local Resources Catalog – Sorting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1111320" lvl="1" indent="-57168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CA" sz="40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Optionally add the ability to sort the response for the local resources endpoint.</a:t>
            </a:r>
            <a:endParaRPr lang="en-US" sz="40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417"/>
              </a:spcBef>
              <a:buClr>
                <a:srgbClr val="00B1FF"/>
              </a:buClr>
              <a:buSzPct val="123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Local Resources Catalog – Filtering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1111320" lvl="1" indent="-57168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CA" sz="40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Optionally add an advanced query capability using logically connected query predicates (e.g. CQL2) at the local resources endpoint.</a:t>
            </a:r>
            <a:endParaRPr lang="en-US" sz="40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Picture 12_0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3972600" y="6440040"/>
            <a:ext cx="6757560" cy="1385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4" name="CustomShape 6_ 3"/>
          <p:cNvSpPr/>
          <p:nvPr/>
        </p:nvSpPr>
        <p:spPr>
          <a:xfrm>
            <a:off x="2753280" y="12028680"/>
            <a:ext cx="19239840" cy="57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GET </a:t>
            </a: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/collections?bbox=-69.64,37.76,-56.12,46.63&amp;datetime=2020-01-11T00:00:00/2020-01-12T00:00:00</a:t>
            </a:r>
            <a:endParaRPr lang="en-CA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5" name="Title 4"/>
          <p:cNvSpPr/>
          <p:nvPr/>
        </p:nvSpPr>
        <p:spPr>
          <a:xfrm>
            <a:off x="1206360" y="952560"/>
            <a:ext cx="21969360" cy="1431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t">
            <a:noAutofit/>
          </a:bodyPr>
          <a:lstStyle/>
          <a:p>
            <a:pPr defTabSz="914400">
              <a:lnSpc>
                <a:spcPct val="80000"/>
              </a:lnSpc>
              <a:tabLst>
                <a:tab pos="0" algn="l"/>
              </a:tabLst>
            </a:pPr>
            <a:r>
              <a:rPr lang="en-US" sz="8500" b="1" u="none" strike="noStrike" spc="-170">
                <a:solidFill>
                  <a:srgbClr val="00B1FF"/>
                </a:solidFill>
                <a:uFillTx/>
                <a:latin typeface="Arial"/>
                <a:ea typeface="DejaVu Sans"/>
              </a:rPr>
              <a:t>Local resources catalog (e.g. /collections)</a:t>
            </a:r>
            <a:endParaRPr lang="en-CA" sz="85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6" name="Picture 209"/>
          <p:cNvPicPr/>
          <p:nvPr/>
        </p:nvPicPr>
        <p:blipFill>
          <a:blip r:embed="rId3"/>
          <a:stretch/>
        </p:blipFill>
        <p:spPr>
          <a:xfrm>
            <a:off x="4638960" y="7412040"/>
            <a:ext cx="1519200" cy="1223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7" name="Picture 210"/>
          <p:cNvPicPr/>
          <p:nvPr/>
        </p:nvPicPr>
        <p:blipFill>
          <a:blip r:embed="rId4"/>
          <a:stretch/>
        </p:blipFill>
        <p:spPr>
          <a:xfrm>
            <a:off x="6158520" y="7412040"/>
            <a:ext cx="1518840" cy="1223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8" name="Picture 211"/>
          <p:cNvPicPr/>
          <p:nvPr/>
        </p:nvPicPr>
        <p:blipFill>
          <a:blip r:embed="rId5"/>
          <a:stretch/>
        </p:blipFill>
        <p:spPr>
          <a:xfrm>
            <a:off x="7670520" y="7412040"/>
            <a:ext cx="1511640" cy="1217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9" name="Picture 212"/>
          <p:cNvPicPr/>
          <p:nvPr/>
        </p:nvPicPr>
        <p:blipFill>
          <a:blip r:embed="rId6"/>
          <a:stretch/>
        </p:blipFill>
        <p:spPr>
          <a:xfrm>
            <a:off x="13394520" y="6440040"/>
            <a:ext cx="6757560" cy="1390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40" name="Picture 213"/>
          <p:cNvPicPr/>
          <p:nvPr/>
        </p:nvPicPr>
        <p:blipFill>
          <a:blip r:embed="rId6"/>
          <a:stretch/>
        </p:blipFill>
        <p:spPr>
          <a:xfrm>
            <a:off x="13394520" y="5540040"/>
            <a:ext cx="6757560" cy="1390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41" name="Picture 214"/>
          <p:cNvPicPr/>
          <p:nvPr/>
        </p:nvPicPr>
        <p:blipFill>
          <a:blip r:embed="rId6"/>
          <a:stretch/>
        </p:blipFill>
        <p:spPr>
          <a:xfrm>
            <a:off x="13394520" y="4676400"/>
            <a:ext cx="6757560" cy="1390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42" name="Picture 215"/>
          <p:cNvPicPr/>
          <p:nvPr/>
        </p:nvPicPr>
        <p:blipFill>
          <a:blip r:embed="rId6"/>
          <a:stretch/>
        </p:blipFill>
        <p:spPr>
          <a:xfrm>
            <a:off x="13394520" y="3776760"/>
            <a:ext cx="6757560" cy="1390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43" name="Picture 216"/>
          <p:cNvPicPr/>
          <p:nvPr/>
        </p:nvPicPr>
        <p:blipFill>
          <a:blip r:embed="rId6"/>
          <a:stretch/>
        </p:blipFill>
        <p:spPr>
          <a:xfrm>
            <a:off x="13394520" y="7341120"/>
            <a:ext cx="6757560" cy="1390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44" name="Picture 217"/>
          <p:cNvPicPr/>
          <p:nvPr/>
        </p:nvPicPr>
        <p:blipFill>
          <a:blip r:embed="rId6"/>
          <a:stretch/>
        </p:blipFill>
        <p:spPr>
          <a:xfrm>
            <a:off x="13394520" y="8241480"/>
            <a:ext cx="6757560" cy="1390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45" name="Picture 218"/>
          <p:cNvPicPr/>
          <p:nvPr/>
        </p:nvPicPr>
        <p:blipFill>
          <a:blip r:embed="rId6"/>
          <a:stretch/>
        </p:blipFill>
        <p:spPr>
          <a:xfrm>
            <a:off x="13394520" y="9141840"/>
            <a:ext cx="6757560" cy="1390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6" name="CustomShape 2_ 5"/>
          <p:cNvSpPr/>
          <p:nvPr/>
        </p:nvSpPr>
        <p:spPr>
          <a:xfrm flipV="1">
            <a:off x="10550520" y="4459320"/>
            <a:ext cx="2915640" cy="2699640"/>
          </a:xfrm>
          <a:custGeom>
            <a:avLst/>
            <a:gdLst>
              <a:gd name="textAreaLeft" fmla="*/ 0 w 2915640"/>
              <a:gd name="textAreaRight" fmla="*/ 2916360 w 2915640"/>
              <a:gd name="textAreaTop" fmla="*/ 360 h 2699640"/>
              <a:gd name="textAreaBottom" fmla="*/ 2700720 h 269964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CA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47" name="CustomShape 2_ 6"/>
          <p:cNvSpPr/>
          <p:nvPr/>
        </p:nvSpPr>
        <p:spPr>
          <a:xfrm flipV="1">
            <a:off x="10549440" y="5432400"/>
            <a:ext cx="2915640" cy="1801800"/>
          </a:xfrm>
          <a:custGeom>
            <a:avLst/>
            <a:gdLst>
              <a:gd name="textAreaLeft" fmla="*/ 0 w 2915640"/>
              <a:gd name="textAreaRight" fmla="*/ 2916360 w 2915640"/>
              <a:gd name="textAreaTop" fmla="*/ 360 h 1801800"/>
              <a:gd name="textAreaBottom" fmla="*/ 1802880 h 18018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CA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48" name="CustomShape 2_ 7"/>
          <p:cNvSpPr/>
          <p:nvPr/>
        </p:nvSpPr>
        <p:spPr>
          <a:xfrm flipV="1">
            <a:off x="10549440" y="6297840"/>
            <a:ext cx="2914560" cy="936720"/>
          </a:xfrm>
          <a:custGeom>
            <a:avLst/>
            <a:gdLst>
              <a:gd name="textAreaLeft" fmla="*/ 0 w 2914560"/>
              <a:gd name="textAreaRight" fmla="*/ 2915280 w 2914560"/>
              <a:gd name="textAreaTop" fmla="*/ -360 h 936720"/>
              <a:gd name="textAreaBottom" fmla="*/ 937080 h 9367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CA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49" name="CustomShape 2_ 13"/>
          <p:cNvSpPr/>
          <p:nvPr/>
        </p:nvSpPr>
        <p:spPr>
          <a:xfrm flipV="1">
            <a:off x="10550520" y="7233840"/>
            <a:ext cx="2912400" cy="360"/>
          </a:xfrm>
          <a:custGeom>
            <a:avLst/>
            <a:gdLst>
              <a:gd name="textAreaLeft" fmla="*/ 0 w 2912400"/>
              <a:gd name="textAreaRight" fmla="*/ 2913120 w 2912400"/>
              <a:gd name="textAreaTop" fmla="*/ -1080 h 360"/>
              <a:gd name="textAreaBottom" fmla="*/ 360 h 3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lIns="90000" tIns="-44280" rIns="90000" bIns="-4428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CA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50" name="CustomShape 2_ 14"/>
          <p:cNvSpPr/>
          <p:nvPr/>
        </p:nvSpPr>
        <p:spPr>
          <a:xfrm>
            <a:off x="10550520" y="7234920"/>
            <a:ext cx="2911320" cy="865080"/>
          </a:xfrm>
          <a:custGeom>
            <a:avLst/>
            <a:gdLst>
              <a:gd name="textAreaLeft" fmla="*/ 0 w 2911320"/>
              <a:gd name="textAreaRight" fmla="*/ 2912040 w 2911320"/>
              <a:gd name="textAreaTop" fmla="*/ 0 h 865080"/>
              <a:gd name="textAreaBottom" fmla="*/ 865800 h 86508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CA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51" name="CustomShape 2_ 15"/>
          <p:cNvSpPr/>
          <p:nvPr/>
        </p:nvSpPr>
        <p:spPr>
          <a:xfrm>
            <a:off x="10550520" y="7234560"/>
            <a:ext cx="2910240" cy="1802160"/>
          </a:xfrm>
          <a:custGeom>
            <a:avLst/>
            <a:gdLst>
              <a:gd name="textAreaLeft" fmla="*/ 0 w 2910240"/>
              <a:gd name="textAreaRight" fmla="*/ 2910960 w 2910240"/>
              <a:gd name="textAreaTop" fmla="*/ 0 h 1802160"/>
              <a:gd name="textAreaBottom" fmla="*/ 1802880 h 18021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CA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52" name="CustomShape 2_ 16"/>
          <p:cNvSpPr/>
          <p:nvPr/>
        </p:nvSpPr>
        <p:spPr>
          <a:xfrm>
            <a:off x="10550520" y="7234920"/>
            <a:ext cx="2909160" cy="2630880"/>
          </a:xfrm>
          <a:custGeom>
            <a:avLst/>
            <a:gdLst>
              <a:gd name="textAreaLeft" fmla="*/ 0 w 2909160"/>
              <a:gd name="textAreaRight" fmla="*/ 2909880 w 2909160"/>
              <a:gd name="textAreaTop" fmla="*/ 0 h 2630880"/>
              <a:gd name="textAreaBottom" fmla="*/ 2631600 h 263088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CA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grpSp>
        <p:nvGrpSpPr>
          <p:cNvPr id="253" name="Group 226"/>
          <p:cNvGrpSpPr/>
          <p:nvPr/>
        </p:nvGrpSpPr>
        <p:grpSpPr>
          <a:xfrm>
            <a:off x="13421520" y="3740760"/>
            <a:ext cx="6677640" cy="4894920"/>
            <a:chOff x="13421520" y="3740760"/>
            <a:chExt cx="6677640" cy="4894920"/>
          </a:xfrm>
        </p:grpSpPr>
        <p:pic>
          <p:nvPicPr>
            <p:cNvPr id="254" name="Picture 12_14" descr="Text&#10;&#10;Description automatically generated"/>
            <p:cNvPicPr/>
            <p:nvPr/>
          </p:nvPicPr>
          <p:blipFill>
            <a:blip r:embed="rId7"/>
            <a:stretch/>
          </p:blipFill>
          <p:spPr>
            <a:xfrm>
              <a:off x="13421520" y="3740760"/>
              <a:ext cx="6668640" cy="13561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255" name="Picture 12_ 2" descr="Text&#10;&#10;Description automatically generated"/>
            <p:cNvPicPr/>
            <p:nvPr/>
          </p:nvPicPr>
          <p:blipFill>
            <a:blip r:embed="rId7"/>
            <a:stretch/>
          </p:blipFill>
          <p:spPr>
            <a:xfrm>
              <a:off x="13430520" y="6370200"/>
              <a:ext cx="6668640" cy="13561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256" name="Picture 12_ 3" descr="Text&#10;&#10;Description automatically generated"/>
            <p:cNvPicPr/>
            <p:nvPr/>
          </p:nvPicPr>
          <p:blipFill>
            <a:blip r:embed="rId7"/>
            <a:stretch/>
          </p:blipFill>
          <p:spPr>
            <a:xfrm>
              <a:off x="13430520" y="7279560"/>
              <a:ext cx="6668640" cy="135612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257" name="Picture 230"/>
          <p:cNvPicPr/>
          <p:nvPr/>
        </p:nvPicPr>
        <p:blipFill>
          <a:blip r:embed="rId8"/>
          <a:stretch/>
        </p:blipFill>
        <p:spPr>
          <a:xfrm>
            <a:off x="14186520" y="2940120"/>
            <a:ext cx="1439640" cy="1159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58" name="Picture 231"/>
          <p:cNvPicPr/>
          <p:nvPr/>
        </p:nvPicPr>
        <p:blipFill>
          <a:blip r:embed="rId9"/>
          <a:stretch/>
        </p:blipFill>
        <p:spPr>
          <a:xfrm>
            <a:off x="16382520" y="2965320"/>
            <a:ext cx="1408680" cy="11343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itle 6"/>
          <p:cNvSpPr/>
          <p:nvPr/>
        </p:nvSpPr>
        <p:spPr>
          <a:xfrm>
            <a:off x="2471760" y="4778640"/>
            <a:ext cx="19439640" cy="1431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t">
            <a:noAutofit/>
          </a:bodyPr>
          <a:lstStyle/>
          <a:p>
            <a:pPr defTabSz="914400">
              <a:lnSpc>
                <a:spcPct val="80000"/>
              </a:lnSpc>
              <a:tabLst>
                <a:tab pos="0" algn="l"/>
              </a:tabLst>
            </a:pPr>
            <a:r>
              <a:rPr lang="en-US" sz="15000" b="1" u="none" strike="noStrike" spc="-170">
                <a:solidFill>
                  <a:srgbClr val="00B1FF"/>
                </a:solidFill>
                <a:uFillTx/>
                <a:latin typeface="Arial"/>
                <a:ea typeface="DejaVu Sans"/>
              </a:rPr>
              <a:t>Deployments &amp; Components Matrix</a:t>
            </a:r>
            <a:endParaRPr lang="en-CA" sz="15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206360" y="952560"/>
            <a:ext cx="21969360" cy="14313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indent="0" defTabSz="91440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CA" sz="8500" b="1" u="none" strike="noStrike" spc="-170">
                <a:solidFill>
                  <a:srgbClr val="00B1FF"/>
                </a:solidFill>
                <a:uFillTx/>
                <a:latin typeface="Arial"/>
                <a:ea typeface="Arial"/>
              </a:rPr>
              <a:t>Deployments Common Components matrix</a:t>
            </a:r>
            <a:endParaRPr lang="en-US" sz="85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pic>
        <p:nvPicPr>
          <p:cNvPr id="261" name="Picture 1" descr="A screenshot of a computer&#10;&#10;Description automatically generated"/>
          <p:cNvPicPr/>
          <p:nvPr/>
        </p:nvPicPr>
        <p:blipFill>
          <a:blip r:embed="rId2"/>
          <a:stretch/>
        </p:blipFill>
        <p:spPr>
          <a:xfrm>
            <a:off x="1667160" y="2368800"/>
            <a:ext cx="21034440" cy="111207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itle 6"/>
          <p:cNvSpPr/>
          <p:nvPr/>
        </p:nvSpPr>
        <p:spPr>
          <a:xfrm>
            <a:off x="2471760" y="6142320"/>
            <a:ext cx="19439640" cy="1431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t">
            <a:noAutofit/>
          </a:bodyPr>
          <a:lstStyle/>
          <a:p>
            <a:pPr defTabSz="914400">
              <a:lnSpc>
                <a:spcPct val="80000"/>
              </a:lnSpc>
              <a:tabLst>
                <a:tab pos="0" algn="l"/>
              </a:tabLst>
            </a:pPr>
            <a:r>
              <a:rPr lang="en-US" sz="15000" b="1" u="none" strike="noStrike" spc="-170">
                <a:solidFill>
                  <a:srgbClr val="00B1FF"/>
                </a:solidFill>
                <a:uFillTx/>
                <a:latin typeface="Arial"/>
                <a:ea typeface="DejaVu Sans"/>
              </a:rPr>
              <a:t>Code Sprint Goals</a:t>
            </a:r>
            <a:endParaRPr lang="en-CA" sz="15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5"/>
          <p:cNvSpPr/>
          <p:nvPr/>
        </p:nvSpPr>
        <p:spPr>
          <a:xfrm>
            <a:off x="2259720" y="6142320"/>
            <a:ext cx="20504160" cy="1431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t">
            <a:noAutofit/>
          </a:bodyPr>
          <a:lstStyle/>
          <a:p>
            <a:pPr defTabSz="914400">
              <a:lnSpc>
                <a:spcPct val="80000"/>
              </a:lnSpc>
              <a:tabLst>
                <a:tab pos="0" algn="l"/>
              </a:tabLst>
            </a:pPr>
            <a:r>
              <a:rPr lang="en-US" sz="15000" b="1" u="none" strike="noStrike" spc="-170">
                <a:solidFill>
                  <a:srgbClr val="00B1FF"/>
                </a:solidFill>
                <a:uFillTx/>
                <a:latin typeface="Arial"/>
                <a:ea typeface="DejaVu Sans"/>
              </a:rPr>
              <a:t>Common Components</a:t>
            </a:r>
            <a:endParaRPr lang="en-CA" sz="15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206360" y="952560"/>
            <a:ext cx="21969360" cy="14313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indent="0" defTabSz="91440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CA" sz="8500" b="1" u="none" strike="noStrike" spc="-170">
                <a:solidFill>
                  <a:srgbClr val="00B1FF"/>
                </a:solidFill>
                <a:uFillTx/>
                <a:latin typeface="Arial"/>
                <a:ea typeface="Arial"/>
              </a:rPr>
              <a:t>Code Sprint Goals</a:t>
            </a:r>
            <a:endParaRPr lang="en-US" sz="85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1260000" y="2700000"/>
            <a:ext cx="21969360" cy="971712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228600" indent="-228600" defTabSz="914400">
              <a:lnSpc>
                <a:spcPct val="100000"/>
              </a:lnSpc>
              <a:spcBef>
                <a:spcPts val="1500"/>
              </a:spcBef>
              <a:buClr>
                <a:srgbClr val="00B1FF"/>
              </a:buClr>
              <a:buSzPct val="123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Standard testing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864000" lvl="1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Crawlable catalog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864000" lvl="1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Local resources catalog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500"/>
              </a:spcBef>
              <a:buClr>
                <a:srgbClr val="00B1FF"/>
              </a:buClr>
              <a:buSzPct val="123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New work items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864000" lvl="1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Facets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864000" lvl="1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Transactions / Harvesting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864000" lvl="1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Federated Search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417"/>
              </a:spcBef>
              <a:buClr>
                <a:srgbClr val="00B1FF"/>
              </a:buClr>
              <a:buSzPct val="123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STAC Harmonization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864000" lvl="1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How to incorporate STAC extensions into Records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Hot-air balloons viewed from below against a blue sky" descr="Hot-air balloons viewed from below against a blue sky"/>
          <p:cNvPicPr/>
          <p:nvPr/>
        </p:nvPicPr>
        <p:blipFill>
          <a:blip r:embed="rId2"/>
          <a:stretch/>
        </p:blipFill>
        <p:spPr>
          <a:xfrm>
            <a:off x="1211040" y="1270080"/>
            <a:ext cx="9342360" cy="10779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6" name="PlaceHolder 1"/>
          <p:cNvSpPr>
            <a:spLocks noGrp="1"/>
          </p:cNvSpPr>
          <p:nvPr>
            <p:ph/>
          </p:nvPr>
        </p:nvSpPr>
        <p:spPr>
          <a:xfrm>
            <a:off x="11343960" y="1227960"/>
            <a:ext cx="9777240" cy="14331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228600" indent="0" defTabSz="914400">
              <a:lnSpc>
                <a:spcPct val="8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CA" sz="8500" b="1" u="none" strike="noStrike" spc="-170">
                <a:solidFill>
                  <a:srgbClr val="00B1FF"/>
                </a:solidFill>
                <a:uFillTx/>
                <a:latin typeface="Arial"/>
                <a:ea typeface="Arial"/>
              </a:rPr>
              <a:t>Thank You</a:t>
            </a:r>
            <a:endParaRPr lang="en-US" sz="85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250"/>
          <p:cNvPicPr/>
          <p:nvPr/>
        </p:nvPicPr>
        <p:blipFill>
          <a:blip r:embed="rId2">
            <a:alphaModFix amt="81000"/>
          </a:blip>
          <a:stretch/>
        </p:blipFill>
        <p:spPr>
          <a:xfrm>
            <a:off x="10240200" y="5757840"/>
            <a:ext cx="2968920" cy="1261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4" name="Picture 251_ 2"/>
          <p:cNvPicPr/>
          <p:nvPr/>
        </p:nvPicPr>
        <p:blipFill>
          <a:blip r:embed="rId3">
            <a:alphaModFix amt="81000"/>
          </a:blip>
          <a:stretch/>
        </p:blipFill>
        <p:spPr>
          <a:xfrm>
            <a:off x="10242360" y="2340000"/>
            <a:ext cx="2968920" cy="1261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5" name="Picture 252_ 2"/>
          <p:cNvPicPr/>
          <p:nvPr/>
        </p:nvPicPr>
        <p:blipFill>
          <a:blip r:embed="rId4">
            <a:alphaModFix amt="81000"/>
          </a:blip>
          <a:stretch/>
        </p:blipFill>
        <p:spPr>
          <a:xfrm>
            <a:off x="8877600" y="4106160"/>
            <a:ext cx="1490040" cy="1215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6" name="Picture 254_ 2"/>
          <p:cNvPicPr/>
          <p:nvPr/>
        </p:nvPicPr>
        <p:blipFill>
          <a:blip r:embed="rId5">
            <a:alphaModFix amt="81000"/>
          </a:blip>
          <a:stretch/>
        </p:blipFill>
        <p:spPr>
          <a:xfrm>
            <a:off x="13043160" y="4132080"/>
            <a:ext cx="1490040" cy="1231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7" name="Picture 255_ 2"/>
          <p:cNvPicPr/>
          <p:nvPr/>
        </p:nvPicPr>
        <p:blipFill>
          <a:blip r:embed="rId6">
            <a:alphaModFix amt="81000"/>
          </a:blip>
          <a:stretch/>
        </p:blipFill>
        <p:spPr>
          <a:xfrm>
            <a:off x="8685000" y="9156960"/>
            <a:ext cx="1536120" cy="1246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8" name="Picture 256_ 2"/>
          <p:cNvPicPr/>
          <p:nvPr/>
        </p:nvPicPr>
        <p:blipFill>
          <a:blip r:embed="rId7">
            <a:alphaModFix amt="81000"/>
          </a:blip>
          <a:stretch/>
        </p:blipFill>
        <p:spPr>
          <a:xfrm>
            <a:off x="13143240" y="9180000"/>
            <a:ext cx="1505880" cy="1231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9" name="Picture 258_ 2"/>
          <p:cNvPicPr/>
          <p:nvPr/>
        </p:nvPicPr>
        <p:blipFill>
          <a:blip r:embed="rId8">
            <a:alphaModFix amt="81000"/>
          </a:blip>
          <a:stretch/>
        </p:blipFill>
        <p:spPr>
          <a:xfrm>
            <a:off x="10942200" y="7423200"/>
            <a:ext cx="1474920" cy="1200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0" name="CustomShape 2_ 2"/>
          <p:cNvSpPr/>
          <p:nvPr/>
        </p:nvSpPr>
        <p:spPr>
          <a:xfrm>
            <a:off x="14039640" y="5978160"/>
            <a:ext cx="2160000" cy="935640"/>
          </a:xfrm>
          <a:prstGeom prst="wedgeRoundRectCallout">
            <a:avLst>
              <a:gd name="adj1" fmla="val -88814"/>
              <a:gd name="adj2" fmla="val 3069"/>
              <a:gd name="adj3" fmla="val 16667"/>
            </a:avLst>
          </a:prstGeom>
          <a:solidFill>
            <a:srgbClr val="729FCF">
              <a:alpha val="75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CA" sz="20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Record Core</a:t>
            </a:r>
            <a:endParaRPr lang="en-CA" sz="2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CustomShape 3_ 1"/>
          <p:cNvSpPr/>
          <p:nvPr/>
        </p:nvSpPr>
        <p:spPr>
          <a:xfrm>
            <a:off x="4934520" y="4320000"/>
            <a:ext cx="3237120" cy="1079640"/>
          </a:xfrm>
          <a:prstGeom prst="wedgeRoundRectCallout">
            <a:avLst>
              <a:gd name="adj1" fmla="val 73115"/>
              <a:gd name="adj2" fmla="val -3324"/>
              <a:gd name="adj3" fmla="val 16667"/>
            </a:avLst>
          </a:prstGeom>
          <a:solidFill>
            <a:srgbClr val="729FCF">
              <a:alpha val="75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CA" sz="20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JSON</a:t>
            </a:r>
            <a:br>
              <a:rPr sz="2000"/>
            </a:br>
            <a:r>
              <a:rPr lang="en-CA" sz="16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(Record encoded as GeoJSON</a:t>
            </a:r>
            <a:br>
              <a:rPr sz="1600"/>
            </a:br>
            <a:r>
              <a:rPr lang="en-CA" sz="16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Catalog encoded as JSON)</a:t>
            </a:r>
            <a:endParaRPr lang="en-CA" sz="1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CustomShape 6_ 1"/>
          <p:cNvSpPr/>
          <p:nvPr/>
        </p:nvSpPr>
        <p:spPr>
          <a:xfrm>
            <a:off x="15083640" y="9334080"/>
            <a:ext cx="1800000" cy="897480"/>
          </a:xfrm>
          <a:prstGeom prst="wedgeRoundRectCallout">
            <a:avLst>
              <a:gd name="adj1" fmla="val -75041"/>
              <a:gd name="adj2" fmla="val 8620"/>
              <a:gd name="adj3" fmla="val 16667"/>
            </a:avLst>
          </a:prstGeom>
          <a:solidFill>
            <a:srgbClr val="729FCF">
              <a:alpha val="75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CA" sz="20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Sorting</a:t>
            </a:r>
            <a:endParaRPr lang="en-CA" sz="2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CustomShape 7_ 2"/>
          <p:cNvSpPr/>
          <p:nvPr/>
        </p:nvSpPr>
        <p:spPr>
          <a:xfrm>
            <a:off x="13113720" y="7560000"/>
            <a:ext cx="2833920" cy="899640"/>
          </a:xfrm>
          <a:prstGeom prst="wedgeRoundRectCallout">
            <a:avLst>
              <a:gd name="adj1" fmla="val -75041"/>
              <a:gd name="adj2" fmla="val 8620"/>
              <a:gd name="adj3" fmla="val 16667"/>
            </a:avLst>
          </a:prstGeom>
          <a:solidFill>
            <a:srgbClr val="729FCF">
              <a:alpha val="75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CA" sz="20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Records API</a:t>
            </a:r>
            <a:br>
              <a:rPr sz="2000"/>
            </a:br>
            <a:r>
              <a:rPr lang="en-CA" sz="20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(uses Features API)</a:t>
            </a:r>
            <a:endParaRPr lang="en-CA" sz="2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CustomShape 8_ 2"/>
          <p:cNvSpPr/>
          <p:nvPr/>
        </p:nvSpPr>
        <p:spPr>
          <a:xfrm>
            <a:off x="6012000" y="9444960"/>
            <a:ext cx="1977120" cy="897480"/>
          </a:xfrm>
          <a:prstGeom prst="wedgeRoundRectCallout">
            <a:avLst>
              <a:gd name="adj1" fmla="val 86513"/>
              <a:gd name="adj2" fmla="val -4226"/>
              <a:gd name="adj3" fmla="val 16667"/>
            </a:avLst>
          </a:prstGeom>
          <a:solidFill>
            <a:srgbClr val="729FCF">
              <a:alpha val="75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CA" sz="20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Filtering</a:t>
            </a:r>
            <a:br>
              <a:rPr sz="2000"/>
            </a:br>
            <a:r>
              <a:rPr lang="en-CA" sz="20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(CQL2)</a:t>
            </a:r>
            <a:endParaRPr lang="en-CA" sz="2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CustomShape 9_ 2"/>
          <p:cNvSpPr/>
          <p:nvPr/>
        </p:nvSpPr>
        <p:spPr>
          <a:xfrm>
            <a:off x="14222160" y="2630160"/>
            <a:ext cx="2877480" cy="1077480"/>
          </a:xfrm>
          <a:prstGeom prst="wedgeRoundRectCallout">
            <a:avLst>
              <a:gd name="adj1" fmla="val -85638"/>
              <a:gd name="adj2" fmla="val -10620"/>
              <a:gd name="adj3" fmla="val 16667"/>
            </a:avLst>
          </a:prstGeom>
          <a:solidFill>
            <a:srgbClr val="729FCF">
              <a:alpha val="75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CA" sz="20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Record Collection</a:t>
            </a:r>
            <a:br>
              <a:rPr sz="2000"/>
            </a:br>
            <a:r>
              <a:rPr lang="en-CA" sz="20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(Catalog)</a:t>
            </a:r>
            <a:endParaRPr lang="en-CA" sz="2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CustomShape 10_ 2"/>
          <p:cNvSpPr/>
          <p:nvPr/>
        </p:nvSpPr>
        <p:spPr>
          <a:xfrm>
            <a:off x="15707160" y="4361040"/>
            <a:ext cx="4632480" cy="1038600"/>
          </a:xfrm>
          <a:prstGeom prst="wedgeRoundRectCallout">
            <a:avLst>
              <a:gd name="adj1" fmla="val -76200"/>
              <a:gd name="adj2" fmla="val -8157"/>
              <a:gd name="adj3" fmla="val 16667"/>
            </a:avLst>
          </a:prstGeom>
          <a:solidFill>
            <a:srgbClr val="729FCF">
              <a:alpha val="75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CA" sz="20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HTML</a:t>
            </a:r>
            <a:br>
              <a:rPr sz="2000"/>
            </a:br>
            <a:r>
              <a:rPr lang="en-CA" sz="20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(Record &amp; Catalog encoded as HTML)</a:t>
            </a:r>
            <a:endParaRPr lang="en-CA" sz="2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CustomShape 11_ 2"/>
          <p:cNvSpPr/>
          <p:nvPr/>
        </p:nvSpPr>
        <p:spPr>
          <a:xfrm>
            <a:off x="9108000" y="10658160"/>
            <a:ext cx="5399640" cy="1077480"/>
          </a:xfrm>
          <a:prstGeom prst="wedgeRoundRectCallout">
            <a:avLst>
              <a:gd name="adj1" fmla="val -655"/>
              <a:gd name="adj2" fmla="val -72470"/>
              <a:gd name="adj3" fmla="val 16667"/>
            </a:avLst>
          </a:prstGeom>
          <a:solidFill>
            <a:srgbClr val="729FCF">
              <a:alpha val="75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CA" sz="20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Record Core Query Parameters</a:t>
            </a:r>
            <a:endParaRPr lang="en-CA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n-CA" sz="20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(bbox, datetime, limit, q, type, ids, externalIds) </a:t>
            </a:r>
            <a:endParaRPr lang="en-CA" sz="2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8" name="Picture 2_ 2" descr="A picture containing shape&#10;&#10;Description automatically generated"/>
          <p:cNvPicPr/>
          <p:nvPr/>
        </p:nvPicPr>
        <p:blipFill>
          <a:blip r:embed="rId9"/>
          <a:stretch/>
        </p:blipFill>
        <p:spPr>
          <a:xfrm>
            <a:off x="10883880" y="9180000"/>
            <a:ext cx="1562760" cy="1231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9" name="Title 2"/>
          <p:cNvSpPr/>
          <p:nvPr/>
        </p:nvSpPr>
        <p:spPr>
          <a:xfrm>
            <a:off x="1206360" y="952560"/>
            <a:ext cx="22203720" cy="1404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t">
            <a:noAutofit/>
          </a:bodyPr>
          <a:lstStyle/>
          <a:p>
            <a:pPr defTabSz="914400">
              <a:lnSpc>
                <a:spcPct val="80000"/>
              </a:lnSpc>
              <a:tabLst>
                <a:tab pos="0" algn="l"/>
              </a:tabLst>
            </a:pPr>
            <a:r>
              <a:rPr lang="en-US" sz="8500" b="1" u="none" strike="noStrike" spc="-170">
                <a:solidFill>
                  <a:srgbClr val="00B1FF"/>
                </a:solidFill>
                <a:uFillTx/>
                <a:latin typeface="Arial"/>
                <a:ea typeface="DejaVu Sans"/>
              </a:rPr>
              <a:t>Common components requirements classes</a:t>
            </a:r>
            <a:endParaRPr lang="en-CA" sz="85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0" name="Picture 111"/>
          <p:cNvPicPr/>
          <p:nvPr/>
        </p:nvPicPr>
        <p:blipFill>
          <a:blip r:embed="rId10"/>
          <a:stretch/>
        </p:blipFill>
        <p:spPr>
          <a:xfrm>
            <a:off x="16920000" y="11880000"/>
            <a:ext cx="2899440" cy="1231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1" name="CustomShape 3_ 4"/>
          <p:cNvSpPr/>
          <p:nvPr/>
        </p:nvSpPr>
        <p:spPr>
          <a:xfrm>
            <a:off x="20088000" y="12132000"/>
            <a:ext cx="3237120" cy="899640"/>
          </a:xfrm>
          <a:prstGeom prst="wedgeRoundRectCallout">
            <a:avLst>
              <a:gd name="adj1" fmla="val -59384"/>
              <a:gd name="adj2" fmla="val 299"/>
              <a:gd name="adj3" fmla="val 16667"/>
            </a:avLst>
          </a:prstGeom>
          <a:solidFill>
            <a:srgbClr val="729FCF">
              <a:alpha val="75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CA" sz="20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AUTODISCOVERY</a:t>
            </a:r>
            <a:br>
              <a:rPr sz="2000"/>
            </a:br>
            <a:r>
              <a:rPr lang="en-CA" sz="20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(how to discover a catalog)</a:t>
            </a:r>
            <a:endParaRPr lang="en-CA" sz="2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2" name="Picture 113"/>
          <p:cNvPicPr/>
          <p:nvPr/>
        </p:nvPicPr>
        <p:blipFill>
          <a:blip r:embed="rId11"/>
          <a:stretch/>
        </p:blipFill>
        <p:spPr>
          <a:xfrm>
            <a:off x="10980000" y="12060000"/>
            <a:ext cx="1477440" cy="1189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3" name="CustomShape 6_ 4"/>
          <p:cNvSpPr/>
          <p:nvPr/>
        </p:nvSpPr>
        <p:spPr>
          <a:xfrm>
            <a:off x="12887640" y="12172320"/>
            <a:ext cx="1800000" cy="897480"/>
          </a:xfrm>
          <a:prstGeom prst="wedgeRoundRectCallout">
            <a:avLst>
              <a:gd name="adj1" fmla="val -75041"/>
              <a:gd name="adj2" fmla="val 8620"/>
              <a:gd name="adj3" fmla="val 16667"/>
            </a:avLst>
          </a:prstGeom>
          <a:solidFill>
            <a:srgbClr val="729FCF">
              <a:alpha val="75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CA" sz="20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OpenAPI 3.0</a:t>
            </a:r>
            <a:endParaRPr lang="en-CA" sz="2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206360" y="952560"/>
            <a:ext cx="21969360" cy="14313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indent="0" defTabSz="91440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CA" sz="8500" b="1" u="none" strike="noStrike" spc="-170">
                <a:solidFill>
                  <a:srgbClr val="00B1FF"/>
                </a:solidFill>
                <a:uFillTx/>
                <a:latin typeface="Arial"/>
                <a:ea typeface="Arial"/>
              </a:rPr>
              <a:t>Record Core requirements class</a:t>
            </a:r>
            <a:endParaRPr lang="en-US" sz="85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5" name="PlaceHolder 6"/>
          <p:cNvSpPr/>
          <p:nvPr/>
        </p:nvSpPr>
        <p:spPr>
          <a:xfrm>
            <a:off x="1206720" y="2606040"/>
            <a:ext cx="21969360" cy="3333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t">
            <a:noAutofit/>
          </a:bodyPr>
          <a:lstStyle/>
          <a:p>
            <a:pPr marL="228600" indent="-228600" defTabSz="914400">
              <a:lnSpc>
                <a:spcPct val="100000"/>
              </a:lnSpc>
              <a:spcBef>
                <a:spcPts val="1500"/>
              </a:spcBef>
              <a:buClr>
                <a:srgbClr val="00B1FF"/>
              </a:buClr>
              <a:buSzPct val="123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A Record is the atomic unit of information in a catalog.</a:t>
            </a:r>
            <a:endParaRPr lang="en-CA" sz="4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500"/>
              </a:spcBef>
              <a:buClr>
                <a:srgbClr val="00B1FF"/>
              </a:buClr>
              <a:buSzPct val="123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A Record provides a description of a resource to make it discoverable.</a:t>
            </a:r>
            <a:endParaRPr lang="en-CA" sz="4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500"/>
              </a:spcBef>
              <a:buClr>
                <a:srgbClr val="00B1FF"/>
              </a:buClr>
              <a:buSzPct val="123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This requirements class defines the schema of Record.</a:t>
            </a:r>
            <a:endParaRPr lang="en-CA" sz="4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500"/>
              </a:spcBef>
              <a:buClr>
                <a:srgbClr val="00B1FF"/>
              </a:buClr>
              <a:buSzPct val="123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HTML and GeoJSON encodings are defined; others allowed.</a:t>
            </a:r>
            <a:endParaRPr lang="en-CA" sz="4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6" name="Picture 2" descr="A screenshot of a record&#10;&#10;Description automatically generated"/>
          <p:cNvPicPr/>
          <p:nvPr/>
        </p:nvPicPr>
        <p:blipFill>
          <a:blip r:embed="rId2"/>
          <a:stretch/>
        </p:blipFill>
        <p:spPr>
          <a:xfrm>
            <a:off x="1210680" y="6346440"/>
            <a:ext cx="21968640" cy="71996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206360" y="952560"/>
            <a:ext cx="21969360" cy="14313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indent="0" defTabSz="91440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CA" sz="8500" b="1" u="none" strike="noStrike" spc="-170">
                <a:solidFill>
                  <a:srgbClr val="00B1FF"/>
                </a:solidFill>
                <a:uFillTx/>
                <a:latin typeface="Arial"/>
                <a:ea typeface="Arial"/>
              </a:rPr>
              <a:t>Record Core requirements class (cont.)</a:t>
            </a:r>
            <a:endParaRPr lang="en-US" sz="85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pic>
        <p:nvPicPr>
          <p:cNvPr id="138" name="Picture 1" descr="A screenshot of a computer&#10;&#10;Description automatically generated"/>
          <p:cNvPicPr/>
          <p:nvPr/>
        </p:nvPicPr>
        <p:blipFill>
          <a:blip r:embed="rId2"/>
          <a:stretch/>
        </p:blipFill>
        <p:spPr>
          <a:xfrm>
            <a:off x="1211760" y="2536200"/>
            <a:ext cx="21951360" cy="3615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9" name="Picture 4" descr="A screenshot of a computer&#10;&#10;Description automatically generated"/>
          <p:cNvPicPr/>
          <p:nvPr/>
        </p:nvPicPr>
        <p:blipFill>
          <a:blip r:embed="rId3"/>
          <a:stretch/>
        </p:blipFill>
        <p:spPr>
          <a:xfrm>
            <a:off x="1205640" y="6273000"/>
            <a:ext cx="21942000" cy="64720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206360" y="952560"/>
            <a:ext cx="21969360" cy="14313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indent="0" defTabSz="91440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CA" sz="8500" b="1" u="none" strike="noStrike" spc="-170">
                <a:solidFill>
                  <a:srgbClr val="00B1FF"/>
                </a:solidFill>
                <a:uFillTx/>
                <a:latin typeface="Arial"/>
                <a:ea typeface="Arial"/>
              </a:rPr>
              <a:t>Record Core requirements class (cont.)</a:t>
            </a:r>
            <a:endParaRPr lang="en-US" sz="85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pic>
        <p:nvPicPr>
          <p:cNvPr id="141" name="Picture 9" descr="A screenshot of a computer&#10;&#10;Description automatically generated"/>
          <p:cNvPicPr/>
          <p:nvPr/>
        </p:nvPicPr>
        <p:blipFill>
          <a:blip r:embed="rId2"/>
          <a:stretch/>
        </p:blipFill>
        <p:spPr>
          <a:xfrm>
            <a:off x="1200240" y="2385360"/>
            <a:ext cx="21973680" cy="100389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206360" y="952560"/>
            <a:ext cx="21969360" cy="14313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indent="0" defTabSz="91440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CA" sz="8500" b="1" u="none" strike="noStrike" spc="-170">
                <a:solidFill>
                  <a:srgbClr val="00B1FF"/>
                </a:solidFill>
                <a:uFillTx/>
                <a:latin typeface="Arial"/>
                <a:ea typeface="Arial"/>
              </a:rPr>
              <a:t>Record Core requirements class (cont.)</a:t>
            </a:r>
            <a:endParaRPr lang="en-US" sz="85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pic>
        <p:nvPicPr>
          <p:cNvPr id="143" name="Picture 1" descr="A screenshot of a document&#10;&#10;Description automatically generated"/>
          <p:cNvPicPr/>
          <p:nvPr/>
        </p:nvPicPr>
        <p:blipFill>
          <a:blip r:embed="rId2"/>
          <a:stretch/>
        </p:blipFill>
        <p:spPr>
          <a:xfrm>
            <a:off x="1200240" y="2419200"/>
            <a:ext cx="21973680" cy="88768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206360" y="952560"/>
            <a:ext cx="21969360" cy="14313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indent="0" defTabSz="91440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CA" sz="8500" b="1" u="none" strike="noStrike" spc="-170">
                <a:solidFill>
                  <a:srgbClr val="00B1FF"/>
                </a:solidFill>
                <a:uFillTx/>
                <a:latin typeface="Arial"/>
                <a:ea typeface="Arial"/>
              </a:rPr>
              <a:t>Record Collection requirements class</a:t>
            </a:r>
            <a:endParaRPr lang="en-US" sz="85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1206360" y="2700000"/>
            <a:ext cx="21969360" cy="28796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228600" indent="-228600" defTabSz="914400">
              <a:lnSpc>
                <a:spcPct val="100000"/>
              </a:lnSpc>
              <a:spcBef>
                <a:spcPts val="1500"/>
              </a:spcBef>
              <a:buClr>
                <a:srgbClr val="00B1FF"/>
              </a:buClr>
              <a:buSzPct val="123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Defines the schema of an object that describes a catalog.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indent="-228600" defTabSz="914400">
              <a:lnSpc>
                <a:spcPct val="100000"/>
              </a:lnSpc>
              <a:spcBef>
                <a:spcPts val="1500"/>
              </a:spcBef>
              <a:buClr>
                <a:srgbClr val="00B1FF"/>
              </a:buClr>
              <a:buSzPct val="123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Based on the collection object from OGC API – Features: Part 1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500"/>
              </a:spcBef>
              <a:buClr>
                <a:srgbClr val="00B1FF"/>
              </a:buClr>
              <a:buSzPct val="123000"/>
              <a:buFont typeface="Arial"/>
              <a:buChar char="•"/>
            </a:pPr>
            <a:r>
              <a:rPr lang="en-CA" sz="4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This is essentially a Record that describes a Catalog.</a:t>
            </a:r>
            <a:endParaRPr lang="en-US" sz="4800" b="0" u="none" strike="noStrike">
              <a:solidFill>
                <a:schemeClr val="dk1"/>
              </a:solidFill>
              <a:uFillTx/>
              <a:latin typeface="Arial"/>
            </a:endParaRPr>
          </a:p>
        </p:txBody>
      </p:sp>
      <p:pic>
        <p:nvPicPr>
          <p:cNvPr id="146" name="Picture 3" descr="A white text on a white background&#10;&#10;Description automatically generated"/>
          <p:cNvPicPr/>
          <p:nvPr/>
        </p:nvPicPr>
        <p:blipFill>
          <a:blip r:embed="rId2"/>
          <a:stretch/>
        </p:blipFill>
        <p:spPr>
          <a:xfrm>
            <a:off x="1262160" y="5619600"/>
            <a:ext cx="21849840" cy="76388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Microsoft Office PowerPoint</Application>
  <PresentationFormat>Custom</PresentationFormat>
  <Slides>31</Slides>
  <Notes>1</Notes>
  <HiddenSlides>0</HiddenSlides>
  <ScaleCrop>false</ScaleCrop>
  <HeadingPairs>
    <vt:vector size="4" baseType="variant">
      <vt:variant>
        <vt:lpstr>Theme</vt:lpstr>
      </vt:variant>
      <vt:variant>
        <vt:i4>13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OGC API – Records – Part 1: Core, Version 1.0.0</vt:lpstr>
      <vt:lpstr>Agenda</vt:lpstr>
      <vt:lpstr>PowerPoint Presentation</vt:lpstr>
      <vt:lpstr>PowerPoint Presentation</vt:lpstr>
      <vt:lpstr>Record Core requirements class</vt:lpstr>
      <vt:lpstr>Record Core requirements class (cont.)</vt:lpstr>
      <vt:lpstr>Record Core requirements class (cont.)</vt:lpstr>
      <vt:lpstr>Record Core requirements class (cont.)</vt:lpstr>
      <vt:lpstr>Record Collection requirements class</vt:lpstr>
      <vt:lpstr>Record Collection requirements class (cont.)</vt:lpstr>
      <vt:lpstr>Record Collection requirements class (cont.)</vt:lpstr>
      <vt:lpstr>Record Core Query Parameters req. class</vt:lpstr>
      <vt:lpstr>Records API requirements class</vt:lpstr>
      <vt:lpstr>Sorting requirements class</vt:lpstr>
      <vt:lpstr>Filtering requirements class</vt:lpstr>
      <vt:lpstr>HTML &amp; JSON requirements classes</vt:lpstr>
      <vt:lpstr>OpenAPI 3.0 requirements class</vt:lpstr>
      <vt:lpstr>Autodiscovery requirements class</vt:lpstr>
      <vt:lpstr>PowerPoint Presentation</vt:lpstr>
      <vt:lpstr>Catalog deployments</vt:lpstr>
      <vt:lpstr>Crawlable Catalog requirements classes</vt:lpstr>
      <vt:lpstr>PowerPoint Presentation</vt:lpstr>
      <vt:lpstr>Searchable Catalog requirements classes</vt:lpstr>
      <vt:lpstr>PowerPoint Presentation</vt:lpstr>
      <vt:lpstr>Local Resources Catalog req. class</vt:lpstr>
      <vt:lpstr>PowerPoint Presentation</vt:lpstr>
      <vt:lpstr>PowerPoint Presentation</vt:lpstr>
      <vt:lpstr>Deployments Common Components matrix</vt:lpstr>
      <vt:lpstr>PowerPoint Presentation</vt:lpstr>
      <vt:lpstr>Code Sprint Goals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Panagiotis Vretanos</cp:lastModifiedBy>
  <cp:revision>12</cp:revision>
  <dcterms:modified xsi:type="dcterms:W3CDTF">2025-03-13T13:45:10Z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2</vt:i4>
  </property>
  <property fmtid="{D5CDD505-2E9C-101B-9397-08002B2CF9AE}" pid="3" name="Notes">
    <vt:i4>5</vt:i4>
  </property>
  <property fmtid="{D5CDD505-2E9C-101B-9397-08002B2CF9AE}" pid="4" name="PresentationFormat">
    <vt:lpwstr>Custom</vt:lpwstr>
  </property>
  <property fmtid="{D5CDD505-2E9C-101B-9397-08002B2CF9AE}" pid="5" name="Slides">
    <vt:i4>60</vt:i4>
  </property>
</Properties>
</file>