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1" r:id="rId8"/>
    <p:sldId id="265" r:id="rId9"/>
    <p:sldId id="262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57D-5638-4DF1-96F8-99CFCBEA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5ECCA-DA09-429D-97C3-65A6BDBAA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6886-8676-4A0D-88CE-48F02F1E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663B-67A4-45CA-A67C-26DBADE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C3E0-41AD-4A7C-BAA0-833DAF3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88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A06-7F59-4990-BE2E-15579932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83FE-631B-4AAD-9F2F-5E2147C5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4012-B3C5-40C2-AC44-396F0DC6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0C92-4BA3-47A9-B4C3-2E9AD62D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CF30-5692-4E50-99CF-5B236D64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95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BE238-DED4-48B2-95A9-9463A9A9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DC89-52FF-4A62-B1AC-208D74AA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5C12-FAEB-4309-997E-074B2F36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49BC-F07C-48AE-BDE1-4A5E7A05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5F64-9240-4155-8003-AEB7C6E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183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1319-87D3-4C58-A86F-9BB2174C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FE97-74DC-492B-806C-07897369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B944-260A-49E4-85DA-B6D7345F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508B-2FC4-4A91-9DB8-93F671CE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88E5-4DF2-4769-A334-1A749FA3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6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BE7B-E881-481D-AAFC-AF08A5BC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CD2E-A1BF-4654-ABE5-3719EF5C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B332-36C1-4DBA-ADD0-F1A71635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5B27-6312-4C92-A309-98143CA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89-2AB7-441E-8CFF-A734254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858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F6A-046C-4A13-9B31-C666B2A7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1425-5E56-447D-B8A5-FB3CD306E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8C43-E282-45FA-9EEE-9A0983C1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C298-460F-4CD4-B13D-F222B28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9009-1482-45C4-B7D1-53C11E4A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41A6-CDA0-4100-9660-680411E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14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8A1A-3FE9-48A7-A704-0BDBD3E8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2F4C-9C65-41EF-A80A-5C624F07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D9302-6D69-4F9D-8D9A-63FB1FFC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52E50-A98A-4A4C-B14B-62E80ADFD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5D7CB-941D-45C2-8AC1-7AD94036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EB6E1-A185-4571-BDEE-61D859CB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F0718-4B7D-4D7D-A401-BD106B8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270DA-FCEE-4DA3-99B7-A96EC431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139B-6CD3-4C71-8350-B592AEF6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EE73-0C14-4511-B9A5-3D12F92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DAED2-937C-454C-9AD2-5C2228BC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341E-7FE0-424F-96B4-81014A2C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64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63E4-E0D9-4378-B7C9-D3D8ED49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91192-14D1-46E8-A598-25472A9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9218-AFCF-451D-81C6-26FBAD0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1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56-E9BD-48DD-9386-5177584D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741F-CBDD-49F6-BBC9-275D4F4A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A2CC2-2C61-4A89-BDC9-168E70A5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0D58F-63E2-4072-A51F-D55FC76E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6930-3AD7-4AA4-844D-B2A00B9C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5621-9E23-4226-8068-9E3DC10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81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014D-4E36-41E2-A82A-B72E95F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A93B9-89F8-42D5-978F-0AD3D806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2E8F-1629-460E-A6FC-DA63428F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7B00-9F0F-4782-98E8-6629472A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B29A-4027-43AC-BB1F-B771C3BE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A9AD-0844-4FED-9CA1-480D641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44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AC62D-455D-4F4B-A238-FF2FBE7B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974AF-ED43-470A-AFD9-9B84ACE4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43D4-7165-4ED3-B833-2962BC692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AD59-819A-4821-8FDF-017EB31197B5}" type="datetimeFigureOut">
              <a:rPr lang="ro-RO" smtClean="0"/>
              <a:t>11.02.2021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B1CA-D7DC-4BDE-A31B-5B22C7F71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6FDCD-2FCC-4821-BA87-889DAB0D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0F0E-064C-419E-9F83-4A944C61E7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89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GCLJRCYW0&amp;t=823s" TargetMode="External"/><Relationship Id="rId2" Type="http://schemas.openxmlformats.org/officeDocument/2006/relationships/hyperlink" Target="https://docs.zephyrproject.org/latest/introductio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zephyrproject.org/latest/guides/kconfig/menuconfig.html?highlight=guiconfig" TargetMode="External"/><Relationship Id="rId4" Type="http://schemas.openxmlformats.org/officeDocument/2006/relationships/hyperlink" Target="https://docs.zephyrproject.org/latest/guides/dts/int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3BE6-74AB-495D-8E60-9EEA45215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Zephyr</a:t>
            </a:r>
            <a:r>
              <a:rPr lang="en-US"/>
              <a:t> RTOS </a:t>
            </a:r>
            <a:r>
              <a:rPr lang="en-US" dirty="0"/>
              <a:t>on</a:t>
            </a:r>
            <a:r>
              <a:rPr lang="ro-RO" dirty="0"/>
              <a:t> Renesas 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3FAA-71D0-4D16-AC12-5ED5FB2B2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ro-RO" dirty="0"/>
              <a:t>ntroduction</a:t>
            </a:r>
          </a:p>
        </p:txBody>
      </p:sp>
    </p:spTree>
    <p:extLst>
      <p:ext uri="{BB962C8B-B14F-4D97-AF65-F5344CB8AC3E}">
        <p14:creationId xmlns:p14="http://schemas.microsoft.com/office/powerpoint/2010/main" val="294378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Adding board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Location: boards/&lt;architecture&gt;/&lt;</a:t>
            </a:r>
            <a:r>
              <a:rPr lang="en-US" sz="1800" dirty="0" err="1"/>
              <a:t>board_name</a:t>
            </a:r>
            <a:r>
              <a:rPr lang="en-US" sz="1800" dirty="0"/>
              <a:t>&gt;</a:t>
            </a:r>
          </a:p>
          <a:p>
            <a:r>
              <a:rPr lang="en-US" sz="1800" dirty="0"/>
              <a:t>The board is defined by the following files:</a:t>
            </a:r>
          </a:p>
          <a:p>
            <a:pPr lvl="1"/>
            <a:r>
              <a:rPr lang="en-US" sz="1400" dirty="0" err="1"/>
              <a:t>board.cmake</a:t>
            </a:r>
            <a:r>
              <a:rPr lang="en-US" sz="1400" dirty="0"/>
              <a:t> – flashing and debug information. In the case of RA family “</a:t>
            </a:r>
            <a:r>
              <a:rPr lang="en-US" sz="1400" dirty="0" err="1"/>
              <a:t>openocd</a:t>
            </a:r>
            <a:r>
              <a:rPr lang="en-US" sz="1400" dirty="0"/>
              <a:t>” doesn’t support them and the information is not used at the moment.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board_name</a:t>
            </a:r>
            <a:r>
              <a:rPr lang="en-US" sz="1400" dirty="0"/>
              <a:t>&gt;_</a:t>
            </a:r>
            <a:r>
              <a:rPr lang="en-US" sz="1400" dirty="0" err="1"/>
              <a:t>defconfig</a:t>
            </a:r>
            <a:r>
              <a:rPr lang="en-US" sz="1400" dirty="0"/>
              <a:t> – configuration and enabling/disabling of board features</a:t>
            </a:r>
          </a:p>
          <a:p>
            <a:pPr marL="914400" lvl="2" indent="0">
              <a:buNone/>
            </a:pPr>
            <a:r>
              <a:rPr lang="en-US" sz="1000" i="1" dirty="0">
                <a:solidFill>
                  <a:schemeClr val="accent1"/>
                </a:solidFill>
              </a:rPr>
              <a:t>CONFIG_SOC_SERIES_RA=y</a:t>
            </a:r>
          </a:p>
          <a:p>
            <a:pPr marL="914400" lvl="2" indent="0">
              <a:buNone/>
            </a:pPr>
            <a:r>
              <a:rPr lang="en-US" sz="1000" i="1" dirty="0">
                <a:solidFill>
                  <a:schemeClr val="accent1"/>
                </a:solidFill>
              </a:rPr>
              <a:t>CONFIG_SOC_PART_NUMBER_RA4W1=y</a:t>
            </a:r>
          </a:p>
          <a:p>
            <a:pPr marL="914400" lvl="2" indent="0">
              <a:buNone/>
            </a:pPr>
            <a:r>
              <a:rPr lang="en-US" sz="1000" i="1" dirty="0">
                <a:solidFill>
                  <a:schemeClr val="accent1"/>
                </a:solidFill>
              </a:rPr>
              <a:t>CONFIG_BOARD_EK_RA4W1=y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board_name</a:t>
            </a:r>
            <a:r>
              <a:rPr lang="en-US" sz="1400" dirty="0"/>
              <a:t>&gt;.</a:t>
            </a:r>
            <a:r>
              <a:rPr lang="en-US" sz="1400" dirty="0" err="1"/>
              <a:t>yaml</a:t>
            </a:r>
            <a:r>
              <a:rPr lang="en-US" sz="1400" dirty="0"/>
              <a:t> – board general information: toolchain, architecture, available memory</a:t>
            </a:r>
          </a:p>
          <a:p>
            <a:pPr lvl="1"/>
            <a:r>
              <a:rPr lang="ro-RO" sz="1400" dirty="0" err="1"/>
              <a:t>Kconfig.board</a:t>
            </a:r>
            <a:r>
              <a:rPr lang="en-US" sz="1400" dirty="0"/>
              <a:t> – definition of available features which can be enabled/disabled in &lt;</a:t>
            </a:r>
            <a:r>
              <a:rPr lang="en-US" sz="1400" dirty="0" err="1"/>
              <a:t>board_name</a:t>
            </a:r>
            <a:r>
              <a:rPr lang="en-US" sz="1400" dirty="0"/>
              <a:t>&gt;_</a:t>
            </a:r>
            <a:r>
              <a:rPr lang="en-US" sz="1400" dirty="0" err="1"/>
              <a:t>defconfig</a:t>
            </a:r>
            <a:r>
              <a:rPr lang="en-US" sz="1400" dirty="0"/>
              <a:t> </a:t>
            </a:r>
          </a:p>
          <a:p>
            <a:pPr lvl="1"/>
            <a:r>
              <a:rPr lang="ro-RO" sz="1400" dirty="0" err="1"/>
              <a:t>Kconfig.defconfig</a:t>
            </a:r>
            <a:r>
              <a:rPr lang="en-US" sz="1400" dirty="0"/>
              <a:t> – definition and setting of default configurations, that are mandatory for the use of the board.</a:t>
            </a:r>
          </a:p>
          <a:p>
            <a:pPr marL="914400" lvl="2" indent="0">
              <a:buNone/>
            </a:pPr>
            <a:r>
              <a:rPr lang="ro-RO" sz="1000" i="1" dirty="0" err="1">
                <a:solidFill>
                  <a:schemeClr val="accent1"/>
                </a:solidFill>
              </a:rPr>
              <a:t>config</a:t>
            </a:r>
            <a:r>
              <a:rPr lang="ro-RO" sz="1000" i="1" dirty="0">
                <a:solidFill>
                  <a:schemeClr val="accent1"/>
                </a:solidFill>
              </a:rPr>
              <a:t> GPIO</a:t>
            </a:r>
          </a:p>
          <a:p>
            <a:pPr marL="914400" lvl="2" indent="0">
              <a:buNone/>
            </a:pPr>
            <a:r>
              <a:rPr lang="en-US" sz="1000" i="1" dirty="0">
                <a:solidFill>
                  <a:schemeClr val="accent1"/>
                </a:solidFill>
              </a:rPr>
              <a:t>             </a:t>
            </a:r>
            <a:r>
              <a:rPr lang="ro-RO" sz="1000" i="1" dirty="0" err="1">
                <a:solidFill>
                  <a:schemeClr val="accent1"/>
                </a:solidFill>
              </a:rPr>
              <a:t>default</a:t>
            </a:r>
            <a:r>
              <a:rPr lang="ro-RO" sz="1000" i="1" dirty="0">
                <a:solidFill>
                  <a:schemeClr val="accent1"/>
                </a:solidFill>
              </a:rPr>
              <a:t> y</a:t>
            </a:r>
            <a:endParaRPr lang="en-US" sz="1000" i="1" dirty="0">
              <a:solidFill>
                <a:schemeClr val="accent1"/>
              </a:solidFill>
            </a:endParaRP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board_name</a:t>
            </a:r>
            <a:r>
              <a:rPr lang="en-US" sz="1400" dirty="0"/>
              <a:t>&gt;.</a:t>
            </a:r>
            <a:r>
              <a:rPr lang="en-US" sz="1400" dirty="0" err="1"/>
              <a:t>dts</a:t>
            </a:r>
            <a:r>
              <a:rPr lang="en-US" sz="1400" dirty="0"/>
              <a:t> - Board device tree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4350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Adding board definition – device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/>
          </a:bodyPr>
          <a:lstStyle/>
          <a:p>
            <a:r>
              <a:rPr lang="en-US" sz="1800" dirty="0"/>
              <a:t>&lt; </a:t>
            </a:r>
            <a:r>
              <a:rPr lang="en-US" sz="1800" dirty="0" err="1"/>
              <a:t>board_name</a:t>
            </a:r>
            <a:r>
              <a:rPr lang="en-US" sz="1800" dirty="0"/>
              <a:t> &gt;.</a:t>
            </a:r>
            <a:r>
              <a:rPr lang="en-US" sz="1800" dirty="0" err="1"/>
              <a:t>dts</a:t>
            </a:r>
            <a:r>
              <a:rPr lang="en-US" sz="1800" dirty="0"/>
              <a:t> – </a:t>
            </a:r>
            <a:r>
              <a:rPr lang="en-US" sz="1800" dirty="0" err="1"/>
              <a:t>devicetree</a:t>
            </a:r>
            <a:r>
              <a:rPr lang="en-US" sz="1800" dirty="0"/>
              <a:t> describes board specific features</a:t>
            </a:r>
          </a:p>
          <a:p>
            <a:r>
              <a:rPr lang="en-US" sz="1800" dirty="0"/>
              <a:t>This includes the &lt;soc&gt;.</a:t>
            </a:r>
            <a:r>
              <a:rPr lang="en-US" sz="1800" dirty="0" err="1"/>
              <a:t>dtsi</a:t>
            </a:r>
            <a:r>
              <a:rPr lang="en-US" sz="1800" dirty="0"/>
              <a:t> and configures/</a:t>
            </a:r>
            <a:r>
              <a:rPr lang="en-US" sz="1800" dirty="0" err="1"/>
              <a:t>alocates</a:t>
            </a:r>
            <a:r>
              <a:rPr lang="en-US" sz="1800" dirty="0"/>
              <a:t> the SoC peripheral, examples from ek_ra4w1.dts</a:t>
            </a:r>
          </a:p>
          <a:p>
            <a:pPr lvl="1"/>
            <a:r>
              <a:rPr lang="en-US" sz="1400" dirty="0"/>
              <a:t>Setting the </a:t>
            </a:r>
            <a:r>
              <a:rPr lang="en-US" sz="1400" dirty="0" err="1"/>
              <a:t>cpu</a:t>
            </a:r>
            <a:r>
              <a:rPr lang="en-US" sz="1400" dirty="0"/>
              <a:t> clock: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&amp;cpu0 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               clock-frequency = &lt;32000000&gt;;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};</a:t>
            </a:r>
          </a:p>
          <a:p>
            <a:pPr lvl="1"/>
            <a:r>
              <a:rPr lang="en-US" sz="1400" dirty="0"/>
              <a:t>Enabling and configuration of sci4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&amp;sci4 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          status = "okay";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          current-speed = &lt;115200&gt;;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};</a:t>
            </a:r>
          </a:p>
          <a:p>
            <a:pPr lvl="1"/>
            <a:r>
              <a:rPr lang="en-US" sz="1400" dirty="0"/>
              <a:t>Allocation of sci4 as console output for zephyr </a:t>
            </a:r>
            <a:r>
              <a:rPr lang="en-US" sz="1400" dirty="0" err="1"/>
              <a:t>printk</a:t>
            </a:r>
            <a:endParaRPr lang="en-US" sz="1400" dirty="0"/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</a:t>
            </a:r>
            <a:r>
              <a:rPr lang="en-US" sz="1200" dirty="0" err="1">
                <a:solidFill>
                  <a:schemeClr val="accent1"/>
                </a:solidFill>
              </a:rPr>
              <a:t>zephyr,console</a:t>
            </a:r>
            <a:r>
              <a:rPr lang="en-US" sz="1200" dirty="0">
                <a:solidFill>
                  <a:schemeClr val="accent1"/>
                </a:solidFill>
              </a:rPr>
              <a:t> = &amp;sci4;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Definition of the green LED on the board: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              </a:t>
            </a:r>
            <a:r>
              <a:rPr lang="en-US" sz="1200" dirty="0" err="1">
                <a:solidFill>
                  <a:schemeClr val="accent1"/>
                </a:solidFill>
              </a:rPr>
              <a:t>green_led</a:t>
            </a:r>
            <a:r>
              <a:rPr lang="en-US" sz="1200" dirty="0">
                <a:solidFill>
                  <a:schemeClr val="accent1"/>
                </a:solidFill>
              </a:rPr>
              <a:t>: led_0 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                  </a:t>
            </a:r>
            <a:r>
              <a:rPr lang="en-US" sz="1200" dirty="0" err="1">
                <a:solidFill>
                  <a:schemeClr val="accent1"/>
                </a:solidFill>
              </a:rPr>
              <a:t>gpios</a:t>
            </a:r>
            <a:r>
              <a:rPr lang="en-US" sz="1200" dirty="0">
                <a:solidFill>
                  <a:schemeClr val="accent1"/>
                </a:solidFill>
              </a:rPr>
              <a:t> = &lt;&amp;port1 6 0&gt;;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                  label = "User LED";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566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EK-RA4W1 – Bluetooth 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/>
          </a:bodyPr>
          <a:lstStyle/>
          <a:p>
            <a:r>
              <a:rPr lang="en-US" sz="1800" dirty="0"/>
              <a:t>Based on Renesas Bluetooth sample application</a:t>
            </a:r>
          </a:p>
          <a:p>
            <a:r>
              <a:rPr lang="en-US" sz="1800" dirty="0"/>
              <a:t>Bluetooth sample application feature:</a:t>
            </a:r>
          </a:p>
          <a:p>
            <a:pPr lvl="1"/>
            <a:r>
              <a:rPr lang="en-US" sz="1400" dirty="0"/>
              <a:t>LED blink rate change between 100 – 25500 </a:t>
            </a:r>
            <a:r>
              <a:rPr lang="en-US" sz="1400" dirty="0" err="1"/>
              <a:t>ms</a:t>
            </a:r>
            <a:r>
              <a:rPr lang="en-US" sz="1400" dirty="0"/>
              <a:t>, based on the value sent from Renesas </a:t>
            </a:r>
            <a:r>
              <a:rPr lang="en-US" sz="1400" dirty="0" err="1"/>
              <a:t>GATTBrowser</a:t>
            </a:r>
            <a:r>
              <a:rPr lang="en-US" sz="1400" dirty="0"/>
              <a:t> mobile application 0x01 – 0xFF.</a:t>
            </a:r>
          </a:p>
          <a:p>
            <a:pPr lvl="1"/>
            <a:r>
              <a:rPr lang="en-US" sz="1400" dirty="0"/>
              <a:t>EK-RA4W1 – User Button press notification Renesas </a:t>
            </a:r>
            <a:r>
              <a:rPr lang="en-US" sz="1400" dirty="0" err="1"/>
              <a:t>GATTBrowser</a:t>
            </a:r>
            <a:r>
              <a:rPr lang="en-US" sz="1400" dirty="0"/>
              <a:t> mobile application.</a:t>
            </a:r>
            <a:endParaRPr lang="en-US" sz="1800" dirty="0"/>
          </a:p>
          <a:p>
            <a:r>
              <a:rPr lang="en-US" sz="1800" dirty="0"/>
              <a:t>Requires deviation from standard zephyr implementation as BLE_LIB depends on FSP drivers and generated configuration source code</a:t>
            </a:r>
          </a:p>
          <a:p>
            <a:pPr lvl="1"/>
            <a:r>
              <a:rPr lang="en-US" sz="1400" dirty="0"/>
              <a:t>The configuration source code was generated using FSP configurator in E2Studio and copied and included in the sample project.</a:t>
            </a:r>
          </a:p>
          <a:p>
            <a:r>
              <a:rPr lang="en-US" sz="1800" dirty="0"/>
              <a:t>User LED </a:t>
            </a:r>
            <a:r>
              <a:rPr lang="en-US" sz="1800" dirty="0" err="1"/>
              <a:t>gpio</a:t>
            </a:r>
            <a:r>
              <a:rPr lang="en-US" sz="1800" dirty="0"/>
              <a:t> is controlled via Zephyr OS GPIO interface.</a:t>
            </a:r>
          </a:p>
          <a:p>
            <a:r>
              <a:rPr lang="en-US" sz="1800" dirty="0"/>
              <a:t>User Button </a:t>
            </a:r>
            <a:r>
              <a:rPr lang="en-US" sz="1800" dirty="0" err="1"/>
              <a:t>gpio</a:t>
            </a:r>
            <a:r>
              <a:rPr lang="en-US" sz="1800" dirty="0"/>
              <a:t> is set up as interrupt using Renesas FSP </a:t>
            </a:r>
            <a:r>
              <a:rPr lang="en-US" sz="1800" dirty="0" err="1"/>
              <a:t>api</a:t>
            </a:r>
            <a:r>
              <a:rPr lang="en-US" sz="1800" dirty="0"/>
              <a:t> and driver. BLE library interrupt is defined using Renesas Configurator, making Zephyr OS interrupt interface incompatible.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797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E0E3-00C0-40EF-9B3B-18B7AE41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EAB1-B8C8-4D6E-8DDB-167352F4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Zephyr introduction: </a:t>
            </a:r>
            <a:r>
              <a:rPr lang="en-US" sz="1600" dirty="0">
                <a:hlinkClick r:id="rId2"/>
              </a:rPr>
              <a:t>https://docs.zephyrproject.org/latest/introduction/index.html</a:t>
            </a:r>
            <a:endParaRPr lang="en-US" sz="1600" dirty="0"/>
          </a:p>
          <a:p>
            <a:r>
              <a:rPr lang="en-US" sz="1600" b="0" i="0" dirty="0">
                <a:effectLst/>
              </a:rPr>
              <a:t>Enabling Zephyr on Your Hardware Platform - </a:t>
            </a:r>
            <a:r>
              <a:rPr lang="en-US" sz="1600" b="0" i="0" dirty="0">
                <a:effectLst/>
                <a:hlinkClick r:id="rId3"/>
              </a:rPr>
              <a:t>https://www.youtube.com/watch?v=R0GCLJRCYW0&amp;t=823s</a:t>
            </a:r>
            <a:endParaRPr lang="en-US" sz="1600" dirty="0"/>
          </a:p>
          <a:p>
            <a:r>
              <a:rPr lang="en-US" sz="1600" dirty="0" err="1"/>
              <a:t>Devicetree</a:t>
            </a:r>
            <a:r>
              <a:rPr lang="en-US" sz="1600" dirty="0"/>
              <a:t> introduction: </a:t>
            </a:r>
            <a:r>
              <a:rPr lang="en-US" sz="1600" dirty="0">
                <a:hlinkClick r:id="rId4"/>
              </a:rPr>
              <a:t>https://docs.zephyrproject.org/latest/guides/dts/intro.html</a:t>
            </a:r>
            <a:endParaRPr lang="en-US" sz="1600" dirty="0"/>
          </a:p>
          <a:p>
            <a:r>
              <a:rPr lang="en-US" sz="1600" dirty="0" err="1"/>
              <a:t>Grafical</a:t>
            </a:r>
            <a:r>
              <a:rPr lang="en-US" sz="1600" dirty="0"/>
              <a:t> </a:t>
            </a:r>
            <a:r>
              <a:rPr lang="en-US" sz="1600" dirty="0" err="1"/>
              <a:t>Kconfig</a:t>
            </a:r>
            <a:r>
              <a:rPr lang="en-US" sz="1600" dirty="0"/>
              <a:t> interfaces: </a:t>
            </a:r>
            <a:r>
              <a:rPr lang="en-US" sz="1600" dirty="0">
                <a:hlinkClick r:id="rId5"/>
              </a:rPr>
              <a:t>https://docs.zephyrproject.org/latest/guides/kconfig/menuconfig.html?highlight=guiconfig</a:t>
            </a:r>
            <a:endParaRPr lang="en-US" sz="1600" dirty="0"/>
          </a:p>
          <a:p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30868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FE4-607E-4DE6-A6CF-99DF068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Zephyr RTOS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8805-50BA-4580-B4A8-937C3014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071"/>
            <a:ext cx="10515600" cy="3859891"/>
          </a:xfrm>
        </p:spPr>
        <p:txBody>
          <a:bodyPr/>
          <a:lstStyle/>
          <a:p>
            <a:r>
              <a:rPr lang="en-US" sz="1800" dirty="0"/>
              <a:t>Implements many features</a:t>
            </a:r>
          </a:p>
          <a:p>
            <a:pPr lvl="1"/>
            <a:r>
              <a:rPr lang="en-US" sz="1800" dirty="0"/>
              <a:t>Kernel</a:t>
            </a:r>
            <a:r>
              <a:rPr lang="ro-RO" sz="1800" dirty="0"/>
              <a:t> </a:t>
            </a:r>
            <a:r>
              <a:rPr lang="ro-RO" sz="1800" dirty="0" err="1"/>
              <a:t>services</a:t>
            </a:r>
            <a:endParaRPr lang="en-US" sz="1800" dirty="0"/>
          </a:p>
          <a:p>
            <a:pPr lvl="1"/>
            <a:r>
              <a:rPr lang="ro-RO" sz="1800" dirty="0" err="1"/>
              <a:t>Scheduling</a:t>
            </a:r>
            <a:r>
              <a:rPr lang="ro-RO" sz="1800" dirty="0"/>
              <a:t> </a:t>
            </a:r>
            <a:r>
              <a:rPr lang="ro-RO" sz="1800" dirty="0" err="1"/>
              <a:t>Algorithms</a:t>
            </a:r>
            <a:endParaRPr lang="en-US" sz="1800" dirty="0"/>
          </a:p>
          <a:p>
            <a:pPr lvl="1"/>
            <a:r>
              <a:rPr lang="en-US" sz="1800" dirty="0"/>
              <a:t>Memory</a:t>
            </a:r>
            <a:r>
              <a:rPr lang="ro-RO" sz="1800" dirty="0"/>
              <a:t> </a:t>
            </a:r>
            <a:r>
              <a:rPr lang="en-US" sz="1800" dirty="0"/>
              <a:t>p</a:t>
            </a:r>
            <a:r>
              <a:rPr lang="ro-RO" sz="1800" dirty="0" err="1"/>
              <a:t>rotection</a:t>
            </a:r>
            <a:endParaRPr lang="en-US" sz="1800" dirty="0"/>
          </a:p>
          <a:p>
            <a:pPr lvl="1"/>
            <a:r>
              <a:rPr lang="en-US" sz="1800" dirty="0"/>
              <a:t>Communication</a:t>
            </a:r>
            <a:r>
              <a:rPr lang="ro-RO" sz="1800" dirty="0"/>
              <a:t> </a:t>
            </a:r>
            <a:r>
              <a:rPr lang="en-US" sz="1800" dirty="0"/>
              <a:t>s</a:t>
            </a:r>
            <a:r>
              <a:rPr lang="ro-RO" sz="1800" dirty="0" err="1"/>
              <a:t>tack</a:t>
            </a:r>
            <a:r>
              <a:rPr lang="en-US" sz="1800" dirty="0"/>
              <a:t> (networking, </a:t>
            </a:r>
            <a:r>
              <a:rPr lang="en-US" sz="1800" dirty="0" err="1"/>
              <a:t>bluetooth</a:t>
            </a:r>
            <a:r>
              <a:rPr lang="en-US" sz="1800" dirty="0"/>
              <a:t>)</a:t>
            </a:r>
          </a:p>
          <a:p>
            <a:r>
              <a:rPr lang="en-US" sz="1800" dirty="0"/>
              <a:t>Highly configurable / Modular for flexibility</a:t>
            </a:r>
          </a:p>
          <a:p>
            <a:r>
              <a:rPr lang="en-US" sz="1800" dirty="0"/>
              <a:t>Compile-time resource definition (</a:t>
            </a:r>
            <a:r>
              <a:rPr lang="en-US" sz="1800" dirty="0" err="1"/>
              <a:t>Kconfig</a:t>
            </a:r>
            <a:r>
              <a:rPr lang="en-US" sz="1800" dirty="0"/>
              <a:t>, graphical configuration interface)</a:t>
            </a:r>
          </a:p>
          <a:p>
            <a:r>
              <a:rPr lang="en-US" sz="1800" dirty="0" err="1"/>
              <a:t>Devicetree</a:t>
            </a:r>
            <a:r>
              <a:rPr lang="en-US" sz="1800" dirty="0"/>
              <a:t>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FE4-607E-4DE6-A6CF-99DF068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Zephyr RTOS - Module Organization</a:t>
            </a:r>
            <a:endParaRPr lang="ro-RO" sz="32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8F8B94-68A0-4CF3-A9D8-C1BAF77E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0" y="1944888"/>
            <a:ext cx="8456216" cy="3859213"/>
          </a:xfrm>
        </p:spPr>
      </p:pic>
    </p:spTree>
    <p:extLst>
      <p:ext uri="{BB962C8B-B14F-4D97-AF65-F5344CB8AC3E}">
        <p14:creationId xmlns:p14="http://schemas.microsoft.com/office/powerpoint/2010/main" val="263908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Zephyr hardware hierarchy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Architecture; ex: arm</a:t>
            </a:r>
          </a:p>
          <a:p>
            <a:r>
              <a:rPr lang="en-US" sz="2000" dirty="0"/>
              <a:t>CPU Core; ex: Cortex_M4</a:t>
            </a:r>
          </a:p>
          <a:p>
            <a:r>
              <a:rPr lang="en-US" sz="2000" dirty="0"/>
              <a:t>SoC Family; Common configurations and peripherals for one family, ex: Renesas RA</a:t>
            </a:r>
          </a:p>
          <a:p>
            <a:r>
              <a:rPr lang="en-US" sz="2000" dirty="0"/>
              <a:t>SoC Series; Common configurations and peripherals for one series, ex: RA4, RA6</a:t>
            </a:r>
          </a:p>
          <a:p>
            <a:r>
              <a:rPr lang="en-US" sz="2000" dirty="0"/>
              <a:t>Soc; Controller specific configurations and peripherals, ex: R7FA4W1AD</a:t>
            </a:r>
          </a:p>
          <a:p>
            <a:r>
              <a:rPr lang="en-US" sz="2000" dirty="0"/>
              <a:t>Drivers: Follows a device model API that is interfaced with the kernel</a:t>
            </a:r>
          </a:p>
          <a:p>
            <a:r>
              <a:rPr lang="en-US" sz="2000" dirty="0"/>
              <a:t>Board: Includes the SoC and the boards specific peripherals, features, external components and devices</a:t>
            </a:r>
          </a:p>
          <a:p>
            <a:endParaRPr lang="en-US" sz="20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95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Zephyr on Renesas RA development boards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Adding Renesas FSP as HAL</a:t>
            </a:r>
          </a:p>
          <a:p>
            <a:r>
              <a:rPr lang="en-US" sz="2000" dirty="0"/>
              <a:t>Defining the SoC</a:t>
            </a:r>
          </a:p>
          <a:p>
            <a:r>
              <a:rPr lang="en-US" sz="2000" dirty="0"/>
              <a:t>Defining/interfacing drivers</a:t>
            </a:r>
          </a:p>
          <a:p>
            <a:r>
              <a:rPr lang="en-US" sz="2000" dirty="0"/>
              <a:t>Adding board definition</a:t>
            </a:r>
          </a:p>
          <a:p>
            <a:r>
              <a:rPr lang="en-US" sz="2000" dirty="0"/>
              <a:t>Sample application (EK-RA4W1 - Bluetooth)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6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347B-DF8A-4D60-BA9D-E0EC8172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r>
              <a:rPr lang="en-US" sz="3200" dirty="0"/>
              <a:t>Renesas FSP as HAL</a:t>
            </a:r>
            <a:endParaRPr lang="ro-RO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518B-486E-40D8-8E51-75C60EB2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278384"/>
            <a:ext cx="10515600" cy="491633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Manly register address and structures are used.</a:t>
            </a:r>
          </a:p>
          <a:p>
            <a:r>
              <a:rPr lang="en-US" sz="1800" dirty="0"/>
              <a:t>For Bluetooth sample application some drivers are included (BLE_LIB dependencies).</a:t>
            </a:r>
          </a:p>
          <a:p>
            <a:pPr lvl="1"/>
            <a:r>
              <a:rPr lang="en-US" sz="1800" dirty="0"/>
              <a:t>New HAL modules must be declared in zephyr:</a:t>
            </a:r>
          </a:p>
          <a:p>
            <a:pPr lvl="2"/>
            <a:r>
              <a:rPr lang="en-US" sz="1400" i="1" dirty="0" err="1">
                <a:effectLst/>
                <a:latin typeface="Arial" panose="020B0604020202020204" pitchFamily="34" charset="0"/>
                <a:ea typeface="Century" panose="02040604050505020304" pitchFamily="18" charset="0"/>
              </a:rPr>
              <a:t>Zephyrproject</a:t>
            </a:r>
            <a:r>
              <a:rPr lang="en-US" sz="1400" i="1" dirty="0">
                <a:effectLst/>
                <a:latin typeface="Arial" panose="020B0604020202020204" pitchFamily="34" charset="0"/>
                <a:ea typeface="Century" panose="02040604050505020304" pitchFamily="18" charset="0"/>
              </a:rPr>
              <a:t>\Zephyr\</a:t>
            </a:r>
            <a:r>
              <a:rPr lang="en-US" sz="1400" i="1" dirty="0" err="1">
                <a:effectLst/>
                <a:latin typeface="Arial" panose="020B0604020202020204" pitchFamily="34" charset="0"/>
                <a:ea typeface="Century" panose="02040604050505020304" pitchFamily="18" charset="0"/>
              </a:rPr>
              <a:t>west.yml</a:t>
            </a:r>
            <a:r>
              <a:rPr lang="en-US" sz="1400" i="1" dirty="0">
                <a:effectLst/>
                <a:latin typeface="Arial" panose="020B0604020202020204" pitchFamily="34" charset="0"/>
                <a:ea typeface="Century" panose="02040604050505020304" pitchFamily="18" charset="0"/>
              </a:rPr>
              <a:t> </a:t>
            </a:r>
            <a:endParaRPr lang="en-US" sz="1400" dirty="0"/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hal_renesas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     revision: 9b01a0efcc3044a4f1e5bc6207c8565f78661434</a:t>
            </a:r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     path: modules/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hal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renesas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ro-RO" sz="1400" i="1" dirty="0" err="1"/>
              <a:t>Zephyrproject</a:t>
            </a:r>
            <a:r>
              <a:rPr lang="ro-RO" sz="1400" i="1" dirty="0"/>
              <a:t>\Zephyr\</a:t>
            </a:r>
            <a:r>
              <a:rPr lang="ro-RO" sz="1400" i="1" dirty="0" err="1"/>
              <a:t>modules</a:t>
            </a:r>
            <a:r>
              <a:rPr lang="ro-RO" sz="1400" i="1" dirty="0"/>
              <a:t>\</a:t>
            </a:r>
            <a:r>
              <a:rPr lang="ro-RO" sz="1400" i="1" dirty="0" err="1"/>
              <a:t>Kconfig</a:t>
            </a:r>
            <a:endParaRPr lang="en-US" sz="1400" i="1" dirty="0"/>
          </a:p>
          <a:p>
            <a:pPr marL="1371600" lvl="3" indent="0">
              <a:buNone/>
            </a:pPr>
            <a:r>
              <a:rPr lang="ro-RO" sz="1400" i="1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ro-RO" sz="1400" i="1" dirty="0">
                <a:solidFill>
                  <a:schemeClr val="accent1">
                    <a:lumMod val="75000"/>
                  </a:schemeClr>
                </a:solidFill>
              </a:rPr>
              <a:t> "</a:t>
            </a:r>
            <a:r>
              <a:rPr lang="ro-RO" sz="1400" i="1" dirty="0" err="1">
                <a:solidFill>
                  <a:schemeClr val="accent1">
                    <a:lumMod val="75000"/>
                  </a:schemeClr>
                </a:solidFill>
              </a:rPr>
              <a:t>modules</a:t>
            </a:r>
            <a:r>
              <a:rPr lang="ro-RO" sz="1400" i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ro-RO" sz="1400" i="1" dirty="0" err="1">
                <a:solidFill>
                  <a:schemeClr val="accent1">
                    <a:lumMod val="75000"/>
                  </a:schemeClr>
                </a:solidFill>
              </a:rPr>
              <a:t>Kconfig.renesas</a:t>
            </a:r>
            <a:r>
              <a:rPr lang="ro-RO" sz="1400" i="1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lvl="2"/>
            <a:r>
              <a:rPr lang="ro-RO" sz="1400" i="1" dirty="0" err="1"/>
              <a:t>Zephyrproject</a:t>
            </a:r>
            <a:r>
              <a:rPr lang="ro-RO" sz="1400" i="1" dirty="0"/>
              <a:t>\Zephyr\</a:t>
            </a:r>
            <a:r>
              <a:rPr lang="ro-RO" sz="1400" i="1" dirty="0" err="1"/>
              <a:t>modules</a:t>
            </a:r>
            <a:r>
              <a:rPr lang="ro-RO" sz="1400" i="1" dirty="0"/>
              <a:t>\</a:t>
            </a:r>
            <a:r>
              <a:rPr lang="ro-RO" sz="1400" i="1" dirty="0" err="1"/>
              <a:t>Kconfig.renesas</a:t>
            </a:r>
            <a:r>
              <a:rPr lang="ro-RO" sz="1400" i="1" dirty="0"/>
              <a:t> </a:t>
            </a:r>
            <a:endParaRPr lang="en-US" sz="1400" i="1" dirty="0"/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config FSP</a:t>
            </a:r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	bool</a:t>
            </a:r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	select HAS_CMSIS_CORE</a:t>
            </a:r>
          </a:p>
          <a:p>
            <a:pPr marL="1371600" lvl="3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	depends on SOC_FAMILY_RA</a:t>
            </a:r>
          </a:p>
          <a:p>
            <a:r>
              <a:rPr lang="en-US" sz="1800" dirty="0"/>
              <a:t>Used resources are configured by means of “</a:t>
            </a:r>
            <a:r>
              <a:rPr lang="en-US" sz="1800" dirty="0" err="1"/>
              <a:t>cmakelist</a:t>
            </a:r>
            <a:r>
              <a:rPr lang="en-US" sz="1800" dirty="0"/>
              <a:t>”, </a:t>
            </a:r>
          </a:p>
          <a:p>
            <a:pPr marL="0" indent="0">
              <a:buNone/>
            </a:pPr>
            <a:r>
              <a:rPr lang="en-US" sz="1400" dirty="0"/>
              <a:t>ex: usage of GPT driver in Cmakelist.txt -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zephyr_library_sources_ifdef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(CONFIG_RENESAS_DRIVER_GPT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r_gpt.c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i="1" dirty="0"/>
              <a:t>      </a:t>
            </a:r>
            <a:r>
              <a:rPr lang="en-US" sz="1400" dirty="0"/>
              <a:t>GPT driver shall be included into the build process if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CONFIG_RENESAS_DRIVER_GPT</a:t>
            </a:r>
            <a:r>
              <a:rPr lang="en-US" sz="1400" dirty="0"/>
              <a:t> is defined</a:t>
            </a:r>
            <a:r>
              <a:rPr lang="en-US" sz="1400" i="1" dirty="0"/>
              <a:t>  </a:t>
            </a:r>
          </a:p>
          <a:p>
            <a:pPr marL="0" indent="0">
              <a:buNone/>
            </a:pPr>
            <a:r>
              <a:rPr lang="en-US" sz="1400" dirty="0"/>
              <a:t>      symbol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CONFIG_RENESAS_DRIVER_GPT  </a:t>
            </a:r>
            <a:r>
              <a:rPr lang="en-US" sz="1400" dirty="0"/>
              <a:t>can be define ether in the SoC </a:t>
            </a:r>
            <a:r>
              <a:rPr lang="en-US" sz="1400" dirty="0" err="1"/>
              <a:t>kconfig</a:t>
            </a:r>
            <a:r>
              <a:rPr lang="en-US" sz="1400" dirty="0"/>
              <a:t> or the 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4707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Definition of the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Location: 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soc/&lt;architecture&gt;/&lt;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soc_family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&gt;/&lt;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soc_series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&gt;/&lt;soc&gt;</a:t>
            </a:r>
          </a:p>
          <a:p>
            <a:r>
              <a:rPr lang="ro-RO" sz="1800" dirty="0"/>
              <a:t>RA </a:t>
            </a:r>
            <a:r>
              <a:rPr lang="ro-RO" sz="1800" dirty="0" err="1"/>
              <a:t>family</a:t>
            </a:r>
            <a:r>
              <a:rPr lang="en-US" sz="1800" dirty="0"/>
              <a:t> configuration</a:t>
            </a:r>
            <a:r>
              <a:rPr lang="ro-RO" sz="1800" dirty="0"/>
              <a:t>:</a:t>
            </a:r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 </a:t>
            </a:r>
            <a:r>
              <a:rPr lang="ro-RO" sz="1400" dirty="0" err="1"/>
              <a:t>Kconfig.defconfig</a:t>
            </a:r>
            <a:endParaRPr lang="ro-RO" sz="1400" dirty="0"/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 </a:t>
            </a:r>
            <a:r>
              <a:rPr lang="ro-RO" sz="1400" dirty="0" err="1"/>
              <a:t>Kconfig.soc</a:t>
            </a:r>
            <a:endParaRPr lang="ro-RO" sz="1400" dirty="0"/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 </a:t>
            </a:r>
            <a:r>
              <a:rPr lang="ro-RO" sz="1400" dirty="0" err="1"/>
              <a:t>Kconfig</a:t>
            </a:r>
            <a:endParaRPr lang="en-US" sz="1400" dirty="0"/>
          </a:p>
          <a:p>
            <a:r>
              <a:rPr lang="ro-RO" sz="1800" dirty="0" err="1"/>
              <a:t>Configurations</a:t>
            </a:r>
            <a:r>
              <a:rPr lang="ro-RO" sz="1800" dirty="0"/>
              <a:t> for RA4W1: </a:t>
            </a:r>
            <a:endParaRPr lang="en-US" sz="1800" dirty="0"/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</a:t>
            </a:r>
            <a:r>
              <a:rPr lang="ro-RO" sz="1400" dirty="0" err="1"/>
              <a:t>ra</a:t>
            </a:r>
            <a:r>
              <a:rPr lang="ro-RO" sz="1400" dirty="0"/>
              <a:t>\ra4w1\</a:t>
            </a:r>
            <a:r>
              <a:rPr lang="ro-RO" sz="1400" dirty="0" err="1"/>
              <a:t>Kconfig.defconfig.series</a:t>
            </a:r>
            <a:endParaRPr lang="ro-RO" sz="1400" dirty="0"/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</a:t>
            </a:r>
            <a:r>
              <a:rPr lang="ro-RO" sz="1400" dirty="0" err="1"/>
              <a:t>ra</a:t>
            </a:r>
            <a:r>
              <a:rPr lang="ro-RO" sz="1400" dirty="0"/>
              <a:t>\ra4w1\</a:t>
            </a:r>
            <a:r>
              <a:rPr lang="ro-RO" sz="1400" dirty="0" err="1"/>
              <a:t>Kconfig.soc</a:t>
            </a:r>
            <a:endParaRPr lang="ro-RO" sz="1400" dirty="0"/>
          </a:p>
          <a:p>
            <a:pPr lvl="1"/>
            <a:r>
              <a:rPr lang="ro-RO" sz="1400" dirty="0" err="1"/>
              <a:t>Zephyrproject</a:t>
            </a:r>
            <a:r>
              <a:rPr lang="ro-RO" sz="1400" dirty="0"/>
              <a:t>\Zephyr\soc\arm\</a:t>
            </a:r>
            <a:r>
              <a:rPr lang="ro-RO" sz="1400" dirty="0" err="1"/>
              <a:t>renesas_ra</a:t>
            </a:r>
            <a:r>
              <a:rPr lang="ro-RO" sz="1400" dirty="0"/>
              <a:t>\</a:t>
            </a:r>
            <a:r>
              <a:rPr lang="ro-RO" sz="1400" dirty="0" err="1"/>
              <a:t>ra</a:t>
            </a:r>
            <a:r>
              <a:rPr lang="ro-RO" sz="1400" dirty="0"/>
              <a:t>\ra4w1\</a:t>
            </a:r>
            <a:r>
              <a:rPr lang="ro-RO" sz="1400" dirty="0" err="1"/>
              <a:t>Kconfig.series</a:t>
            </a:r>
            <a:endParaRPr lang="en-US" sz="1400" dirty="0"/>
          </a:p>
          <a:p>
            <a:r>
              <a:rPr lang="en-US" sz="1800" dirty="0"/>
              <a:t>RA4W1 initialization:</a:t>
            </a:r>
          </a:p>
          <a:p>
            <a:pPr lvl="1"/>
            <a:r>
              <a:rPr lang="en-US" sz="1400" dirty="0"/>
              <a:t>Initialization of RA4W1 is done in: </a:t>
            </a:r>
            <a:r>
              <a:rPr lang="en-US" sz="1400" i="1" dirty="0"/>
              <a:t>soc\arm\</a:t>
            </a:r>
            <a:r>
              <a:rPr lang="en-US" sz="1400" i="1" dirty="0" err="1"/>
              <a:t>renesas_ra</a:t>
            </a:r>
            <a:r>
              <a:rPr lang="en-US" sz="1400" i="1" dirty="0"/>
              <a:t>\ra\ra4w1\</a:t>
            </a:r>
            <a:r>
              <a:rPr lang="en-US" sz="1400" i="1" dirty="0" err="1"/>
              <a:t>soc.c</a:t>
            </a:r>
            <a:r>
              <a:rPr lang="en-US" sz="1400" i="1" dirty="0"/>
              <a:t>  </a:t>
            </a:r>
            <a:r>
              <a:rPr lang="en-US" sz="1400" dirty="0"/>
              <a:t>by calling </a:t>
            </a:r>
            <a:r>
              <a:rPr lang="en-US" sz="1400" i="1" dirty="0" err="1"/>
              <a:t>SystemInit</a:t>
            </a:r>
            <a:r>
              <a:rPr lang="en-US" sz="1400" i="1" dirty="0"/>
              <a:t>()</a:t>
            </a:r>
            <a:r>
              <a:rPr lang="en-US" sz="1400" dirty="0"/>
              <a:t> from “</a:t>
            </a:r>
            <a:r>
              <a:rPr lang="fr-FR" sz="1400" i="1" dirty="0" err="1"/>
              <a:t>bsp</a:t>
            </a:r>
            <a:r>
              <a:rPr lang="fr-FR" sz="1400" i="1" dirty="0"/>
              <a:t>\</a:t>
            </a:r>
            <a:r>
              <a:rPr lang="fr-FR" sz="1400" i="1" dirty="0" err="1"/>
              <a:t>cmsis</a:t>
            </a:r>
            <a:r>
              <a:rPr lang="fr-FR" sz="1400" i="1" dirty="0"/>
              <a:t>\</a:t>
            </a:r>
            <a:r>
              <a:rPr lang="fr-FR" sz="1400" i="1" dirty="0" err="1"/>
              <a:t>Device</a:t>
            </a:r>
            <a:r>
              <a:rPr lang="fr-FR" sz="1400" i="1" dirty="0"/>
              <a:t>\RENESAS\Source\</a:t>
            </a:r>
            <a:r>
              <a:rPr lang="fr-FR" sz="1400" i="1" dirty="0" err="1"/>
              <a:t>system.c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Implementation is For RA6 the initialization is implemented in </a:t>
            </a:r>
            <a:r>
              <a:rPr lang="en-US" sz="1400" dirty="0" err="1"/>
              <a:t>soc.c</a:t>
            </a:r>
            <a:r>
              <a:rPr lang="en-US" sz="1400" dirty="0"/>
              <a:t> based on Renesas BSP, as for RA6 FSP drivers and BSP are not included.</a:t>
            </a:r>
          </a:p>
          <a:p>
            <a:endParaRPr lang="ro-RO" sz="1800" dirty="0"/>
          </a:p>
          <a:p>
            <a:endParaRPr lang="ro-RO" sz="1800" dirty="0"/>
          </a:p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22789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Definition of the SoC – device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en-US" sz="1800" dirty="0"/>
              <a:t>Location: 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dts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/arm/&lt;vendor&gt;/&lt;soc&gt;.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dtsi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dirty="0"/>
              <a:t>A </a:t>
            </a:r>
            <a:r>
              <a:rPr lang="en-US" sz="1800" dirty="0" err="1"/>
              <a:t>devicetree</a:t>
            </a:r>
            <a:r>
              <a:rPr lang="en-US" sz="1800" dirty="0"/>
              <a:t> is a hierarchical data structure that describes hardware.</a:t>
            </a:r>
          </a:p>
          <a:p>
            <a:r>
              <a:rPr lang="en-US" sz="1800" dirty="0"/>
              <a:t>&lt;soc&gt;.</a:t>
            </a:r>
            <a:r>
              <a:rPr lang="en-US" sz="1800" dirty="0" err="1"/>
              <a:t>dtsi</a:t>
            </a:r>
            <a:r>
              <a:rPr lang="en-US" sz="1800" dirty="0"/>
              <a:t> – </a:t>
            </a:r>
            <a:r>
              <a:rPr lang="en-US" sz="1800" dirty="0" err="1"/>
              <a:t>devicetree</a:t>
            </a:r>
            <a:r>
              <a:rPr lang="en-US" sz="1800" dirty="0"/>
              <a:t> include describes SoC specific hardware: </a:t>
            </a:r>
            <a:r>
              <a:rPr lang="en-US" sz="1800" dirty="0" err="1"/>
              <a:t>cpu</a:t>
            </a:r>
            <a:r>
              <a:rPr lang="en-US" sz="1800" dirty="0"/>
              <a:t>, memory, peripherals  </a:t>
            </a:r>
          </a:p>
          <a:p>
            <a:pPr lvl="1"/>
            <a:r>
              <a:rPr lang="en-US" sz="1400" dirty="0" err="1"/>
              <a:t>Exemple</a:t>
            </a:r>
            <a:r>
              <a:rPr lang="en-US" sz="1400" dirty="0"/>
              <a:t> of RA4W1 </a:t>
            </a:r>
            <a:r>
              <a:rPr lang="en-US" sz="1400" dirty="0" err="1"/>
              <a:t>devicetree</a:t>
            </a:r>
            <a:r>
              <a:rPr lang="en-US" sz="1400" dirty="0"/>
              <a:t> entry that describes port 0:</a:t>
            </a:r>
          </a:p>
          <a:p>
            <a:pPr marL="457200" lvl="1" indent="0">
              <a:buNone/>
            </a:pPr>
            <a:r>
              <a:rPr lang="pt-BR" sz="1400" i="1" dirty="0">
                <a:solidFill>
                  <a:schemeClr val="accent1"/>
                </a:solidFill>
              </a:rPr>
              <a:t>                                  </a:t>
            </a:r>
            <a:r>
              <a:rPr lang="pt-BR" sz="1200" i="1" dirty="0">
                <a:solidFill>
                  <a:schemeClr val="accent1"/>
                </a:solidFill>
              </a:rPr>
              <a:t>port0: port@40040000 {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compatible = "renesas,ra-gpio";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gpio-controller;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#gpio-cells = &lt;2&gt;;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reg = &lt;0x40040000 0x20&gt;, &lt;0x40040800 0x40&gt;;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label = "PORT0";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	#renesas,pin-cells = &lt;2&gt;;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1"/>
                </a:solidFill>
              </a:rPr>
              <a:t>		};</a:t>
            </a:r>
          </a:p>
          <a:p>
            <a:r>
              <a:rPr lang="en-US" sz="1800" dirty="0"/>
              <a:t>Fields required/declared in the </a:t>
            </a:r>
            <a:r>
              <a:rPr lang="en-US" sz="1800" dirty="0" err="1"/>
              <a:t>dtsi</a:t>
            </a:r>
            <a:r>
              <a:rPr lang="en-US" sz="1800" dirty="0"/>
              <a:t> file are defined in binding files “.</a:t>
            </a:r>
            <a:r>
              <a:rPr lang="en-US" sz="1800" dirty="0" err="1"/>
              <a:t>yaml</a:t>
            </a:r>
            <a:r>
              <a:rPr lang="en-US" sz="1800" dirty="0"/>
              <a:t>”. These can be changed as the driver implementation requires other or additional information about the peripheral.</a:t>
            </a:r>
          </a:p>
          <a:p>
            <a:r>
              <a:rPr lang="en-US" sz="1800" dirty="0"/>
              <a:t>This information will be parsed before the build and generate define symbols used by the driver.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70550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D23-7321-4CF8-9CCB-F94934E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US" sz="3200" dirty="0"/>
              <a:t>Defining/interfacing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AF1E-851A-491F-B9B0-5362972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Driver location: </a:t>
            </a:r>
            <a:r>
              <a:rPr lang="en-US" sz="14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Zephyr/drivers/&lt;</a:t>
            </a:r>
            <a:r>
              <a:rPr lang="en-US" sz="14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driver_type</a:t>
            </a:r>
            <a:r>
              <a:rPr lang="en-US" sz="14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&gt;/&lt;</a:t>
            </a:r>
            <a:r>
              <a:rPr lang="en-US" sz="14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driver_type</a:t>
            </a:r>
            <a:r>
              <a:rPr lang="en-US" sz="14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&gt;_&lt;soc&gt;.c</a:t>
            </a:r>
          </a:p>
          <a:p>
            <a:pPr lvl="1"/>
            <a:r>
              <a:rPr lang="en-US" sz="1400" dirty="0"/>
              <a:t>ex: GPIO driver for RA family: </a:t>
            </a:r>
            <a:r>
              <a:rPr lang="en-US" sz="1400" dirty="0">
                <a:solidFill>
                  <a:schemeClr val="accent1"/>
                </a:solidFill>
              </a:rPr>
              <a:t>drivers/</a:t>
            </a:r>
            <a:r>
              <a:rPr lang="en-US" sz="1400" dirty="0" err="1">
                <a:solidFill>
                  <a:schemeClr val="accent1"/>
                </a:solidFill>
              </a:rPr>
              <a:t>gpio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en-US" sz="1400" dirty="0" err="1">
                <a:solidFill>
                  <a:schemeClr val="accent1"/>
                </a:solidFill>
              </a:rPr>
              <a:t>gpio_ra.c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800" dirty="0"/>
              <a:t>Driver implementation must follow device model API that is defined in </a:t>
            </a:r>
            <a:r>
              <a:rPr lang="en-US" sz="1400" dirty="0">
                <a:solidFill>
                  <a:schemeClr val="accent1"/>
                </a:solidFill>
              </a:rPr>
              <a:t>include/drivers/&lt;</a:t>
            </a:r>
            <a:r>
              <a:rPr lang="en-US" sz="1400" dirty="0" err="1">
                <a:solidFill>
                  <a:schemeClr val="accent1"/>
                </a:solidFill>
              </a:rPr>
              <a:t>driver_type</a:t>
            </a:r>
            <a:r>
              <a:rPr lang="en-US" sz="1400" dirty="0">
                <a:solidFill>
                  <a:schemeClr val="accent1"/>
                </a:solidFill>
              </a:rPr>
              <a:t>&gt;.h</a:t>
            </a:r>
          </a:p>
          <a:p>
            <a:pPr lvl="1"/>
            <a:r>
              <a:rPr lang="en-US" sz="1400" dirty="0"/>
              <a:t>ex: GPIO driver shall include </a:t>
            </a:r>
            <a:r>
              <a:rPr lang="en-US" sz="1400" i="1" dirty="0">
                <a:solidFill>
                  <a:schemeClr val="accent1"/>
                </a:solidFill>
              </a:rPr>
              <a:t>&lt;drivers/</a:t>
            </a:r>
            <a:r>
              <a:rPr lang="en-US" sz="1400" i="1" dirty="0" err="1">
                <a:solidFill>
                  <a:schemeClr val="accent1"/>
                </a:solidFill>
              </a:rPr>
              <a:t>gpio.h</a:t>
            </a:r>
            <a:r>
              <a:rPr lang="en-US" sz="1400" i="1" dirty="0">
                <a:solidFill>
                  <a:schemeClr val="accent1"/>
                </a:solidFill>
              </a:rPr>
              <a:t>&gt; </a:t>
            </a:r>
            <a:r>
              <a:rPr lang="en-US" sz="1400" dirty="0"/>
              <a:t>and provide implementation for the APIs required by </a:t>
            </a:r>
            <a:r>
              <a:rPr lang="en-US" sz="1400" i="1" dirty="0" err="1">
                <a:solidFill>
                  <a:schemeClr val="accent1"/>
                </a:solidFill>
              </a:rPr>
              <a:t>gpio_driver_api</a:t>
            </a:r>
            <a:endParaRPr lang="en-US" sz="1400" i="1" dirty="0">
              <a:solidFill>
                <a:schemeClr val="accent1"/>
              </a:solidFill>
            </a:endParaRPr>
          </a:p>
          <a:p>
            <a:r>
              <a:rPr lang="en-US" sz="1800" dirty="0"/>
              <a:t>API implementation can be done by interfacing with the driver provided by the HAL module (if </a:t>
            </a:r>
            <a:r>
              <a:rPr lang="en-US" sz="1800" dirty="0" err="1"/>
              <a:t>posible</a:t>
            </a:r>
            <a:r>
              <a:rPr lang="en-US" sz="1800" dirty="0"/>
              <a:t>) or by implementation according to the SoC requirements.</a:t>
            </a:r>
          </a:p>
          <a:p>
            <a:r>
              <a:rPr lang="en-US" sz="1800" dirty="0"/>
              <a:t>For RA family the GPIO driver was rewritten as Renesas FSP APIs depend also on generated configuration files.</a:t>
            </a:r>
          </a:p>
          <a:p>
            <a:r>
              <a:rPr lang="en-US" sz="1800" dirty="0"/>
              <a:t>Through zephyr code and configuration files, peripherals are addressed by a “compatibility” symbol:</a:t>
            </a:r>
          </a:p>
          <a:p>
            <a:pPr lvl="1"/>
            <a:r>
              <a:rPr lang="en-US" sz="1400" dirty="0"/>
              <a:t>Driver source code: </a:t>
            </a:r>
            <a:r>
              <a:rPr lang="en-US" sz="1400" i="1" dirty="0">
                <a:solidFill>
                  <a:schemeClr val="accent1"/>
                </a:solidFill>
              </a:rPr>
              <a:t>#define DT_DRV_COMPAT </a:t>
            </a:r>
            <a:r>
              <a:rPr lang="en-US" sz="1400" i="1" dirty="0" err="1">
                <a:solidFill>
                  <a:schemeClr val="accent1"/>
                </a:solidFill>
              </a:rPr>
              <a:t>renesas_ra_gpio</a:t>
            </a:r>
            <a:endParaRPr lang="en-US" sz="1400" i="1" dirty="0">
              <a:solidFill>
                <a:schemeClr val="accent1"/>
              </a:solidFill>
            </a:endParaRPr>
          </a:p>
          <a:p>
            <a:pPr lvl="1"/>
            <a:r>
              <a:rPr lang="en-US" sz="1400" dirty="0"/>
              <a:t>DTS include file: </a:t>
            </a:r>
            <a:r>
              <a:rPr lang="en-US" sz="1400" i="1" dirty="0">
                <a:solidFill>
                  <a:schemeClr val="accent1"/>
                </a:solidFill>
              </a:rPr>
              <a:t>compatible = "</a:t>
            </a:r>
            <a:r>
              <a:rPr lang="en-US" sz="1400" i="1" dirty="0" err="1">
                <a:solidFill>
                  <a:schemeClr val="accent1"/>
                </a:solidFill>
              </a:rPr>
              <a:t>renesas,ra-gpio</a:t>
            </a:r>
            <a:r>
              <a:rPr lang="en-US" sz="1400" i="1" dirty="0">
                <a:solidFill>
                  <a:schemeClr val="accent1"/>
                </a:solidFill>
              </a:rPr>
              <a:t>";</a:t>
            </a:r>
          </a:p>
          <a:p>
            <a:pPr lvl="1"/>
            <a:r>
              <a:rPr lang="en-US" sz="1400" dirty="0"/>
              <a:t>Binding file: </a:t>
            </a:r>
            <a:r>
              <a:rPr lang="en-US" sz="1400" i="1" dirty="0">
                <a:solidFill>
                  <a:schemeClr val="accent1"/>
                </a:solidFill>
              </a:rPr>
              <a:t>compatible: "</a:t>
            </a:r>
            <a:r>
              <a:rPr lang="en-US" sz="1400" i="1" dirty="0" err="1">
                <a:solidFill>
                  <a:schemeClr val="accent1"/>
                </a:solidFill>
              </a:rPr>
              <a:t>renesas,ra-gpio</a:t>
            </a:r>
            <a:r>
              <a:rPr lang="en-US" sz="1400" i="1" dirty="0">
                <a:solidFill>
                  <a:schemeClr val="accent1"/>
                </a:solidFill>
              </a:rPr>
              <a:t>"</a:t>
            </a:r>
          </a:p>
          <a:p>
            <a:endParaRPr lang="en-US" sz="1800" dirty="0"/>
          </a:p>
          <a:p>
            <a:pPr lvl="1"/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48420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1440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Zephyr RTOS on Renesas RA</vt:lpstr>
      <vt:lpstr>Zephyr RTOS</vt:lpstr>
      <vt:lpstr>Zephyr RTOS - Module Organization</vt:lpstr>
      <vt:lpstr>Zephyr hardware hierarchy</vt:lpstr>
      <vt:lpstr>Zephyr on Renesas RA development boards</vt:lpstr>
      <vt:lpstr>Renesas FSP as HAL</vt:lpstr>
      <vt:lpstr>Definition of the SoC</vt:lpstr>
      <vt:lpstr>Definition of the SoC – device tree</vt:lpstr>
      <vt:lpstr>Defining/interfacing drivers</vt:lpstr>
      <vt:lpstr>Adding board definition</vt:lpstr>
      <vt:lpstr>Adding board definition – device tree</vt:lpstr>
      <vt:lpstr>EK-RA4W1 – Bluetooth sample application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Zephyr Renesas RA</dc:title>
  <dc:creator>Zoltan Ianosi</dc:creator>
  <cp:lastModifiedBy>Zoltan Ianosi</cp:lastModifiedBy>
  <cp:revision>38</cp:revision>
  <dcterms:created xsi:type="dcterms:W3CDTF">2021-02-11T08:00:19Z</dcterms:created>
  <dcterms:modified xsi:type="dcterms:W3CDTF">2021-02-11T13:37:29Z</dcterms:modified>
</cp:coreProperties>
</file>