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de-DE"/>
    </a:defPPr>
    <a:lvl1pPr algn="just" rtl="0" fontAlgn="base">
      <a:spcBef>
        <a:spcPct val="10000"/>
      </a:spcBef>
      <a:spcAft>
        <a:spcPct val="1000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342900" indent="114300" algn="just" rtl="0" fontAlgn="base">
      <a:spcBef>
        <a:spcPct val="10000"/>
      </a:spcBef>
      <a:spcAft>
        <a:spcPct val="1000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685800" indent="228600" algn="just" rtl="0" fontAlgn="base">
      <a:spcBef>
        <a:spcPct val="10000"/>
      </a:spcBef>
      <a:spcAft>
        <a:spcPct val="1000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028700" indent="342900" algn="just" rtl="0" fontAlgn="base">
      <a:spcBef>
        <a:spcPct val="10000"/>
      </a:spcBef>
      <a:spcAft>
        <a:spcPct val="1000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371600" indent="457200" algn="just" rtl="0" fontAlgn="base">
      <a:spcBef>
        <a:spcPct val="10000"/>
      </a:spcBef>
      <a:spcAft>
        <a:spcPct val="1000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49FFA8-7740-406A-9E9F-317589736A8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680">
          <p15:clr>
            <a:srgbClr val="A4A3A4"/>
          </p15:clr>
        </p15:guide>
        <p15:guide id="2" pos="136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ins" initials="f" lastIdx="2" clrIdx="0"/>
  <p:cmAuthor id="1" name="Sean Fain" initials="" lastIdx="22" clrIdx="1"/>
  <p:cmAuthor id="2" name="David Mummy" initials="DM" lastIdx="4" clrIdx="2"/>
  <p:cmAuthor id="3" name="SEAN B FAIN" initials="SBF" lastIdx="15" clrIdx="3">
    <p:extLst>
      <p:ext uri="{19B8F6BF-5375-455C-9EA6-DF929625EA0E}">
        <p15:presenceInfo xmlns:p15="http://schemas.microsoft.com/office/powerpoint/2012/main" userId="1b5d1847-860a-40b5-a6e7-2828270b4655" providerId="Windows Live"/>
      </p:ext>
    </p:extLst>
  </p:cmAuthor>
  <p:cmAuthor id="4" name="Katie Banowetz" initials="KB" lastIdx="11" clrIdx="4">
    <p:extLst>
      <p:ext uri="{19B8F6BF-5375-455C-9EA6-DF929625EA0E}">
        <p15:presenceInfo xmlns:p15="http://schemas.microsoft.com/office/powerpoint/2012/main" userId="S-1-5-21-429934397-719916749-7473742-8193" providerId="AD"/>
      </p:ext>
    </p:extLst>
  </p:cmAuthor>
  <p:cmAuthor id="5" name="SEAN B FAIN" initials="SF" lastIdx="3" clrIdx="5">
    <p:extLst>
      <p:ext uri="{19B8F6BF-5375-455C-9EA6-DF929625EA0E}">
        <p15:presenceInfo xmlns:p15="http://schemas.microsoft.com/office/powerpoint/2012/main" userId="S::sfain@wisc.edu::1b5d1847-860a-40b5-a6e7-2828270b4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CDAF65"/>
    <a:srgbClr val="0000FF"/>
    <a:srgbClr val="323296"/>
    <a:srgbClr val="EAEAEA"/>
    <a:srgbClr val="DDDDDD"/>
    <a:srgbClr val="C0C0C0"/>
    <a:srgbClr val="A5002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F624D-4D22-45DD-8485-2692B6C57A4E}" v="1" dt="2019-11-11T19:40:36.395"/>
    <p1510:client id="{A78FB55D-BCDF-44BF-B587-F25BE828E976}" v="4" dt="2019-11-14T14:43:43.274"/>
    <p1510:client id="{BD7035C0-61D9-4FD3-AE5A-990495369FF5}" v="4" dt="2019-11-12T17:52:01.478"/>
    <p1510:client id="{CF13DADE-0DCA-42FB-A77B-FD9B08BF7E94}" v="393" dt="2019-11-13T06:34:59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164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3680"/>
        <p:guide pos="136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5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8229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t" anchorCtr="0" compatLnSpc="1">
            <a:prstTxWarp prst="textNoShape">
              <a:avLst/>
            </a:prstTxWarp>
          </a:bodyPr>
          <a:lstStyle>
            <a:lvl1pPr algn="l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604663" y="0"/>
            <a:ext cx="188214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t" anchorCtr="0" compatLnSpc="1">
            <a:prstTxWarp prst="textNoShape">
              <a:avLst/>
            </a:prstTxWarp>
          </a:bodyPr>
          <a:lstStyle>
            <a:lvl1pPr algn="r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1255950"/>
            <a:ext cx="188229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b" anchorCtr="0" compatLnSpc="1">
            <a:prstTxWarp prst="textNoShape">
              <a:avLst/>
            </a:prstTxWarp>
          </a:bodyPr>
          <a:lstStyle>
            <a:lvl1pPr algn="l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604663" y="41255950"/>
            <a:ext cx="188214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b" anchorCtr="0" compatLnSpc="1">
            <a:prstTxWarp prst="textNoShape">
              <a:avLst/>
            </a:prstTxWarp>
          </a:bodyPr>
          <a:lstStyle>
            <a:lvl1pPr algn="r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fld id="{68FE47BA-5EE2-4C92-AA8A-E640D9595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0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8229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t" anchorCtr="0" compatLnSpc="1">
            <a:prstTxWarp prst="textNoShape">
              <a:avLst/>
            </a:prstTxWarp>
          </a:bodyPr>
          <a:lstStyle>
            <a:lvl1pPr algn="l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604663" y="0"/>
            <a:ext cx="188214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t" anchorCtr="0" compatLnSpc="1">
            <a:prstTxWarp prst="textNoShape">
              <a:avLst/>
            </a:prstTxWarp>
          </a:bodyPr>
          <a:lstStyle>
            <a:lvl1pPr algn="r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0" y="3260725"/>
            <a:ext cx="21717000" cy="1628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344988" y="20632738"/>
            <a:ext cx="34744025" cy="195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255950"/>
            <a:ext cx="188229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b" anchorCtr="0" compatLnSpc="1">
            <a:prstTxWarp prst="textNoShape">
              <a:avLst/>
            </a:prstTxWarp>
          </a:bodyPr>
          <a:lstStyle>
            <a:lvl1pPr algn="l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604663" y="41255950"/>
            <a:ext cx="188214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6169" tIns="248087" rIns="496169" bIns="248087" numCol="1" anchor="b" anchorCtr="0" compatLnSpc="1">
            <a:prstTxWarp prst="textNoShape">
              <a:avLst/>
            </a:prstTxWarp>
          </a:bodyPr>
          <a:lstStyle>
            <a:lvl1pPr algn="r" defTabSz="4964113">
              <a:spcBef>
                <a:spcPct val="0"/>
              </a:spcBef>
              <a:spcAft>
                <a:spcPct val="0"/>
              </a:spcAft>
              <a:defRPr sz="6700">
                <a:latin typeface="Arial" charset="0"/>
              </a:defRPr>
            </a:lvl1pPr>
          </a:lstStyle>
          <a:p>
            <a:pPr>
              <a:defRPr/>
            </a:pPr>
            <a:fld id="{2C900B26-29FB-462C-9AD7-224A2579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0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964113" eaLnBrk="0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4964113" eaLnBrk="0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4964113" eaLnBrk="0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4964113" eaLnBrk="0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4964113" eaLnBrk="0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964113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964113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964113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964113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CB0680-1FF3-414C-B814-149FB18BB765}" type="slidenum">
              <a:rPr lang="en-US" altLang="en-US" sz="6700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67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58500" y="3260725"/>
            <a:ext cx="21717000" cy="16287750"/>
          </a:xfrm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More bullet points, less</a:t>
            </a:r>
            <a:r>
              <a:rPr lang="en-US" altLang="en-US" baseline="0">
                <a:latin typeface="Arial" pitchFamily="34" charset="0"/>
              </a:rPr>
              <a:t> paragraphs</a:t>
            </a: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279"/>
            <a:ext cx="37306251" cy="70556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4" y="18653523"/>
            <a:ext cx="30724475" cy="8412956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0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8022"/>
            <a:ext cx="39503351" cy="54864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7680722"/>
            <a:ext cx="39503351" cy="2172533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895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9" y="1318022"/>
            <a:ext cx="9875837" cy="2808803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8022"/>
            <a:ext cx="29475113" cy="2808803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10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8022"/>
            <a:ext cx="39503351" cy="54864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6" y="7680722"/>
            <a:ext cx="39503351" cy="2172533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5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5"/>
            <a:ext cx="37307839" cy="6538913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7839" cy="720090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35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8022"/>
            <a:ext cx="39503351" cy="54864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722"/>
            <a:ext cx="19675475" cy="2172533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1" y="7680722"/>
            <a:ext cx="19675475" cy="2172533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0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8022"/>
            <a:ext cx="39503351" cy="54864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8778"/>
            <a:ext cx="19392900" cy="30706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8778"/>
            <a:ext cx="19400837" cy="30706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1"/>
            <a:ext cx="19400837" cy="1896665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1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8022"/>
            <a:ext cx="39503351" cy="54864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080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26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0879"/>
            <a:ext cx="14439900" cy="557807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0879"/>
            <a:ext cx="24536400" cy="2809517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6"/>
            <a:ext cx="14439900" cy="22517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92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3356"/>
            <a:ext cx="26335037" cy="271938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0845"/>
            <a:ext cx="26335037" cy="1975127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2745"/>
            <a:ext cx="26335037" cy="386357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0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5pPr>
      <a:lvl6pPr marL="342900" algn="ctr" defTabSz="816769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685800" algn="ctr" defTabSz="816769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028700" algn="ctr" defTabSz="816769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371600" algn="ctr" defTabSz="816769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306388" indent="-306388" algn="l" defTabSz="815975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58813" indent="-254000" algn="l" defTabSz="815975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19175" indent="-201613" algn="l" defTabSz="8159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3988" indent="-201613" algn="l" defTabSz="81597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833563" indent="-201613" algn="l" defTabSz="81597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77654" indent="-202406" algn="l" defTabSz="816769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520554" indent="-202406" algn="l" defTabSz="816769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2863454" indent="-202406" algn="l" defTabSz="816769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206354" indent="-202406" algn="l" defTabSz="816769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Picture 485" descr="Banne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3876384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67"/>
          <p:cNvSpPr txBox="1">
            <a:spLocks noChangeArrowheads="1"/>
          </p:cNvSpPr>
          <p:nvPr/>
        </p:nvSpPr>
        <p:spPr bwMode="auto">
          <a:xfrm>
            <a:off x="4741050" y="256146"/>
            <a:ext cx="34190247" cy="21135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479" tIns="40739" rIns="81479" bIns="40739">
            <a:spAutoFit/>
          </a:bodyPr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18288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2860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27432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2004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6400" b="1">
                <a:solidFill>
                  <a:schemeClr val="bg1"/>
                </a:solidFill>
                <a:latin typeface="+mj-lt"/>
              </a:rPr>
              <a:t>Validation of Quantitative Air-Trapping on CT using Ventilation Imaging on Hyperpolarized Gas MRI</a:t>
            </a:r>
            <a:endParaRPr lang="en-US" altLang="en-US" sz="64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30" name="Text Box 68"/>
          <p:cNvSpPr txBox="1">
            <a:spLocks noChangeArrowheads="1"/>
          </p:cNvSpPr>
          <p:nvPr/>
        </p:nvSpPr>
        <p:spPr bwMode="auto">
          <a:xfrm>
            <a:off x="7662606" y="2423178"/>
            <a:ext cx="28551172" cy="9825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479" tIns="40739" rIns="81479" bIns="40739">
            <a:spAutoFit/>
          </a:bodyPr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18288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2860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27432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200400" indent="4572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sz="3000" b="1">
                <a:solidFill>
                  <a:schemeClr val="bg1"/>
                </a:solidFill>
              </a:rPr>
              <a:t>P. Hotvedt</a:t>
            </a:r>
            <a:r>
              <a:rPr lang="en-US" sz="3000" b="1" baseline="30000">
                <a:solidFill>
                  <a:schemeClr val="bg1"/>
                </a:solidFill>
              </a:rPr>
              <a:t>1</a:t>
            </a:r>
            <a:r>
              <a:rPr lang="en-US" sz="3000" b="1">
                <a:solidFill>
                  <a:schemeClr val="bg1"/>
                </a:solidFill>
              </a:rPr>
              <a:t>, K.J. Carey</a:t>
            </a:r>
            <a:r>
              <a:rPr lang="en-US" sz="3000" b="1" baseline="30000">
                <a:solidFill>
                  <a:schemeClr val="bg1"/>
                </a:solidFill>
              </a:rPr>
              <a:t>2</a:t>
            </a:r>
            <a:r>
              <a:rPr lang="en-US" sz="3000" b="1">
                <a:solidFill>
                  <a:schemeClr val="bg1"/>
                </a:solidFill>
                <a:latin typeface="Palatino"/>
                <a:cs typeface="Times New Roman" panose="02020603050405020304" pitchFamily="18" charset="0"/>
              </a:rPr>
              <a:t>, </a:t>
            </a:r>
            <a:r>
              <a:rPr lang="en-US" sz="3000" b="1">
                <a:solidFill>
                  <a:schemeClr val="bg1"/>
                </a:solidFill>
              </a:rPr>
              <a:t>C. Hatt</a:t>
            </a:r>
            <a:r>
              <a:rPr lang="en-US" sz="3000" b="1" baseline="30000">
                <a:solidFill>
                  <a:schemeClr val="bg1"/>
                </a:solidFill>
              </a:rPr>
              <a:t>3</a:t>
            </a:r>
            <a:r>
              <a:rPr lang="en-US" sz="3000" b="1">
                <a:solidFill>
                  <a:schemeClr val="bg1"/>
                </a:solidFill>
              </a:rPr>
              <a:t>, </a:t>
            </a:r>
            <a:r>
              <a:rPr lang="en-US" sz="3000" b="1">
                <a:solidFill>
                  <a:schemeClr val="bg1"/>
                </a:solidFill>
                <a:latin typeface="Palatino"/>
              </a:rPr>
              <a:t>C.J. Galbán</a:t>
            </a:r>
            <a:r>
              <a:rPr lang="en-US" sz="3000" b="1" baseline="30000">
                <a:solidFill>
                  <a:schemeClr val="bg1"/>
                </a:solidFill>
                <a:latin typeface="Palatino"/>
                <a:cs typeface="Times New Roman" panose="02020603050405020304" pitchFamily="18" charset="0"/>
              </a:rPr>
              <a:t>3</a:t>
            </a:r>
            <a:r>
              <a:rPr lang="en-US" sz="3000" b="1">
                <a:solidFill>
                  <a:schemeClr val="bg1"/>
                </a:solidFill>
              </a:rPr>
              <a:t>, </a:t>
            </a:r>
            <a:r>
              <a:rPr lang="en-US" sz="3000" b="1">
                <a:solidFill>
                  <a:schemeClr val="bg1"/>
                </a:solidFill>
                <a:latin typeface="Palatino"/>
                <a:cs typeface="Times New Roman" panose="02020603050405020304" pitchFamily="18" charset="0"/>
              </a:rPr>
              <a:t>S.B. Fain</a:t>
            </a:r>
            <a:r>
              <a:rPr lang="en-US" sz="3000" b="1" baseline="30000">
                <a:solidFill>
                  <a:schemeClr val="bg1"/>
                </a:solidFill>
                <a:latin typeface="Palatino"/>
                <a:cs typeface="Times New Roman" panose="02020603050405020304" pitchFamily="18" charset="0"/>
              </a:rPr>
              <a:t>2,4,5</a:t>
            </a:r>
            <a:endParaRPr lang="en-US" sz="3000" b="1" baseline="30000">
              <a:solidFill>
                <a:schemeClr val="bg1"/>
              </a:solidFill>
              <a:latin typeface="Palatino"/>
            </a:endParaRPr>
          </a:p>
          <a:p>
            <a:pPr algn="ctr" eaLnBrk="1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sz="2500" baseline="30000">
                <a:solidFill>
                  <a:schemeClr val="bg1"/>
                </a:solidFill>
              </a:rPr>
              <a:t>1</a:t>
            </a:r>
            <a:r>
              <a:rPr lang="en-US" sz="2500">
                <a:solidFill>
                  <a:schemeClr val="bg1"/>
                </a:solidFill>
              </a:rPr>
              <a:t>Nuclear Engineering (Radiation Sciences), </a:t>
            </a:r>
            <a:r>
              <a:rPr lang="en-US" sz="2500" baseline="30000">
                <a:solidFill>
                  <a:schemeClr val="bg1"/>
                </a:solidFill>
              </a:rPr>
              <a:t>2</a:t>
            </a:r>
            <a:r>
              <a:rPr lang="en-US" sz="2500">
                <a:solidFill>
                  <a:schemeClr val="bg1"/>
                </a:solidFill>
              </a:rPr>
              <a:t>Medical Physics, University of Wisconsin – Madison, </a:t>
            </a:r>
            <a:r>
              <a:rPr lang="en-US" sz="2500" baseline="30000">
                <a:solidFill>
                  <a:schemeClr val="bg1"/>
                </a:solidFill>
              </a:rPr>
              <a:t>3</a:t>
            </a:r>
            <a:r>
              <a:rPr lang="en-US" sz="2500">
                <a:solidFill>
                  <a:schemeClr val="bg1"/>
                </a:solidFill>
              </a:rPr>
              <a:t>Radiology, University of Michigan </a:t>
            </a:r>
            <a:r>
              <a:rPr lang="en-US" sz="2500" baseline="30000">
                <a:solidFill>
                  <a:schemeClr val="bg1"/>
                </a:solidFill>
              </a:rPr>
              <a:t>4</a:t>
            </a:r>
            <a:r>
              <a:rPr lang="en-US" sz="2500">
                <a:solidFill>
                  <a:schemeClr val="bg1"/>
                </a:solidFill>
              </a:rPr>
              <a:t>Biomedical Engineering, and </a:t>
            </a:r>
            <a:r>
              <a:rPr lang="en-US" sz="2500" baseline="30000">
                <a:solidFill>
                  <a:schemeClr val="bg1"/>
                </a:solidFill>
              </a:rPr>
              <a:t>5</a:t>
            </a:r>
            <a:r>
              <a:rPr lang="en-US" sz="2500">
                <a:solidFill>
                  <a:schemeClr val="bg1"/>
                </a:solidFill>
              </a:rPr>
              <a:t>Radiology, University of Wisconsin – Madison, </a:t>
            </a:r>
            <a:endParaRPr lang="en-US" altLang="en-US" sz="2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6"/>
          <p:cNvSpPr>
            <a:spLocks noChangeArrowheads="1"/>
          </p:cNvSpPr>
          <p:nvPr/>
        </p:nvSpPr>
        <p:spPr bwMode="auto">
          <a:xfrm>
            <a:off x="789243" y="4360132"/>
            <a:ext cx="13411200" cy="685800"/>
          </a:xfrm>
          <a:prstGeom prst="rect">
            <a:avLst/>
          </a:prstGeom>
          <a:gradFill rotWithShape="1">
            <a:gsLst>
              <a:gs pos="0">
                <a:srgbClr val="A50021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68580" bIns="68580" anchor="ctr"/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>
                <a:solidFill>
                  <a:schemeClr val="bg1"/>
                </a:solidFill>
                <a:latin typeface="Helvetica" pitchFamily="34" charset="0"/>
              </a:rPr>
              <a:t>Introduction</a:t>
            </a:r>
            <a:endParaRPr lang="en-US" altLang="en-US" sz="3000" b="1" i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033" name="Rectangle 94"/>
          <p:cNvSpPr>
            <a:spLocks noChangeArrowheads="1"/>
          </p:cNvSpPr>
          <p:nvPr/>
        </p:nvSpPr>
        <p:spPr bwMode="auto">
          <a:xfrm>
            <a:off x="29253044" y="19685586"/>
            <a:ext cx="13411200" cy="685800"/>
          </a:xfrm>
          <a:prstGeom prst="rect">
            <a:avLst/>
          </a:prstGeom>
          <a:gradFill rotWithShape="1">
            <a:gsLst>
              <a:gs pos="0">
                <a:srgbClr val="A5002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34290" rIns="68580" bIns="34290" anchor="ctr"/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>
                <a:solidFill>
                  <a:schemeClr val="bg1"/>
                </a:solidFill>
                <a:latin typeface="Helvetica" pitchFamily="34" charset="0"/>
              </a:rPr>
              <a:t>Discussion and Conclusion</a:t>
            </a:r>
            <a:endParaRPr lang="en-US" altLang="en-US" sz="3000" b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034" name="Rectangle 165"/>
          <p:cNvSpPr>
            <a:spLocks noChangeArrowheads="1"/>
          </p:cNvSpPr>
          <p:nvPr/>
        </p:nvSpPr>
        <p:spPr bwMode="auto">
          <a:xfrm>
            <a:off x="29240062" y="27008237"/>
            <a:ext cx="13411200" cy="685800"/>
          </a:xfrm>
          <a:prstGeom prst="rect">
            <a:avLst/>
          </a:prstGeom>
          <a:gradFill rotWithShape="1">
            <a:gsLst>
              <a:gs pos="0">
                <a:srgbClr val="A5002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34290" rIns="68580" bIns="34290" anchor="ctr"/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>
                <a:solidFill>
                  <a:schemeClr val="bg1"/>
                </a:solidFill>
                <a:latin typeface="Helvetica" pitchFamily="34" charset="0"/>
              </a:rPr>
              <a:t>References</a:t>
            </a:r>
            <a:endParaRPr lang="en-US" altLang="en-US" sz="1800" b="1" i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036" name="Rectangle 332"/>
          <p:cNvSpPr>
            <a:spLocks noChangeArrowheads="1"/>
          </p:cNvSpPr>
          <p:nvPr/>
        </p:nvSpPr>
        <p:spPr bwMode="auto">
          <a:xfrm>
            <a:off x="788626" y="13628081"/>
            <a:ext cx="13411200" cy="685800"/>
          </a:xfrm>
          <a:prstGeom prst="rect">
            <a:avLst/>
          </a:prstGeom>
          <a:gradFill rotWithShape="1">
            <a:gsLst>
              <a:gs pos="0">
                <a:srgbClr val="A50021"/>
              </a:gs>
              <a:gs pos="100000">
                <a:srgbClr val="F8FB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41148" rIns="68580" bIns="68580"/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>
                <a:solidFill>
                  <a:schemeClr val="bg1"/>
                </a:solidFill>
                <a:latin typeface="Helvetica" pitchFamily="34" charset="0"/>
              </a:rPr>
              <a:t>Materials and Methods</a:t>
            </a:r>
          </a:p>
        </p:txBody>
      </p:sp>
      <p:sp>
        <p:nvSpPr>
          <p:cNvPr id="54" name="Rectangle 165"/>
          <p:cNvSpPr>
            <a:spLocks noChangeArrowheads="1"/>
          </p:cNvSpPr>
          <p:nvPr/>
        </p:nvSpPr>
        <p:spPr bwMode="auto">
          <a:xfrm>
            <a:off x="29218408" y="29861592"/>
            <a:ext cx="13411200" cy="685800"/>
          </a:xfrm>
          <a:prstGeom prst="rect">
            <a:avLst/>
          </a:prstGeom>
          <a:gradFill rotWithShape="1">
            <a:gsLst>
              <a:gs pos="0">
                <a:srgbClr val="A5002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34290" rIns="68580" bIns="34290" anchor="ctr"/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>
                <a:solidFill>
                  <a:schemeClr val="bg1"/>
                </a:solidFill>
                <a:latin typeface="Helvetica" pitchFamily="34" charset="0"/>
              </a:rPr>
              <a:t>Acknowledgements</a:t>
            </a:r>
            <a:endParaRPr lang="en-US" altLang="en-US" sz="1800" b="1" i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5" name="Rectangle 166"/>
          <p:cNvSpPr>
            <a:spLocks noChangeArrowheads="1"/>
          </p:cNvSpPr>
          <p:nvPr/>
        </p:nvSpPr>
        <p:spPr bwMode="auto">
          <a:xfrm>
            <a:off x="29405005" y="29349404"/>
            <a:ext cx="827470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34290" tIns="34290" rIns="68580" bIns="34290">
            <a:spAutoFit/>
          </a:bodyPr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endParaRPr lang="en-US" altLang="en-US" sz="2000"/>
          </a:p>
        </p:txBody>
      </p:sp>
      <p:sp>
        <p:nvSpPr>
          <p:cNvPr id="36" name="Rectangle 87"/>
          <p:cNvSpPr>
            <a:spLocks noChangeArrowheads="1"/>
          </p:cNvSpPr>
          <p:nvPr/>
        </p:nvSpPr>
        <p:spPr bwMode="auto">
          <a:xfrm>
            <a:off x="15230901" y="4360132"/>
            <a:ext cx="12558966" cy="685800"/>
          </a:xfrm>
          <a:prstGeom prst="rect">
            <a:avLst/>
          </a:prstGeom>
          <a:gradFill rotWithShape="1">
            <a:gsLst>
              <a:gs pos="0">
                <a:srgbClr val="A50021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34290" rIns="68580" bIns="34290" anchor="ctr"/>
          <a:lstStyle>
            <a:lvl1pPr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8159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algn="just" defTabSz="815975" eaLnBrk="0" fontAlgn="base" hangingPunct="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>
                <a:solidFill>
                  <a:schemeClr val="bg1"/>
                </a:solidFill>
                <a:latin typeface="Helvetica" pitchFamily="34" charset="0"/>
              </a:rPr>
              <a:t>Results</a:t>
            </a:r>
          </a:p>
        </p:txBody>
      </p:sp>
      <p:pic>
        <p:nvPicPr>
          <p:cNvPr id="44" name="Picture 493" descr="UW_logo_justWh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12" y="438159"/>
            <a:ext cx="3530161" cy="342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그림 13"/>
          <p:cNvPicPr>
            <a:picLocks noChangeAspect="1"/>
          </p:cNvPicPr>
          <p:nvPr/>
        </p:nvPicPr>
        <p:blipFill rotWithShape="1">
          <a:blip r:embed="rId5"/>
          <a:srcRect b="13014"/>
          <a:stretch/>
        </p:blipFill>
        <p:spPr>
          <a:xfrm>
            <a:off x="38348977" y="682420"/>
            <a:ext cx="2522680" cy="2602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841105" y="18481953"/>
            <a:ext cx="12658082" cy="156658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b="1" i="1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b="1" i="1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latin typeface="+mn-lt"/>
              </a:rPr>
              <a:t>Figure 1:</a:t>
            </a:r>
            <a:r>
              <a:rPr lang="en-US" sz="2000" i="1" dirty="0">
                <a:latin typeface="+mn-lt"/>
              </a:rPr>
              <a:t> Workflow as presented in Hoff et al. [2] for deriving topological PRM. CT images at FRC and TLC (A) are processed to generate standard PRM (B) from which 3D topological maps (C) are derived.</a:t>
            </a:r>
            <a:endParaRPr lang="en-US" sz="2000" i="1" dirty="0">
              <a:latin typeface="+mn-lt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latin typeface="+mn-lt"/>
            </a:endParaRPr>
          </a:p>
          <a:p>
            <a:pPr marL="342900" indent="-3429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000" b="1" i="1" dirty="0" smtClean="0">
              <a:latin typeface="+mn-lt"/>
              <a:ea typeface="Times New Roman" panose="02020603050405020304" pitchFamily="18" charset="0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smtClean="0">
                <a:latin typeface="+mn-lt"/>
                <a:ea typeface="Times New Roman" panose="02020603050405020304" pitchFamily="18" charset="0"/>
                <a:cs typeface="Times New Roman"/>
              </a:rPr>
              <a:t>Figure </a:t>
            </a:r>
            <a:r>
              <a:rPr lang="en-US" sz="2000" b="1" i="1" dirty="0">
                <a:latin typeface="+mn-lt"/>
                <a:ea typeface="Times New Roman" panose="02020603050405020304" pitchFamily="18" charset="0"/>
                <a:cs typeface="Times New Roman"/>
              </a:rPr>
              <a:t>2.</a:t>
            </a:r>
            <a:r>
              <a:rPr lang="en-US" sz="2000" i="1" dirty="0">
                <a:latin typeface="+mn-lt"/>
                <a:ea typeface="Times New Roman" panose="02020603050405020304" pitchFamily="18" charset="0"/>
                <a:cs typeface="Times New Roman"/>
              </a:rPr>
              <a:t> A cross section of a subject’s lung with PRM-characterized voxels and the whole lung and lobar masks</a:t>
            </a:r>
            <a:endParaRPr lang="en-US" sz="2000" i="1" dirty="0">
              <a:latin typeface="+mn-lt"/>
              <a:cs typeface="Times New Roman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process yields conventional PRM fSAD as well as </a:t>
            </a:r>
            <a:r>
              <a:rPr lang="en-US" dirty="0" err="1">
                <a:latin typeface="+mn-lt"/>
              </a:rPr>
              <a:t>tPRM</a:t>
            </a:r>
            <a:r>
              <a:rPr lang="en-US" dirty="0">
                <a:latin typeface="+mn-lt"/>
              </a:rPr>
              <a:t> measures of fSAD volume and surface area. 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Arial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 quantify ventilation defect regions as shown on the HP </a:t>
            </a:r>
            <a:r>
              <a:rPr lang="en-US" baseline="30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He MRI images, a semi-automated algorithm developed by </a:t>
            </a:r>
            <a:r>
              <a:rPr lang="en-US" dirty="0" err="1">
                <a:latin typeface="+mn-lt"/>
              </a:rPr>
              <a:t>Zha</a:t>
            </a:r>
            <a:r>
              <a:rPr lang="en-US" dirty="0">
                <a:latin typeface="+mn-lt"/>
              </a:rPr>
              <a:t> et al. [4] was used to measure whole lung VDP. </a:t>
            </a:r>
            <a:endParaRPr lang="en-US" dirty="0">
              <a:latin typeface="+mn-lt"/>
              <a:cs typeface="Arial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Lobar masks were generated from CT using VIDA software (Coralville, IA) (Right-most image in </a:t>
            </a:r>
            <a:r>
              <a:rPr lang="en-US" i="1" dirty="0">
                <a:latin typeface="+mn-lt"/>
              </a:rPr>
              <a:t>Figure 2</a:t>
            </a:r>
            <a:r>
              <a:rPr lang="en-US" dirty="0">
                <a:latin typeface="+mn-lt"/>
              </a:rPr>
              <a:t>), which were then applied to the whole-lung measures by a simple matrix product in MATLAB in order to isolate each lobe’s individual measurements.</a:t>
            </a:r>
            <a:endParaRPr lang="en-US" dirty="0">
              <a:latin typeface="+mn-lt"/>
              <a:cs typeface="Arial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Correlation coefficients and p-values were generated in R via Spearman correlation testing, with values obtained from the observed metrics given by the whole lung and lobar mask testing.</a:t>
            </a:r>
            <a:endParaRPr lang="en-US" dirty="0">
              <a:latin typeface="+mn-lt"/>
              <a:cs typeface="Arial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9243" y="5045932"/>
            <a:ext cx="12731421" cy="85869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The obstruction of small airways (&lt; 2mm in diameter) is an important aspect of functional small airway disease (</a:t>
            </a:r>
            <a:r>
              <a:rPr lang="en-US" err="1">
                <a:latin typeface="+mn-lt"/>
              </a:rPr>
              <a:t>fSAD</a:t>
            </a:r>
            <a:r>
              <a:rPr lang="en-US">
                <a:latin typeface="+mn-lt"/>
              </a:rPr>
              <a:t>), such as asthma, that can often be missed in conventional clinical biomarker tests, such as spirometry. </a:t>
            </a: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+mn-lt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New imaging techniques provide a possible alternative to characterize regions of </a:t>
            </a:r>
            <a:r>
              <a:rPr lang="en-US" err="1">
                <a:latin typeface="+mn-lt"/>
              </a:rPr>
              <a:t>fSAD</a:t>
            </a:r>
            <a:r>
              <a:rPr lang="en-US">
                <a:latin typeface="+mn-lt"/>
              </a:rPr>
              <a:t> in asthma.</a:t>
            </a:r>
            <a:endParaRPr lang="en-US">
              <a:latin typeface="+mn-lt"/>
              <a:cs typeface="Arial"/>
            </a:endParaRPr>
          </a:p>
          <a:p>
            <a:pPr marL="342900" lvl="3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Advances in quantitative measures of lung density on computed tomography (CT) have developed alongside direct ventilation measures using magnetic resonance imaging (MRI). </a:t>
            </a: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  <a:cs typeface="Arial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Parametric response mapping (PRM) and topological PRM (</a:t>
            </a:r>
            <a:r>
              <a:rPr lang="en-US" err="1">
                <a:latin typeface="+mn-lt"/>
              </a:rPr>
              <a:t>tPRM</a:t>
            </a:r>
            <a:r>
              <a:rPr lang="en-US">
                <a:latin typeface="+mn-lt"/>
              </a:rPr>
              <a:t>) are recent techniques utilizing inspiratory and expiratory CT to spatially characterize </a:t>
            </a:r>
            <a:r>
              <a:rPr lang="en-US" err="1">
                <a:latin typeface="+mn-lt"/>
              </a:rPr>
              <a:t>fSAD</a:t>
            </a:r>
            <a:r>
              <a:rPr lang="en-US">
                <a:latin typeface="+mn-lt"/>
              </a:rPr>
              <a:t> in low density regions of lung parenchyma. </a:t>
            </a:r>
            <a:endParaRPr lang="en-US">
              <a:latin typeface="+mn-lt"/>
              <a:cs typeface="Arial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+mn-lt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Ventilation defects on hyperpolarized helium-3 MRI (HP </a:t>
            </a:r>
            <a:r>
              <a:rPr lang="en-US" baseline="30000">
                <a:latin typeface="+mn-lt"/>
              </a:rPr>
              <a:t>3</a:t>
            </a:r>
            <a:r>
              <a:rPr lang="en-US">
                <a:latin typeface="+mn-lt"/>
              </a:rPr>
              <a:t>He MRI) have previously been linked to whole lung air trapping on CT. </a:t>
            </a:r>
            <a:endParaRPr lang="en-US">
              <a:latin typeface="+mn-lt"/>
              <a:cs typeface="Arial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This study’s purpose is to characterize </a:t>
            </a:r>
            <a:r>
              <a:rPr lang="en-US" err="1">
                <a:latin typeface="+mn-lt"/>
              </a:rPr>
              <a:t>tPRM</a:t>
            </a:r>
            <a:r>
              <a:rPr lang="en-US">
                <a:latin typeface="+mn-lt"/>
              </a:rPr>
              <a:t>-derived measurements of functional small airways disease in asthma and assess associations with ventilation defect percent (VDP) from HP </a:t>
            </a:r>
            <a:r>
              <a:rPr lang="en-US" baseline="30000">
                <a:latin typeface="+mn-lt"/>
              </a:rPr>
              <a:t>3</a:t>
            </a:r>
            <a:r>
              <a:rPr lang="en-US">
                <a:latin typeface="+mn-lt"/>
              </a:rPr>
              <a:t>He MRI. We hypothesize that </a:t>
            </a:r>
            <a:r>
              <a:rPr lang="en-US" err="1">
                <a:latin typeface="+mn-lt"/>
              </a:rPr>
              <a:t>tPRM</a:t>
            </a:r>
            <a:r>
              <a:rPr lang="en-US">
                <a:latin typeface="+mn-lt"/>
              </a:rPr>
              <a:t> quantitative density measures will be highly associated with VDP from HP </a:t>
            </a:r>
            <a:r>
              <a:rPr lang="en-US" baseline="30000">
                <a:latin typeface="+mn-lt"/>
              </a:rPr>
              <a:t>3</a:t>
            </a:r>
            <a:r>
              <a:rPr lang="en-US">
                <a:latin typeface="+mn-lt"/>
              </a:rPr>
              <a:t>He MRI regionally and globally.</a:t>
            </a:r>
            <a:endParaRPr lang="en-US">
              <a:latin typeface="+mn-lt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68804" y="27709195"/>
            <a:ext cx="12658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[1] </a:t>
            </a:r>
            <a:r>
              <a:rPr lang="it-IT">
                <a:latin typeface="+mn-lt"/>
              </a:rPr>
              <a:t>D.P.I. Capaldi et al., Radiology, 2016. 279(2), 597.</a:t>
            </a:r>
            <a:endParaRPr lang="en-US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[2] </a:t>
            </a:r>
            <a:r>
              <a:rPr lang="en-US">
                <a:latin typeface="+mn-lt"/>
              </a:rPr>
              <a:t>B.A. Hoff et al., Scientific Reports, 2017. 7(1), 2999.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[3] </a:t>
            </a:r>
            <a:r>
              <a:rPr lang="en-US">
                <a:latin typeface="+mn-lt"/>
              </a:rPr>
              <a:t>C.J. </a:t>
            </a:r>
            <a:r>
              <a:rPr lang="en-US" err="1">
                <a:latin typeface="+mn-lt"/>
              </a:rPr>
              <a:t>Galbàn</a:t>
            </a:r>
            <a:r>
              <a:rPr lang="en-US">
                <a:latin typeface="+mn-lt"/>
              </a:rPr>
              <a:t> et al., Nature Medicine, 2012. 18(11), 1711.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[4] </a:t>
            </a:r>
            <a:r>
              <a:rPr lang="en-US">
                <a:latin typeface="+mn-lt"/>
              </a:rPr>
              <a:t>W. </a:t>
            </a:r>
            <a:r>
              <a:rPr lang="en-US" err="1">
                <a:latin typeface="+mn-lt"/>
              </a:rPr>
              <a:t>Zha</a:t>
            </a:r>
            <a:r>
              <a:rPr lang="en-US">
                <a:latin typeface="+mn-lt"/>
              </a:rPr>
              <a:t>, et al., Academic Radiology, 2018. 25(2) 169-178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[5] Mummy et al. </a:t>
            </a:r>
            <a:r>
              <a:rPr lang="en-US" i="1">
                <a:latin typeface="+mn-lt"/>
              </a:rPr>
              <a:t>UW-Madison, </a:t>
            </a:r>
            <a:r>
              <a:rPr lang="en-US">
                <a:latin typeface="+mn-lt"/>
              </a:rPr>
              <a:t>2018.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62313" y="20442909"/>
            <a:ext cx="12671064" cy="68018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Based on these results, we can further understand how ventilation defects in small airways disease impacts topological measurements of the lung on a global (whole-lung) level as well as a local (lobar) level, which can lead to better assessments of suitability for patient therapy.</a:t>
            </a: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 sz="2800">
              <a:latin typeface="+mn-lt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>
                <a:latin typeface="+mn-lt"/>
              </a:rPr>
              <a:t>The correlations on a lobar level suggest that areas with ventilation defects are spatially correlated with the areas of </a:t>
            </a:r>
            <a:r>
              <a:rPr lang="en-US" err="1">
                <a:latin typeface="+mn-lt"/>
              </a:rPr>
              <a:t>fSAD</a:t>
            </a:r>
            <a:r>
              <a:rPr lang="en-US">
                <a:latin typeface="+mn-lt"/>
              </a:rPr>
              <a:t> as determined by </a:t>
            </a:r>
            <a:r>
              <a:rPr lang="en-US" err="1">
                <a:latin typeface="+mn-lt"/>
              </a:rPr>
              <a:t>tPRM</a:t>
            </a:r>
            <a:r>
              <a:rPr lang="en-US">
                <a:latin typeface="+mn-lt"/>
              </a:rPr>
              <a:t>  </a:t>
            </a:r>
            <a:endParaRPr lang="en-US" b="1">
              <a:latin typeface="+mn-lt"/>
              <a:cs typeface="Arial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  <a:cs typeface="Arial"/>
            </a:endParaRP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Continued studies will map </a:t>
            </a:r>
            <a:r>
              <a:rPr lang="en-US" err="1">
                <a:latin typeface="+mn-lt"/>
              </a:rPr>
              <a:t>tPRM</a:t>
            </a:r>
            <a:r>
              <a:rPr lang="en-US">
                <a:latin typeface="+mn-lt"/>
              </a:rPr>
              <a:t> metrics and PRM metrics to segmental ventilation defect regions to establish structure-function relationships, which will develop the utility of </a:t>
            </a:r>
            <a:r>
              <a:rPr lang="en-US" err="1">
                <a:latin typeface="+mn-lt"/>
              </a:rPr>
              <a:t>tPRM</a:t>
            </a:r>
            <a:r>
              <a:rPr lang="en-US">
                <a:latin typeface="+mn-lt"/>
              </a:rPr>
              <a:t> as a measurement of airway obstruction in asthma</a:t>
            </a:r>
            <a:endParaRPr lang="en-US">
              <a:latin typeface="+mn-lt"/>
              <a:cs typeface="Arial"/>
            </a:endParaRP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9240062" y="22302610"/>
            <a:ext cx="12658082" cy="1731439"/>
          </a:xfrm>
          <a:prstGeom prst="round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2743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just" defTabSz="1089025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81837" y="22266545"/>
            <a:ext cx="12435730" cy="2659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indent="0" algn="ctr"/>
            <a:r>
              <a:rPr lang="en-US" sz="3600" b="1">
                <a:latin typeface="+mn-lt"/>
              </a:rPr>
              <a:t>Our results suggest that ventilation defects observed on the  HP </a:t>
            </a:r>
            <a:r>
              <a:rPr lang="en-US" sz="3600" b="1" baseline="30000">
                <a:latin typeface="+mn-lt"/>
              </a:rPr>
              <a:t>3</a:t>
            </a:r>
            <a:r>
              <a:rPr lang="en-US" sz="3600" b="1">
                <a:latin typeface="+mn-lt"/>
              </a:rPr>
              <a:t>He MRI images plays a direct role in identifying regions of air trapping on CT.</a:t>
            </a:r>
            <a:endParaRPr lang="en-US" sz="3600" b="1">
              <a:latin typeface="+mn-lt"/>
              <a:cs typeface="Arial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139" y="15454918"/>
            <a:ext cx="4818567" cy="6237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4" y="22709992"/>
            <a:ext cx="4641897" cy="3481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155" y="22707597"/>
            <a:ext cx="4645090" cy="3483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78" y="22712388"/>
            <a:ext cx="4641897" cy="348142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5413427" y="10324292"/>
            <a:ext cx="12933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latin typeface="+mn-lt"/>
              </a:rPr>
              <a:t>Table 1:</a:t>
            </a:r>
            <a:r>
              <a:rPr lang="en-US" sz="2000" i="1">
                <a:latin typeface="+mn-lt"/>
              </a:rPr>
              <a:t> Summary of population characteristics. Results separated into the patient case severity and given as mean ± standard deviation. Spirometry and VDP are post-bronchodilator. PP – percent predicted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07145"/>
              </p:ext>
            </p:extLst>
          </p:nvPr>
        </p:nvGraphicFramePr>
        <p:xfrm>
          <a:off x="15503378" y="5441976"/>
          <a:ext cx="12665589" cy="4785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88944">
                  <a:extLst>
                    <a:ext uri="{9D8B030D-6E8A-4147-A177-3AD203B41FA5}">
                      <a16:colId xmlns:a16="http://schemas.microsoft.com/office/drawing/2014/main" val="32506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329608435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033593464"/>
                    </a:ext>
                  </a:extLst>
                </a:gridCol>
                <a:gridCol w="2932029">
                  <a:extLst>
                    <a:ext uri="{9D8B030D-6E8A-4147-A177-3AD203B41FA5}">
                      <a16:colId xmlns:a16="http://schemas.microsoft.com/office/drawing/2014/main" val="3896407918"/>
                    </a:ext>
                  </a:extLst>
                </a:gridCol>
              </a:tblGrid>
              <a:tr h="434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Mild/Moderate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Severe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91764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N</a:t>
                      </a:r>
                      <a:endParaRPr lang="en-US" sz="2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13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23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61164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Sex</a:t>
                      </a:r>
                      <a:endParaRPr lang="en-US" sz="2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5F (83.3%)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8F (61.5%)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13F (56.5%)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88853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Age (years)</a:t>
                      </a:r>
                      <a:endParaRPr lang="en-US" sz="2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35.5 ± 14.7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46.0 ± 14.0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53.8 ± 12.3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028384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BMI</a:t>
                      </a:r>
                      <a:endParaRPr lang="en-US" sz="2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25.1 ± 3.1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27.6 ± 5.2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31.7 ± 5.5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860490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FEV1 PP</a:t>
                      </a:r>
                      <a:endParaRPr lang="en-US" sz="2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107.22 ± 15.5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94.6 ± 17.6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81.3 ± 19.3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38544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FEV1/FVC PP</a:t>
                      </a:r>
                      <a:endParaRPr lang="en-US" sz="2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101.1 ± 4.1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93.4 ± 10.3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89.6 ± 11.1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81803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%PRM</a:t>
                      </a:r>
                      <a:r>
                        <a:rPr lang="en-US" sz="2200" b="1" baseline="0"/>
                        <a:t> fSAD</a:t>
                      </a:r>
                      <a:endParaRPr lang="en-US" sz="2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105.5 ± 16.2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101.8 ± 16.3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89.9 ± 12.9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746015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effectLst/>
                        </a:rPr>
                        <a:t>fSAD Surface Area (%/mm)</a:t>
                      </a:r>
                      <a:endParaRPr lang="en-US" sz="2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0.98 ± 2.2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1.8 ± 2.0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6.3 ± 12.3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35565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effectLst/>
                        </a:rPr>
                        <a:t>fSAD Volume (%)</a:t>
                      </a:r>
                      <a:endParaRPr lang="en-US" sz="2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2.0 ± 4.4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3.6 ± 3.4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6.9 ± 8.7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6293"/>
                  </a:ext>
                </a:extLst>
              </a:tr>
              <a:tr h="383749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effectLst/>
                        </a:rPr>
                        <a:t>VDP (%) </a:t>
                      </a:r>
                      <a:endParaRPr lang="en-US" sz="2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0.9 ± 2.0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1.8 ± 1.8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5.6 ± 10.8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3146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5236226" y="16247285"/>
            <a:ext cx="966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sz="3600" b="1" u="sng">
                <a:latin typeface="+mj-lt"/>
              </a:rPr>
              <a:t>Whole Lung Analysis</a:t>
            </a:r>
          </a:p>
          <a:p>
            <a:endParaRPr lang="en-US" err="1"/>
          </a:p>
        </p:txBody>
      </p:sp>
      <p:sp>
        <p:nvSpPr>
          <p:cNvPr id="40" name="Rectangle 39"/>
          <p:cNvSpPr/>
          <p:nvPr/>
        </p:nvSpPr>
        <p:spPr>
          <a:xfrm>
            <a:off x="15497903" y="15074105"/>
            <a:ext cx="12671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latin typeface="+mn-lt"/>
              </a:rPr>
              <a:t>Figure 3:</a:t>
            </a:r>
            <a:r>
              <a:rPr lang="en-US" sz="2000" i="1">
                <a:latin typeface="+mn-lt"/>
              </a:rPr>
              <a:t> A subject with severe asthma with HP </a:t>
            </a:r>
            <a:r>
              <a:rPr lang="en-US" sz="2000" i="1" baseline="30000">
                <a:latin typeface="+mn-lt"/>
              </a:rPr>
              <a:t>3</a:t>
            </a:r>
            <a:r>
              <a:rPr lang="en-US" sz="2000" i="1">
                <a:latin typeface="+mn-lt"/>
              </a:rPr>
              <a:t>He MRI ventilation map on the left, and </a:t>
            </a:r>
            <a:r>
              <a:rPr lang="en-US" sz="2000" i="1" err="1">
                <a:latin typeface="+mn-lt"/>
              </a:rPr>
              <a:t>tPRM</a:t>
            </a:r>
            <a:r>
              <a:rPr lang="en-US" sz="2000" i="1">
                <a:latin typeface="+mn-lt"/>
              </a:rPr>
              <a:t>-derived maps of </a:t>
            </a:r>
            <a:r>
              <a:rPr lang="en-US" sz="2000" i="1" err="1">
                <a:latin typeface="+mn-lt"/>
              </a:rPr>
              <a:t>V</a:t>
            </a:r>
            <a:r>
              <a:rPr lang="en-US" sz="2000" i="1" baseline="-25000" err="1">
                <a:latin typeface="+mn-lt"/>
              </a:rPr>
              <a:t>fSAD</a:t>
            </a:r>
            <a:r>
              <a:rPr lang="en-US" sz="2000" i="1" baseline="-25000">
                <a:latin typeface="+mn-lt"/>
              </a:rPr>
              <a:t> </a:t>
            </a:r>
            <a:r>
              <a:rPr lang="en-US" sz="2000" i="1">
                <a:latin typeface="+mn-lt"/>
              </a:rPr>
              <a:t>and </a:t>
            </a:r>
            <a:r>
              <a:rPr lang="en-US" sz="2000" i="1" err="1">
                <a:latin typeface="+mn-lt"/>
              </a:rPr>
              <a:t>S</a:t>
            </a:r>
            <a:r>
              <a:rPr lang="en-US" sz="2000" i="1" baseline="-25000" err="1">
                <a:latin typeface="+mn-lt"/>
              </a:rPr>
              <a:t>fSAD</a:t>
            </a:r>
            <a:r>
              <a:rPr lang="en-US" sz="2000" i="1" baseline="-25000">
                <a:latin typeface="+mn-lt"/>
              </a:rPr>
              <a:t> </a:t>
            </a:r>
            <a:r>
              <a:rPr lang="en-US" sz="2000" i="1">
                <a:latin typeface="+mn-lt"/>
              </a:rPr>
              <a:t>at the middle and right positions respectively. Subject had a VDP of 24.4%, mean </a:t>
            </a:r>
            <a:r>
              <a:rPr lang="en-US" sz="2000" i="1" err="1">
                <a:latin typeface="+mn-lt"/>
              </a:rPr>
              <a:t>V</a:t>
            </a:r>
            <a:r>
              <a:rPr lang="en-US" sz="2000" i="1" baseline="-25000" err="1">
                <a:latin typeface="+mn-lt"/>
              </a:rPr>
              <a:t>fSAD</a:t>
            </a:r>
            <a:r>
              <a:rPr lang="en-US" sz="2000" i="1" baseline="-25000">
                <a:latin typeface="+mn-lt"/>
              </a:rPr>
              <a:t> </a:t>
            </a:r>
            <a:r>
              <a:rPr lang="en-US" sz="2000" i="1">
                <a:latin typeface="+mn-lt"/>
              </a:rPr>
              <a:t>10.9% and  mean </a:t>
            </a:r>
            <a:r>
              <a:rPr lang="en-US" sz="2000" i="1" err="1">
                <a:latin typeface="+mn-lt"/>
              </a:rPr>
              <a:t>S</a:t>
            </a:r>
            <a:r>
              <a:rPr lang="en-US" sz="2000" i="1" baseline="-25000" err="1">
                <a:latin typeface="+mn-lt"/>
              </a:rPr>
              <a:t>fSAD</a:t>
            </a:r>
            <a:r>
              <a:rPr lang="en-US" sz="2000" i="1" baseline="-25000">
                <a:latin typeface="+mn-lt"/>
              </a:rPr>
              <a:t> </a:t>
            </a:r>
            <a:r>
              <a:rPr lang="en-US" sz="2000" i="1">
                <a:latin typeface="+mn-lt"/>
              </a:rPr>
              <a:t>14.9%/mm 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544443" y="31632698"/>
            <a:ext cx="1267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latin typeface="+mn-lt"/>
              </a:rPr>
              <a:t>Figure 5:</a:t>
            </a:r>
            <a:r>
              <a:rPr lang="en-US" sz="2000" i="1">
                <a:latin typeface="+mn-lt"/>
              </a:rPr>
              <a:t> The scatterplots of the whole lung comparisons of VDP and PRM gathered from Mummy et al. [5]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026188" y="9991826"/>
            <a:ext cx="457518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+mj-lt"/>
              </a:rPr>
              <a:t>Mean fSAD Volume</a:t>
            </a:r>
          </a:p>
          <a:p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0239285" y="14297459"/>
            <a:ext cx="10197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latin typeface="+mn-lt"/>
              </a:rPr>
              <a:t>Table 4:</a:t>
            </a:r>
            <a:r>
              <a:rPr lang="en-US" sz="2000" i="1">
                <a:latin typeface="+mn-lt"/>
              </a:rPr>
              <a:t> The statistical correlations for lobar data against mean fSAD Volume</a:t>
            </a: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 sz="2000" i="1"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0239286" y="18968856"/>
            <a:ext cx="10215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latin typeface="+mn-lt"/>
              </a:rPr>
              <a:t>Table 5:</a:t>
            </a:r>
            <a:r>
              <a:rPr lang="en-US" sz="2000" i="1">
                <a:latin typeface="+mn-lt"/>
              </a:rPr>
              <a:t> The statistical correlations for lobar data against mean fSAD Surface Area</a:t>
            </a: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 sz="2000" i="1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30340" y="11466302"/>
            <a:ext cx="10960088" cy="34769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11"/>
          <a:srcRect r="21344"/>
          <a:stretch/>
        </p:blipFill>
        <p:spPr>
          <a:xfrm>
            <a:off x="14460244" y="17323296"/>
            <a:ext cx="6163097" cy="674452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2"/>
          <a:srcRect r="22763"/>
          <a:stretch/>
        </p:blipFill>
        <p:spPr>
          <a:xfrm>
            <a:off x="21264628" y="17263896"/>
            <a:ext cx="6089346" cy="679657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3"/>
          <a:srcRect r="21628"/>
          <a:stretch/>
        </p:blipFill>
        <p:spPr>
          <a:xfrm>
            <a:off x="14340516" y="24632108"/>
            <a:ext cx="6282825" cy="687554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C2D4B34-98F3-4F42-AFD4-6515B60E885A}"/>
              </a:ext>
            </a:extLst>
          </p:cNvPr>
          <p:cNvSpPr txBox="1"/>
          <p:nvPr/>
        </p:nvSpPr>
        <p:spPr>
          <a:xfrm>
            <a:off x="16123804" y="17189551"/>
            <a:ext cx="343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+mj-lt"/>
              </a:rPr>
              <a:t>Percent fSAD 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865C55E-32ED-0A4C-8FD0-0995FE5AAAC1}"/>
              </a:ext>
            </a:extLst>
          </p:cNvPr>
          <p:cNvGrpSpPr/>
          <p:nvPr/>
        </p:nvGrpSpPr>
        <p:grpSpPr>
          <a:xfrm>
            <a:off x="22973455" y="24067817"/>
            <a:ext cx="3192930" cy="2875414"/>
            <a:chOff x="10143508" y="376488"/>
            <a:chExt cx="1623086" cy="1517625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14"/>
            <a:srcRect l="79012" t="33748" b="43240"/>
            <a:stretch/>
          </p:blipFill>
          <p:spPr>
            <a:xfrm>
              <a:off x="10143508" y="376488"/>
              <a:ext cx="1623086" cy="151762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2E1B4C8-08A8-CB4A-99F0-B357D3529EDC}"/>
                </a:ext>
              </a:extLst>
            </p:cNvPr>
            <p:cNvSpPr txBox="1"/>
            <p:nvPr/>
          </p:nvSpPr>
          <p:spPr>
            <a:xfrm>
              <a:off x="10244281" y="498696"/>
              <a:ext cx="1426574" cy="30864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+mn-lt"/>
                </a:rPr>
                <a:t>Severity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0026188" y="5253696"/>
            <a:ext cx="4314943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sz="2800" b="1" u="sng">
                <a:latin typeface="+mj-lt"/>
              </a:rPr>
              <a:t>Percent fSAD</a:t>
            </a:r>
          </a:p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8960"/>
              </p:ext>
            </p:extLst>
          </p:nvPr>
        </p:nvGraphicFramePr>
        <p:xfrm>
          <a:off x="30278945" y="5907015"/>
          <a:ext cx="10175421" cy="345374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77125">
                  <a:extLst>
                    <a:ext uri="{9D8B030D-6E8A-4147-A177-3AD203B41FA5}">
                      <a16:colId xmlns:a16="http://schemas.microsoft.com/office/drawing/2014/main" val="3250620002"/>
                    </a:ext>
                  </a:extLst>
                </a:gridCol>
                <a:gridCol w="3406488">
                  <a:extLst>
                    <a:ext uri="{9D8B030D-6E8A-4147-A177-3AD203B41FA5}">
                      <a16:colId xmlns:a16="http://schemas.microsoft.com/office/drawing/2014/main" val="1329608435"/>
                    </a:ext>
                  </a:extLst>
                </a:gridCol>
                <a:gridCol w="3391808">
                  <a:extLst>
                    <a:ext uri="{9D8B030D-6E8A-4147-A177-3AD203B41FA5}">
                      <a16:colId xmlns:a16="http://schemas.microsoft.com/office/drawing/2014/main" val="3033593464"/>
                    </a:ext>
                  </a:extLst>
                </a:gridCol>
              </a:tblGrid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Lobe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rho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p-value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9176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LUL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0.519386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9.87 E-04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6116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LLL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0.456545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4.51 E-03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88853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RUL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0.539661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5.67 E-04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02838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RML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0.530057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0.0007403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860490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RLL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0.470892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3.27 E-03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38544"/>
                  </a:ext>
                </a:extLst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30239286" y="9506246"/>
            <a:ext cx="10215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latin typeface="+mn-lt"/>
              </a:rPr>
              <a:t>Table 3:</a:t>
            </a:r>
            <a:r>
              <a:rPr lang="en-US" sz="2000" i="1">
                <a:latin typeface="+mn-lt"/>
              </a:rPr>
              <a:t> The statistical correlations for lobar data against %fSAD. </a:t>
            </a: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 sz="2000" i="1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9240062" y="4373938"/>
            <a:ext cx="966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sz="3600" b="1" u="sng">
                <a:latin typeface="+mj-lt"/>
              </a:rPr>
              <a:t>Lobar Analysis</a:t>
            </a: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34167"/>
              </p:ext>
            </p:extLst>
          </p:nvPr>
        </p:nvGraphicFramePr>
        <p:xfrm>
          <a:off x="20757468" y="27294403"/>
          <a:ext cx="7589056" cy="257950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3250620002"/>
                    </a:ext>
                  </a:extLst>
                </a:gridCol>
                <a:gridCol w="1437429">
                  <a:extLst>
                    <a:ext uri="{9D8B030D-6E8A-4147-A177-3AD203B41FA5}">
                      <a16:colId xmlns:a16="http://schemas.microsoft.com/office/drawing/2014/main" val="1329608435"/>
                    </a:ext>
                  </a:extLst>
                </a:gridCol>
                <a:gridCol w="1903155">
                  <a:extLst>
                    <a:ext uri="{9D8B030D-6E8A-4147-A177-3AD203B41FA5}">
                      <a16:colId xmlns:a16="http://schemas.microsoft.com/office/drawing/2014/main" val="3033593464"/>
                    </a:ext>
                  </a:extLst>
                </a:gridCol>
              </a:tblGrid>
              <a:tr h="644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rho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p-value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91764"/>
                  </a:ext>
                </a:extLst>
              </a:tr>
              <a:tr h="644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Percent fSAD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effectLst/>
                        </a:rPr>
                        <a:t>0.73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effectLst/>
                        </a:rPr>
                        <a:t>&lt; 0.0000001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61164"/>
                  </a:ext>
                </a:extLst>
              </a:tr>
              <a:tr h="644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Mean fSAD</a:t>
                      </a:r>
                      <a:r>
                        <a:rPr lang="en-US" sz="2400" b="1" u="none" strike="noStrike" baseline="0">
                          <a:effectLst/>
                        </a:rPr>
                        <a:t> Volume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effectLst/>
                        </a:rPr>
                        <a:t>0.73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effectLst/>
                        </a:rPr>
                        <a:t>&lt; 0.0000001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88853"/>
                  </a:ext>
                </a:extLst>
              </a:tr>
              <a:tr h="644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Mean fSAD</a:t>
                      </a:r>
                      <a:r>
                        <a:rPr lang="en-US" sz="2400" b="1" u="none" strike="noStrike" baseline="0">
                          <a:effectLst/>
                        </a:rPr>
                        <a:t> Surface Area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effectLst/>
                        </a:rPr>
                        <a:t>0.71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effectLst/>
                        </a:rPr>
                        <a:t>&lt; 0.0000001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028384"/>
                  </a:ext>
                </a:extLst>
              </a:tr>
            </a:tbl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FC2D4B34-98F3-4F42-AFD4-6515B60E885A}"/>
              </a:ext>
            </a:extLst>
          </p:cNvPr>
          <p:cNvSpPr txBox="1"/>
          <p:nvPr/>
        </p:nvSpPr>
        <p:spPr>
          <a:xfrm>
            <a:off x="22853576" y="17189551"/>
            <a:ext cx="343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+mj-lt"/>
              </a:rPr>
              <a:t>Mean fSAD Volume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C2D4B34-98F3-4F42-AFD4-6515B60E885A}"/>
              </a:ext>
            </a:extLst>
          </p:cNvPr>
          <p:cNvSpPr txBox="1"/>
          <p:nvPr/>
        </p:nvSpPr>
        <p:spPr>
          <a:xfrm>
            <a:off x="16123804" y="24515061"/>
            <a:ext cx="3432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+mj-lt"/>
              </a:rPr>
              <a:t>Mean fSAD Surface Area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0664418" y="29994140"/>
            <a:ext cx="7586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latin typeface="+mn-lt"/>
              </a:rPr>
              <a:t>Table 2:</a:t>
            </a:r>
            <a:r>
              <a:rPr lang="en-US" sz="2000" i="1">
                <a:latin typeface="+mn-lt"/>
              </a:rPr>
              <a:t> Spearman correlations for whole lung data against %fSAD, mean fSAD Volume and mean fSAD Surface Area gathered from Mummy et al. [5]</a:t>
            </a:r>
          </a:p>
          <a:p>
            <a:pPr marL="0" lvl="2" indent="0">
              <a:spcBef>
                <a:spcPts val="0"/>
              </a:spcBef>
              <a:spcAft>
                <a:spcPts val="0"/>
              </a:spcAft>
            </a:pPr>
            <a:endParaRPr lang="en-US" sz="2000" i="1">
              <a:latin typeface="+mn-lt"/>
            </a:endParaRPr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84060"/>
              </p:ext>
            </p:extLst>
          </p:nvPr>
        </p:nvGraphicFramePr>
        <p:xfrm>
          <a:off x="30261850" y="10635697"/>
          <a:ext cx="10175421" cy="345374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77125">
                  <a:extLst>
                    <a:ext uri="{9D8B030D-6E8A-4147-A177-3AD203B41FA5}">
                      <a16:colId xmlns:a16="http://schemas.microsoft.com/office/drawing/2014/main" val="3250620002"/>
                    </a:ext>
                  </a:extLst>
                </a:gridCol>
                <a:gridCol w="3406488">
                  <a:extLst>
                    <a:ext uri="{9D8B030D-6E8A-4147-A177-3AD203B41FA5}">
                      <a16:colId xmlns:a16="http://schemas.microsoft.com/office/drawing/2014/main" val="1329608435"/>
                    </a:ext>
                  </a:extLst>
                </a:gridCol>
                <a:gridCol w="3391808">
                  <a:extLst>
                    <a:ext uri="{9D8B030D-6E8A-4147-A177-3AD203B41FA5}">
                      <a16:colId xmlns:a16="http://schemas.microsoft.com/office/drawing/2014/main" val="3033593464"/>
                    </a:ext>
                  </a:extLst>
                </a:gridCol>
              </a:tblGrid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Lobe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rho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p-value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9176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LUL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0.550213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4.19 E-04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6116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LLL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0.438404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6.65 E-03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88853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RUL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0.56705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2.53 E-04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02838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RML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0.559699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3.16 E-04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860490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RLL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0.477887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2.78 E-03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38544"/>
                  </a:ext>
                </a:extLst>
              </a:tr>
            </a:tbl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29989646" y="14756166"/>
            <a:ext cx="1090599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+mj-lt"/>
              </a:rPr>
              <a:t>Mean fSAD Surface Area</a:t>
            </a:r>
          </a:p>
          <a:p>
            <a:endParaRPr lang="en-US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91263"/>
              </p:ext>
            </p:extLst>
          </p:nvPr>
        </p:nvGraphicFramePr>
        <p:xfrm>
          <a:off x="30239286" y="15406284"/>
          <a:ext cx="10215080" cy="345374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90288">
                  <a:extLst>
                    <a:ext uri="{9D8B030D-6E8A-4147-A177-3AD203B41FA5}">
                      <a16:colId xmlns:a16="http://schemas.microsoft.com/office/drawing/2014/main" val="3250620002"/>
                    </a:ext>
                  </a:extLst>
                </a:gridCol>
                <a:gridCol w="3419765">
                  <a:extLst>
                    <a:ext uri="{9D8B030D-6E8A-4147-A177-3AD203B41FA5}">
                      <a16:colId xmlns:a16="http://schemas.microsoft.com/office/drawing/2014/main" val="1329608435"/>
                    </a:ext>
                  </a:extLst>
                </a:gridCol>
                <a:gridCol w="3405027">
                  <a:extLst>
                    <a:ext uri="{9D8B030D-6E8A-4147-A177-3AD203B41FA5}">
                      <a16:colId xmlns:a16="http://schemas.microsoft.com/office/drawing/2014/main" val="3033593464"/>
                    </a:ext>
                  </a:extLst>
                </a:gridCol>
              </a:tblGrid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Lobe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rho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p-value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9176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LUL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0.550213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4.19 E-04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6116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LLL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0.438404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6.65 E-03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88853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RUL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0.56705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2.53 E-04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028384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RML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0.559699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3.16 E-04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860490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RLL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0.477887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2.78 E-03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38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D837F3-E1DC-489D-8E0E-9A3F8E2E9F19}"/>
              </a:ext>
            </a:extLst>
          </p:cNvPr>
          <p:cNvSpPr txBox="1"/>
          <p:nvPr/>
        </p:nvSpPr>
        <p:spPr>
          <a:xfrm>
            <a:off x="841105" y="14537991"/>
            <a:ext cx="1260708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Our study population was gathered from the National Heart, Lung, and Blood Institute (NHLBI) Severe Asthma Research Program III </a:t>
            </a:r>
            <a:r>
              <a:rPr lang="en-US" b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Sarp</a:t>
            </a:r>
            <a:r>
              <a:rPr lang="en-US" b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III) </a:t>
            </a:r>
            <a:r>
              <a:rPr lang="en-US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population.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+mn-lt"/>
            </a:endParaRPr>
          </a:p>
          <a:p>
            <a:endParaRPr lang="en-US" err="1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E2AE8-889A-4549-9061-C9D91C2D0AA1}"/>
              </a:ext>
            </a:extLst>
          </p:cNvPr>
          <p:cNvSpPr txBox="1"/>
          <p:nvPr/>
        </p:nvSpPr>
        <p:spPr>
          <a:xfrm>
            <a:off x="859710" y="15436289"/>
            <a:ext cx="7515453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All subjects underwent spirometry to gather forced expiratory volume in one second (FEV</a:t>
            </a:r>
            <a:r>
              <a:rPr lang="en-US" baseline="-25000">
                <a:latin typeface="+mn-lt"/>
              </a:rPr>
              <a:t>1</a:t>
            </a:r>
            <a:r>
              <a:rPr lang="en-US">
                <a:latin typeface="+mn-lt"/>
              </a:rPr>
              <a:t>), forced vital capacity (FVC) as well as an FEV</a:t>
            </a:r>
            <a:r>
              <a:rPr lang="en-US" baseline="-25000">
                <a:latin typeface="+mn-lt"/>
              </a:rPr>
              <a:t>1 </a:t>
            </a:r>
            <a:r>
              <a:rPr lang="en-US">
                <a:latin typeface="+mn-lt"/>
              </a:rPr>
              <a:t>/FVC. 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Percent predicted (PP) values were calculated using reference values from the Global Lung Function Initiative Standard [1]. </a:t>
            </a:r>
            <a:endParaRPr lang="en-US">
              <a:latin typeface="+mn-lt"/>
              <a:cs typeface="Arial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CT and MRI images were gathered after bronchodilation using the inhalation of albuterol. The CT was acquired at both total lung capacity (TLC) and functional residual capacity (FRC). </a:t>
            </a:r>
            <a:endParaRPr lang="en-US">
              <a:latin typeface="+mn-lt"/>
              <a:cs typeface="Arial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MRI was acquired at FRC plus the volume of an approximately one-liter gas bag which was normalized to the subjects TLC.</a:t>
            </a:r>
            <a:endParaRPr lang="en-US">
              <a:latin typeface="+mn-lt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B8DB22-C7B4-461A-A4E8-51FD776BE983}"/>
              </a:ext>
            </a:extLst>
          </p:cNvPr>
          <p:cNvSpPr/>
          <p:nvPr/>
        </p:nvSpPr>
        <p:spPr>
          <a:xfrm>
            <a:off x="36141241" y="30712277"/>
            <a:ext cx="7720322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Wisconsin Alumni Research Foundation (WARF)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GE Healthcare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>
              <a:latin typeface="Palatino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790E65-D622-48AA-B46A-EFE94BEAA3B4}"/>
              </a:ext>
            </a:extLst>
          </p:cNvPr>
          <p:cNvSpPr/>
          <p:nvPr/>
        </p:nvSpPr>
        <p:spPr>
          <a:xfrm>
            <a:off x="29211052" y="30712277"/>
            <a:ext cx="7720322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>
                <a:latin typeface="+mn-lt"/>
                <a:cs typeface="Arial"/>
              </a:rPr>
              <a:t>The Severe Asthma Research Program (SARP)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>
                <a:latin typeface="Palatino"/>
                <a:cs typeface="Arial"/>
              </a:rPr>
              <a:t>NIH/NHLBI R01 HL115118 </a:t>
            </a:r>
            <a:endParaRPr lang="en-US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>
                <a:latin typeface="Palatino"/>
                <a:cs typeface="Arial"/>
              </a:rPr>
              <a:t>NIH/NHLBI U10 HL109168</a:t>
            </a:r>
            <a:endParaRPr lang="en-US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>
                <a:latin typeface="Palatino"/>
                <a:cs typeface="Arial"/>
              </a:rPr>
              <a:t>NIH S10 OD016394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48426" y="27216791"/>
            <a:ext cx="3138281" cy="31772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827446" y="26895484"/>
            <a:ext cx="189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Digital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dashDot"/>
          <a:round/>
          <a:headEnd type="none" w="med" len="med"/>
          <a:tailEnd type="none" w="med" len="med"/>
        </a:ln>
        <a:effectLst/>
      </a:spPr>
      <a:bodyPr vert="horz" wrap="square" lIns="0" tIns="45720" rIns="27432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just" defTabSz="1089025" rtl="0" eaLnBrk="1" fontAlgn="base" latinLnBrk="0" hangingPunct="1">
          <a:lnSpc>
            <a:spcPct val="10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dashDot"/>
          <a:round/>
          <a:headEnd type="none" w="med" len="med"/>
          <a:tailEnd type="none" w="med" len="med"/>
        </a:ln>
        <a:effectLst/>
      </a:spPr>
      <a:bodyPr vert="horz" wrap="square" lIns="0" tIns="45720" rIns="27432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just" defTabSz="1089025" rtl="0" eaLnBrk="1" fontAlgn="base" latinLnBrk="0" hangingPunct="1">
          <a:lnSpc>
            <a:spcPct val="10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2</TotalTime>
  <Words>848</Words>
  <Application>Microsoft Office PowerPoint</Application>
  <PresentationFormat>Custom</PresentationFormat>
  <Paragraphs>213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Arial,Sans-Serif</vt:lpstr>
      <vt:lpstr>Calibri</vt:lpstr>
      <vt:lpstr>Helvetica</vt:lpstr>
      <vt:lpstr>Palatino</vt:lpstr>
      <vt:lpstr>Times New Roman</vt:lpstr>
      <vt:lpstr>Standarddesign</vt:lpstr>
      <vt:lpstr>PowerPoint Presentation</vt:lpstr>
    </vt:vector>
  </TitlesOfParts>
  <Company>UW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Benjamin Titz</dc:creator>
  <cp:lastModifiedBy>Peter Hotvedt</cp:lastModifiedBy>
  <cp:revision>7</cp:revision>
  <dcterms:created xsi:type="dcterms:W3CDTF">2006-01-13T03:24:31Z</dcterms:created>
  <dcterms:modified xsi:type="dcterms:W3CDTF">2019-12-02T19:40:29Z</dcterms:modified>
</cp:coreProperties>
</file>