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6" r:id="rId9"/>
    <p:sldId id="277" r:id="rId10"/>
    <p:sldId id="263" r:id="rId11"/>
    <p:sldId id="267" r:id="rId12"/>
    <p:sldId id="268" r:id="rId13"/>
    <p:sldId id="288" r:id="rId14"/>
    <p:sldId id="287" r:id="rId15"/>
    <p:sldId id="285" r:id="rId16"/>
    <p:sldId id="286" r:id="rId17"/>
    <p:sldId id="289" r:id="rId18"/>
    <p:sldId id="269" r:id="rId19"/>
    <p:sldId id="270" r:id="rId20"/>
    <p:sldId id="279" r:id="rId21"/>
    <p:sldId id="280" r:id="rId22"/>
    <p:sldId id="281" r:id="rId23"/>
    <p:sldId id="282" r:id="rId24"/>
    <p:sldId id="272" r:id="rId25"/>
    <p:sldId id="273" r:id="rId26"/>
    <p:sldId id="283" r:id="rId27"/>
    <p:sldId id="275" r:id="rId28"/>
    <p:sldId id="276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17.153582499999999</c:v>
                </c:pt>
                <c:pt idx="1">
                  <c:v>13.6771666</c:v>
                </c:pt>
                <c:pt idx="2">
                  <c:v>10.4292476</c:v>
                </c:pt>
                <c:pt idx="3">
                  <c:v>4.1129426999999996</c:v>
                </c:pt>
                <c:pt idx="4">
                  <c:v>4.8963600000000003E-2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3-408E-AF32-8ADC4CCAE723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17.120940099999999</c:v>
                </c:pt>
                <c:pt idx="1">
                  <c:v>13.448669799999999</c:v>
                </c:pt>
                <c:pt idx="2">
                  <c:v>10.6740656</c:v>
                </c:pt>
                <c:pt idx="3">
                  <c:v>4.1945487000000004</c:v>
                </c:pt>
                <c:pt idx="4">
                  <c:v>8.1605999999999998E-2</c:v>
                </c:pt>
                <c:pt idx="5">
                  <c:v>1.6321200000000001E-2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3-408E-AF32-8ADC4CCAE723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17.202546099999999</c:v>
                </c:pt>
                <c:pt idx="1">
                  <c:v>13.8403787</c:v>
                </c:pt>
                <c:pt idx="2">
                  <c:v>11.5227681</c:v>
                </c:pt>
                <c:pt idx="3">
                  <c:v>4.7984331999999998</c:v>
                </c:pt>
                <c:pt idx="4">
                  <c:v>1.4852293000000001</c:v>
                </c:pt>
                <c:pt idx="5">
                  <c:v>0.1142484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3-408E-AF32-8ADC4CCAE723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17.104618899999998</c:v>
                </c:pt>
                <c:pt idx="1">
                  <c:v>13.791415000000001</c:v>
                </c:pt>
                <c:pt idx="2">
                  <c:v>12.0287253</c:v>
                </c:pt>
                <c:pt idx="3">
                  <c:v>7.1323648999999998</c:v>
                </c:pt>
                <c:pt idx="4">
                  <c:v>5.1738207999999997</c:v>
                </c:pt>
                <c:pt idx="5">
                  <c:v>4.4393666999999999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03-408E-AF32-8ADC4CCAE723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16.9250857</c:v>
                </c:pt>
                <c:pt idx="1">
                  <c:v>14.672759900000001</c:v>
                </c:pt>
                <c:pt idx="2">
                  <c:v>13.3670638</c:v>
                </c:pt>
                <c:pt idx="3">
                  <c:v>13.187530600000001</c:v>
                </c:pt>
                <c:pt idx="4">
                  <c:v>13.187530600000001</c:v>
                </c:pt>
                <c:pt idx="5">
                  <c:v>13.220173000000001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03-408E-AF32-8ADC4CCAE723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16.8761221</c:v>
                </c:pt>
                <c:pt idx="1">
                  <c:v>15.4235352</c:v>
                </c:pt>
                <c:pt idx="2">
                  <c:v>14.7217235</c:v>
                </c:pt>
                <c:pt idx="3">
                  <c:v>14.7706871</c:v>
                </c:pt>
                <c:pt idx="4">
                  <c:v>14.689081099999999</c:v>
                </c:pt>
                <c:pt idx="5">
                  <c:v>14.9828627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3-408E-AF32-8ADC4CCAE723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17.104618899999998</c:v>
                </c:pt>
                <c:pt idx="1">
                  <c:v>16.696588899999998</c:v>
                </c:pt>
                <c:pt idx="2">
                  <c:v>16.9414069</c:v>
                </c:pt>
                <c:pt idx="3">
                  <c:v>17.186224899999999</c:v>
                </c:pt>
                <c:pt idx="4">
                  <c:v>17.202546099999999</c:v>
                </c:pt>
                <c:pt idx="5">
                  <c:v>17.2351885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4-4B8A-BFF2-CBC898A67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974320"/>
        <c:axId val="375975960"/>
      </c:barChart>
      <c:catAx>
        <c:axId val="37597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5960"/>
        <c:crosses val="autoZero"/>
        <c:auto val="1"/>
        <c:lblAlgn val="ctr"/>
        <c:lblOffset val="100"/>
        <c:noMultiLvlLbl val="0"/>
      </c:catAx>
      <c:valAx>
        <c:axId val="37597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597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a=0.0001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Trang_tính1!$B$2:$B$7</c:f>
              <c:numCache>
                <c:formatCode>General</c:formatCode>
                <c:ptCount val="6"/>
                <c:pt idx="0">
                  <c:v>17.167101800000001</c:v>
                </c:pt>
                <c:pt idx="1">
                  <c:v>16.840731099999999</c:v>
                </c:pt>
                <c:pt idx="2">
                  <c:v>19.973890300000001</c:v>
                </c:pt>
                <c:pt idx="3">
                  <c:v>21.801566600000001</c:v>
                </c:pt>
                <c:pt idx="4">
                  <c:v>21.1488251</c:v>
                </c:pt>
                <c:pt idx="5">
                  <c:v>22.323759800000001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6-4415-BD16-0B8CC58BEC75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a=0.001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Trang_tính1!$C$2:$C$7</c:f>
              <c:numCache>
                <c:formatCode>General</c:formatCode>
                <c:ptCount val="6"/>
                <c:pt idx="0">
                  <c:v>17.101827700000001</c:v>
                </c:pt>
                <c:pt idx="1">
                  <c:v>16.710182799999998</c:v>
                </c:pt>
                <c:pt idx="2">
                  <c:v>18.994778100000001</c:v>
                </c:pt>
                <c:pt idx="3">
                  <c:v>21.540469999999999</c:v>
                </c:pt>
                <c:pt idx="4">
                  <c:v>20.430809400000001</c:v>
                </c:pt>
                <c:pt idx="5">
                  <c:v>21.1488251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6-4415-BD16-0B8CC58BEC75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a=0.01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Trang_tính1!$D$2:$D$7</c:f>
              <c:numCache>
                <c:formatCode>General</c:formatCode>
                <c:ptCount val="6"/>
                <c:pt idx="0">
                  <c:v>17.297650099999998</c:v>
                </c:pt>
                <c:pt idx="1">
                  <c:v>16.579634500000001</c:v>
                </c:pt>
                <c:pt idx="2">
                  <c:v>18.472584900000001</c:v>
                </c:pt>
                <c:pt idx="3">
                  <c:v>20.430809400000001</c:v>
                </c:pt>
                <c:pt idx="4">
                  <c:v>21.2140992</c:v>
                </c:pt>
                <c:pt idx="5">
                  <c:v>21.475195800000002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6-4415-BD16-0B8CC58BEC75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a=1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Trang_tính1!$E$2:$E$7</c:f>
              <c:numCache>
                <c:formatCode>General</c:formatCode>
                <c:ptCount val="6"/>
                <c:pt idx="0">
                  <c:v>17.4934726</c:v>
                </c:pt>
                <c:pt idx="1">
                  <c:v>16.5143603</c:v>
                </c:pt>
                <c:pt idx="2">
                  <c:v>16.579634500000001</c:v>
                </c:pt>
                <c:pt idx="3">
                  <c:v>19.451697100000001</c:v>
                </c:pt>
                <c:pt idx="4">
                  <c:v>18.733681499999999</c:v>
                </c:pt>
                <c:pt idx="5">
                  <c:v>19.386423000000001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96-4415-BD16-0B8CC58BEC75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a=10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Trang_tính1!$F$2:$F$7</c:f>
              <c:numCache>
                <c:formatCode>General</c:formatCode>
                <c:ptCount val="6"/>
                <c:pt idx="0">
                  <c:v>17.754569199999999</c:v>
                </c:pt>
                <c:pt idx="1">
                  <c:v>16.644908600000001</c:v>
                </c:pt>
                <c:pt idx="2">
                  <c:v>16.318537899999999</c:v>
                </c:pt>
                <c:pt idx="3">
                  <c:v>15.9921671</c:v>
                </c:pt>
                <c:pt idx="4">
                  <c:v>16.187989600000002</c:v>
                </c:pt>
                <c:pt idx="5">
                  <c:v>16.057441300000001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96-4415-BD16-0B8CC58BEC75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a=20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Trang_tính1!$G$2:$G$7</c:f>
              <c:numCache>
                <c:formatCode>General</c:formatCode>
                <c:ptCount val="6"/>
                <c:pt idx="0">
                  <c:v>17.819843299999999</c:v>
                </c:pt>
                <c:pt idx="1">
                  <c:v>16.318537899999999</c:v>
                </c:pt>
                <c:pt idx="2">
                  <c:v>16.9712794</c:v>
                </c:pt>
                <c:pt idx="3">
                  <c:v>16.4490862</c:v>
                </c:pt>
                <c:pt idx="4">
                  <c:v>16.906005199999999</c:v>
                </c:pt>
                <c:pt idx="5">
                  <c:v>16.579634500000001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96-4415-BD16-0B8CC58BEC75}"/>
            </c:ext>
          </c:extLst>
        </c:ser>
        <c:ser>
          <c:idx val="6"/>
          <c:order val="6"/>
          <c:tx>
            <c:strRef>
              <c:f>Trang_tính1!$H$1</c:f>
              <c:strCache>
                <c:ptCount val="1"/>
                <c:pt idx="0">
                  <c:v>a=100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Trang_tính1!$A$2:$A$7</c:f>
              <c:strCache>
                <c:ptCount val="6"/>
                <c:pt idx="0">
                  <c:v>h=1</c:v>
                </c:pt>
                <c:pt idx="1">
                  <c:v>h=10</c:v>
                </c:pt>
                <c:pt idx="2">
                  <c:v>h=20</c:v>
                </c:pt>
                <c:pt idx="3">
                  <c:v>h=50</c:v>
                </c:pt>
                <c:pt idx="4">
                  <c:v>h=70</c:v>
                </c:pt>
                <c:pt idx="5">
                  <c:v>h=100</c:v>
                </c:pt>
              </c:strCache>
            </c:strRef>
          </c:cat>
          <c:val>
            <c:numRef>
              <c:f>Trang_tính1!$H$2:$H$7</c:f>
              <c:numCache>
                <c:formatCode>General</c:formatCode>
                <c:ptCount val="6"/>
                <c:pt idx="0">
                  <c:v>18.015665800000001</c:v>
                </c:pt>
                <c:pt idx="1">
                  <c:v>17.297650099999998</c:v>
                </c:pt>
                <c:pt idx="2">
                  <c:v>17.428198399999999</c:v>
                </c:pt>
                <c:pt idx="3">
                  <c:v>17.754569199999999</c:v>
                </c:pt>
                <c:pt idx="4">
                  <c:v>17.819843299999999</c:v>
                </c:pt>
                <c:pt idx="5">
                  <c:v>17.819843299999999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7-44C8-8750-FD5EA4F45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750064"/>
        <c:axId val="376751704"/>
      </c:barChart>
      <c:catAx>
        <c:axId val="3767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1704"/>
        <c:crosses val="autoZero"/>
        <c:auto val="1"/>
        <c:lblAlgn val="ctr"/>
        <c:lblOffset val="100"/>
        <c:noMultiLvlLbl val="0"/>
      </c:catAx>
      <c:valAx>
        <c:axId val="37675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7675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88206198192899"/>
          <c:y val="0.89935067862752882"/>
          <c:w val="0.57823587603614202"/>
          <c:h val="6.4657496695167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train</a:t>
            </a:r>
            <a:r>
              <a:rPr lang="vi-VN" b="1" baseline="0" dirty="0"/>
              <a:t> </a:t>
            </a:r>
            <a:r>
              <a:rPr lang="vi-VN" b="1" baseline="0" dirty="0" err="1"/>
              <a:t>set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24.579729100000002</c:v>
                </c:pt>
                <c:pt idx="1">
                  <c:v>24.579729100000002</c:v>
                </c:pt>
                <c:pt idx="2">
                  <c:v>18.508242200000002</c:v>
                </c:pt>
                <c:pt idx="3">
                  <c:v>18.051248600000001</c:v>
                </c:pt>
                <c:pt idx="4">
                  <c:v>22.980251299999999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4-4B2B-90A0-55AE2B280937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24.579729100000002</c:v>
                </c:pt>
                <c:pt idx="1">
                  <c:v>17.9370002</c:v>
                </c:pt>
                <c:pt idx="2">
                  <c:v>16.8434797</c:v>
                </c:pt>
                <c:pt idx="3">
                  <c:v>13.9709483</c:v>
                </c:pt>
                <c:pt idx="4">
                  <c:v>7.5077525999999999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4-4B2B-90A0-55AE2B280937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17.871715399999999</c:v>
                </c:pt>
                <c:pt idx="1">
                  <c:v>16.729231299999999</c:v>
                </c:pt>
                <c:pt idx="2">
                  <c:v>15.652032</c:v>
                </c:pt>
                <c:pt idx="3">
                  <c:v>10.7719928</c:v>
                </c:pt>
                <c:pt idx="4">
                  <c:v>1.4036233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4-4B2B-90A0-55AE2B280937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17.2515097</c:v>
                </c:pt>
                <c:pt idx="1">
                  <c:v>16.4680921</c:v>
                </c:pt>
                <c:pt idx="2">
                  <c:v>15.064468700000001</c:v>
                </c:pt>
                <c:pt idx="3">
                  <c:v>9.5805451000000001</c:v>
                </c:pt>
                <c:pt idx="4">
                  <c:v>0.57124200000000003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4-4B2B-90A0-55AE2B280937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17.120940099999999</c:v>
                </c:pt>
                <c:pt idx="1">
                  <c:v>16.4680921</c:v>
                </c:pt>
                <c:pt idx="2">
                  <c:v>14.444263100000001</c:v>
                </c:pt>
                <c:pt idx="3">
                  <c:v>7.9810673999999997</c:v>
                </c:pt>
                <c:pt idx="4">
                  <c:v>0.163212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4-4B2B-90A0-55AE2B280937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16.957728100000001</c:v>
                </c:pt>
                <c:pt idx="1">
                  <c:v>16.810837299999999</c:v>
                </c:pt>
                <c:pt idx="2">
                  <c:v>14.068875500000001</c:v>
                </c:pt>
                <c:pt idx="3">
                  <c:v>7.0181164999999996</c:v>
                </c:pt>
                <c:pt idx="4">
                  <c:v>8.1605999999999998E-2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74-4B2B-90A0-55AE2B280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014608"/>
        <c:axId val="388019528"/>
      </c:barChart>
      <c:catAx>
        <c:axId val="38801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9528"/>
        <c:crosses val="autoZero"/>
        <c:auto val="1"/>
        <c:lblAlgn val="ctr"/>
        <c:lblOffset val="100"/>
        <c:noMultiLvlLbl val="0"/>
      </c:catAx>
      <c:valAx>
        <c:axId val="38801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38801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 dirty="0" err="1"/>
              <a:t>Độ</a:t>
            </a:r>
            <a:r>
              <a:rPr lang="vi-VN" b="1" baseline="0" dirty="0"/>
              <a:t> </a:t>
            </a:r>
            <a:r>
              <a:rPr lang="vi-VN" b="1" baseline="0" dirty="0" err="1"/>
              <a:t>lỗi</a:t>
            </a:r>
            <a:r>
              <a:rPr lang="vi-VN" b="1" baseline="0" dirty="0"/>
              <a:t> trên </a:t>
            </a:r>
            <a:r>
              <a:rPr lang="vi-VN" b="1" baseline="0" dirty="0" err="1"/>
              <a:t>validation</a:t>
            </a:r>
            <a:endParaRPr lang="vi-V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c=0.1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24.608355100000001</c:v>
                </c:pt>
                <c:pt idx="1">
                  <c:v>24.608355100000001</c:v>
                </c:pt>
                <c:pt idx="2">
                  <c:v>18.537859000000001</c:v>
                </c:pt>
                <c:pt idx="3">
                  <c:v>19.3211488</c:v>
                </c:pt>
                <c:pt idx="4">
                  <c:v>23.172323800000001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C-4F95-B570-D832094B74DB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24.608355100000001</c:v>
                </c:pt>
                <c:pt idx="1">
                  <c:v>18.276762399999999</c:v>
                </c:pt>
                <c:pt idx="2">
                  <c:v>16.9712794</c:v>
                </c:pt>
                <c:pt idx="3">
                  <c:v>16.4490862</c:v>
                </c:pt>
                <c:pt idx="4">
                  <c:v>18.146214100000002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8C-4F95-B570-D832094B74DB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c=10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Trang_tính1!$D$2:$D$6</c:f>
              <c:numCache>
                <c:formatCode>General</c:formatCode>
                <c:ptCount val="5"/>
                <c:pt idx="0">
                  <c:v>18.146214100000002</c:v>
                </c:pt>
                <c:pt idx="1">
                  <c:v>16.906005199999999</c:v>
                </c:pt>
                <c:pt idx="2">
                  <c:v>16.9712794</c:v>
                </c:pt>
                <c:pt idx="3">
                  <c:v>15.8616188</c:v>
                </c:pt>
                <c:pt idx="4">
                  <c:v>20.6266319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8C-4F95-B570-D832094B74DB}"/>
            </c:ext>
          </c:extLst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c=20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Trang_tính1!$E$2:$E$6</c:f>
              <c:numCache>
                <c:formatCode>General</c:formatCode>
                <c:ptCount val="5"/>
                <c:pt idx="0">
                  <c:v>17.4934726</c:v>
                </c:pt>
                <c:pt idx="1">
                  <c:v>16.579634500000001</c:v>
                </c:pt>
                <c:pt idx="2">
                  <c:v>16.383811999999999</c:v>
                </c:pt>
                <c:pt idx="3">
                  <c:v>16.383811999999999</c:v>
                </c:pt>
                <c:pt idx="4">
                  <c:v>21.605744099999999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8C-4F95-B570-D832094B74DB}"/>
            </c:ext>
          </c:extLst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c=50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Trang_tính1!$F$2:$F$6</c:f>
              <c:numCache>
                <c:formatCode>General</c:formatCode>
                <c:ptCount val="5"/>
                <c:pt idx="0">
                  <c:v>17.297650099999998</c:v>
                </c:pt>
                <c:pt idx="1">
                  <c:v>16.579634500000001</c:v>
                </c:pt>
                <c:pt idx="2">
                  <c:v>16.4490862</c:v>
                </c:pt>
                <c:pt idx="3">
                  <c:v>17.624020900000001</c:v>
                </c:pt>
                <c:pt idx="4">
                  <c:v>22.1932115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8C-4F95-B570-D832094B74DB}"/>
            </c:ext>
          </c:extLst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c=100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Trang_tính1!$A$2:$A$6</c:f>
              <c:strCache>
                <c:ptCount val="5"/>
                <c:pt idx="0">
                  <c:v>g=0.0001</c:v>
                </c:pt>
                <c:pt idx="1">
                  <c:v>g=0.001</c:v>
                </c:pt>
                <c:pt idx="2">
                  <c:v>g=0.01</c:v>
                </c:pt>
                <c:pt idx="3">
                  <c:v>g=0.1</c:v>
                </c:pt>
                <c:pt idx="4">
                  <c:v>g=1</c:v>
                </c:pt>
              </c:strCache>
            </c:strRef>
          </c:cat>
          <c:val>
            <c:numRef>
              <c:f>Trang_tính1!$G$2:$G$6</c:f>
              <c:numCache>
                <c:formatCode>General</c:formatCode>
                <c:ptCount val="5"/>
                <c:pt idx="0">
                  <c:v>16.9712794</c:v>
                </c:pt>
                <c:pt idx="1">
                  <c:v>16.710182799999998</c:v>
                </c:pt>
                <c:pt idx="2">
                  <c:v>16.710182799999998</c:v>
                </c:pt>
                <c:pt idx="3">
                  <c:v>18.472584900000001</c:v>
                </c:pt>
                <c:pt idx="4">
                  <c:v>22.127937299999999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8C-4F95-B570-D832094B7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698216"/>
        <c:axId val="434695920"/>
      </c:barChart>
      <c:catAx>
        <c:axId val="43469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5920"/>
        <c:crosses val="autoZero"/>
        <c:auto val="1"/>
        <c:lblAlgn val="ctr"/>
        <c:lblOffset val="100"/>
        <c:noMultiLvlLbl val="0"/>
      </c:catAx>
      <c:valAx>
        <c:axId val="43469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43469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DE80A-9A57-433C-BBD9-C4F5704478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5922A-0F0F-4B13-87CA-B5EAC428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73D3-00E6-40C4-9851-F011A1FA0DB5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43E3-FF9B-47E2-ABF0-101AE372E6D1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3E3-2C15-4565-82CF-DEC5B3EB042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DFDA-278C-46A7-B1CA-44B21C41FC78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ECD4-2F84-45E4-A2C4-5F8E42848D80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AC88-83B7-4D42-AFDB-007F5F6348B4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CAF4-D8FB-4C97-A2FE-1D6A7D846A49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0CDB-579C-4A53-A9BB-E972AF6F4D5B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31BD-C07E-4142-AFB6-499E5A8C9EE5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718B-0456-4D55-8302-9BE417BD149F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AA77-561A-4842-A184-9AF45B5D8575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D01F-00D7-4762-B742-988B931C607A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56CF-4250-47A3-8B17-8AEE5B85EA3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4B0-5183-41C5-B024-A7FFC854F1E9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44B-93B7-4835-91D7-6943315BE2A1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5225-4534-4678-B705-F1F689AA3D5F}" type="datetime1">
              <a:rPr lang="en-US" smtClean="0"/>
              <a:t>1/8/2020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1C35-EC41-492A-AD27-ED7D44305E1D}" type="datetime1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ho-chi-minh-city-weather-history/vn.aspx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648596-39AB-4D1D-B1D7-6BB7529F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1405747"/>
            <a:ext cx="9342783" cy="20232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KỲ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7D43173-1A9C-4B49-BA07-355F8051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50833"/>
            <a:ext cx="8759687" cy="2528097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1612579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1412403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4E734-9C4D-43FA-A7CF-6B4A71DD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LOẠI BỎ CỘT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6DAFB-04E0-485B-8876-74E321B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đo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7C9D7-0EA4-4E16-B348-11C4354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THIẾU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95BC2A-EFF3-4840-B6A7-08558D36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89670"/>
          </a:xfrm>
        </p:spPr>
        <p:txBody>
          <a:bodyPr>
            <a:no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3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FA51A-2E27-4F0A-9A95-0E3DA43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543C2B-FB5A-40B3-A07D-470C4869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4411B68-615B-4A73-B19A-63810128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7" y="3052543"/>
            <a:ext cx="8162925" cy="28277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214A7-92CD-421A-97D2-9C43B62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TIME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476D1C-F6EF-44CF-965E-0F49D2C9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10075" cy="3484837"/>
          </a:xfrm>
        </p:spPr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6:00 - &gt; 15:00 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18:00 - &gt; 3:00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</a:t>
            </a:r>
          </a:p>
          <a:p>
            <a:pPr lvl="1"/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”sang”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“toi” trong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5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A7CD5B-E085-4B7C-8131-855F4DB8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MONTH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5CD503-2560-4E37-B623-7D2112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[5,6,7,8,9,10,11]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“mua”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[12, 1, 2, 3, 4]  “kho”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mưa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mùa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khô ở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miền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Nam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40D2F3-772B-450C-B655-3C08FE43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CỘT DIRECTION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B55FFE-A36B-489E-9521-9A4E0E03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tiên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6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2F241B-7393-42F1-9956-CE9AF4CA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 – WEATHER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5DFDD27-66F8-4AE5-94DA-CE5FEE6E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khi ta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5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7CBA29-0DB8-4F2F-A8E7-37A7713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97F8C7-70E0-4241-8BF9-E9CAFF54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OneHotDecoder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5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A3DCB-DF04-42D0-92D3-1288942C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CHUẨN HÓA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4FC58C-6B8C-4A8D-87C1-D0266D74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StandarScaler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86E0A1-7F86-4294-89AE-43C9711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MÔ HÌNH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B9EA34-DB30-4971-9BBF-278572DD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/RBF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52670-5660-4DFD-9D20-CCF1746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ĐẶT RA:</a:t>
            </a:r>
            <a:endParaRPr lang="vi-V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7C623-C509-4518-A65D-7A87485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hay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80%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1AE93E-822D-45E0-92FA-92070C5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b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218035B1-AC51-47EB-ADF7-9CF6C6F90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25198"/>
              </p:ext>
            </p:extLst>
          </p:nvPr>
        </p:nvGraphicFramePr>
        <p:xfrm>
          <a:off x="507216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8650FA7-47F9-4150-AE03-29EB8863B1CD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h = 100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khi a = 0.0001)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khi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hơn, nhưng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0.01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8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A48BD4-4325-45C7-A80D-1AB293B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8" y="243840"/>
            <a:ext cx="8596668" cy="1320800"/>
          </a:xfrm>
        </p:spPr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75E3D917-A37B-4500-A3E3-E9006599D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62513"/>
              </p:ext>
            </p:extLst>
          </p:nvPr>
        </p:nvGraphicFramePr>
        <p:xfrm>
          <a:off x="676978" y="90424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19C499C-A9A3-4B1F-AC7C-18507D40C810}"/>
              </a:ext>
            </a:extLst>
          </p:cNvPr>
          <p:cNvSpPr txBox="1"/>
          <p:nvPr/>
        </p:nvSpPr>
        <p:spPr>
          <a:xfrm>
            <a:off x="393895" y="4785677"/>
            <a:ext cx="9439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&lt;=1 theo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tăng, trong khi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đây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tinh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=100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lên cao hơn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83A155-7FDB-428D-96DD-4A61549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vi-VN" dirty="0">
              <a:solidFill>
                <a:srgbClr val="002060"/>
              </a:solidFill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12D11FB5-850A-46C4-BE7C-9C1D08A7C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423389"/>
              </p:ext>
            </p:extLst>
          </p:nvPr>
        </p:nvGraphicFramePr>
        <p:xfrm>
          <a:off x="677334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2546BEB-F64E-499D-B90D-A19D56D1C85D}"/>
              </a:ext>
            </a:extLst>
          </p:cNvPr>
          <p:cNvSpPr txBox="1"/>
          <p:nvPr/>
        </p:nvSpPr>
        <p:spPr>
          <a:xfrm>
            <a:off x="407963" y="5151437"/>
            <a:ext cx="943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0D7A4-5404-424C-888E-D92DB3EF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b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A89ED7B1-2312-43B0-B6FE-04B7F967C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284862"/>
              </p:ext>
            </p:extLst>
          </p:nvPr>
        </p:nvGraphicFramePr>
        <p:xfrm>
          <a:off x="677690" y="138918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E64A5A-63E4-4EA7-8A8D-9179B08EC517}"/>
              </a:ext>
            </a:extLst>
          </p:cNvPr>
          <p:cNvSpPr txBox="1"/>
          <p:nvPr/>
        </p:nvSpPr>
        <p:spPr>
          <a:xfrm>
            <a:off x="407963" y="5151437"/>
            <a:ext cx="9439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g=1 ta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&gt;10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C=0.1.</a:t>
            </a:r>
          </a:p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c=10,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125DA9-14D1-463E-BAFC-4A888D8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CUỐI CÙNG CỦA</a:t>
            </a:r>
            <a:b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MÔ HÌNH</a:t>
            </a:r>
            <a:endParaRPr lang="vi-VN" dirty="0"/>
          </a:p>
        </p:txBody>
      </p:sp>
      <p:graphicFrame>
        <p:nvGraphicFramePr>
          <p:cNvPr id="33" name="Bảng 33">
            <a:extLst>
              <a:ext uri="{FF2B5EF4-FFF2-40B4-BE49-F238E27FC236}">
                <a16:creationId xmlns:a16="http://schemas.microsoft.com/office/drawing/2014/main" id="{398CEA2E-2F4A-4E22-8188-EA9345035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84681"/>
              </p:ext>
            </p:extLst>
          </p:nvPr>
        </p:nvGraphicFramePr>
        <p:xfrm>
          <a:off x="677334" y="2730431"/>
          <a:ext cx="75406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53">
                  <a:extLst>
                    <a:ext uri="{9D8B030D-6E8A-4147-A177-3AD203B41FA5}">
                      <a16:colId xmlns:a16="http://schemas.microsoft.com/office/drawing/2014/main" val="1758943881"/>
                    </a:ext>
                  </a:extLst>
                </a:gridCol>
                <a:gridCol w="2270654">
                  <a:extLst>
                    <a:ext uri="{9D8B030D-6E8A-4147-A177-3AD203B41FA5}">
                      <a16:colId xmlns:a16="http://schemas.microsoft.com/office/drawing/2014/main" val="1088960341"/>
                    </a:ext>
                  </a:extLst>
                </a:gridCol>
                <a:gridCol w="2756453">
                  <a:extLst>
                    <a:ext uri="{9D8B030D-6E8A-4147-A177-3AD203B41FA5}">
                      <a16:colId xmlns:a16="http://schemas.microsoft.com/office/drawing/2014/main" val="174004004"/>
                    </a:ext>
                  </a:extLst>
                </a:gridCol>
              </a:tblGrid>
              <a:tr h="459146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8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MLPClassification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13.3997062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16.1227154</a:t>
                      </a:r>
                      <a:endParaRPr lang="vi-VN" b="1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0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 dirty="0"/>
                        <a:t>SVM </a:t>
                      </a:r>
                      <a:r>
                        <a:rPr lang="vi-VN" b="1" dirty="0" err="1"/>
                        <a:t>Gaussian</a:t>
                      </a:r>
                      <a:r>
                        <a:rPr lang="vi-VN" b="1" dirty="0"/>
                        <a:t>/RDF </a:t>
                      </a:r>
                      <a:r>
                        <a:rPr lang="vi-VN" b="1" dirty="0" err="1"/>
                        <a:t>kernel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10.7719928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15.8616188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71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25E9B3F1-BF7F-49D6-ADB7-5816B85A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52613"/>
            <a:ext cx="4838859" cy="16780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F7FD198-FCAE-4DFE-AF3F-68B40787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45" y="4226601"/>
            <a:ext cx="4977562" cy="1678084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090A82E-CD63-4099-9565-03B9F6864981}"/>
              </a:ext>
            </a:extLst>
          </p:cNvPr>
          <p:cNvSpPr txBox="1"/>
          <p:nvPr/>
        </p:nvSpPr>
        <p:spPr>
          <a:xfrm>
            <a:off x="1355433" y="584696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MLPCLF</a:t>
            </a:r>
            <a:endParaRPr lang="vi-VN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00E4476-7A0F-481F-AECA-975D805F3B7D}"/>
              </a:ext>
            </a:extLst>
          </p:cNvPr>
          <p:cNvSpPr txBox="1"/>
          <p:nvPr/>
        </p:nvSpPr>
        <p:spPr>
          <a:xfrm>
            <a:off x="1355433" y="3592471"/>
            <a:ext cx="200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SVMCLF</a:t>
            </a:r>
            <a:endParaRPr lang="vi-VN" dirty="0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DC025AE4-06A3-41A6-B268-4A5B69C672EA}"/>
              </a:ext>
            </a:extLst>
          </p:cNvPr>
          <p:cNvSpPr/>
          <p:nvPr/>
        </p:nvSpPr>
        <p:spPr>
          <a:xfrm>
            <a:off x="4253948" y="242514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20EB9056-ED79-4554-986C-65944EB73DD8}"/>
              </a:ext>
            </a:extLst>
          </p:cNvPr>
          <p:cNvSpPr/>
          <p:nvPr/>
        </p:nvSpPr>
        <p:spPr>
          <a:xfrm>
            <a:off x="4179642" y="5182888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FF61249F-5ACD-441E-9B54-85F6DBE762FF}"/>
              </a:ext>
            </a:extLst>
          </p:cNvPr>
          <p:cNvSpPr/>
          <p:nvPr/>
        </p:nvSpPr>
        <p:spPr>
          <a:xfrm>
            <a:off x="3376653" y="2103337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ACBACC59-53F7-42B9-B33A-38ED93824459}"/>
              </a:ext>
            </a:extLst>
          </p:cNvPr>
          <p:cNvSpPr/>
          <p:nvPr/>
        </p:nvSpPr>
        <p:spPr>
          <a:xfrm>
            <a:off x="4217962" y="210333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B88705C-D863-4AF6-8530-E6C717387BF9}"/>
              </a:ext>
            </a:extLst>
          </p:cNvPr>
          <p:cNvSpPr/>
          <p:nvPr/>
        </p:nvSpPr>
        <p:spPr>
          <a:xfrm>
            <a:off x="4179641" y="4830302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96443688-8604-4328-B305-E5504B5DCA80}"/>
              </a:ext>
            </a:extLst>
          </p:cNvPr>
          <p:cNvSpPr/>
          <p:nvPr/>
        </p:nvSpPr>
        <p:spPr>
          <a:xfrm>
            <a:off x="3268296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C9E0BDC-758A-400A-BCE2-0875F9B6FA39}"/>
              </a:ext>
            </a:extLst>
          </p:cNvPr>
          <p:cNvSpPr txBox="1"/>
          <p:nvPr/>
        </p:nvSpPr>
        <p:spPr>
          <a:xfrm>
            <a:off x="5941930" y="1489582"/>
            <a:ext cx="3312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rain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precision,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0.1,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0.2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(0,1)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“rain”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ở class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65F1AFDF-1A63-4F8C-BB92-D14D5C0D6B60}"/>
              </a:ext>
            </a:extLst>
          </p:cNvPr>
          <p:cNvSpPr/>
          <p:nvPr/>
        </p:nvSpPr>
        <p:spPr>
          <a:xfrm>
            <a:off x="2458586" y="2086324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7D24984-CFEC-4E1B-9EA4-73CBB0AF2AEB}"/>
              </a:ext>
            </a:extLst>
          </p:cNvPr>
          <p:cNvSpPr/>
          <p:nvPr/>
        </p:nvSpPr>
        <p:spPr>
          <a:xfrm>
            <a:off x="2442943" y="4840356"/>
            <a:ext cx="516835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37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4D68D978-BC1A-4EE5-8367-F8E957E2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66" y="331075"/>
            <a:ext cx="8301263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TRÊN TOÀN TẬP TRAIN</a:t>
            </a:r>
            <a:endParaRPr lang="en-US" sz="3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492C50-A4A6-4EFA-93FD-FB277A2D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3" y="2089435"/>
            <a:ext cx="8962842" cy="30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F39A9C-059F-4C87-91AA-57BB9B3E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11" y="796810"/>
            <a:ext cx="7939983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 TRÊN TẬP TEST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02C22FA-069F-4B95-8CE8-856491B0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18" y="2557817"/>
            <a:ext cx="8527953" cy="27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0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6F3CC3-44B0-4177-B531-1E26365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705FBB-EE1A-4E75-8372-252C0A83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nhưng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xem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3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CA8456-A409-4474-A330-1D89C547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HỌC RÚT ĐƯỢC SAU ĐỒ ÁN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D40F9C-D1C2-4745-A49C-3A927DBD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không.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8F860-8D71-4DA2-A2BF-B8052D9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CFE361-469B-4DB0-AEA7-EFE1D871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4591394"/>
          </a:xfrm>
        </p:spPr>
        <p:txBody>
          <a:bodyPr>
            <a:no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https://www.worldweatheronline.com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/ho-chi-minh-city-weather-history/vn.aspx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tinh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robots.txt</a:t>
            </a: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năm 2017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năm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32DA-AB52-4003-9121-FD14307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10871" cy="1320800"/>
          </a:xfrm>
        </p:spPr>
        <p:txBody>
          <a:bodyPr anchor="ctr"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C570B-CE83-40ED-A536-7C69E25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2213598"/>
            <a:ext cx="8140781" cy="356073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requests_html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precipitaion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mưa),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CC9B1BE-3431-4AF2-AFC4-2BB7BF7F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8" y="448041"/>
            <a:ext cx="11269429" cy="592989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0D9C063-1847-497E-8907-A512D4BFB739}"/>
              </a:ext>
            </a:extLst>
          </p:cNvPr>
          <p:cNvSpPr txBox="1"/>
          <p:nvPr/>
        </p:nvSpPr>
        <p:spPr>
          <a:xfrm>
            <a:off x="5539879" y="1382131"/>
            <a:ext cx="2789022" cy="9233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Dùng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Selenium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điền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ngày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tháng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và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bâm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nút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hiện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thời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tiết</a:t>
            </a:r>
            <a:endParaRPr lang="vi-VN" b="1" dirty="0">
              <a:solidFill>
                <a:srgbClr val="FF0000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4DF9E5E-77D2-4452-B81F-C3868655F95C}"/>
              </a:ext>
            </a:extLst>
          </p:cNvPr>
          <p:cNvCxnSpPr/>
          <p:nvPr/>
        </p:nvCxnSpPr>
        <p:spPr>
          <a:xfrm flipH="1" flipV="1">
            <a:off x="4532243" y="1113183"/>
            <a:ext cx="967409" cy="5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51EB108-170D-4B8A-A18E-956291ED2D6F}"/>
              </a:ext>
            </a:extLst>
          </p:cNvPr>
          <p:cNvCxnSpPr/>
          <p:nvPr/>
        </p:nvCxnSpPr>
        <p:spPr>
          <a:xfrm flipV="1">
            <a:off x="6094476" y="1113183"/>
            <a:ext cx="0" cy="25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EFA9275-0AC7-4943-97AA-06BDB3FB833C}"/>
              </a:ext>
            </a:extLst>
          </p:cNvPr>
          <p:cNvSpPr/>
          <p:nvPr/>
        </p:nvSpPr>
        <p:spPr>
          <a:xfrm>
            <a:off x="757251" y="2610262"/>
            <a:ext cx="10825149" cy="37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8830BC35-DCE9-4CEE-B5A6-7B5C477BFADE}"/>
              </a:ext>
            </a:extLst>
          </p:cNvPr>
          <p:cNvSpPr txBox="1"/>
          <p:nvPr/>
        </p:nvSpPr>
        <p:spPr>
          <a:xfrm>
            <a:off x="8932333" y="2189259"/>
            <a:ext cx="1582544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cần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lấy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67799-3F08-4759-9AF4-7C3F93E7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46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8A88B-0507-4F55-A82C-754751FB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060"/>
            <a:ext cx="8596668" cy="5386524"/>
          </a:xfrm>
        </p:spPr>
        <p:txBody>
          <a:bodyPr>
            <a:norm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binh)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mây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952D26-B1A7-4790-BE35-22E89B7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A7C70B-5DB4-4F99-9FB2-6C440E5C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93A86-8165-403F-B818-C9D06F3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CA172-9140-45F0-A012-1E1B964D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81D7E78-0A63-43C6-B6AC-4AE24A61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0" y="3210386"/>
            <a:ext cx="9229725" cy="1435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6D7D83-5E33-4E6D-A329-F407AE6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90F714-432D-4B86-B7C8-7DA9E82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– 10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 –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910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1510</Words>
  <Application>Microsoft Office PowerPoint</Application>
  <PresentationFormat>Màn hình rộng</PresentationFormat>
  <Paragraphs>155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Trebuchet MS</vt:lpstr>
      <vt:lpstr>Wingdings 3</vt:lpstr>
      <vt:lpstr>Mặt kim cương</vt:lpstr>
      <vt:lpstr>BÁO CÁO ĐỒ ÁN CUỐI KỲ Dự báo thời tiết</vt:lpstr>
      <vt:lpstr>CÂU HỎI ĐẶT RA:</vt:lpstr>
      <vt:lpstr>THU THẬP DỮ LIỆU</vt:lpstr>
      <vt:lpstr>THU THẬP DỮ LIỆU</vt:lpstr>
      <vt:lpstr>Bản trình bày PowerPoint</vt:lpstr>
      <vt:lpstr>MÔ TẢ DỮ LIỆU</vt:lpstr>
      <vt:lpstr>LABEL</vt:lpstr>
      <vt:lpstr>LABEL</vt:lpstr>
      <vt:lpstr>TIỀN XỬ LÝ</vt:lpstr>
      <vt:lpstr>TIỀN XỬ LÝ – LOẠI BỎ CỘT </vt:lpstr>
      <vt:lpstr>TIỀN XỬ LÝ – XỬ LÝ GIÁ TRỊ THIẾU</vt:lpstr>
      <vt:lpstr>TIỀN XỬ LÝ – XỬ LÝ GIÁ TRỊ CATEGORY</vt:lpstr>
      <vt:lpstr>TIỀN XỬ LÝ – XỬ LÝ GIÁ TRỊ CATEGORY – CỘT TIME</vt:lpstr>
      <vt:lpstr>TIỀN XỬ LÝ – XỬ LÝ GIÁ TRỊ CATEGORY – CỘT MONTH</vt:lpstr>
      <vt:lpstr>TIỀN XỬ LÝ – XỬ LÝ GIÁ TRỊ CATEGORY – CỘT DIRECTION</vt:lpstr>
      <vt:lpstr>TIỀN XỬ LÝ – XỬ LÝ GIÁ TRỊ CATEGORY – WEATHER</vt:lpstr>
      <vt:lpstr>TIỀN XỬ LÝ – XỬ LÝ GIÁ TRỊ CATEGORY</vt:lpstr>
      <vt:lpstr>TIỀN XỬ LÝ – CHUẨN HÓA</vt:lpstr>
      <vt:lpstr>ÁP DỤNG MÔ HÌNH</vt:lpstr>
      <vt:lpstr>Multi-layer perceptron </vt:lpstr>
      <vt:lpstr>Multi-layer perceptron</vt:lpstr>
      <vt:lpstr>Support vector machine</vt:lpstr>
      <vt:lpstr>Support vector machine </vt:lpstr>
      <vt:lpstr>KẾT QUẢ CUỐI CÙNG CỦA HAI MÔ HÌNH</vt:lpstr>
      <vt:lpstr>Bản trình bày PowerPoint</vt:lpstr>
      <vt:lpstr>HUẤN LUYỆN TRÊN TOÀN TẬP TRAIN</vt:lpstr>
      <vt:lpstr>THỬ NGHIỆM TRÊN TẬP TEST</vt:lpstr>
      <vt:lpstr>KẾT LUẬN</vt:lpstr>
      <vt:lpstr>BÀI HỌC RÚT ĐƯỢC SAU ĐỒ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Van Tai Nguyen</dc:creator>
  <cp:lastModifiedBy>Van Tai Nguyen</cp:lastModifiedBy>
  <cp:revision>8</cp:revision>
  <dcterms:created xsi:type="dcterms:W3CDTF">2020-01-08T09:22:58Z</dcterms:created>
  <dcterms:modified xsi:type="dcterms:W3CDTF">2020-01-08T16:41:08Z</dcterms:modified>
</cp:coreProperties>
</file>