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1" r:id="rId5"/>
    <p:sldId id="264" r:id="rId6"/>
    <p:sldId id="278" r:id="rId7"/>
    <p:sldId id="265" r:id="rId8"/>
    <p:sldId id="266" r:id="rId9"/>
    <p:sldId id="268" r:id="rId10"/>
    <p:sldId id="267" r:id="rId11"/>
    <p:sldId id="291" r:id="rId12"/>
    <p:sldId id="262" r:id="rId13"/>
    <p:sldId id="269" r:id="rId14"/>
    <p:sldId id="276" r:id="rId15"/>
    <p:sldId id="277" r:id="rId16"/>
    <p:sldId id="263" r:id="rId17"/>
    <p:sldId id="292" r:id="rId18"/>
    <p:sldId id="270" r:id="rId19"/>
    <p:sldId id="275" r:id="rId20"/>
    <p:sldId id="274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hyperlink" Target="http://coding.imooc.com/class/chapter/75.html#Anchor&#13;" TargetMode="Externa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39900"/>
            <a:ext cx="9144000" cy="1085850"/>
          </a:xfrm>
        </p:spPr>
        <p:txBody>
          <a:bodyPr/>
          <a:p>
            <a:r>
              <a:rPr lang="zh-CN" altLang="en-US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微信小程序</a:t>
            </a:r>
            <a:endParaRPr lang="zh-CN" altLang="en-US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340360"/>
          </a:xfrm>
        </p:spPr>
        <p:txBody>
          <a:bodyPr/>
          <a:p>
            <a:r>
              <a:rPr lang="zh-CN" altLang="en-US" sz="12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肖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JJ   2017-08-03</a:t>
            </a:r>
            <a:endParaRPr lang="en-US" altLang="zh-CN" sz="12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63650" y="303530"/>
            <a:ext cx="99466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注册页面</a:t>
            </a:r>
            <a:endParaRPr lang="zh-CN" altLang="en-US" sz="240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63015" y="838200"/>
            <a:ext cx="994727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Page() 函数用来注册一个页面。接受一个 object 参数，其指定页面的初始数据、生命周期函数、事件处理函数等。</a:t>
            </a:r>
            <a:endParaRPr lang="zh-CN" altLang="en-US" sz="16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263650" y="1661160"/>
          <a:ext cx="8953500" cy="4241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615"/>
                <a:gridCol w="1864360"/>
                <a:gridCol w="4835525"/>
              </a:tblGrid>
              <a:tr h="34671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data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Object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页面的初始数据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onLoad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Function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生命周期函数--监听页面加载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onReady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Function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生命周期函数--监听页面初次渲染完成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onShow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Function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生命周期函数--监听页面显示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onHide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Function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生命周期函数--监听页面隐藏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onUnload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Function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生命周期函数--监听页面卸载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onPullDownRefresh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Function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页面相关事件处理函数--监听用户下拉动作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onReachBottom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Function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页面上拉触底事件的处理函数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onShareAppMessage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Function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用户点击右上角转发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onPageScroll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Function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页面滚动触发事件的处理函数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其他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Any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开发者可以添加任意的函数或数据到 object 参数中，在页面的函数中用 this 可以访问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63650" y="428625"/>
            <a:ext cx="9946640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WXML</a:t>
            </a:r>
            <a:endParaRPr lang="zh-CN" altLang="en-US" sz="24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63015" y="1056005"/>
            <a:ext cx="994727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WXML(WeiXin Markup Language)是框架设计的一套标签语言，结合基础组件、事件系统，可以构建出页面的结构。</a:t>
            </a:r>
            <a:endParaRPr lang="zh-CN" altLang="en-US" sz="16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16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常用标签：</a:t>
            </a:r>
            <a:endParaRPr lang="zh-CN" altLang="en-US" sz="12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</p:txBody>
      </p:sp>
      <p:pic>
        <p:nvPicPr>
          <p:cNvPr id="2" name="图片 1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325" y="2519045"/>
            <a:ext cx="5723890" cy="37617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63650" y="381000"/>
            <a:ext cx="99466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数据绑定</a:t>
            </a:r>
            <a:endParaRPr lang="zh-CN" altLang="en-US" sz="240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63650" y="838200"/>
            <a:ext cx="9947275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200000"/>
              </a:lnSpc>
            </a:pPr>
            <a:r>
              <a:rPr lang="zh-CN" altLang="en-US" sz="1200" b="1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WXML中的动态数据均来自对应Page的data。</a:t>
            </a:r>
            <a:endParaRPr lang="zh-CN" altLang="en-US" sz="1200" b="1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2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数据绑定使用"Mustache"语法（双大括号）将变量包起来，可以作用于：</a:t>
            </a:r>
            <a:endParaRPr lang="zh-CN" altLang="en-US" sz="12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2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内容：&lt;view&gt; {{ message }} &lt;/view&gt;</a:t>
            </a:r>
            <a:endParaRPr lang="zh-CN" altLang="en-US" sz="12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2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组件属性：&lt;view id="item-{{id}}"&gt; &lt;/view&gt;</a:t>
            </a:r>
            <a:endParaRPr lang="zh-CN" altLang="en-US" sz="12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2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控制属性：&lt;view wx:if="{{condition}}"&gt; &lt;/view&gt;</a:t>
            </a:r>
            <a:endParaRPr lang="zh-CN" altLang="en-US" sz="12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2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关键字：&lt;checkbox checked="{{false}}"&gt; &lt;/checkbox&gt;</a:t>
            </a:r>
            <a:endParaRPr lang="zh-CN" altLang="en-US" sz="12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63015" y="3372485"/>
            <a:ext cx="9947275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200000"/>
              </a:lnSpc>
            </a:pPr>
            <a:r>
              <a:rPr lang="zh-CN" altLang="en-US" sz="1200" b="1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也可以在{{}}内进行简单的运算</a:t>
            </a:r>
            <a:endParaRPr lang="zh-CN" altLang="en-US" sz="1200" b="1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2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三元运算：&lt;view hidden="{{flag ? true : false}}"&gt; Hidden &lt;/view&gt;</a:t>
            </a:r>
            <a:endParaRPr lang="zh-CN" altLang="en-US" sz="12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2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算数运算：&lt;view&gt; {{a + b}} + {{c}} + d &lt;/view&gt;</a:t>
            </a:r>
            <a:endParaRPr lang="zh-CN" altLang="en-US" sz="12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2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逻辑判断：&lt;view wx:if="{{length &gt; 5}}"&gt; &lt;/view&gt;</a:t>
            </a:r>
            <a:endParaRPr lang="zh-CN" altLang="en-US" sz="12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2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字符串运算：&lt;view&gt;{{"hello" + name}}&lt;/view&gt;</a:t>
            </a:r>
            <a:endParaRPr lang="zh-CN" altLang="en-US" sz="12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2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数据路径运算：&lt;view&gt;{{object.key}} {{array[0]}}&lt;/view&gt;</a:t>
            </a:r>
            <a:endParaRPr lang="zh-CN" altLang="en-US" sz="12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63650" y="381000"/>
            <a:ext cx="99466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列表渲染 wx:for</a:t>
            </a:r>
            <a:endParaRPr lang="zh-CN" altLang="en-US" sz="240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63650" y="847090"/>
            <a:ext cx="994727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200000"/>
              </a:lnSpc>
            </a:pPr>
            <a:r>
              <a:rPr lang="zh-CN" altLang="en-US" sz="12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在组件上使用 wx:for 控制属性绑定一个数组，即可使用数组中各项的数据重复渲染该组件。</a:t>
            </a:r>
            <a:endParaRPr lang="zh-CN" altLang="en-US" sz="12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2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默认数组的当前项的下标变量名默认为 index，数组当前项的变量名默认为 item</a:t>
            </a:r>
            <a:endParaRPr lang="zh-CN" altLang="en-US" sz="12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63650" y="1670050"/>
            <a:ext cx="3382645" cy="3749040"/>
          </a:xfrm>
          <a:prstGeom prst="rect">
            <a:avLst/>
          </a:prstGeom>
          <a:noFill/>
          <a:ln w="12700" cmpd="sng">
            <a:noFill/>
            <a:prstDash val="dash"/>
          </a:ln>
        </p:spPr>
        <p:txBody>
          <a:bodyPr wrap="square" rtlCol="0">
            <a:spAutoFit/>
          </a:bodyPr>
          <a:p>
            <a:pPr fontAlgn="auto">
              <a:lnSpc>
                <a:spcPct val="20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</a:rPr>
              <a:t>&lt;view wx:for="{{array}}"&gt;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</a:rPr>
              <a:t>    {{index}}: {{item.message}}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</a:rPr>
              <a:t>&lt;/view&gt;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200000"/>
              </a:lnSpc>
            </a:pP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</a:rPr>
              <a:t>Page({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  <a:sym typeface="+mn-ea"/>
              </a:rPr>
              <a:t>   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</a:rPr>
              <a:t>data: {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  <a:sym typeface="+mn-ea"/>
              </a:rPr>
              <a:t>       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</a:rPr>
              <a:t>array: [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  <a:sym typeface="+mn-ea"/>
              </a:rPr>
              <a:t>           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</a:rPr>
              <a:t>{message: 'foo'},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  <a:sym typeface="+mn-ea"/>
              </a:rPr>
              <a:t>           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</a:rPr>
              <a:t>{message: 'bar'}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  <a:sym typeface="+mn-ea"/>
              </a:rPr>
              <a:t>       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</a:rPr>
              <a:t>]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  <a:sym typeface="+mn-ea"/>
              </a:rPr>
              <a:t>   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</a:rPr>
              <a:t>}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</a:rPr>
              <a:t>})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63650" y="5561330"/>
            <a:ext cx="562800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200000"/>
              </a:lnSpc>
            </a:pPr>
            <a:r>
              <a:rPr lang="zh-CN" altLang="en-US" sz="12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使用 wx:for-item 可以指定数组当前元素的变量名，</a:t>
            </a:r>
            <a:endParaRPr lang="zh-CN" altLang="en-US" sz="12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2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使用 wx:for-index 可以指定数组当前下标的变量名：</a:t>
            </a:r>
            <a:endParaRPr lang="zh-CN" altLang="en-US" sz="12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63650" y="381000"/>
            <a:ext cx="99466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条件渲染 wx:if</a:t>
            </a:r>
            <a:endParaRPr lang="zh-CN" altLang="en-US" sz="240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63650" y="847090"/>
            <a:ext cx="994727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200000"/>
              </a:lnSpc>
            </a:pPr>
            <a:r>
              <a:rPr lang="zh-CN" sz="12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使用 </a:t>
            </a:r>
            <a:r>
              <a:rPr sz="12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wx:if="{{condition}}" 来判断是否需要渲染该代码块：</a:t>
            </a:r>
            <a:endParaRPr sz="12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3650" y="1296035"/>
            <a:ext cx="9947275" cy="320040"/>
          </a:xfrm>
          <a:prstGeom prst="rect">
            <a:avLst/>
          </a:prstGeom>
          <a:noFill/>
          <a:ln w="12700" cmpd="sng">
            <a:noFill/>
            <a:prstDash val="dash"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sym typeface="+mn-ea"/>
              </a:rPr>
              <a:t>&lt;view wx:if="{{condition}}"&gt; True &lt;/view&gt;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ea typeface="方正兰亭超细黑简体" panose="02000000000000000000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63650" y="2065020"/>
            <a:ext cx="994727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200000"/>
              </a:lnSpc>
            </a:pPr>
            <a:r>
              <a:rPr sz="12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也可以用wx:elif和wx:else来添加一个else块：</a:t>
            </a:r>
            <a:endParaRPr sz="12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63015" y="2522220"/>
            <a:ext cx="9947275" cy="777240"/>
          </a:xfrm>
          <a:prstGeom prst="rect">
            <a:avLst/>
          </a:prstGeom>
          <a:noFill/>
          <a:ln w="12700" cmpd="sng">
            <a:noFill/>
            <a:prstDash val="dash"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sym typeface="+mn-ea"/>
              </a:rPr>
              <a:t>&lt;view wx:if="{{length &gt; 5}}"&gt; 1 &lt;/view&gt;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sym typeface="+mn-ea"/>
              </a:rPr>
              <a:t>&lt;view wx:elif="{{length &gt; 2}}"&gt; 2 &lt;/view&gt;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sym typeface="+mn-ea"/>
              </a:rPr>
              <a:t>&lt;view wx:else&gt; 3 &lt;/view&gt;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63650" y="381000"/>
            <a:ext cx="99466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模板</a:t>
            </a:r>
            <a:endParaRPr lang="zh-CN" altLang="en-US" sz="24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3015" y="838200"/>
            <a:ext cx="994727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定义模板：使用name属性，作为模板的名字，然后在&lt;template/&gt;内定义代码片段</a:t>
            </a:r>
            <a:endParaRPr lang="zh-CN" altLang="en-US" sz="12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</a:rPr>
              <a:t>&lt;template name=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  <a:sym typeface="+mn-ea"/>
              </a:rPr>
              <a:t>"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  <a:sym typeface="+mn-ea"/>
              </a:rPr>
              <a:t>tempName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  <a:sym typeface="+mn-ea"/>
              </a:rPr>
              <a:t>"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</a:rPr>
              <a:t>&gt;</a:t>
            </a:r>
            <a:endParaRPr lang="en-US" altLang="zh-CN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</a:rPr>
              <a:t>    &lt;view&gt;</a:t>
            </a:r>
            <a:endParaRPr lang="en-US" altLang="zh-CN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</a:rPr>
              <a:t>        &lt;text&gt;{{index}}:{{msg}}&lt;/text&gt;</a:t>
            </a:r>
            <a:endParaRPr lang="en-US" altLang="zh-CN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</a:rPr>
              <a:t>        &lt;text&gt;time:{{time}}&lt;/text&gt;</a:t>
            </a:r>
            <a:endParaRPr lang="en-US" altLang="zh-CN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</a:rPr>
              <a:t>    &lt;/view&gt;</a:t>
            </a:r>
            <a:endParaRPr lang="en-US" altLang="zh-CN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</a:rPr>
              <a:t>&lt;/template&gt;</a:t>
            </a:r>
            <a:endParaRPr lang="en-US" altLang="zh-CN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63015" y="3289300"/>
            <a:ext cx="9947275" cy="2880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使用模板：使用is属性，声明需要的使用的模板，然后将模板所需要的data传入</a:t>
            </a:r>
            <a:endParaRPr lang="zh-CN" altLang="en-US" sz="12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</a:rPr>
              <a:t>&lt;template is="msgItem" data="{{...item}}"/&gt;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</a:rPr>
              <a:t>Page({</a:t>
            </a:r>
            <a:endParaRPr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  <a:sym typeface="+mn-ea"/>
              </a:rPr>
              <a:t>    </a:t>
            </a:r>
            <a:r>
              <a:rPr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</a:rPr>
              <a:t>data: {</a:t>
            </a:r>
            <a:endParaRPr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  <a:sym typeface="+mn-ea"/>
              </a:rPr>
              <a:t>        </a:t>
            </a:r>
            <a:r>
              <a:rPr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</a:rPr>
              <a:t>item: {</a:t>
            </a:r>
            <a:endParaRPr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</a:rPr>
              <a:t>     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  <a:sym typeface="+mn-ea"/>
              </a:rPr>
              <a:t>      </a:t>
            </a:r>
            <a:r>
              <a:rPr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</a:rPr>
              <a:t>index: 0,</a:t>
            </a:r>
            <a:endParaRPr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</a:rPr>
              <a:t>       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  <a:sym typeface="+mn-ea"/>
              </a:rPr>
              <a:t>    </a:t>
            </a:r>
            <a:r>
              <a:rPr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</a:rPr>
              <a:t>msg: 'this is a template',</a:t>
            </a:r>
            <a:endParaRPr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</a:rPr>
              <a:t>       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  <a:sym typeface="+mn-ea"/>
              </a:rPr>
              <a:t>    </a:t>
            </a:r>
            <a:r>
              <a:rPr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</a:rPr>
              <a:t>time: '2016-09-15'</a:t>
            </a:r>
            <a:endParaRPr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  <a:sym typeface="+mn-ea"/>
              </a:rPr>
              <a:t>        </a:t>
            </a:r>
            <a:r>
              <a:rPr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</a:rPr>
              <a:t>}</a:t>
            </a:r>
            <a:endParaRPr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  <a:sym typeface="+mn-ea"/>
              </a:rPr>
              <a:t>    </a:t>
            </a:r>
            <a:r>
              <a:rPr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</a:rPr>
              <a:t>}</a:t>
            </a:r>
            <a:endParaRPr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ea typeface="方正兰亭超细黑简体" panose="02000000000000000000" charset="-122"/>
              </a:rPr>
              <a:t>})</a:t>
            </a:r>
            <a:endParaRPr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63650" y="381000"/>
            <a:ext cx="99466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模块化</a:t>
            </a:r>
            <a:endParaRPr lang="zh-CN" altLang="en-US" sz="24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3015" y="838200"/>
            <a:ext cx="99472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模块只有通过module.exports或者 exports才能对外暴露接口。</a:t>
            </a:r>
            <a:endParaRPr lang="zh-CN" altLang="en-US" sz="12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63650" y="4030980"/>
            <a:ext cx="99472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​使用require(path)将公共代码引入</a:t>
            </a:r>
            <a:endParaRPr lang="zh-CN" altLang="en-US" sz="12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63015" y="1203960"/>
            <a:ext cx="9947275" cy="2148840"/>
          </a:xfrm>
          <a:prstGeom prst="rect">
            <a:avLst/>
          </a:prstGeom>
          <a:noFill/>
          <a:ln w="12700" cmpd="sng">
            <a:noFill/>
            <a:prstDash val="dash"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sym typeface="+mn-ea"/>
              </a:rPr>
              <a:t>// common.js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sym typeface="+mn-ea"/>
              </a:rPr>
              <a:t>function sayHello(name) {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sym typeface="+mn-ea"/>
              </a:rPr>
              <a:t>  console.log('Hello ${name} !')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sym typeface="+mn-ea"/>
              </a:rPr>
              <a:t>}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sym typeface="+mn-ea"/>
              </a:rPr>
              <a:t>function sayGoodbye(name) {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sym typeface="+mn-ea"/>
              </a:rPr>
              <a:t>  console.log('Goodbye ${name} !')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sym typeface="+mn-ea"/>
              </a:rPr>
              <a:t>}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sym typeface="+mn-ea"/>
              </a:rPr>
              <a:t>module.exports.sayHello = sayHello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sym typeface="+mn-ea"/>
              </a:rPr>
              <a:t>exports.sayGoodbye = sayGoodbye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63650" y="4396740"/>
            <a:ext cx="9947275" cy="2148840"/>
          </a:xfrm>
          <a:prstGeom prst="rect">
            <a:avLst/>
          </a:prstGeom>
          <a:noFill/>
          <a:ln w="12700" cmpd="sng">
            <a:noFill/>
            <a:prstDash val="dash"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sym typeface="+mn-ea"/>
              </a:rPr>
              <a:t>var common = require('common.js')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sym typeface="+mn-ea"/>
              </a:rPr>
              <a:t>Page({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sym typeface="+mn-ea"/>
              </a:rPr>
              <a:t>  helloMINA: function() {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sym typeface="+mn-ea"/>
              </a:rPr>
              <a:t>    common.sayHello('MINA')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sym typeface="+mn-ea"/>
              </a:rPr>
              <a:t>  }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sym typeface="+mn-ea"/>
              </a:rPr>
              <a:t>  goodbyeMINA: function() {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sym typeface="+mn-ea"/>
              </a:rPr>
              <a:t>    common.sayGoodbye('MINA')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sym typeface="+mn-ea"/>
              </a:rPr>
              <a:t>  }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  <a:sym typeface="+mn-ea"/>
              </a:rPr>
              <a:t>})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63650" y="381000"/>
            <a:ext cx="99466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导航 navigator</a:t>
            </a:r>
            <a:endParaRPr lang="zh-CN" altLang="en-US" sz="240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63650" y="838200"/>
            <a:ext cx="994727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200000"/>
              </a:lnSpc>
            </a:pPr>
            <a:endParaRPr lang="zh-CN" altLang="en-US" sz="1200"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graphicFrame>
        <p:nvGraphicFramePr>
          <p:cNvPr id="10" name="表格 9"/>
          <p:cNvGraphicFramePr/>
          <p:nvPr/>
        </p:nvGraphicFramePr>
        <p:xfrm>
          <a:off x="1263650" y="838200"/>
          <a:ext cx="10403205" cy="2774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845"/>
                <a:gridCol w="1013460"/>
                <a:gridCol w="1993900"/>
                <a:gridCol w="5715000"/>
              </a:tblGrid>
              <a:tr h="38100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属性名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类型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默认值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说明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  <a:tr h="18669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url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String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 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应用内的跳转链接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  <a:tr h="49530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open-type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String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navigate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跳转方式  </a:t>
                      </a: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  <a:sym typeface="+mn-ea"/>
                        </a:rPr>
                        <a:t>navigate </a:t>
                      </a: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  <a:sym typeface="+mn-ea"/>
                        </a:rPr>
                        <a:t>| redirect | switchTab| reLaunch | navigateBack</a:t>
                      </a:r>
                      <a:endParaRPr lang="en-US" altLang="zh-CN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  <a:tr h="321945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delta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Number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 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当 open-type 为 'navigateBack' 时有效，表示回退的层数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  <a:tr h="3346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hover-class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String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navigator-hover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指定点击时的样式类，当hover-class="none"时，没有点击态效果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  <a:tr h="3613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hover-start-time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Number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50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按住后多久出现点击态，单位毫秒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  <a:tr h="3257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hover-stay-time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Number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600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手指松开后点击态保留时间，单位毫秒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07135" y="3705860"/>
            <a:ext cx="8039735" cy="283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wx.navigateTo</a:t>
            </a:r>
            <a:endParaRPr lang="zh-CN" altLang="en-US" sz="12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保留当前页面，跳转到应用内的某个页面，使用wx.navigateBack可以返回到原页面。可以传递参数</a:t>
            </a:r>
            <a:endParaRPr lang="zh-CN" altLang="en-US" sz="12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endParaRPr lang="zh-CN" altLang="en-US" sz="12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wx.redirectTo</a:t>
            </a:r>
            <a:endParaRPr lang="zh-CN" altLang="en-US" sz="12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关闭当前页面，跳转到应用内的某个页面。可以传递参数</a:t>
            </a:r>
            <a:endParaRPr lang="zh-CN" altLang="en-US" sz="12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endParaRPr lang="zh-CN" altLang="en-US" sz="12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wx.switchTab(OBJECT)</a:t>
            </a:r>
            <a:endParaRPr lang="zh-CN" altLang="en-US" sz="12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跳转到 tabBar 页面，并关闭其他所有非 tabBar 页面</a:t>
            </a:r>
            <a:endParaRPr lang="zh-CN" altLang="en-US" sz="12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需要跳转的 tabBar 页面的路径（需在 app.json 的 tabBar 字段定义的页面），路径后不能带参数</a:t>
            </a:r>
            <a:endParaRPr lang="zh-CN" altLang="en-US" sz="12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endParaRPr lang="zh-CN" altLang="en-US" sz="12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wx.navigateBack(OBJECT)</a:t>
            </a:r>
            <a:endParaRPr lang="zh-CN" altLang="en-US" sz="12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关闭当前页面，返回上一页面或多级页面。可通过 getCurrentPages()) 获取当前的页面栈，决定需要返回几层。</a:t>
            </a:r>
            <a:endParaRPr lang="zh-CN" altLang="en-US" sz="12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endParaRPr lang="zh-CN" altLang="en-US" sz="12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wx.reLaunch(OBJECT)</a:t>
            </a:r>
            <a:endParaRPr lang="zh-CN" altLang="en-US" sz="12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关闭所有页面，打开到应用内的某个页面。</a:t>
            </a:r>
            <a:endParaRPr lang="zh-CN" altLang="en-US" sz="12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63650" y="3200400"/>
            <a:ext cx="9946640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Source Code Pro" panose="020B0509030403020204" charset="0"/>
                <a:ea typeface="方正兰亭超细黑简体" panose="02000000000000000000" charset="-122"/>
                <a:sym typeface="+mn-ea"/>
                <a:hlinkClick r:id="rId1"/>
              </a:rPr>
              <a:t>http://coding.imooc.com/class/chapter/75.html#Anchor</a:t>
            </a:r>
            <a:endParaRPr lang="zh-CN" altLang="en-US" sz="2400">
              <a:latin typeface="Source Code Pro" panose="020B0509030403020204" charset="0"/>
              <a:ea typeface="方正兰亭超细黑简体" panose="02000000000000000000" charset="-122"/>
            </a:endParaRPr>
          </a:p>
        </p:txBody>
      </p:sp>
    </p:spTree>
    <p:custDataLst>
      <p:tags r:id="rId2"/>
    </p:custData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775" y="711200"/>
            <a:ext cx="3618230" cy="54362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475" y="711200"/>
            <a:ext cx="4018915" cy="54559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63650" y="714375"/>
            <a:ext cx="99466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什么小程序？</a:t>
            </a:r>
            <a:endParaRPr lang="zh-CN" altLang="en-US" sz="24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63650" y="1988185"/>
            <a:ext cx="994727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小程序是一种不需要下载安装即可使用的应用，它实现了应用“触手可及”的梦想，用户扫一扫或者搜一下即可打开应用。也体现了“用完即走”的理念，用户不用关心是否安装太多应用的问题。应用将无处不在，随时可用，但又无需安装卸载。</a:t>
            </a:r>
            <a:endParaRPr lang="zh-CN" altLang="en-US" sz="16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45870" y="333375"/>
            <a:ext cx="664718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MINA框架</a:t>
            </a:r>
            <a:endParaRPr lang="zh-CN" altLang="en-US" sz="240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45870" y="790575"/>
            <a:ext cx="9844405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MINA(MINA IS NOT APP)是微信小程序开发使用的框架，核心是一个响应的数据绑定系统。</a:t>
            </a:r>
            <a:endParaRPr lang="zh-CN" altLang="en-US" sz="16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16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框架提供了自己的视图层描述语言 WXML 和 WXSS，以及基于JavaScript的逻辑层框架，并在视图层与逻辑层间提供了数据传输和事件系统，可以方便的聚焦于数据与逻辑上。</a:t>
            </a:r>
            <a:endParaRPr lang="zh-CN" altLang="en-US" sz="16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</p:txBody>
      </p:sp>
      <p:pic>
        <p:nvPicPr>
          <p:cNvPr id="6" name="图片 5" descr="clip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7795" y="2417445"/>
            <a:ext cx="5031105" cy="28022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63650" y="372110"/>
            <a:ext cx="99466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MINA 文件结构</a:t>
            </a:r>
            <a:endParaRPr lang="zh-CN" altLang="en-US" sz="240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63015" y="930910"/>
            <a:ext cx="9947275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小程序包含一个描述整体程序的 app 和多个描述各自页面的 page。</a:t>
            </a:r>
            <a:endParaRPr lang="zh-CN" altLang="en-US" sz="16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一个小程序主体部分由三个文件组成，必须放在项目的根目录</a:t>
            </a:r>
            <a:r>
              <a:rPr lang="en-US" altLang="zh-CN" sz="16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:</a:t>
            </a:r>
            <a:endParaRPr lang="en-US" altLang="zh-CN" sz="16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solidFill>
                  <a:srgbClr val="FF0000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app.js		</a:t>
            </a:r>
            <a:r>
              <a:rPr lang="zh-CN" altLang="en-US" sz="1600" b="1">
                <a:solidFill>
                  <a:srgbClr val="FF0000"/>
                </a:solidFill>
                <a:latin typeface="Source Code Pro" panose="020B0509030403020204" charset="0"/>
                <a:ea typeface="方正兰亭超细黑简体" panose="02000000000000000000" charset="-122"/>
                <a:sym typeface="+mn-ea"/>
              </a:rPr>
              <a:t>小程序逻辑</a:t>
            </a:r>
            <a:endParaRPr lang="zh-CN" altLang="en-US" sz="1600" b="1">
              <a:solidFill>
                <a:srgbClr val="FF0000"/>
              </a:solidFill>
              <a:latin typeface="Source Code Pro" panose="020B0509030403020204" charset="0"/>
              <a:ea typeface="方正兰亭超细黑简体" panose="02000000000000000000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solidFill>
                  <a:srgbClr val="FF0000"/>
                </a:solidFill>
                <a:latin typeface="Source Code Pro" panose="020B0509030403020204" charset="0"/>
                <a:ea typeface="方正兰亭超细黑简体" panose="02000000000000000000" charset="-122"/>
                <a:sym typeface="+mn-ea"/>
              </a:rPr>
              <a:t>app.json	</a:t>
            </a:r>
            <a:r>
              <a:rPr lang="en-US" altLang="zh-CN" sz="1600" b="1">
                <a:solidFill>
                  <a:srgbClr val="FF0000"/>
                </a:solidFill>
                <a:latin typeface="Source Code Pro" panose="020B0509030403020204" charset="0"/>
                <a:ea typeface="方正兰亭超细黑简体" panose="02000000000000000000" charset="-122"/>
                <a:sym typeface="+mn-ea"/>
              </a:rPr>
              <a:t>小程序公共设置</a:t>
            </a:r>
            <a:endParaRPr lang="en-US" altLang="zh-CN" sz="1600" b="1">
              <a:solidFill>
                <a:srgbClr val="FF0000"/>
              </a:solidFill>
              <a:latin typeface="Source Code Pro" panose="020B0509030403020204" charset="0"/>
              <a:ea typeface="方正兰亭超细黑简体" panose="02000000000000000000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app.wxss	小程序公共样式表</a:t>
            </a:r>
            <a:endParaRPr lang="en-US" altLang="zh-CN" sz="16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63650" y="3693160"/>
            <a:ext cx="9947275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一个框架页面由四个文件组成：</a:t>
            </a:r>
            <a:endParaRPr lang="zh-CN" altLang="en-US" sz="16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solidFill>
                  <a:srgbClr val="FF0000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page.js	</a:t>
            </a:r>
            <a:r>
              <a:rPr lang="en-US" altLang="zh-CN" sz="1600" b="1">
                <a:solidFill>
                  <a:srgbClr val="FF0000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	</a:t>
            </a:r>
            <a:r>
              <a:rPr lang="zh-CN" altLang="en-US" sz="1600" b="1">
                <a:solidFill>
                  <a:srgbClr val="FF0000"/>
                </a:solidFill>
                <a:latin typeface="Source Code Pro" panose="020B0509030403020204" charset="0"/>
                <a:ea typeface="方正兰亭超细黑简体" panose="02000000000000000000" charset="-122"/>
                <a:sym typeface="+mn-ea"/>
              </a:rPr>
              <a:t>页面逻辑</a:t>
            </a:r>
            <a:endParaRPr lang="zh-CN" altLang="en-US" sz="1600" b="1">
              <a:solidFill>
                <a:srgbClr val="FF0000"/>
              </a:solidFill>
              <a:latin typeface="Source Code Pro" panose="020B0509030403020204" charset="0"/>
              <a:ea typeface="方正兰亭超细黑简体" panose="02000000000000000000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solidFill>
                  <a:srgbClr val="FF0000"/>
                </a:solidFill>
                <a:latin typeface="Source Code Pro" panose="020B0509030403020204" charset="0"/>
                <a:ea typeface="方正兰亭超细黑简体" panose="02000000000000000000" charset="-122"/>
                <a:sym typeface="+mn-ea"/>
              </a:rPr>
              <a:t>page.wxml</a:t>
            </a:r>
            <a:r>
              <a:rPr lang="en-US" altLang="zh-CN" sz="1600" b="1">
                <a:solidFill>
                  <a:srgbClr val="FF0000"/>
                </a:solidFill>
                <a:latin typeface="Source Code Pro" panose="020B0509030403020204" charset="0"/>
                <a:ea typeface="方正兰亭超细黑简体" panose="02000000000000000000" charset="-122"/>
                <a:sym typeface="+mn-ea"/>
              </a:rPr>
              <a:t>	</a:t>
            </a:r>
            <a:r>
              <a:rPr lang="zh-CN" altLang="en-US" sz="1600" b="1">
                <a:solidFill>
                  <a:srgbClr val="FF0000"/>
                </a:solidFill>
                <a:latin typeface="Source Code Pro" panose="020B0509030403020204" charset="0"/>
                <a:ea typeface="方正兰亭超细黑简体" panose="02000000000000000000" charset="-122"/>
                <a:sym typeface="+mn-ea"/>
              </a:rPr>
              <a:t>页面结构</a:t>
            </a:r>
            <a:endParaRPr lang="zh-CN" altLang="en-US" sz="1600" b="1">
              <a:solidFill>
                <a:srgbClr val="FF0000"/>
              </a:solidFill>
              <a:latin typeface="Source Code Pro" panose="020B0509030403020204" charset="0"/>
              <a:ea typeface="方正兰亭超细黑简体" panose="02000000000000000000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  <a:sym typeface="+mn-ea"/>
              </a:rPr>
              <a:t>page.json	</a:t>
            </a:r>
            <a:r>
              <a:rPr lang="zh-CN" altLang="en-US" sz="16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  <a:sym typeface="+mn-ea"/>
              </a:rPr>
              <a:t>页面</a:t>
            </a:r>
            <a:r>
              <a:rPr lang="en-US" altLang="zh-CN" sz="16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  <a:sym typeface="+mn-ea"/>
              </a:rPr>
              <a:t>设置</a:t>
            </a:r>
            <a:endParaRPr lang="en-US" altLang="zh-CN" sz="16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  <a:sym typeface="+mn-ea"/>
              </a:rPr>
              <a:t>page</a:t>
            </a:r>
            <a:r>
              <a:rPr lang="en-US" altLang="zh-CN" sz="16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.wxss	</a:t>
            </a:r>
            <a:r>
              <a:rPr lang="zh-CN" altLang="en-US" sz="16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页面</a:t>
            </a:r>
            <a:r>
              <a:rPr lang="en-US" altLang="zh-CN" sz="16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样式表</a:t>
            </a:r>
            <a:endParaRPr lang="en-US" altLang="zh-CN" sz="16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63650" y="303530"/>
            <a:ext cx="99466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注册程序</a:t>
            </a:r>
            <a:endParaRPr lang="zh-CN" altLang="en-US" sz="240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63015" y="838200"/>
            <a:ext cx="994727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App()函数用来注册一个小程序。接受一个object参数，其指定小程序的生命周期函数等。</a:t>
            </a:r>
            <a:endParaRPr lang="zh-CN" altLang="en-US" sz="16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62380" y="5085715"/>
            <a:ext cx="850773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前台、后台定义：当用户点击左上角关闭，或者按了设备 Home 键离开微信，小程序并没有直接销毁，而是进入了后台；当再次进入微信或再次打开小程序，又会从后台进入前台。需要注意的是：只有当小程序进入后台一定时间，或者系统资源占用过高，才会被真正的销毁。</a:t>
            </a:r>
            <a:endParaRPr lang="zh-CN" altLang="en-US" sz="120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63650" y="1869440"/>
            <a:ext cx="8507095" cy="1771650"/>
          </a:xfrm>
          <a:prstGeom prst="rect">
            <a:avLst/>
          </a:prstGeom>
          <a:noFill/>
          <a:ln w="12700" cmpd="sng">
            <a:noFill/>
            <a:prstDash val="dash"/>
          </a:ln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</a:rPr>
              <a:t>App({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</a:endParaRPr>
          </a:p>
          <a:p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</a:rPr>
              <a:t>    onLaunch: function(){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</a:endParaRPr>
          </a:p>
          <a:p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</a:rPr>
              <a:t>        console.info('小程序初始化完成时触发onLaunch 全局只出发一次')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</a:endParaRPr>
          </a:p>
          <a:p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</a:rPr>
              <a:t>    },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</a:endParaRPr>
          </a:p>
          <a:p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</a:rPr>
              <a:t>    onShow: function(){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</a:endParaRPr>
          </a:p>
          <a:p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</a:rPr>
              <a:t>        console.info('启动货从后台进入前台显示，触发onShow')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</a:endParaRPr>
          </a:p>
          <a:p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</a:rPr>
              <a:t>    },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</a:endParaRPr>
          </a:p>
          <a:p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</a:rPr>
              <a:t>    onHide: function(){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</a:endParaRPr>
          </a:p>
          <a:p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</a:rPr>
              <a:t>        console.info('从前台进入后台，触发onHide')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</a:endParaRPr>
          </a:p>
          <a:p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</a:rPr>
              <a:t>    }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</a:endParaRPr>
          </a:p>
          <a:p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Source Code Pro" panose="020B0509030403020204" charset="0"/>
              </a:rPr>
              <a:t>})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Source Code Pro" panose="020B0509030403020204" charset="0"/>
            </a:endParaRPr>
          </a:p>
        </p:txBody>
      </p:sp>
    </p:spTree>
    <p:custDataLst>
      <p:tags r:id="rId1"/>
    </p:custData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63650" y="303530"/>
            <a:ext cx="99466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配置</a:t>
            </a:r>
            <a:endParaRPr lang="zh-CN" altLang="en-US" sz="240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63015" y="838200"/>
            <a:ext cx="994727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app.json文件来对微信小程序进行全局配置，决定页面文件的路径、窗口表现、设置网络超时时间、设置多 tab 等。</a:t>
            </a:r>
            <a:endParaRPr lang="zh-CN" altLang="en-US" sz="16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263650" y="1661160"/>
          <a:ext cx="853186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935990"/>
                <a:gridCol w="3329940"/>
              </a:tblGrid>
              <a:tr h="34671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属性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类型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必填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描述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pages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String Array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是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设置页面路径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window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Object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否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设置默认页面的窗口表现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tabBar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Object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否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设置底部 tab 的表现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networkTimeout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Object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否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设置网络超时时间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debug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Boolean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否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设置是否开启 debug 模式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63650" y="303530"/>
            <a:ext cx="99466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配置 </a:t>
            </a:r>
            <a:r>
              <a:rPr lang="en-US" altLang="zh-CN" sz="240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-- </a:t>
            </a:r>
            <a:r>
              <a:rPr lang="en-US" altLang="zh-CN" sz="240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  <a:sym typeface="+mn-ea"/>
              </a:rPr>
              <a:t>window</a:t>
            </a:r>
            <a:endParaRPr lang="en-US" altLang="zh-CN" sz="240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  <a:sym typeface="+mn-ea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1263650" y="940435"/>
          <a:ext cx="950595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805"/>
                <a:gridCol w="1449070"/>
                <a:gridCol w="1499235"/>
                <a:gridCol w="418084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属性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类型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默认值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描述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navigationBarBackgroundColor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HexColor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#000000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导航栏背景颜色，如"#000000"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navigationBarTextStyle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String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white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导航栏标题颜色，仅支持 black/white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navigationBarTitleText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String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 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导航栏标题文字内容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backgroundColor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HexColor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#ffffff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窗口的背景色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backgroundTextStyle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String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dark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下拉背景字体、loading 图的样式，仅支持 dark/light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enablePullDownRefresh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Boolean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false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是否开启下拉刷新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63650" y="303530"/>
            <a:ext cx="99466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配置 </a:t>
            </a:r>
            <a:r>
              <a:rPr lang="en-US" altLang="zh-CN" sz="240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-- </a:t>
            </a:r>
            <a:r>
              <a:rPr lang="zh-CN" altLang="en-US" sz="240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  <a:sym typeface="+mn-ea"/>
              </a:rPr>
              <a:t>tabBar</a:t>
            </a:r>
            <a:endParaRPr lang="zh-CN" altLang="en-US" sz="240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  <a:sym typeface="+mn-ea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1263650" y="940435"/>
          <a:ext cx="950595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773"/>
                <a:gridCol w="1266825"/>
                <a:gridCol w="1076325"/>
                <a:gridCol w="1234440"/>
                <a:gridCol w="4277587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属性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类型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必填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默认值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描述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color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HexColor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是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tab 上的文字默认颜色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selectedColor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HexColor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是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tab 上的文字选中时的颜色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backgroundColor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HexColor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是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tab 的背景色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borderStyle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String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否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black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tabbar上边框的颜色， 仅支持 black/white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list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Array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是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tab 的列表，详见 list 属性说明，最少2个、最多5个 tab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position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String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否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bottom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可选值 bottom、top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263650" y="3763010"/>
            <a:ext cx="6870065" cy="309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Source Code Pro" panose="020B0509030403020204" charset="0"/>
                <a:ea typeface="方正兰亭超细黑简体" panose="02000000000000000000" charset="-122"/>
              </a:rPr>
              <a:t>其中 list 接受一个数组，数组中的每个项都是一个对象，其属性值如下：</a:t>
            </a:r>
            <a:endParaRPr lang="zh-CN" altLang="en-US" sz="1400">
              <a:solidFill>
                <a:schemeClr val="bg1"/>
              </a:solidFill>
              <a:latin typeface="Source Code Pro" panose="020B0509030403020204" charset="0"/>
              <a:ea typeface="方正兰亭超细黑简体" panose="02000000000000000000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263650" y="4067810"/>
          <a:ext cx="950595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024255"/>
                <a:gridCol w="1000760"/>
                <a:gridCol w="577469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属性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类型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必填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说明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pagePath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String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是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页面路径，必须在 pages 中先定义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text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String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是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tab 上按钮文字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iconPath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String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否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图片路径，icon 大小限制为40kb，建议尺寸为 81px * 81px，当 postion 为 top 时，此参数无效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selectedIconPath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String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否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选中时的图片路径，icon 大小限制为40kb，建议尺寸为 81px * 81px ，当 postion 为 top 时，此参数无效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63650" y="303530"/>
            <a:ext cx="99466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配置 </a:t>
            </a:r>
            <a:r>
              <a:rPr lang="en-US" altLang="zh-CN" sz="240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-- </a:t>
            </a:r>
            <a:r>
              <a:rPr lang="en-US" altLang="zh-CN" sz="240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  <a:sym typeface="+mn-ea"/>
              </a:rPr>
              <a:t>networkTimeout</a:t>
            </a:r>
            <a:endParaRPr lang="en-US" altLang="zh-CN" sz="240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  <a:sym typeface="+mn-ea"/>
            </a:endParaRPr>
          </a:p>
        </p:txBody>
      </p:sp>
      <p:graphicFrame>
        <p:nvGraphicFramePr>
          <p:cNvPr id="10" name="表格 9"/>
          <p:cNvGraphicFramePr/>
          <p:nvPr/>
        </p:nvGraphicFramePr>
        <p:xfrm>
          <a:off x="1263650" y="950595"/>
          <a:ext cx="853186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935990"/>
                <a:gridCol w="3329940"/>
              </a:tblGrid>
              <a:tr h="34671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属性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类型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必填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说明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request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Number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否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wx.request的超时时间，单位毫秒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connectSocket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Number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否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wx.connectSocket的超时时间，单位毫秒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uploadFile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Number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否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wx.uploadFile的超时时间，单位毫秒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downloadFile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Number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否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Source Code Pro" panose="020B0509030403020204" charset="0"/>
                          <a:ea typeface="方正兰亭超细黑简体" panose="02000000000000000000" charset="-122"/>
                        </a:rPr>
                        <a:t>wx.downloadFile的超时时间，单位毫秒</a:t>
                      </a:r>
                      <a:endParaRPr lang="zh-CN" altLang="en-US" sz="1200" b="0">
                        <a:solidFill>
                          <a:schemeClr val="bg1"/>
                        </a:solidFill>
                        <a:latin typeface="Source Code Pro" panose="020B0509030403020204" charset="0"/>
                        <a:ea typeface="方正兰亭超细黑简体" panose="02000000000000000000" charset="-122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B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CATEGORY" val="preset"/>
  <p:tag name="KSO_WM_TEMPLATE_INDEX" val="1"/>
  <p:tag name="KSO_WM_SLIDE_ID" val="150995295"/>
  <p:tag name="KSO_WM_SLIDE_INDEX" val="48"/>
  <p:tag name="KSO_WM_SLIDE_ITEM_CNT" val="1"/>
  <p:tag name="KSO_WM_SLIDE_LAYOUT" val="f"/>
  <p:tag name="KSO_WM_SLIDE_LAYOUT_CNT" val="1"/>
  <p:tag name="KSO_WM_SLIDE_TYPE" val="text"/>
  <p:tag name="KSO_WM_BEAUTIFY_FLAG" val="#wm#"/>
  <p:tag name="KSO_WM_SLIDE_POSITION" val="87*63"/>
  <p:tag name="KSO_WM_SLIDE_SIZE" val="785*407"/>
  <p:tag name="KSO_WM_TAG_VERSION" val="1.0"/>
</p:tagLst>
</file>

<file path=ppt/tags/tag10.xml><?xml version="1.0" encoding="utf-8"?>
<p:tagLst xmlns:p="http://schemas.openxmlformats.org/presentationml/2006/main">
  <p:tag name="KSO_WM_TEMPLATE_CATEGORY" val="preset"/>
  <p:tag name="KSO_WM_TEMPLATE_INDEX" val="1"/>
  <p:tag name="KSO_WM_SLIDE_ID" val="150995295"/>
  <p:tag name="KSO_WM_SLIDE_INDEX" val="48"/>
  <p:tag name="KSO_WM_SLIDE_ITEM_CNT" val="1"/>
  <p:tag name="KSO_WM_SLIDE_LAYOUT" val="f"/>
  <p:tag name="KSO_WM_SLIDE_LAYOUT_CNT" val="1"/>
  <p:tag name="KSO_WM_SLIDE_TYPE" val="text"/>
  <p:tag name="KSO_WM_BEAUTIFY_FLAG" val="#wm#"/>
  <p:tag name="KSO_WM_SLIDE_POSITION" val="87*63"/>
  <p:tag name="KSO_WM_SLIDE_SIZE" val="785*407"/>
  <p:tag name="KSO_WM_TAG_VERSION" val="1.0"/>
</p:tagLst>
</file>

<file path=ppt/tags/tag11.xml><?xml version="1.0" encoding="utf-8"?>
<p:tagLst xmlns:p="http://schemas.openxmlformats.org/presentationml/2006/main">
  <p:tag name="KSO_WM_TEMPLATE_CATEGORY" val="preset"/>
  <p:tag name="KSO_WM_TEMPLATE_INDEX" val="1"/>
  <p:tag name="KSO_WM_SLIDE_ID" val="150995295"/>
  <p:tag name="KSO_WM_SLIDE_INDEX" val="48"/>
  <p:tag name="KSO_WM_SLIDE_ITEM_CNT" val="1"/>
  <p:tag name="KSO_WM_SLIDE_LAYOUT" val="f"/>
  <p:tag name="KSO_WM_SLIDE_LAYOUT_CNT" val="1"/>
  <p:tag name="KSO_WM_SLIDE_TYPE" val="text"/>
  <p:tag name="KSO_WM_BEAUTIFY_FLAG" val="#wm#"/>
  <p:tag name="KSO_WM_SLIDE_POSITION" val="87*63"/>
  <p:tag name="KSO_WM_SLIDE_SIZE" val="785*407"/>
  <p:tag name="KSO_WM_TAG_VERSION" val="1.0"/>
</p:tagLst>
</file>

<file path=ppt/tags/tag12.xml><?xml version="1.0" encoding="utf-8"?>
<p:tagLst xmlns:p="http://schemas.openxmlformats.org/presentationml/2006/main">
  <p:tag name="KSO_WM_TEMPLATE_CATEGORY" val="preset"/>
  <p:tag name="KSO_WM_TEMPLATE_INDEX" val="1"/>
  <p:tag name="KSO_WM_SLIDE_ID" val="150995295"/>
  <p:tag name="KSO_WM_SLIDE_INDEX" val="48"/>
  <p:tag name="KSO_WM_SLIDE_ITEM_CNT" val="1"/>
  <p:tag name="KSO_WM_SLIDE_LAYOUT" val="f"/>
  <p:tag name="KSO_WM_SLIDE_LAYOUT_CNT" val="1"/>
  <p:tag name="KSO_WM_SLIDE_TYPE" val="text"/>
  <p:tag name="KSO_WM_BEAUTIFY_FLAG" val="#wm#"/>
  <p:tag name="KSO_WM_SLIDE_POSITION" val="87*63"/>
  <p:tag name="KSO_WM_SLIDE_SIZE" val="785*407"/>
  <p:tag name="KSO_WM_TAG_VERSION" val="1.0"/>
</p:tagLst>
</file>

<file path=ppt/tags/tag13.xml><?xml version="1.0" encoding="utf-8"?>
<p:tagLst xmlns:p="http://schemas.openxmlformats.org/presentationml/2006/main">
  <p:tag name="KSO_WM_TEMPLATE_CATEGORY" val="preset"/>
  <p:tag name="KSO_WM_TEMPLATE_INDEX" val="1"/>
  <p:tag name="KSO_WM_SLIDE_ID" val="150995295"/>
  <p:tag name="KSO_WM_SLIDE_INDEX" val="48"/>
  <p:tag name="KSO_WM_SLIDE_ITEM_CNT" val="1"/>
  <p:tag name="KSO_WM_SLIDE_LAYOUT" val="f"/>
  <p:tag name="KSO_WM_SLIDE_LAYOUT_CNT" val="1"/>
  <p:tag name="KSO_WM_SLIDE_TYPE" val="text"/>
  <p:tag name="KSO_WM_BEAUTIFY_FLAG" val="#wm#"/>
  <p:tag name="KSO_WM_SLIDE_POSITION" val="87*63"/>
  <p:tag name="KSO_WM_SLIDE_SIZE" val="785*407"/>
  <p:tag name="KSO_WM_TAG_VERSION" val="1.0"/>
</p:tagLst>
</file>

<file path=ppt/tags/tag14.xml><?xml version="1.0" encoding="utf-8"?>
<p:tagLst xmlns:p="http://schemas.openxmlformats.org/presentationml/2006/main">
  <p:tag name="KSO_WM_TEMPLATE_CATEGORY" val="preset"/>
  <p:tag name="KSO_WM_TEMPLATE_INDEX" val="1"/>
  <p:tag name="KSO_WM_SLIDE_ID" val="150995295"/>
  <p:tag name="KSO_WM_SLIDE_INDEX" val="48"/>
  <p:tag name="KSO_WM_SLIDE_ITEM_CNT" val="1"/>
  <p:tag name="KSO_WM_SLIDE_LAYOUT" val="f"/>
  <p:tag name="KSO_WM_SLIDE_LAYOUT_CNT" val="1"/>
  <p:tag name="KSO_WM_SLIDE_TYPE" val="text"/>
  <p:tag name="KSO_WM_BEAUTIFY_FLAG" val="#wm#"/>
  <p:tag name="KSO_WM_SLIDE_POSITION" val="87*63"/>
  <p:tag name="KSO_WM_SLIDE_SIZE" val="785*407"/>
  <p:tag name="KSO_WM_TAG_VERSION" val="1.0"/>
</p:tagLst>
</file>

<file path=ppt/tags/tag15.xml><?xml version="1.0" encoding="utf-8"?>
<p:tagLst xmlns:p="http://schemas.openxmlformats.org/presentationml/2006/main">
  <p:tag name="KSO_WM_TEMPLATE_CATEGORY" val="preset"/>
  <p:tag name="KSO_WM_TEMPLATE_INDEX" val="1"/>
  <p:tag name="KSO_WM_SLIDE_ID" val="150995295"/>
  <p:tag name="KSO_WM_SLIDE_INDEX" val="48"/>
  <p:tag name="KSO_WM_SLIDE_ITEM_CNT" val="1"/>
  <p:tag name="KSO_WM_SLIDE_LAYOUT" val="f"/>
  <p:tag name="KSO_WM_SLIDE_LAYOUT_CNT" val="1"/>
  <p:tag name="KSO_WM_SLIDE_TYPE" val="text"/>
  <p:tag name="KSO_WM_BEAUTIFY_FLAG" val="#wm#"/>
  <p:tag name="KSO_WM_SLIDE_POSITION" val="87*63"/>
  <p:tag name="KSO_WM_SLIDE_SIZE" val="785*407"/>
  <p:tag name="KSO_WM_TAG_VERSION" val="1.0"/>
</p:tagLst>
</file>

<file path=ppt/tags/tag16.xml><?xml version="1.0" encoding="utf-8"?>
<p:tagLst xmlns:p="http://schemas.openxmlformats.org/presentationml/2006/main">
  <p:tag name="KSO_WM_TEMPLATE_CATEGORY" val="preset"/>
  <p:tag name="KSO_WM_TEMPLATE_INDEX" val="1"/>
  <p:tag name="KSO_WM_SLIDE_ID" val="150995295"/>
  <p:tag name="KSO_WM_SLIDE_INDEX" val="48"/>
  <p:tag name="KSO_WM_SLIDE_ITEM_CNT" val="1"/>
  <p:tag name="KSO_WM_SLIDE_LAYOUT" val="f"/>
  <p:tag name="KSO_WM_SLIDE_LAYOUT_CNT" val="1"/>
  <p:tag name="KSO_WM_SLIDE_TYPE" val="text"/>
  <p:tag name="KSO_WM_BEAUTIFY_FLAG" val="#wm#"/>
  <p:tag name="KSO_WM_SLIDE_POSITION" val="87*63"/>
  <p:tag name="KSO_WM_SLIDE_SIZE" val="785*407"/>
  <p:tag name="KSO_WM_TAG_VERSION" val="1.0"/>
</p:tagLst>
</file>

<file path=ppt/tags/tag17.xml><?xml version="1.0" encoding="utf-8"?>
<p:tagLst xmlns:p="http://schemas.openxmlformats.org/presentationml/2006/main">
  <p:tag name="KSO_WM_TEMPLATE_CATEGORY" val="preset"/>
  <p:tag name="KSO_WM_TEMPLATE_INDEX" val="1"/>
  <p:tag name="KSO_WM_SLIDE_ID" val="150995295"/>
  <p:tag name="KSO_WM_SLIDE_INDEX" val="48"/>
  <p:tag name="KSO_WM_SLIDE_ITEM_CNT" val="1"/>
  <p:tag name="KSO_WM_SLIDE_LAYOUT" val="f"/>
  <p:tag name="KSO_WM_SLIDE_LAYOUT_CNT" val="1"/>
  <p:tag name="KSO_WM_SLIDE_TYPE" val="text"/>
  <p:tag name="KSO_WM_BEAUTIFY_FLAG" val="#wm#"/>
  <p:tag name="KSO_WM_SLIDE_POSITION" val="87*63"/>
  <p:tag name="KSO_WM_SLIDE_SIZE" val="785*407"/>
  <p:tag name="KSO_WM_TAG_VERSION" val="1.0"/>
</p:tagLst>
</file>

<file path=ppt/tags/tag18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2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3.xml><?xml version="1.0" encoding="utf-8"?>
<p:tagLst xmlns:p="http://schemas.openxmlformats.org/presentationml/2006/main">
  <p:tag name="KSO_WM_TEMPLATE_CATEGORY" val="preset"/>
  <p:tag name="KSO_WM_TEMPLATE_INDEX" val="1"/>
  <p:tag name="KSO_WM_SLIDE_ID" val="150995295"/>
  <p:tag name="KSO_WM_SLIDE_INDEX" val="48"/>
  <p:tag name="KSO_WM_SLIDE_ITEM_CNT" val="1"/>
  <p:tag name="KSO_WM_SLIDE_LAYOUT" val="f"/>
  <p:tag name="KSO_WM_SLIDE_LAYOUT_CNT" val="1"/>
  <p:tag name="KSO_WM_SLIDE_TYPE" val="text"/>
  <p:tag name="KSO_WM_BEAUTIFY_FLAG" val="#wm#"/>
  <p:tag name="KSO_WM_SLIDE_POSITION" val="87*63"/>
  <p:tag name="KSO_WM_SLIDE_SIZE" val="785*407"/>
  <p:tag name="KSO_WM_TAG_VERSION" val="1.0"/>
</p:tagLst>
</file>

<file path=ppt/tags/tag4.xml><?xml version="1.0" encoding="utf-8"?>
<p:tagLst xmlns:p="http://schemas.openxmlformats.org/presentationml/2006/main">
  <p:tag name="KSO_WM_TEMPLATE_CATEGORY" val="preset"/>
  <p:tag name="KSO_WM_TEMPLATE_INDEX" val="1"/>
  <p:tag name="KSO_WM_SLIDE_ID" val="150995295"/>
  <p:tag name="KSO_WM_SLIDE_INDEX" val="48"/>
  <p:tag name="KSO_WM_SLIDE_ITEM_CNT" val="1"/>
  <p:tag name="KSO_WM_SLIDE_LAYOUT" val="f"/>
  <p:tag name="KSO_WM_SLIDE_LAYOUT_CNT" val="1"/>
  <p:tag name="KSO_WM_SLIDE_TYPE" val="text"/>
  <p:tag name="KSO_WM_BEAUTIFY_FLAG" val="#wm#"/>
  <p:tag name="KSO_WM_SLIDE_POSITION" val="87*63"/>
  <p:tag name="KSO_WM_SLIDE_SIZE" val="785*407"/>
  <p:tag name="KSO_WM_TAG_VERSION" val="1.0"/>
</p:tagLst>
</file>

<file path=ppt/tags/tag5.xml><?xml version="1.0" encoding="utf-8"?>
<p:tagLst xmlns:p="http://schemas.openxmlformats.org/presentationml/2006/main">
  <p:tag name="KSO_WM_TEMPLATE_CATEGORY" val="preset"/>
  <p:tag name="KSO_WM_TEMPLATE_INDEX" val="1"/>
  <p:tag name="KSO_WM_SLIDE_ID" val="150995295"/>
  <p:tag name="KSO_WM_SLIDE_INDEX" val="48"/>
  <p:tag name="KSO_WM_SLIDE_ITEM_CNT" val="1"/>
  <p:tag name="KSO_WM_SLIDE_LAYOUT" val="f"/>
  <p:tag name="KSO_WM_SLIDE_LAYOUT_CNT" val="1"/>
  <p:tag name="KSO_WM_SLIDE_TYPE" val="text"/>
  <p:tag name="KSO_WM_BEAUTIFY_FLAG" val="#wm#"/>
  <p:tag name="KSO_WM_SLIDE_POSITION" val="87*63"/>
  <p:tag name="KSO_WM_SLIDE_SIZE" val="785*407"/>
  <p:tag name="KSO_WM_TAG_VERSION" val="1.0"/>
</p:tagLst>
</file>

<file path=ppt/tags/tag6.xml><?xml version="1.0" encoding="utf-8"?>
<p:tagLst xmlns:p="http://schemas.openxmlformats.org/presentationml/2006/main">
  <p:tag name="KSO_WM_TEMPLATE_CATEGORY" val="preset"/>
  <p:tag name="KSO_WM_TEMPLATE_INDEX" val="1"/>
  <p:tag name="KSO_WM_SLIDE_ID" val="150995295"/>
  <p:tag name="KSO_WM_SLIDE_INDEX" val="48"/>
  <p:tag name="KSO_WM_SLIDE_ITEM_CNT" val="1"/>
  <p:tag name="KSO_WM_SLIDE_LAYOUT" val="f"/>
  <p:tag name="KSO_WM_SLIDE_LAYOUT_CNT" val="1"/>
  <p:tag name="KSO_WM_SLIDE_TYPE" val="text"/>
  <p:tag name="KSO_WM_BEAUTIFY_FLAG" val="#wm#"/>
  <p:tag name="KSO_WM_SLIDE_POSITION" val="87*63"/>
  <p:tag name="KSO_WM_SLIDE_SIZE" val="785*407"/>
  <p:tag name="KSO_WM_TAG_VERSION" val="1.0"/>
</p:tagLst>
</file>

<file path=ppt/tags/tag7.xml><?xml version="1.0" encoding="utf-8"?>
<p:tagLst xmlns:p="http://schemas.openxmlformats.org/presentationml/2006/main">
  <p:tag name="KSO_WM_TEMPLATE_CATEGORY" val="preset"/>
  <p:tag name="KSO_WM_TEMPLATE_INDEX" val="1"/>
  <p:tag name="KSO_WM_SLIDE_ID" val="150995295"/>
  <p:tag name="KSO_WM_SLIDE_INDEX" val="48"/>
  <p:tag name="KSO_WM_SLIDE_ITEM_CNT" val="1"/>
  <p:tag name="KSO_WM_SLIDE_LAYOUT" val="f"/>
  <p:tag name="KSO_WM_SLIDE_LAYOUT_CNT" val="1"/>
  <p:tag name="KSO_WM_SLIDE_TYPE" val="text"/>
  <p:tag name="KSO_WM_BEAUTIFY_FLAG" val="#wm#"/>
  <p:tag name="KSO_WM_SLIDE_POSITION" val="87*63"/>
  <p:tag name="KSO_WM_SLIDE_SIZE" val="785*407"/>
  <p:tag name="KSO_WM_TAG_VERSION" val="1.0"/>
</p:tagLst>
</file>

<file path=ppt/tags/tag8.xml><?xml version="1.0" encoding="utf-8"?>
<p:tagLst xmlns:p="http://schemas.openxmlformats.org/presentationml/2006/main">
  <p:tag name="KSO_WM_TEMPLATE_CATEGORY" val="preset"/>
  <p:tag name="KSO_WM_TEMPLATE_INDEX" val="1"/>
  <p:tag name="KSO_WM_SLIDE_ID" val="150995295"/>
  <p:tag name="KSO_WM_SLIDE_INDEX" val="48"/>
  <p:tag name="KSO_WM_SLIDE_ITEM_CNT" val="1"/>
  <p:tag name="KSO_WM_SLIDE_LAYOUT" val="f"/>
  <p:tag name="KSO_WM_SLIDE_LAYOUT_CNT" val="1"/>
  <p:tag name="KSO_WM_SLIDE_TYPE" val="text"/>
  <p:tag name="KSO_WM_BEAUTIFY_FLAG" val="#wm#"/>
  <p:tag name="KSO_WM_SLIDE_POSITION" val="87*63"/>
  <p:tag name="KSO_WM_SLIDE_SIZE" val="785*407"/>
  <p:tag name="KSO_WM_TAG_VERSION" val="1.0"/>
</p:tagLst>
</file>

<file path=ppt/tags/tag9.xml><?xml version="1.0" encoding="utf-8"?>
<p:tagLst xmlns:p="http://schemas.openxmlformats.org/presentationml/2006/main">
  <p:tag name="KSO_WM_TEMPLATE_CATEGORY" val="preset"/>
  <p:tag name="KSO_WM_TEMPLATE_INDEX" val="1"/>
  <p:tag name="KSO_WM_SLIDE_ID" val="150995295"/>
  <p:tag name="KSO_WM_SLIDE_INDEX" val="48"/>
  <p:tag name="KSO_WM_SLIDE_ITEM_CNT" val="1"/>
  <p:tag name="KSO_WM_SLIDE_LAYOUT" val="f"/>
  <p:tag name="KSO_WM_SLIDE_LAYOUT_CNT" val="1"/>
  <p:tag name="KSO_WM_SLIDE_TYPE" val="text"/>
  <p:tag name="KSO_WM_BEAUTIFY_FLAG" val="#wm#"/>
  <p:tag name="KSO_WM_SLIDE_POSITION" val="87*63"/>
  <p:tag name="KSO_WM_SLIDE_SIZE" val="785*407"/>
  <p:tag name="KSO_WM_TAG_VERSION" val="1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5118</Words>
  <Application>WPS 演示</Application>
  <PresentationFormat>宽屏</PresentationFormat>
  <Paragraphs>554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Source Code Pro</vt:lpstr>
      <vt:lpstr>方正兰亭超细黑简体</vt:lpstr>
      <vt:lpstr>微软雅黑</vt:lpstr>
      <vt:lpstr>Calibri Light</vt:lpstr>
      <vt:lpstr>Calibri</vt:lpstr>
      <vt:lpstr>Office 主题</vt:lpstr>
      <vt:lpstr>微信小程序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肖JJ</dc:creator>
  <cp:lastModifiedBy>肖JJ</cp:lastModifiedBy>
  <cp:revision>28</cp:revision>
  <dcterms:created xsi:type="dcterms:W3CDTF">2017-08-02T15:36:00Z</dcterms:created>
  <dcterms:modified xsi:type="dcterms:W3CDTF">2017-08-03T18:07:12Z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