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8" r:id="rId4"/>
    <p:sldId id="262" r:id="rId5"/>
    <p:sldId id="263" r:id="rId6"/>
    <p:sldId id="265" r:id="rId7"/>
    <p:sldId id="264" r:id="rId8"/>
    <p:sldId id="267" r:id="rId9"/>
    <p:sldId id="266" r:id="rId10"/>
    <p:sldId id="261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"/>
          <p:cNvGrpSpPr/>
          <p:nvPr>
            <p:custDataLst>
              <p:tags r:id="rId2"/>
            </p:custDataLst>
          </p:nvPr>
        </p:nvGrpSpPr>
        <p:grpSpPr bwMode="auto">
          <a:xfrm rot="10800000">
            <a:off x="-13881" y="-27384"/>
            <a:ext cx="4669721" cy="3400797"/>
            <a:chOff x="0" y="0"/>
            <a:chExt cx="5942" cy="4337"/>
          </a:xfrm>
        </p:grpSpPr>
        <p:sp>
          <p:nvSpPr>
            <p:cNvPr id="12" name="AutoShape 5" descr="#wm#_43_31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6200000">
              <a:off x="3884" y="659"/>
              <a:ext cx="2718" cy="1359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3" name="AutoShape 6" descr="#wm#_43_31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0800000">
              <a:off x="0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8EE5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4" name="AutoShape 7" descr="#wm#_43_31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rot="10800000">
              <a:off x="1564" y="1485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5" name="AutoShape 8" descr="#wm#_43_31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566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6" name="AutoShape 9" descr="#wm#_43_31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66" y="1482"/>
              <a:ext cx="2718" cy="1360"/>
            </a:xfrm>
            <a:prstGeom prst="triangle">
              <a:avLst>
                <a:gd name="adj" fmla="val 50000"/>
              </a:avLst>
            </a:prstGeom>
            <a:solidFill>
              <a:srgbClr val="8EE5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7" name="AutoShape 10" descr="#wm#_43_31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rot="10800000">
              <a:off x="3166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EBF0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</p:grpSp>
      <p:sp>
        <p:nvSpPr>
          <p:cNvPr id="18" name="直角三角形 17"/>
          <p:cNvSpPr/>
          <p:nvPr/>
        </p:nvSpPr>
        <p:spPr bwMode="auto">
          <a:xfrm rot="10800000">
            <a:off x="10665800" y="2761061"/>
            <a:ext cx="1514367" cy="1561082"/>
          </a:xfrm>
          <a:prstGeom prst="rtTriangle">
            <a:avLst/>
          </a:prstGeom>
          <a:solidFill>
            <a:srgbClr val="8EE5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9" name="等腰三角形 18"/>
          <p:cNvSpPr/>
          <p:nvPr/>
        </p:nvSpPr>
        <p:spPr bwMode="auto">
          <a:xfrm rot="5400000">
            <a:off x="10482162" y="3862887"/>
            <a:ext cx="2203655" cy="1101829"/>
          </a:xfrm>
          <a:prstGeom prst="triangle">
            <a:avLst/>
          </a:prstGeom>
          <a:solidFill>
            <a:srgbClr val="8EE5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等腰三角形 19"/>
          <p:cNvSpPr/>
          <p:nvPr/>
        </p:nvSpPr>
        <p:spPr bwMode="auto">
          <a:xfrm>
            <a:off x="9931248" y="5699270"/>
            <a:ext cx="2203656" cy="1158730"/>
          </a:xfrm>
          <a:prstGeom prst="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" name="流程图: 合并 20"/>
          <p:cNvSpPr/>
          <p:nvPr/>
        </p:nvSpPr>
        <p:spPr bwMode="auto">
          <a:xfrm>
            <a:off x="8737600" y="5699270"/>
            <a:ext cx="2111838" cy="1066373"/>
          </a:xfrm>
          <a:prstGeom prst="flowChartMerge">
            <a:avLst/>
          </a:prstGeom>
          <a:solidFill>
            <a:srgbClr val="94DE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2" name="流程图: 摘录 21"/>
          <p:cNvSpPr/>
          <p:nvPr/>
        </p:nvSpPr>
        <p:spPr bwMode="auto">
          <a:xfrm rot="16200000">
            <a:off x="10568432" y="5153901"/>
            <a:ext cx="2168203" cy="1055275"/>
          </a:xfrm>
          <a:prstGeom prst="flowChartExtract">
            <a:avLst/>
          </a:prstGeom>
          <a:solidFill>
            <a:srgbClr val="94DE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83268" y="2852738"/>
            <a:ext cx="8879417" cy="792162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编辑标题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83268" y="3644901"/>
            <a:ext cx="8879417" cy="618441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rgbClr val="7BC489"/>
                </a:solidFill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编辑副标题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911424" y="1268760"/>
            <a:ext cx="10886876" cy="471929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67" y="1269999"/>
            <a:ext cx="9984532" cy="7236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000" y="2277304"/>
            <a:ext cx="10368000" cy="3888000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112602" y="2599505"/>
            <a:ext cx="4307349" cy="32364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 marL="12001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72345" y="2599505"/>
            <a:ext cx="4307349" cy="32364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 marL="12001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grpSp>
        <p:nvGrpSpPr>
          <p:cNvPr id="9" name="Group 3" descr="#wm#_43_21_*Z"/>
          <p:cNvGrpSpPr/>
          <p:nvPr/>
        </p:nvGrpSpPr>
        <p:grpSpPr bwMode="auto">
          <a:xfrm>
            <a:off x="1200153" y="977901"/>
            <a:ext cx="1655488" cy="1152525"/>
            <a:chOff x="0" y="0"/>
            <a:chExt cx="2436" cy="1814"/>
          </a:xfrm>
        </p:grpSpPr>
        <p:sp>
          <p:nvSpPr>
            <p:cNvPr id="10" name="Rectangle 4" descr="#wm#_43_21_*Z"/>
            <p:cNvSpPr>
              <a:spLocks noChangeArrowheads="1"/>
            </p:cNvSpPr>
            <p:nvPr/>
          </p:nvSpPr>
          <p:spPr bwMode="auto">
            <a:xfrm>
              <a:off x="0" y="0"/>
              <a:ext cx="1814" cy="1814"/>
            </a:xfrm>
            <a:prstGeom prst="rect">
              <a:avLst/>
            </a:prstGeom>
            <a:noFill/>
            <a:ln w="6350" cap="flat" cmpd="sng">
              <a:solidFill>
                <a:srgbClr val="0E965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r>
                <a:rPr lang="en-US" altLang="zh-CN" sz="4000">
                  <a:solidFill>
                    <a:srgbClr val="0E9651"/>
                  </a:solidFill>
                </a:rPr>
                <a:t> </a:t>
              </a:r>
              <a:endParaRPr lang="en-US" altLang="zh-CN" sz="4000">
                <a:solidFill>
                  <a:srgbClr val="0E9651"/>
                </a:solidFill>
              </a:endParaRPr>
            </a:p>
          </p:txBody>
        </p:sp>
        <p:sp>
          <p:nvSpPr>
            <p:cNvPr id="11" name="Rectangle 5" descr="#wm#_43_21_*Z"/>
            <p:cNvSpPr>
              <a:spLocks noChangeArrowheads="1"/>
            </p:cNvSpPr>
            <p:nvPr/>
          </p:nvSpPr>
          <p:spPr bwMode="auto">
            <a:xfrm>
              <a:off x="1304" y="340"/>
              <a:ext cx="1133" cy="1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en-US" sz="2800">
                <a:solidFill>
                  <a:srgbClr val="0E9651"/>
                </a:solidFill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631504" y="1196752"/>
            <a:ext cx="10081683" cy="7207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67" y="908720"/>
            <a:ext cx="10060451" cy="78196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83265" y="2636912"/>
            <a:ext cx="8880000" cy="1004512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  <p:grpSp>
        <p:nvGrpSpPr>
          <p:cNvPr id="13" name="Group 4"/>
          <p:cNvGrpSpPr/>
          <p:nvPr>
            <p:custDataLst>
              <p:tags r:id="rId2"/>
            </p:custDataLst>
          </p:nvPr>
        </p:nvGrpSpPr>
        <p:grpSpPr bwMode="auto">
          <a:xfrm>
            <a:off x="7546959" y="3429000"/>
            <a:ext cx="4669721" cy="3400797"/>
            <a:chOff x="0" y="0"/>
            <a:chExt cx="5942" cy="4337"/>
          </a:xfrm>
        </p:grpSpPr>
        <p:sp>
          <p:nvSpPr>
            <p:cNvPr id="14" name="AutoShape 5" descr="#wm#_43_31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6200000">
              <a:off x="3884" y="659"/>
              <a:ext cx="2718" cy="1359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5" name="AutoShape 6" descr="#wm#_43_31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0800000">
              <a:off x="0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8EE5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6" name="AutoShape 7" descr="#wm#_43_31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rot="10800000">
              <a:off x="1564" y="1485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7" name="AutoShape 8" descr="#wm#_43_31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566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8" name="AutoShape 9" descr="#wm#_43_31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66" y="1482"/>
              <a:ext cx="2718" cy="1360"/>
            </a:xfrm>
            <a:prstGeom prst="triangle">
              <a:avLst>
                <a:gd name="adj" fmla="val 50000"/>
              </a:avLst>
            </a:prstGeom>
            <a:solidFill>
              <a:srgbClr val="8EE5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9" name="AutoShape 10" descr="#wm#_43_31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rot="10800000">
              <a:off x="3166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EBF0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0661" y="2662480"/>
            <a:ext cx="6038400" cy="328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56107" y="2673856"/>
            <a:ext cx="3844800" cy="33120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grpSp>
        <p:nvGrpSpPr>
          <p:cNvPr id="8" name="Group 3" descr="#wm#_43_21_*Z"/>
          <p:cNvGrpSpPr/>
          <p:nvPr/>
        </p:nvGrpSpPr>
        <p:grpSpPr bwMode="auto">
          <a:xfrm>
            <a:off x="1271464" y="977901"/>
            <a:ext cx="1702289" cy="1152525"/>
            <a:chOff x="0" y="0"/>
            <a:chExt cx="2436" cy="1814"/>
          </a:xfrm>
        </p:grpSpPr>
        <p:sp>
          <p:nvSpPr>
            <p:cNvPr id="9" name="Rectangle 4" descr="#wm#_43_21_*Z"/>
            <p:cNvSpPr>
              <a:spLocks noChangeArrowheads="1"/>
            </p:cNvSpPr>
            <p:nvPr/>
          </p:nvSpPr>
          <p:spPr bwMode="auto">
            <a:xfrm>
              <a:off x="0" y="0"/>
              <a:ext cx="1814" cy="1814"/>
            </a:xfrm>
            <a:prstGeom prst="rect">
              <a:avLst/>
            </a:prstGeom>
            <a:noFill/>
            <a:ln w="6350" cap="flat" cmpd="sng">
              <a:solidFill>
                <a:srgbClr val="0E965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r>
                <a:rPr lang="en-US" altLang="zh-CN" sz="4000">
                  <a:solidFill>
                    <a:srgbClr val="0E9651"/>
                  </a:solidFill>
                </a:rPr>
                <a:t> </a:t>
              </a:r>
              <a:endParaRPr lang="en-US" altLang="zh-CN" sz="4000">
                <a:solidFill>
                  <a:srgbClr val="0E9651"/>
                </a:solidFill>
              </a:endParaRPr>
            </a:p>
          </p:txBody>
        </p:sp>
        <p:sp>
          <p:nvSpPr>
            <p:cNvPr id="10" name="Rectangle 5" descr="#wm#_43_21_*Z"/>
            <p:cNvSpPr>
              <a:spLocks noChangeArrowheads="1"/>
            </p:cNvSpPr>
            <p:nvPr/>
          </p:nvSpPr>
          <p:spPr bwMode="auto">
            <a:xfrm>
              <a:off x="1304" y="340"/>
              <a:ext cx="1133" cy="1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en-US" sz="2800">
                <a:solidFill>
                  <a:srgbClr val="0E965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1269" y="1193232"/>
            <a:ext cx="8059200" cy="7236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4517" y="1270001"/>
            <a:ext cx="2743200" cy="5389563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4917" y="1270001"/>
            <a:ext cx="8026400" cy="5389563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554100"/>
            <a:ext cx="2844800" cy="25927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554100"/>
            <a:ext cx="3860800" cy="25927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554100"/>
            <a:ext cx="2844800" cy="259277"/>
          </a:xfrm>
        </p:spPr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23486" y="1196107"/>
            <a:ext cx="8546214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zh-CN" dirty="0" smtClean="0">
                <a:sym typeface="Arial" panose="020B0604020202020204" pitchFamily="34" charset="0"/>
              </a:rPr>
              <a:t>单击此处编辑母版标题样式</a:t>
            </a:r>
            <a:endParaRPr lang="zh-CN" altLang="zh-CN" dirty="0" smtClean="0">
              <a:sym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2133602"/>
            <a:ext cx="10960100" cy="403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>
                <a:sym typeface="Arial" panose="020B0604020202020204" pitchFamily="34" charset="0"/>
              </a:rPr>
              <a:t>单击此处编辑母版文本样式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1"/>
            <a:r>
              <a:rPr lang="zh-CN" altLang="zh-CN" dirty="0" smtClean="0">
                <a:sym typeface="Arial" panose="020B0604020202020204" pitchFamily="34" charset="0"/>
              </a:rPr>
              <a:t>第二级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2"/>
            <a:r>
              <a:rPr lang="zh-CN" altLang="zh-CN" dirty="0" smtClean="0">
                <a:sym typeface="Arial" panose="020B0604020202020204" pitchFamily="34" charset="0"/>
              </a:rPr>
              <a:t>第三级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3"/>
            <a:r>
              <a:rPr lang="zh-CN" altLang="zh-CN" dirty="0" smtClean="0">
                <a:sym typeface="Arial" panose="020B0604020202020204" pitchFamily="34" charset="0"/>
              </a:rPr>
              <a:t>第四级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4"/>
            <a:r>
              <a:rPr lang="zh-CN" altLang="zh-CN" dirty="0" smtClean="0">
                <a:sym typeface="Arial" panose="020B0604020202020204" pitchFamily="34" charset="0"/>
              </a:rPr>
              <a:t>第五级</a:t>
            </a:r>
            <a:endParaRPr lang="zh-CN" altLang="zh-CN" dirty="0" smtClean="0">
              <a:sym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81328"/>
            <a:ext cx="2844800" cy="4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328"/>
            <a:ext cx="3860800" cy="4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81328"/>
            <a:ext cx="2844800" cy="4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等腰三角形 4"/>
          <p:cNvSpPr/>
          <p:nvPr/>
        </p:nvSpPr>
        <p:spPr>
          <a:xfrm rot="5400000">
            <a:off x="-431800" y="483870"/>
            <a:ext cx="1725930" cy="864235"/>
          </a:xfrm>
          <a:prstGeom prst="triangle">
            <a:avLst>
              <a:gd name="adj" fmla="val 50000"/>
            </a:avLst>
          </a:prstGeom>
          <a:solidFill>
            <a:srgbClr val="94DE94"/>
          </a:solidFill>
          <a:ln w="9525">
            <a:noFill/>
            <a:miter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等腰三角形 5"/>
          <p:cNvSpPr/>
          <p:nvPr/>
        </p:nvSpPr>
        <p:spPr>
          <a:xfrm rot="10800000">
            <a:off x="10795" y="-1270"/>
            <a:ext cx="1727200" cy="863600"/>
          </a:xfrm>
          <a:prstGeom prst="triangle">
            <a:avLst>
              <a:gd name="adj" fmla="val 50000"/>
            </a:avLst>
          </a:prstGeom>
          <a:solidFill>
            <a:srgbClr val="8EE5C7"/>
          </a:solidFill>
          <a:ln w="9525">
            <a:noFill/>
            <a:miter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等腰三角形 6"/>
          <p:cNvSpPr/>
          <p:nvPr/>
        </p:nvSpPr>
        <p:spPr>
          <a:xfrm>
            <a:off x="961390" y="31750"/>
            <a:ext cx="1727200" cy="863600"/>
          </a:xfrm>
          <a:prstGeom prst="triangle">
            <a:avLst>
              <a:gd name="adj" fmla="val 50000"/>
            </a:avLst>
          </a:prstGeom>
          <a:solidFill>
            <a:srgbClr val="EBF092"/>
          </a:solidFill>
          <a:ln w="9525">
            <a:noFill/>
            <a:miter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rgbClr val="0E9651"/>
          </a:solidFill>
          <a:latin typeface="+mj-ea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15875" indent="-15875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 vert="horz" wrap="square" lIns="90170" tIns="46990" rIns="90170" bIns="46990" numCol="1" anchor="ctr" anchorCtr="0" compatLnSpc="1">
            <a:normAutofit fontScale="90000"/>
          </a:bodyPr>
          <a:p>
            <a:r>
              <a:rPr lang="en-US" altLang="zh-CN" smtClean="0">
                <a:latin typeface="+mj-lt"/>
              </a:rPr>
              <a:t>vue </a:t>
            </a:r>
            <a:r>
              <a:rPr lang="zh-CN" altLang="zh-CN" smtClean="0">
                <a:latin typeface="+mj-lt"/>
              </a:rPr>
              <a:t>分享课件</a:t>
            </a:r>
            <a:br>
              <a:rPr lang="zh-CN" altLang="zh-CN" smtClean="0">
                <a:latin typeface="+mj-lt"/>
              </a:rPr>
            </a:br>
            <a:endParaRPr lang="zh-CN" altLang="zh-CN" smtClean="0">
              <a:latin typeface="+mj-lt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vert="horz" wrap="square" lIns="90170" tIns="46990" rIns="90170" bIns="46990" numCol="1" anchor="t" anchorCtr="0" compatLnSpc="1">
            <a:normAutofit/>
          </a:bodyPr>
          <a:p>
            <a:pPr>
              <a:lnSpc>
                <a:spcPct val="90000"/>
              </a:lnSpc>
            </a:pPr>
            <a:r>
              <a:rPr lang="zh-CN" altLang="en-US" smtClean="0">
                <a:latin typeface="+mn-lt"/>
              </a:rPr>
              <a:t>分享者：周元良</a:t>
            </a:r>
            <a:endParaRPr lang="zh-CN" altLang="en-US" smtClean="0">
              <a:latin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2490" y="1010285"/>
            <a:ext cx="9768205" cy="46374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vue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Vue.js 是一套构建用户界面的渐进式框架。与其他重量级框架不同的是，Vue 采用自底向上增量开发的设计。Vue 的核心库只关注视图层，它不仅易于上手，还便于与第三方库或既有项目整合。它的特点是：能够集众多优秀逐流的前端框架之大成，但同时保持简单易用！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声明式渲染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、</a:t>
            </a:r>
            <a:r>
              <a:rPr lang="en-US" altLang="en-US">
                <a:solidFill>
                  <a:srgbClr val="0070C0"/>
                </a:solidFill>
              </a:rPr>
              <a:t>{{ msg }}</a:t>
            </a:r>
            <a:endParaRPr lang="en-US" altLang="en-US">
              <a:solidFill>
                <a:srgbClr val="0070C0"/>
              </a:solidFill>
            </a:endParaRPr>
          </a:p>
          <a:p>
            <a:r>
              <a:rPr lang="en-US" altLang="en-US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、</a:t>
            </a:r>
            <a:r>
              <a:rPr lang="en-US" altLang="en-US">
                <a:solidFill>
                  <a:srgbClr val="0070C0"/>
                </a:solidFill>
              </a:rPr>
              <a:t>v-bind</a:t>
            </a:r>
            <a:endParaRPr lang="en-US" altLang="en-US">
              <a:solidFill>
                <a:srgbClr val="0070C0"/>
              </a:solidFill>
            </a:endParaRPr>
          </a:p>
          <a:p>
            <a:r>
              <a:rPr lang="en-US" altLang="en-US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、支持</a:t>
            </a:r>
            <a:r>
              <a:rPr lang="en-US" altLang="en-US">
                <a:solidFill>
                  <a:srgbClr val="0070C0"/>
                </a:solidFill>
              </a:rPr>
              <a:t>javascript</a:t>
            </a:r>
            <a:r>
              <a:rPr lang="zh-CN" altLang="en-US">
                <a:solidFill>
                  <a:srgbClr val="0070C0"/>
                </a:solidFill>
              </a:rPr>
              <a:t>表达式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条件与循环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、条件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、循环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、块级循环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属性与方法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/>
            <a:r>
              <a:rPr lang="zh-CN" altLang="en-US">
                <a:solidFill>
                  <a:srgbClr val="FF0000"/>
                </a:solidFill>
                <a:sym typeface="+mn-ea"/>
              </a:rPr>
              <a:t>每个 Vue 实例都会代理其 data 对象里所有的属性，并且他是响应式的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、计算属性 </a:t>
            </a:r>
            <a:r>
              <a:rPr lang="en-US" altLang="en-US">
                <a:solidFill>
                  <a:srgbClr val="0070C0"/>
                </a:solidFill>
              </a:rPr>
              <a:t>computed</a:t>
            </a:r>
            <a:endParaRPr lang="en-US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、方法 </a:t>
            </a:r>
            <a:r>
              <a:rPr lang="en-US" altLang="en-US">
                <a:solidFill>
                  <a:srgbClr val="0070C0"/>
                </a:solidFill>
              </a:rPr>
              <a:t>methods</a:t>
            </a:r>
            <a:endParaRPr lang="en-US" altLang="en-US">
              <a:solidFill>
                <a:srgbClr val="0070C0"/>
              </a:solidFill>
            </a:endParaRPr>
          </a:p>
          <a:p>
            <a:r>
              <a:rPr lang="en-US" altLang="en-US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、生命周期钩子</a:t>
            </a:r>
            <a:endParaRPr lang="zh-CN" altLang="en-US">
              <a:solidFill>
                <a:srgbClr val="0070C0"/>
              </a:solidFill>
            </a:endParaRPr>
          </a:p>
          <a:p>
            <a:pPr lvl="1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created、mounted、destroyed、updated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860" y="2054860"/>
            <a:ext cx="10368280" cy="4580255"/>
          </a:xfrm>
        </p:spPr>
        <p:txBody>
          <a:bodyPr>
            <a:normAutofit fontScale="60000"/>
          </a:bodyPr>
          <a:p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、</a:t>
            </a:r>
            <a:r>
              <a:rPr lang="en-US" altLang="en-US">
                <a:solidFill>
                  <a:srgbClr val="0070C0"/>
                </a:solidFill>
              </a:rPr>
              <a:t>v-on		</a:t>
            </a:r>
            <a:r>
              <a:rPr lang="zh-CN" altLang="en-US">
                <a:solidFill>
                  <a:srgbClr val="0070C0"/>
                </a:solidFill>
              </a:rPr>
              <a:t>事件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、</a:t>
            </a:r>
            <a:r>
              <a:rPr lang="en-US" altLang="zh-CN">
                <a:solidFill>
                  <a:srgbClr val="0070C0"/>
                </a:solidFill>
              </a:rPr>
              <a:t>v-model		</a:t>
            </a:r>
            <a:r>
              <a:rPr lang="zh-CN" altLang="en-US">
                <a:solidFill>
                  <a:srgbClr val="0070C0"/>
                </a:solidFill>
              </a:rPr>
              <a:t>双向绑定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zh-CN">
                <a:solidFill>
                  <a:srgbClr val="0070C0"/>
                </a:solidFill>
              </a:rPr>
              <a:t>、事件修饰符</a:t>
            </a:r>
            <a:endParaRPr lang="zh-CN" altLang="zh-CN">
              <a:solidFill>
                <a:srgbClr val="0070C0"/>
              </a:solidFill>
            </a:endParaRPr>
          </a:p>
          <a:p>
            <a:pPr lvl="1"/>
            <a:r>
              <a:rPr lang="zh-CN" altLang="zh-CN" sz="1800">
                <a:solidFill>
                  <a:schemeClr val="bg1">
                    <a:lumMod val="50000"/>
                  </a:schemeClr>
                </a:solidFill>
              </a:rPr>
              <a:t>&lt;!-- 阻止单击事件冒泡 --&gt;</a:t>
            </a:r>
            <a:endParaRPr lang="zh-CN" altLang="zh-CN" sz="180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zh-CN" sz="1800">
                <a:solidFill>
                  <a:srgbClr val="0070C0"/>
                </a:solidFill>
              </a:rPr>
              <a:t>&lt;a v-on:click.stop="doThis"&gt;&lt;/a&gt;</a:t>
            </a:r>
            <a:endParaRPr lang="zh-CN" altLang="zh-CN" sz="1800">
              <a:solidFill>
                <a:srgbClr val="0070C0"/>
              </a:solidFill>
            </a:endParaRPr>
          </a:p>
          <a:p>
            <a:pPr lvl="1"/>
            <a:r>
              <a:rPr lang="zh-CN" altLang="zh-CN" sz="1800">
                <a:solidFill>
                  <a:schemeClr val="bg1">
                    <a:lumMod val="50000"/>
                  </a:schemeClr>
                </a:solidFill>
              </a:rPr>
              <a:t>&lt;!-- 提交事件不再重载页面 --&gt;</a:t>
            </a:r>
            <a:endParaRPr lang="zh-CN" altLang="zh-CN" sz="180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zh-CN" sz="1800">
                <a:solidFill>
                  <a:srgbClr val="0070C0"/>
                </a:solidFill>
              </a:rPr>
              <a:t>&lt;form v-on:submit.prevent="onSubmit"&gt;&lt;/form&gt;</a:t>
            </a:r>
            <a:endParaRPr lang="zh-CN" altLang="zh-CN" sz="1800">
              <a:solidFill>
                <a:srgbClr val="0070C0"/>
              </a:solidFill>
            </a:endParaRPr>
          </a:p>
          <a:p>
            <a:pPr lvl="1"/>
            <a:r>
              <a:rPr lang="zh-CN" altLang="zh-CN" sz="1800">
                <a:solidFill>
                  <a:schemeClr val="bg1">
                    <a:lumMod val="50000"/>
                  </a:schemeClr>
                </a:solidFill>
              </a:rPr>
              <a:t>&lt;!-- 修饰符可以串联  --&gt;</a:t>
            </a:r>
            <a:endParaRPr lang="zh-CN" altLang="zh-CN" sz="180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zh-CN" sz="1800">
                <a:solidFill>
                  <a:srgbClr val="0070C0"/>
                </a:solidFill>
              </a:rPr>
              <a:t>&lt;a v-on:click.stop.prevent="doThat"&gt;&lt;/a&gt;</a:t>
            </a:r>
            <a:endParaRPr lang="zh-CN" altLang="zh-CN" sz="1800">
              <a:solidFill>
                <a:srgbClr val="0070C0"/>
              </a:solidFill>
            </a:endParaRPr>
          </a:p>
          <a:p>
            <a:pPr lvl="1"/>
            <a:r>
              <a:rPr lang="zh-CN" altLang="zh-CN" sz="1800">
                <a:solidFill>
                  <a:schemeClr val="bg1">
                    <a:lumMod val="50000"/>
                  </a:schemeClr>
                </a:solidFill>
              </a:rPr>
              <a:t>&lt;!-- 只有修饰符 --&gt;</a:t>
            </a:r>
            <a:endParaRPr lang="zh-CN" altLang="zh-CN" sz="180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zh-CN" sz="1800">
                <a:solidFill>
                  <a:srgbClr val="0070C0"/>
                </a:solidFill>
              </a:rPr>
              <a:t>&lt;form v-on:submit.prevent&gt;&lt;/form&gt;</a:t>
            </a:r>
            <a:endParaRPr lang="zh-CN" altLang="zh-CN" sz="1800">
              <a:solidFill>
                <a:srgbClr val="0070C0"/>
              </a:solidFill>
            </a:endParaRPr>
          </a:p>
          <a:p>
            <a:pPr lvl="1"/>
            <a:r>
              <a:rPr lang="zh-CN" altLang="zh-CN" sz="1800">
                <a:solidFill>
                  <a:schemeClr val="bg1">
                    <a:lumMod val="50000"/>
                  </a:schemeClr>
                </a:solidFill>
              </a:rPr>
              <a:t>&lt;!-- 添加事件侦听器时使用事件捕获模式 --&gt;</a:t>
            </a:r>
            <a:endParaRPr lang="zh-CN" altLang="zh-CN" sz="180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zh-CN" sz="1800">
                <a:solidFill>
                  <a:srgbClr val="0070C0"/>
                </a:solidFill>
              </a:rPr>
              <a:t>&lt;div v-on:click.capture="doThis"&gt;...&lt;/div&gt;</a:t>
            </a:r>
            <a:endParaRPr lang="zh-CN" altLang="zh-CN" sz="1800">
              <a:solidFill>
                <a:srgbClr val="0070C0"/>
              </a:solidFill>
            </a:endParaRPr>
          </a:p>
          <a:p>
            <a:pPr lvl="1"/>
            <a:r>
              <a:rPr lang="zh-CN" altLang="zh-CN" sz="1800">
                <a:solidFill>
                  <a:schemeClr val="bg1">
                    <a:lumMod val="50000"/>
                  </a:schemeClr>
                </a:solidFill>
              </a:rPr>
              <a:t>&lt;!-- 只当事件在该元素本身（而不是子元素）触发时触发回调 --&gt;</a:t>
            </a:r>
            <a:endParaRPr lang="zh-CN" altLang="zh-CN" sz="180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zh-CN" sz="1800">
                <a:solidFill>
                  <a:srgbClr val="0070C0"/>
                </a:solidFill>
              </a:rPr>
              <a:t>&lt;div v-on:click.self="doThat"&gt;...&lt;/div&gt;</a:t>
            </a:r>
            <a:endParaRPr lang="zh-CN" altLang="zh-CN" sz="1800">
              <a:solidFill>
                <a:srgbClr val="0070C0"/>
              </a:solidFill>
            </a:endParaRPr>
          </a:p>
          <a:p>
            <a:pPr lvl="1"/>
            <a:r>
              <a:rPr lang="zh-CN" altLang="zh-CN" sz="1800">
                <a:solidFill>
                  <a:schemeClr val="bg1">
                    <a:lumMod val="50000"/>
                  </a:schemeClr>
                </a:solidFill>
              </a:rPr>
              <a:t>&lt;!-- 点击事件将只会触发一次 --&gt;</a:t>
            </a:r>
            <a:endParaRPr lang="zh-CN" altLang="zh-CN" sz="180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zh-CN" sz="1800">
                <a:solidFill>
                  <a:srgbClr val="0070C0"/>
                </a:solidFill>
              </a:rPr>
              <a:t>&lt;a v-on:click.once="doThis"&gt;&lt;/a&gt;</a:t>
            </a:r>
            <a:endParaRPr lang="zh-CN" altLang="zh-CN" sz="18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class</a:t>
            </a:r>
            <a:r>
              <a:rPr lang="zh-CN" altLang="en-US"/>
              <a:t>与</a:t>
            </a:r>
            <a:r>
              <a:rPr lang="en-US" altLang="en-US"/>
              <a:t>style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zh-CN">
                <a:solidFill>
                  <a:srgbClr val="0070C0"/>
                </a:solidFill>
              </a:rPr>
              <a:t>、条件式  </a:t>
            </a:r>
            <a:r>
              <a:rPr lang="en-US" altLang="en-US">
                <a:solidFill>
                  <a:srgbClr val="0070C0"/>
                </a:solidFill>
                <a:sym typeface="+mn-ea"/>
              </a:rPr>
              <a:t>:class=”{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样式名：条件</a:t>
            </a:r>
            <a:r>
              <a:rPr lang="en-US" altLang="en-US">
                <a:solidFill>
                  <a:srgbClr val="0070C0"/>
                </a:solidFill>
                <a:sym typeface="+mn-ea"/>
              </a:rPr>
              <a:t>}”</a:t>
            </a:r>
            <a:endParaRPr lang="en-US" altLang="en-US">
              <a:solidFill>
                <a:srgbClr val="0070C0"/>
              </a:solidFill>
              <a:sym typeface="+mn-ea"/>
            </a:endParaRPr>
          </a:p>
          <a:p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、数组式  </a:t>
            </a:r>
            <a:r>
              <a:rPr lang="en-US" altLang="en-US">
                <a:solidFill>
                  <a:srgbClr val="0070C0"/>
                </a:solidFill>
                <a:sym typeface="+mn-ea"/>
              </a:rPr>
              <a:t>[classA, classB]    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支持表达式</a:t>
            </a:r>
            <a:endParaRPr lang="zh-CN" altLang="en-US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组件</a:t>
            </a:r>
            <a:r>
              <a:rPr lang="en-US" altLang="zh-CN"/>
              <a:t>component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600">
                <a:solidFill>
                  <a:srgbClr val="FF0000"/>
                </a:solidFill>
              </a:rPr>
              <a:t>组件（Component）是 Vue.js 最强大的功能之一。组件可以扩展 HTML 元素，封装可重用的代码。在较高层面上，组件是自定义元素， Vue.js 的编译器为它添加特殊功能。在有些情况下，组件也可以是原生 HTML 元素的形式，以 js 特性扩展。</a:t>
            </a:r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1</a:t>
            </a:r>
            <a:r>
              <a:rPr lang="zh-CN" altLang="en-US">
                <a:solidFill>
                  <a:srgbClr val="0070C0"/>
                </a:solidFill>
              </a:rPr>
              <a:t>、组件注册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zh-CN" altLang="en-US">
                <a:solidFill>
                  <a:srgbClr val="0070C0"/>
                </a:solidFill>
              </a:rPr>
              <a:t>、</a:t>
            </a:r>
            <a:r>
              <a:rPr lang="en-US" altLang="zh-CN">
                <a:solidFill>
                  <a:srgbClr val="0070C0"/>
                </a:solidFill>
              </a:rPr>
              <a:t>DOM</a:t>
            </a:r>
            <a:r>
              <a:rPr lang="zh-CN" altLang="en-US">
                <a:solidFill>
                  <a:srgbClr val="0070C0"/>
                </a:solidFill>
              </a:rPr>
              <a:t>模版解析说明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3</a:t>
            </a:r>
            <a:r>
              <a:rPr lang="zh-CN" altLang="en-US">
                <a:solidFill>
                  <a:srgbClr val="0070C0"/>
                </a:solidFill>
              </a:rPr>
              <a:t>、</a:t>
            </a:r>
            <a:r>
              <a:rPr lang="en-US" altLang="en-US">
                <a:solidFill>
                  <a:srgbClr val="0070C0"/>
                </a:solidFill>
              </a:rPr>
              <a:t>data</a:t>
            </a:r>
            <a:r>
              <a:rPr lang="zh-CN" altLang="en-US">
                <a:solidFill>
                  <a:srgbClr val="0070C0"/>
                </a:solidFill>
              </a:rPr>
              <a:t>必须是函数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、使用props传递数据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实例：使用</a:t>
            </a:r>
            <a:r>
              <a:rPr lang="en-US" altLang="en-US"/>
              <a:t>vue</a:t>
            </a:r>
            <a:r>
              <a:rPr lang="zh-CN" altLang="en-US"/>
              <a:t>创建一个</a:t>
            </a:r>
            <a:r>
              <a:rPr lang="en-US" altLang="zh-CN"/>
              <a:t>SPA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 sz="1800">
                <a:solidFill>
                  <a:srgbClr val="0070C0"/>
                </a:solidFill>
              </a:rPr>
              <a:t>build</a:t>
            </a:r>
            <a:r>
              <a:rPr lang="zh-CN" altLang="en-US" sz="1800">
                <a:solidFill>
                  <a:srgbClr val="0070C0"/>
                </a:solidFill>
              </a:rPr>
              <a:t>：打包管理</a:t>
            </a:r>
            <a:endParaRPr lang="zh-CN" altLang="en-US" sz="1800">
              <a:solidFill>
                <a:srgbClr val="0070C0"/>
              </a:solidFill>
            </a:endParaRPr>
          </a:p>
          <a:p>
            <a:r>
              <a:rPr lang="en-US" altLang="en-US" sz="1800">
                <a:solidFill>
                  <a:srgbClr val="0070C0"/>
                </a:solidFill>
              </a:rPr>
              <a:t>config: </a:t>
            </a:r>
            <a:r>
              <a:rPr lang="zh-CN" altLang="en-US" sz="1800">
                <a:solidFill>
                  <a:srgbClr val="0070C0"/>
                </a:solidFill>
              </a:rPr>
              <a:t>项目中的一些配置文件</a:t>
            </a:r>
            <a:endParaRPr lang="zh-CN" altLang="en-US" sz="1800">
              <a:solidFill>
                <a:srgbClr val="0070C0"/>
              </a:solidFill>
            </a:endParaRPr>
          </a:p>
          <a:p>
            <a:r>
              <a:rPr lang="en-US" altLang="en-US" sz="1800">
                <a:solidFill>
                  <a:srgbClr val="0070C0"/>
                </a:solidFill>
              </a:rPr>
              <a:t>node_modules:</a:t>
            </a:r>
            <a:r>
              <a:rPr lang="zh-CN" altLang="en-US" sz="1800">
                <a:solidFill>
                  <a:srgbClr val="0070C0"/>
                </a:solidFill>
              </a:rPr>
              <a:t>依赖包</a:t>
            </a:r>
            <a:endParaRPr lang="zh-CN" altLang="en-US" sz="1800">
              <a:solidFill>
                <a:srgbClr val="0070C0"/>
              </a:solidFill>
            </a:endParaRPr>
          </a:p>
          <a:p>
            <a:r>
              <a:rPr lang="en-US" altLang="en-US" sz="1800">
                <a:solidFill>
                  <a:srgbClr val="0070C0"/>
                </a:solidFill>
              </a:rPr>
              <a:t>dist: </a:t>
            </a:r>
            <a:r>
              <a:rPr lang="zh-CN" altLang="en-US" sz="1800">
                <a:solidFill>
                  <a:srgbClr val="0070C0"/>
                </a:solidFill>
              </a:rPr>
              <a:t>打包后的文件</a:t>
            </a:r>
            <a:endParaRPr lang="zh-CN" altLang="en-US" sz="1800">
              <a:solidFill>
                <a:srgbClr val="0070C0"/>
              </a:solidFill>
            </a:endParaRPr>
          </a:p>
          <a:p>
            <a:r>
              <a:rPr lang="en-US" altLang="en-US" sz="1800">
                <a:solidFill>
                  <a:srgbClr val="0070C0"/>
                </a:solidFill>
              </a:rPr>
              <a:t>src: </a:t>
            </a:r>
            <a:r>
              <a:rPr lang="zh-CN" altLang="en-US" sz="1800">
                <a:solidFill>
                  <a:srgbClr val="0070C0"/>
                </a:solidFill>
              </a:rPr>
              <a:t>网站主文件</a:t>
            </a:r>
            <a:endParaRPr lang="zh-CN" altLang="en-US" sz="1800">
              <a:solidFill>
                <a:srgbClr val="0070C0"/>
              </a:solidFill>
            </a:endParaRPr>
          </a:p>
          <a:p>
            <a:r>
              <a:rPr lang="en-US" altLang="en-US" sz="1800">
                <a:solidFill>
                  <a:srgbClr val="0070C0"/>
                </a:solidFill>
              </a:rPr>
              <a:t>static: </a:t>
            </a:r>
            <a:r>
              <a:rPr lang="zh-CN" altLang="en-US" sz="1800">
                <a:solidFill>
                  <a:srgbClr val="0070C0"/>
                </a:solidFill>
              </a:rPr>
              <a:t>存放静态资源</a:t>
            </a:r>
            <a:endParaRPr lang="zh-CN" altLang="en-US" sz="1800">
              <a:solidFill>
                <a:srgbClr val="0070C0"/>
              </a:solidFill>
            </a:endParaRPr>
          </a:p>
          <a:p>
            <a:r>
              <a:rPr lang="en-US" altLang="en-US" sz="1800">
                <a:solidFill>
                  <a:srgbClr val="0070C0"/>
                </a:solidFill>
              </a:rPr>
              <a:t>index.html:</a:t>
            </a:r>
            <a:r>
              <a:rPr lang="zh-CN" altLang="en-US" sz="1800">
                <a:solidFill>
                  <a:srgbClr val="0070C0"/>
                </a:solidFill>
              </a:rPr>
              <a:t>页面主入口</a:t>
            </a:r>
            <a:endParaRPr lang="zh-CN" altLang="en-US" sz="1800">
              <a:solidFill>
                <a:srgbClr val="0070C0"/>
              </a:solidFill>
            </a:endParaRPr>
          </a:p>
          <a:p>
            <a:r>
              <a:rPr lang="zh-CN" altLang="en-US" sz="1800">
                <a:solidFill>
                  <a:srgbClr val="0070C0"/>
                </a:solidFill>
              </a:rPr>
              <a:t>package.json：依赖配置</a:t>
            </a:r>
            <a:endParaRPr lang="zh-CN" altLang="en-US" sz="1800">
              <a:solidFill>
                <a:srgbClr val="0070C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build</a:t>
            </a:r>
            <a:r>
              <a:rPr lang="zh-CN" altLang="en-US">
                <a:solidFill>
                  <a:srgbClr val="FF0000"/>
                </a:solidFill>
              </a:rPr>
              <a:t>项目打包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3320" y="2277110"/>
            <a:ext cx="5036820" cy="20770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58*i*2"/>
  <p:tag name="KSO_WM_TEMPLATE_CATEGORY" val="custom"/>
  <p:tag name="KSO_WM_TEMPLATE_INDEX" val="43"/>
</p:tagLst>
</file>

<file path=ppt/tags/tag10.xml><?xml version="1.0" encoding="utf-8"?>
<p:tagLst xmlns:p="http://schemas.openxmlformats.org/presentationml/2006/main">
  <p:tag name="KSO_WM_BEAUTIFY_FLAG" val="#wm#"/>
  <p:tag name="KSO_WM_UNIT_TYPE" val="i"/>
  <p:tag name="KSO_WM_UNIT_ID" val="258*i*10"/>
  <p:tag name="KSO_WM_TEMPLATE_CATEGORY" val="custom"/>
  <p:tag name="KSO_WM_TEMPLATE_INDEX" val="43"/>
</p:tagLst>
</file>

<file path=ppt/tags/tag11.xml><?xml version="1.0" encoding="utf-8"?>
<p:tagLst xmlns:p="http://schemas.openxmlformats.org/presentationml/2006/main">
  <p:tag name="KSO_WM_BEAUTIFY_FLAG" val="#wm#"/>
  <p:tag name="KSO_WM_UNIT_TYPE" val="i"/>
  <p:tag name="KSO_WM_UNIT_ID" val="258*i*11"/>
  <p:tag name="KSO_WM_TEMPLATE_CATEGORY" val="custom"/>
  <p:tag name="KSO_WM_TEMPLATE_INDEX" val="43"/>
</p:tagLst>
</file>

<file path=ppt/tags/tag12.xml><?xml version="1.0" encoding="utf-8"?>
<p:tagLst xmlns:p="http://schemas.openxmlformats.org/presentationml/2006/main">
  <p:tag name="KSO_WM_BEAUTIFY_FLAG" val="#wm#"/>
  <p:tag name="KSO_WM_UNIT_TYPE" val="i"/>
  <p:tag name="KSO_WM_UNIT_ID" val="258*i*12"/>
  <p:tag name="KSO_WM_TEMPLATE_CATEGORY" val="custom"/>
  <p:tag name="KSO_WM_TEMPLATE_INDEX" val="43"/>
</p:tagLst>
</file>

<file path=ppt/tags/tag13.xml><?xml version="1.0" encoding="utf-8"?>
<p:tagLst xmlns:p="http://schemas.openxmlformats.org/presentationml/2006/main">
  <p:tag name="KSO_WM_BEAUTIFY_FLAG" val="#wm#"/>
  <p:tag name="KSO_WM_UNIT_TYPE" val="i"/>
  <p:tag name="KSO_WM_UNIT_ID" val="258*i*13"/>
  <p:tag name="KSO_WM_TEMPLATE_CATEGORY" val="custom"/>
  <p:tag name="KSO_WM_TEMPLATE_INDEX" val="43"/>
</p:tagLst>
</file>

<file path=ppt/tags/tag14.xml><?xml version="1.0" encoding="utf-8"?>
<p:tagLst xmlns:p="http://schemas.openxmlformats.org/presentationml/2006/main">
  <p:tag name="KSO_WM_BEAUTIFY_FLAG" val="#wm#"/>
  <p:tag name="KSO_WM_UNIT_TYPE" val="i"/>
  <p:tag name="KSO_WM_UNIT_ID" val="258*i*14"/>
  <p:tag name="KSO_WM_TEMPLATE_CATEGORY" val="custom"/>
  <p:tag name="KSO_WM_TEMPLATE_INDEX" val="43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43"/>
  <p:tag name="KSO_WM_UNIT_TYPE" val="a"/>
  <p:tag name="KSO_WM_UNIT_INDEX" val="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ID" val="custom160043_1*a*1"/>
  <p:tag name="KSO_WM_UNIT_PRESET_TEXT_INDEX" val="0"/>
  <p:tag name="KSO_WM_UNIT_PRESET_TEXT_LEN" val="9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43"/>
  <p:tag name="KSO_WM_UNIT_TYPE" val="b"/>
  <p:tag name="KSO_WM_UNIT_INDEX" val="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1"/>
  <p:tag name="KSO_WM_UNIT_ID" val="custom160043_1*b*1"/>
  <p:tag name="KSO_WM_UNIT_PRESET_TEXT_INDEX" val="1"/>
  <p:tag name="KSO_WM_UNIT_PRESET_TEXT_LEN" val="10"/>
</p:tagLst>
</file>

<file path=ppt/tags/tag17.xml><?xml version="1.0" encoding="utf-8"?>
<p:tagLst xmlns:p="http://schemas.openxmlformats.org/presentationml/2006/main">
  <p:tag name="KSO_WM_TEMPLATE_THUMBS_INDEX" val="1、7、10、13、16、20、24、29、35"/>
  <p:tag name="KSO_WM_SLIDE_ID" val="custom160043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160043"/>
  <p:tag name="KSO_WM_TAG_VERSION" val="1.0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58*i*9"/>
  <p:tag name="KSO_WM_TEMPLATE_CATEGORY" val="custom"/>
  <p:tag name="KSO_WM_TEMPLATE_INDEX" val="43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58*i*10"/>
  <p:tag name="KSO_WM_TEMPLATE_CATEGORY" val="custom"/>
  <p:tag name="KSO_WM_TEMPLATE_INDEX" val="43"/>
</p:tagLst>
</file>

<file path=ppt/tags/tag4.xml><?xml version="1.0" encoding="utf-8"?>
<p:tagLst xmlns:p="http://schemas.openxmlformats.org/presentationml/2006/main">
  <p:tag name="KSO_WM_BEAUTIFY_FLAG" val="#wm#"/>
  <p:tag name="KSO_WM_UNIT_TYPE" val="i"/>
  <p:tag name="KSO_WM_UNIT_ID" val="258*i*11"/>
  <p:tag name="KSO_WM_TEMPLATE_CATEGORY" val="custom"/>
  <p:tag name="KSO_WM_TEMPLATE_INDEX" val="43"/>
</p:tagLst>
</file>

<file path=ppt/tags/tag5.xml><?xml version="1.0" encoding="utf-8"?>
<p:tagLst xmlns:p="http://schemas.openxmlformats.org/presentationml/2006/main">
  <p:tag name="KSO_WM_BEAUTIFY_FLAG" val="#wm#"/>
  <p:tag name="KSO_WM_UNIT_TYPE" val="i"/>
  <p:tag name="KSO_WM_UNIT_ID" val="258*i*12"/>
  <p:tag name="KSO_WM_TEMPLATE_CATEGORY" val="custom"/>
  <p:tag name="KSO_WM_TEMPLATE_INDEX" val="43"/>
</p:tagLst>
</file>

<file path=ppt/tags/tag6.xml><?xml version="1.0" encoding="utf-8"?>
<p:tagLst xmlns:p="http://schemas.openxmlformats.org/presentationml/2006/main">
  <p:tag name="KSO_WM_BEAUTIFY_FLAG" val="#wm#"/>
  <p:tag name="KSO_WM_UNIT_TYPE" val="i"/>
  <p:tag name="KSO_WM_UNIT_ID" val="258*i*13"/>
  <p:tag name="KSO_WM_TEMPLATE_CATEGORY" val="custom"/>
  <p:tag name="KSO_WM_TEMPLATE_INDEX" val="43"/>
</p:tagLst>
</file>

<file path=ppt/tags/tag7.xml><?xml version="1.0" encoding="utf-8"?>
<p:tagLst xmlns:p="http://schemas.openxmlformats.org/presentationml/2006/main">
  <p:tag name="KSO_WM_BEAUTIFY_FLAG" val="#wm#"/>
  <p:tag name="KSO_WM_UNIT_TYPE" val="i"/>
  <p:tag name="KSO_WM_UNIT_ID" val="258*i*14"/>
  <p:tag name="KSO_WM_TEMPLATE_CATEGORY" val="custom"/>
  <p:tag name="KSO_WM_TEMPLATE_INDEX" val="43"/>
</p:tagLst>
</file>

<file path=ppt/tags/tag8.xml><?xml version="1.0" encoding="utf-8"?>
<p:tagLst xmlns:p="http://schemas.openxmlformats.org/presentationml/2006/main">
  <p:tag name="KSO_WM_BEAUTIFY_FLAG" val="#wm#"/>
  <p:tag name="KSO_WM_UNIT_TYPE" val="i"/>
  <p:tag name="KSO_WM_UNIT_ID" val="258*i*2"/>
  <p:tag name="KSO_WM_TEMPLATE_CATEGORY" val="custom"/>
  <p:tag name="KSO_WM_TEMPLATE_INDEX" val="43"/>
</p:tagLst>
</file>

<file path=ppt/tags/tag9.xml><?xml version="1.0" encoding="utf-8"?>
<p:tagLst xmlns:p="http://schemas.openxmlformats.org/presentationml/2006/main">
  <p:tag name="KSO_WM_BEAUTIFY_FLAG" val="#wm#"/>
  <p:tag name="KSO_WM_UNIT_TYPE" val="i"/>
  <p:tag name="KSO_WM_UNIT_ID" val="258*i*9"/>
  <p:tag name="KSO_WM_TEMPLATE_CATEGORY" val="custom"/>
  <p:tag name="KSO_WM_TEMPLATE_INDEX" val="43"/>
</p:tagLst>
</file>

<file path=ppt/theme/theme1.xml><?xml version="1.0" encoding="utf-8"?>
<a:theme xmlns:a="http://schemas.openxmlformats.org/drawingml/2006/main" name="1_自定义设计方案_2">
  <a:themeElements>
    <a:clrScheme name="自定义 1">
      <a:dk1>
        <a:srgbClr val="000000"/>
      </a:dk1>
      <a:lt1>
        <a:srgbClr val="FFFFFF"/>
      </a:lt1>
      <a:dk2>
        <a:srgbClr val="0E9651"/>
      </a:dk2>
      <a:lt2>
        <a:srgbClr val="808080"/>
      </a:lt2>
      <a:accent1>
        <a:srgbClr val="EBF092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自定义设计方案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1145</Words>
  <Application>WPS 演示</Application>
  <PresentationFormat>宽屏</PresentationFormat>
  <Paragraphs>73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黑体</vt:lpstr>
      <vt:lpstr>微软雅黑</vt:lpstr>
      <vt:lpstr>Calibri</vt:lpstr>
      <vt:lpstr>1_自定义设计方案_2</vt:lpstr>
      <vt:lpstr>vue 分享课件 </vt:lpstr>
      <vt:lpstr>vue简介</vt:lpstr>
      <vt:lpstr>声明式渲染</vt:lpstr>
      <vt:lpstr>条件与循环</vt:lpstr>
      <vt:lpstr>属性与方法</vt:lpstr>
      <vt:lpstr>事件</vt:lpstr>
      <vt:lpstr>class与style</vt:lpstr>
      <vt:lpstr>组件component</vt:lpstr>
      <vt:lpstr>实例：使用vue创建一个SPA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肖JJ</cp:lastModifiedBy>
  <cp:revision>72</cp:revision>
  <dcterms:created xsi:type="dcterms:W3CDTF">2015-05-05T08:02:00Z</dcterms:created>
  <dcterms:modified xsi:type="dcterms:W3CDTF">2017-08-03T15:19:15Z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