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44"/>
  </p:notesMasterIdLst>
  <p:sldIdLst>
    <p:sldId id="256" r:id="rId2"/>
    <p:sldId id="281" r:id="rId3"/>
    <p:sldId id="258" r:id="rId4"/>
    <p:sldId id="282" r:id="rId5"/>
    <p:sldId id="260" r:id="rId6"/>
    <p:sldId id="265"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318" r:id="rId20"/>
    <p:sldId id="319" r:id="rId21"/>
    <p:sldId id="295" r:id="rId22"/>
    <p:sldId id="296" r:id="rId23"/>
    <p:sldId id="297" r:id="rId24"/>
    <p:sldId id="298" r:id="rId25"/>
    <p:sldId id="299"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7" r:id="rId42"/>
    <p:sldId id="277" r:id="rId43"/>
  </p:sldIdLst>
  <p:sldSz cx="12192000" cy="6858000"/>
  <p:notesSz cx="6858000" cy="9144000"/>
  <p:embeddedFontLst>
    <p:embeddedFont>
      <p:font typeface="Abril Fatface" panose="02000503000000020003" pitchFamily="2" charset="0"/>
      <p:regular r:id="rId45"/>
    </p:embeddedFont>
    <p:embeddedFont>
      <p:font typeface="Calibri" panose="020F0502020204030204" pitchFamily="3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
      <p:font typeface="Roboto" panose="02000000000000000000" pitchFamily="2" charset="0"/>
      <p:regular r:id="rId54"/>
      <p:bold r:id="rId55"/>
      <p:italic r:id="rId56"/>
      <p:boldItalic r:id="rId57"/>
    </p:embeddedFont>
    <p:embeddedFont>
      <p:font typeface="Roboto Mono" panose="00000009000000000000" pitchFamily="49"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6DF7C3-1C88-4041-9910-FBEFF850B4FA}" v="7" dt="2023-06-12T07:43:05.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2" y="9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7400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9523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6211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3355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2919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787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5153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3486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9710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110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6763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13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3976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5585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145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2932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12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9838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4712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7414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4469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4508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1982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0446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0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52921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6136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5313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751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8317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563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92363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8716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028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988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dirty="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dirty="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hyperlink" Target="https://fr.wikipedia.org/wiki/2048_(jeu_vid%C3%A9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369718" y="1266831"/>
            <a:ext cx="7452564" cy="985122"/>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dirty="0"/>
              <a:t>Project: </a:t>
            </a:r>
            <a:r>
              <a:rPr lang="en" sz="6000" dirty="0"/>
              <a:t> </a:t>
            </a:r>
            <a:r>
              <a:rPr lang="en" dirty="0">
                <a:solidFill>
                  <a:schemeClr val="accent1"/>
                </a:solidFill>
              </a:rPr>
              <a:t>2048 Game</a:t>
            </a:r>
            <a:endParaRPr sz="5000" dirty="0"/>
          </a:p>
        </p:txBody>
      </p:sp>
      <p:sp>
        <p:nvSpPr>
          <p:cNvPr id="381" name="Google Shape;381;p22"/>
          <p:cNvSpPr txBox="1">
            <a:spLocks noGrp="1"/>
          </p:cNvSpPr>
          <p:nvPr>
            <p:ph type="subTitle" idx="1"/>
          </p:nvPr>
        </p:nvSpPr>
        <p:spPr>
          <a:xfrm>
            <a:off x="5491264" y="4838012"/>
            <a:ext cx="5061129" cy="959673"/>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2100"/>
              </a:spcAft>
              <a:buNone/>
            </a:pPr>
            <a:r>
              <a:rPr lang="en" dirty="0">
                <a:solidFill>
                  <a:schemeClr val="accent1"/>
                </a:solidFill>
              </a:rPr>
              <a:t>&lt;Project Incharge:&gt;</a:t>
            </a:r>
            <a:r>
              <a:rPr lang="en" dirty="0"/>
              <a:t> </a:t>
            </a:r>
            <a:r>
              <a:rPr lang="en-US" dirty="0"/>
              <a:t>Dr.B.Prasanthi               			Asst. Professor                 			Dept. of CSE</a:t>
            </a:r>
          </a:p>
          <a:p>
            <a:pPr marL="0" lvl="0" indent="0" algn="l" rtl="0">
              <a:lnSpc>
                <a:spcPct val="100000"/>
              </a:lnSpc>
              <a:spcBef>
                <a:spcPts val="0"/>
              </a:spcBef>
              <a:spcAft>
                <a:spcPts val="2100"/>
              </a:spcAft>
              <a:buNone/>
            </a:pPr>
            <a:endParaRPr lang="en-US" dirty="0">
              <a:solidFill>
                <a:schemeClr val="tx1"/>
              </a:solidFill>
            </a:endParaRPr>
          </a:p>
        </p:txBody>
      </p:sp>
      <p:cxnSp>
        <p:nvCxnSpPr>
          <p:cNvPr id="4" name="Straight Connector 3">
            <a:extLst>
              <a:ext uri="{FF2B5EF4-FFF2-40B4-BE49-F238E27FC236}">
                <a16:creationId xmlns:a16="http://schemas.microsoft.com/office/drawing/2014/main" id="{CD6E7C8A-8CF8-031D-77F3-5F25DE65CC80}"/>
              </a:ext>
            </a:extLst>
          </p:cNvPr>
          <p:cNvCxnSpPr>
            <a:cxnSpLocks/>
          </p:cNvCxnSpPr>
          <p:nvPr/>
        </p:nvCxnSpPr>
        <p:spPr>
          <a:xfrm>
            <a:off x="2003898" y="2417323"/>
            <a:ext cx="8156642" cy="0"/>
          </a:xfrm>
          <a:prstGeom prst="line">
            <a:avLst/>
          </a:prstGeom>
          <a:ln w="28575">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Google Shape;381;p22">
            <a:extLst>
              <a:ext uri="{FF2B5EF4-FFF2-40B4-BE49-F238E27FC236}">
                <a16:creationId xmlns:a16="http://schemas.microsoft.com/office/drawing/2014/main" id="{3C36DFA1-918E-5999-35E1-0243DC2E5051}"/>
              </a:ext>
            </a:extLst>
          </p:cNvPr>
          <p:cNvSpPr txBox="1">
            <a:spLocks/>
          </p:cNvSpPr>
          <p:nvPr/>
        </p:nvSpPr>
        <p:spPr>
          <a:xfrm>
            <a:off x="2015268" y="2675240"/>
            <a:ext cx="8156642" cy="17265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nSpc>
                <a:spcPct val="100000"/>
              </a:lnSpc>
              <a:spcAft>
                <a:spcPts val="2100"/>
              </a:spcAft>
            </a:pPr>
            <a:r>
              <a:rPr lang="en" dirty="0">
                <a:solidFill>
                  <a:schemeClr val="accent1"/>
                </a:solidFill>
              </a:rPr>
              <a:t>&lt;Batch No: 01&gt;</a:t>
            </a:r>
            <a:r>
              <a:rPr lang="en" dirty="0"/>
              <a:t> </a:t>
            </a:r>
          </a:p>
          <a:p>
            <a:pPr marL="285750" indent="-285750">
              <a:lnSpc>
                <a:spcPct val="100000"/>
              </a:lnSpc>
              <a:spcAft>
                <a:spcPts val="600"/>
              </a:spcAft>
              <a:buFont typeface="Arial" panose="020B0604020202020204" pitchFamily="34" charset="0"/>
              <a:buChar char="•"/>
            </a:pPr>
            <a:r>
              <a:rPr lang="en-US" dirty="0"/>
              <a:t>AP22110010668 | Poojan Patel</a:t>
            </a:r>
          </a:p>
          <a:p>
            <a:pPr marL="285750" indent="-285750">
              <a:lnSpc>
                <a:spcPct val="100000"/>
              </a:lnSpc>
              <a:spcAft>
                <a:spcPts val="600"/>
              </a:spcAft>
              <a:buFont typeface="Arial" panose="020B0604020202020204" pitchFamily="34" charset="0"/>
              <a:buChar char="•"/>
            </a:pPr>
            <a:r>
              <a:rPr lang="en-US" dirty="0"/>
              <a:t>AP22110010714 | Gopikrishnan Harilal Mini</a:t>
            </a:r>
          </a:p>
          <a:p>
            <a:pPr marL="285750" indent="-285750">
              <a:lnSpc>
                <a:spcPct val="100000"/>
              </a:lnSpc>
              <a:spcAft>
                <a:spcPts val="600"/>
              </a:spcAft>
              <a:buFont typeface="Arial" panose="020B0604020202020204" pitchFamily="34" charset="0"/>
              <a:buChar char="•"/>
            </a:pPr>
            <a:r>
              <a:rPr lang="en-US" dirty="0"/>
              <a:t>AP22110010719 | Adarsh Kumar</a:t>
            </a:r>
          </a:p>
          <a:p>
            <a:pPr marL="0" indent="0">
              <a:lnSpc>
                <a:spcPct val="100000"/>
              </a:lnSpc>
              <a:spcAft>
                <a:spcPts val="2100"/>
              </a:spcAft>
            </a:pPr>
            <a:endParaRPr lang="en-US" dirty="0">
              <a:solidFill>
                <a:schemeClr val="tx1"/>
              </a:solidFill>
            </a:endParaRPr>
          </a:p>
        </p:txBody>
      </p:sp>
      <p:sp>
        <p:nvSpPr>
          <p:cNvPr id="2" name="Rectangle 1">
            <a:extLst>
              <a:ext uri="{FF2B5EF4-FFF2-40B4-BE49-F238E27FC236}">
                <a16:creationId xmlns:a16="http://schemas.microsoft.com/office/drawing/2014/main" id="{5B0A5DFA-D2A7-E759-7FF3-CBA991A8CE93}"/>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036628"/>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2"/>
                </a:solidFill>
              </a:rPr>
              <a:t>Limitations</a:t>
            </a:r>
            <a:endParaRPr sz="4800" dirty="0">
              <a:solidFill>
                <a:schemeClr val="accent2"/>
              </a:solidFill>
            </a:endParaRPr>
          </a:p>
        </p:txBody>
      </p:sp>
      <p:sp>
        <p:nvSpPr>
          <p:cNvPr id="419" name="Google Shape;419;p26"/>
          <p:cNvSpPr txBox="1">
            <a:spLocks noGrp="1"/>
          </p:cNvSpPr>
          <p:nvPr>
            <p:ph type="body" idx="2"/>
          </p:nvPr>
        </p:nvSpPr>
        <p:spPr>
          <a:xfrm>
            <a:off x="1035996" y="1585608"/>
            <a:ext cx="9479604" cy="4056434"/>
          </a:xfrm>
          <a:prstGeom prst="rect">
            <a:avLst/>
          </a:prstGeom>
        </p:spPr>
        <p:txBody>
          <a:bodyPr spcFirstLastPara="1" wrap="square" lIns="121900" tIns="121900" rIns="121900" bIns="121900" anchor="t" anchorCtr="0">
            <a:noAutofit/>
          </a:bodyPr>
          <a:lstStyle/>
          <a:p>
            <a:pPr marL="0" lvl="0" indent="0" algn="just" rtl="0">
              <a:spcBef>
                <a:spcPts val="2100"/>
              </a:spcBef>
              <a:buNone/>
            </a:pPr>
            <a:r>
              <a:rPr lang="en-US" sz="1400" dirty="0"/>
              <a:t>While "https://play2048.co/" offers an enjoyable experience for playing the 2048 game, it does have some limitations:</a:t>
            </a:r>
          </a:p>
          <a:p>
            <a:pPr marL="0" lvl="0" indent="0" algn="just" rtl="0">
              <a:spcBef>
                <a:spcPts val="2100"/>
              </a:spcBef>
              <a:buNone/>
            </a:pPr>
            <a:r>
              <a:rPr lang="en-US" sz="1400" dirty="0"/>
              <a:t>1. Limited Platform Support: The website is primarily designed for web browsers, which limits its accessibility on certain platforms. It may not offer dedicated applications for mobile devices or other operating systems, which could restrict gameplay options for users who prefer a more optimized and tailored experience on their specific devices.</a:t>
            </a:r>
          </a:p>
          <a:p>
            <a:pPr marL="0" lvl="0" indent="0" algn="just" rtl="0">
              <a:spcBef>
                <a:spcPts val="2100"/>
              </a:spcBef>
              <a:buNone/>
            </a:pPr>
            <a:r>
              <a:rPr lang="en-US" sz="1400" dirty="0"/>
              <a:t>2. Lack of Advanced Features: The existing system may lack certain advanced features that are available in other versions or variations of the 2048 game. This could include additional game modes, power-ups, or multiplayer options. The simplicity of the game on the website might be appealing for some players, but it may not cater to those seeking a more complex or challenging gameplay experience.</a:t>
            </a:r>
            <a:endParaRPr sz="1400" dirty="0"/>
          </a:p>
        </p:txBody>
      </p:sp>
      <p:sp>
        <p:nvSpPr>
          <p:cNvPr id="2" name="Rectangle 1">
            <a:extLst>
              <a:ext uri="{FF2B5EF4-FFF2-40B4-BE49-F238E27FC236}">
                <a16:creationId xmlns:a16="http://schemas.microsoft.com/office/drawing/2014/main" id="{C63A7B4C-F567-C305-621E-E58DC59F15B7}"/>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52679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342539"/>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2"/>
                </a:solidFill>
              </a:rPr>
              <a:t>Limitations (cont.)</a:t>
            </a:r>
            <a:endParaRPr sz="4800" dirty="0">
              <a:solidFill>
                <a:schemeClr val="accent2"/>
              </a:solidFill>
            </a:endParaRPr>
          </a:p>
        </p:txBody>
      </p:sp>
      <p:sp>
        <p:nvSpPr>
          <p:cNvPr id="419" name="Google Shape;419;p26"/>
          <p:cNvSpPr txBox="1">
            <a:spLocks noGrp="1"/>
          </p:cNvSpPr>
          <p:nvPr>
            <p:ph type="body" idx="2"/>
          </p:nvPr>
        </p:nvSpPr>
        <p:spPr>
          <a:xfrm>
            <a:off x="1035996" y="2106039"/>
            <a:ext cx="9479604" cy="3346316"/>
          </a:xfrm>
          <a:prstGeom prst="rect">
            <a:avLst/>
          </a:prstGeom>
        </p:spPr>
        <p:txBody>
          <a:bodyPr spcFirstLastPara="1" wrap="square" lIns="121900" tIns="121900" rIns="121900" bIns="121900" anchor="t" anchorCtr="0">
            <a:noAutofit/>
          </a:bodyPr>
          <a:lstStyle/>
          <a:p>
            <a:pPr marL="0" lvl="0" indent="0" algn="just" rtl="0">
              <a:spcBef>
                <a:spcPts val="2100"/>
              </a:spcBef>
              <a:buNone/>
            </a:pPr>
            <a:r>
              <a:rPr lang="en-US" sz="1400" dirty="0"/>
              <a:t>3. Limited Customization: While the website provides basic customization options such as changing the theme or enabling animations, it may not offer extensive customization features that allow users to modify the game mechanics, grid size, or tile values. This limitation could impact players who prefer more control over the game's settings to tailor it to their preferences.</a:t>
            </a:r>
          </a:p>
          <a:p>
            <a:pPr marL="0" lvl="0" indent="0" algn="just" rtl="0">
              <a:spcBef>
                <a:spcPts val="2100"/>
              </a:spcBef>
              <a:buNone/>
            </a:pPr>
            <a:r>
              <a:rPr lang="en-US" sz="1400" dirty="0"/>
              <a:t>4. Lack of Social Features: The existing system may not provide robust social features or integration with social media platforms. Players might miss out on the ability to compete with friends, share their achievements, or engage in community discussions related to the game. These social elements often enhance the overall gaming experience and foster a sense of community among players.</a:t>
            </a:r>
          </a:p>
          <a:p>
            <a:pPr marL="0" lvl="0" indent="0" algn="just" rtl="0">
              <a:spcBef>
                <a:spcPts val="2100"/>
              </a:spcBef>
              <a:buNone/>
            </a:pPr>
            <a:endParaRPr sz="1400" dirty="0"/>
          </a:p>
        </p:txBody>
      </p:sp>
      <p:sp>
        <p:nvSpPr>
          <p:cNvPr id="2" name="Rectangle 1">
            <a:extLst>
              <a:ext uri="{FF2B5EF4-FFF2-40B4-BE49-F238E27FC236}">
                <a16:creationId xmlns:a16="http://schemas.microsoft.com/office/drawing/2014/main" id="{D41CF819-83BD-B8AB-2A58-B4F8087F59B5}"/>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11228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342539"/>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2"/>
                </a:solidFill>
              </a:rPr>
              <a:t>Limitations (cont.)</a:t>
            </a:r>
            <a:endParaRPr sz="4800" dirty="0">
              <a:solidFill>
                <a:schemeClr val="accent2"/>
              </a:solidFill>
            </a:endParaRPr>
          </a:p>
        </p:txBody>
      </p:sp>
      <p:sp>
        <p:nvSpPr>
          <p:cNvPr id="419" name="Google Shape;419;p26"/>
          <p:cNvSpPr txBox="1">
            <a:spLocks noGrp="1"/>
          </p:cNvSpPr>
          <p:nvPr>
            <p:ph type="body" idx="2"/>
          </p:nvPr>
        </p:nvSpPr>
        <p:spPr>
          <a:xfrm>
            <a:off x="1035996" y="2125495"/>
            <a:ext cx="9479604" cy="3346316"/>
          </a:xfrm>
          <a:prstGeom prst="rect">
            <a:avLst/>
          </a:prstGeom>
        </p:spPr>
        <p:txBody>
          <a:bodyPr spcFirstLastPara="1" wrap="square" lIns="121900" tIns="121900" rIns="121900" bIns="121900" anchor="t" anchorCtr="0">
            <a:noAutofit/>
          </a:bodyPr>
          <a:lstStyle/>
          <a:p>
            <a:pPr marL="0" lvl="0" indent="0" algn="just" rtl="0">
              <a:spcBef>
                <a:spcPts val="2100"/>
              </a:spcBef>
              <a:buNone/>
            </a:pPr>
            <a:r>
              <a:rPr lang="en-US" sz="1400" dirty="0"/>
              <a:t>5. Potential Advertisements and Distractions: As a free online platform, "https://play2048.co/" may rely on advertisements to generate revenue. This could result in interruptions and distractions during gameplay, affecting the immersive experience. Players might encounter pop-up ads, banners, or sponsored content that can detract from the overall enjoyment of the game.</a:t>
            </a:r>
          </a:p>
          <a:p>
            <a:pPr marL="0" lvl="0" indent="0" algn="just" rtl="0">
              <a:spcBef>
                <a:spcPts val="2100"/>
              </a:spcBef>
              <a:buNone/>
            </a:pPr>
            <a:r>
              <a:rPr lang="en-US" sz="1400" dirty="0"/>
              <a:t>6. Lack of Offline Play: Since the game is played directly on the website, it requires a stable internet connection to access and play. This means that users may not have the option to play the game offline in situations where internet access is limited or unavailable. Offline play is often desirable for users who want to enjoy the game during travel or in areas with unreliable internet connectivity.</a:t>
            </a:r>
            <a:endParaRPr sz="1400" dirty="0"/>
          </a:p>
        </p:txBody>
      </p:sp>
      <p:sp>
        <p:nvSpPr>
          <p:cNvPr id="2" name="Rectangle 1">
            <a:extLst>
              <a:ext uri="{FF2B5EF4-FFF2-40B4-BE49-F238E27FC236}">
                <a16:creationId xmlns:a16="http://schemas.microsoft.com/office/drawing/2014/main" id="{160E9D91-61D1-6856-A404-A8D50523417C}"/>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72692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accent1"/>
                </a:solidFill>
              </a:rPr>
              <a:t>PROPOSED WORK</a:t>
            </a:r>
            <a:endParaRPr sz="6800" dirty="0">
              <a:solidFill>
                <a:schemeClr val="accent1"/>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en-US" b="1" dirty="0">
                <a:solidFill>
                  <a:schemeClr val="accent1"/>
                </a:solidFill>
                <a:latin typeface="Roboto Mono"/>
              </a:rPr>
              <a:t>4</a:t>
            </a:r>
            <a:endParaRPr b="1" i="0" dirty="0">
              <a:ln>
                <a:noFill/>
              </a:ln>
              <a:solidFill>
                <a:schemeClr val="accent1"/>
              </a:solidFill>
              <a:latin typeface="Roboto Mono"/>
            </a:endParaRPr>
          </a:p>
        </p:txBody>
      </p:sp>
      <p:sp>
        <p:nvSpPr>
          <p:cNvPr id="2" name="Rectangle 1">
            <a:extLst>
              <a:ext uri="{FF2B5EF4-FFF2-40B4-BE49-F238E27FC236}">
                <a16:creationId xmlns:a16="http://schemas.microsoft.com/office/drawing/2014/main" id="{4770F267-3DF8-764C-68AB-C125CEB1CD08}"/>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02070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060437"/>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1"/>
                </a:solidFill>
              </a:rPr>
              <a:t>Proposed Work</a:t>
            </a:r>
            <a:endParaRPr sz="4800" dirty="0">
              <a:solidFill>
                <a:schemeClr val="accent1"/>
              </a:solidFill>
            </a:endParaRPr>
          </a:p>
        </p:txBody>
      </p:sp>
      <p:sp>
        <p:nvSpPr>
          <p:cNvPr id="419" name="Google Shape;419;p26"/>
          <p:cNvSpPr txBox="1">
            <a:spLocks noGrp="1"/>
          </p:cNvSpPr>
          <p:nvPr>
            <p:ph type="body" idx="2"/>
          </p:nvPr>
        </p:nvSpPr>
        <p:spPr>
          <a:xfrm>
            <a:off x="1035996" y="1614792"/>
            <a:ext cx="9479604" cy="3871607"/>
          </a:xfrm>
          <a:prstGeom prst="rect">
            <a:avLst/>
          </a:prstGeom>
        </p:spPr>
        <p:txBody>
          <a:bodyPr spcFirstLastPara="1" wrap="square" lIns="121900" tIns="121900" rIns="121900" bIns="121900" anchor="t" anchorCtr="0">
            <a:noAutofit/>
          </a:bodyPr>
          <a:lstStyle/>
          <a:p>
            <a:pPr marL="0" lvl="0" indent="0" algn="just" rtl="0">
              <a:spcBef>
                <a:spcPts val="2100"/>
              </a:spcBef>
              <a:buNone/>
            </a:pPr>
            <a:r>
              <a:rPr lang="en-US" sz="1400" dirty="0"/>
              <a:t>The 2048 Game project is a digital implementation of the popular puzzle game known as 2048. The objective of the game is to slide numbered tiles on a grid, combining them to reach the coveted tile with a value of 2048. The project utilizes the C programming language and employs a simple yet intuitive command-line interface for user interaction.</a:t>
            </a:r>
          </a:p>
          <a:p>
            <a:pPr marL="0" lvl="0" indent="0" algn="just" rtl="0">
              <a:spcBef>
                <a:spcPts val="2100"/>
              </a:spcBef>
              <a:buNone/>
            </a:pPr>
            <a:r>
              <a:rPr lang="en-US" sz="1400" dirty="0"/>
              <a:t>The game incorporates various essential functions such as initializing the game board, printing the board state, adding random tiles, and implementing the game logic for moves in all four directions. The code structure follows a modular approach, dividing the functionalities into separate functions for improved readability and maintainability. By employing arrays as the primary data structure, the project efficiently manages the game board and implements key operations like merging tiles, shifting them, and checking game over conditions. Overall, the 2048 Game project provides a solid foundation for an engaging and challenging gaming experience.</a:t>
            </a:r>
            <a:endParaRPr sz="1400" dirty="0"/>
          </a:p>
        </p:txBody>
      </p:sp>
      <p:sp>
        <p:nvSpPr>
          <p:cNvPr id="2" name="Rectangle 1">
            <a:extLst>
              <a:ext uri="{FF2B5EF4-FFF2-40B4-BE49-F238E27FC236}">
                <a16:creationId xmlns:a16="http://schemas.microsoft.com/office/drawing/2014/main" id="{F5707C96-10BF-8EB5-CFF7-AFBAD0F99ABC}"/>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98049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accent3"/>
                </a:solidFill>
              </a:rPr>
              <a:t>INPUT DATASET USED</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en-US" b="1" i="0" dirty="0">
                <a:ln>
                  <a:noFill/>
                </a:ln>
                <a:solidFill>
                  <a:schemeClr val="accent3"/>
                </a:solidFill>
                <a:latin typeface="Roboto Mono"/>
              </a:rPr>
              <a:t>5</a:t>
            </a:r>
            <a:endParaRPr b="1" i="0" dirty="0">
              <a:ln>
                <a:noFill/>
              </a:ln>
              <a:solidFill>
                <a:schemeClr val="accent3"/>
              </a:solidFill>
              <a:latin typeface="Roboto Mono"/>
            </a:endParaRPr>
          </a:p>
        </p:txBody>
      </p:sp>
      <p:sp>
        <p:nvSpPr>
          <p:cNvPr id="2" name="Rectangle 1">
            <a:extLst>
              <a:ext uri="{FF2B5EF4-FFF2-40B4-BE49-F238E27FC236}">
                <a16:creationId xmlns:a16="http://schemas.microsoft.com/office/drawing/2014/main" id="{922220AF-C55C-36D0-0C67-766BCF2DC72C}"/>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89152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Input Dataset used</a:t>
            </a:r>
            <a:endParaRPr sz="4800" dirty="0">
              <a:solidFill>
                <a:schemeClr val="accent3"/>
              </a:solidFill>
            </a:endParaRPr>
          </a:p>
        </p:txBody>
      </p:sp>
      <p:sp>
        <p:nvSpPr>
          <p:cNvPr id="419" name="Google Shape;419;p26"/>
          <p:cNvSpPr txBox="1">
            <a:spLocks noGrp="1"/>
          </p:cNvSpPr>
          <p:nvPr>
            <p:ph type="body" idx="2"/>
          </p:nvPr>
        </p:nvSpPr>
        <p:spPr>
          <a:xfrm>
            <a:off x="1035996" y="1789890"/>
            <a:ext cx="9479604" cy="3871607"/>
          </a:xfrm>
          <a:prstGeom prst="rect">
            <a:avLst/>
          </a:prstGeom>
        </p:spPr>
        <p:txBody>
          <a:bodyPr spcFirstLastPara="1" wrap="square" lIns="121900" tIns="121900" rIns="121900" bIns="121900" anchor="t" anchorCtr="0">
            <a:noAutofit/>
          </a:bodyPr>
          <a:lstStyle/>
          <a:p>
            <a:pPr marL="0" lvl="0" indent="0" algn="just" rtl="0">
              <a:spcBef>
                <a:spcPts val="2100"/>
              </a:spcBef>
              <a:buNone/>
            </a:pPr>
            <a:r>
              <a:rPr lang="en-US" sz="1400" dirty="0"/>
              <a:t>In the context of the 2048 Game project, the input dataset primarily consists of user input for making moves in the game. The input is obtained through the command-line interface, where the player selects a move by entering a specific character corresponding to the desired direction: 'w' for up, 's' for down, 'a' for left, and 'd' for right.</a:t>
            </a:r>
          </a:p>
          <a:p>
            <a:pPr marL="0" lvl="0" indent="0" algn="just" rtl="0">
              <a:spcBef>
                <a:spcPts val="2100"/>
              </a:spcBef>
              <a:buNone/>
            </a:pPr>
            <a:r>
              <a:rPr lang="en-US" sz="1400" dirty="0"/>
              <a:t>The input dataset is dynamic and continuously updated as the player progresses through the game. Each move made by the player triggers a new input entry, which influences the state of the game board and determines subsequent moves and outcomes.</a:t>
            </a:r>
          </a:p>
          <a:p>
            <a:pPr marL="0" lvl="0" indent="0" algn="just" rtl="0">
              <a:spcBef>
                <a:spcPts val="2100"/>
              </a:spcBef>
              <a:buNone/>
            </a:pPr>
            <a:r>
              <a:rPr lang="en-US" sz="1400" dirty="0"/>
              <a:t>It's important to note that the input dataset in this project is not pre-defined or fixed. Instead, it relies on the user's real-time interaction during gameplay to drive the progression and decision-making within the game.</a:t>
            </a:r>
            <a:endParaRPr sz="1400" dirty="0"/>
          </a:p>
        </p:txBody>
      </p:sp>
      <p:sp>
        <p:nvSpPr>
          <p:cNvPr id="2" name="Rectangle 1">
            <a:extLst>
              <a:ext uri="{FF2B5EF4-FFF2-40B4-BE49-F238E27FC236}">
                <a16:creationId xmlns:a16="http://schemas.microsoft.com/office/drawing/2014/main" id="{D53F39A4-1533-BF76-9819-C852BBDCA4F9}"/>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933055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accent2"/>
                </a:solidFill>
              </a:rPr>
              <a:t>PROJECT FLOW</a:t>
            </a:r>
            <a:endParaRPr sz="6800" dirty="0">
              <a:solidFill>
                <a:schemeClr val="accent2"/>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2"/>
                </a:solidFill>
                <a:latin typeface="Roboto Mono"/>
              </a:rPr>
              <a:t>0</a:t>
            </a:r>
            <a:r>
              <a:rPr lang="en-US" b="1" dirty="0">
                <a:solidFill>
                  <a:schemeClr val="accent2"/>
                </a:solidFill>
                <a:latin typeface="Roboto Mono"/>
              </a:rPr>
              <a:t>6</a:t>
            </a:r>
            <a:endParaRPr b="1" i="0" dirty="0">
              <a:ln>
                <a:noFill/>
              </a:ln>
              <a:solidFill>
                <a:schemeClr val="accent2"/>
              </a:solidFill>
              <a:latin typeface="Roboto Mono"/>
            </a:endParaRPr>
          </a:p>
        </p:txBody>
      </p:sp>
      <p:sp>
        <p:nvSpPr>
          <p:cNvPr id="2" name="Rectangle 1">
            <a:extLst>
              <a:ext uri="{FF2B5EF4-FFF2-40B4-BE49-F238E27FC236}">
                <a16:creationId xmlns:a16="http://schemas.microsoft.com/office/drawing/2014/main" id="{9B900526-7366-6EEC-068F-20FB3F66ECC9}"/>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4789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7490298" y="2862581"/>
            <a:ext cx="3140204"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2"/>
                </a:solidFill>
              </a:rPr>
              <a:t>Project Flow</a:t>
            </a:r>
            <a:endParaRPr dirty="0">
              <a:solidFill>
                <a:schemeClr val="accent2"/>
              </a:solidFill>
            </a:endParaRPr>
          </a:p>
        </p:txBody>
      </p:sp>
      <p:sp>
        <p:nvSpPr>
          <p:cNvPr id="4" name="Rectangle 3">
            <a:extLst>
              <a:ext uri="{FF2B5EF4-FFF2-40B4-BE49-F238E27FC236}">
                <a16:creationId xmlns:a16="http://schemas.microsoft.com/office/drawing/2014/main" id="{A0DC8C13-89DA-4A5F-2118-974A42C22BA8}"/>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0FBE6999-6502-892E-C0F1-853410B04B65}"/>
              </a:ext>
            </a:extLst>
          </p:cNvPr>
          <p:cNvSpPr txBox="1"/>
          <p:nvPr/>
        </p:nvSpPr>
        <p:spPr>
          <a:xfrm>
            <a:off x="870149" y="1831685"/>
            <a:ext cx="6430458" cy="584775"/>
          </a:xfrm>
          <a:prstGeom prst="rect">
            <a:avLst/>
          </a:prstGeom>
          <a:noFill/>
        </p:spPr>
        <p:txBody>
          <a:bodyPr wrap="square" rtlCol="0">
            <a:spAutoFit/>
          </a:bodyPr>
          <a:lstStyle/>
          <a:p>
            <a:r>
              <a:rPr lang="en-US" sz="1600" dirty="0">
                <a:solidFill>
                  <a:schemeClr val="bg2"/>
                </a:solidFill>
                <a:latin typeface="Roboto Mono" panose="00000009000000000000" pitchFamily="49" charset="0"/>
                <a:ea typeface="Roboto Mono" panose="00000009000000000000" pitchFamily="49" charset="0"/>
              </a:rPr>
              <a:t>Initialize the game board and set all elements to 0 using the initializeBoard() function.</a:t>
            </a:r>
            <a:endParaRPr lang="en-IN" sz="1600" dirty="0">
              <a:solidFill>
                <a:schemeClr val="bg2"/>
              </a:solidFill>
              <a:latin typeface="Roboto Mono" panose="00000009000000000000" pitchFamily="49" charset="0"/>
              <a:ea typeface="Roboto Mono" panose="00000009000000000000" pitchFamily="49" charset="0"/>
            </a:endParaRPr>
          </a:p>
        </p:txBody>
      </p:sp>
      <p:sp>
        <p:nvSpPr>
          <p:cNvPr id="6" name="TextBox 5">
            <a:extLst>
              <a:ext uri="{FF2B5EF4-FFF2-40B4-BE49-F238E27FC236}">
                <a16:creationId xmlns:a16="http://schemas.microsoft.com/office/drawing/2014/main" id="{0DA45209-4A76-3D13-72AC-30FBC0F8615E}"/>
              </a:ext>
            </a:extLst>
          </p:cNvPr>
          <p:cNvSpPr txBox="1"/>
          <p:nvPr/>
        </p:nvSpPr>
        <p:spPr>
          <a:xfrm>
            <a:off x="870150" y="2844224"/>
            <a:ext cx="6430458" cy="584775"/>
          </a:xfrm>
          <a:prstGeom prst="rect">
            <a:avLst/>
          </a:prstGeom>
          <a:noFill/>
        </p:spPr>
        <p:txBody>
          <a:bodyPr wrap="square" rtlCol="0">
            <a:spAutoFit/>
          </a:bodyPr>
          <a:lstStyle/>
          <a:p>
            <a:r>
              <a:rPr lang="en-US" sz="1600" dirty="0">
                <a:solidFill>
                  <a:schemeClr val="bg2"/>
                </a:solidFill>
                <a:latin typeface="Roboto Mono" panose="00000009000000000000" pitchFamily="49" charset="0"/>
                <a:ea typeface="Roboto Mono" panose="00000009000000000000" pitchFamily="49" charset="0"/>
              </a:rPr>
              <a:t>Add two random tiles to the game board using the addRandomTile() function.</a:t>
            </a:r>
            <a:endParaRPr lang="en-IN" sz="1600" dirty="0">
              <a:solidFill>
                <a:schemeClr val="bg2"/>
              </a:solidFill>
              <a:latin typeface="Roboto Mono" panose="00000009000000000000" pitchFamily="49" charset="0"/>
              <a:ea typeface="Roboto Mono" panose="00000009000000000000" pitchFamily="49" charset="0"/>
            </a:endParaRPr>
          </a:p>
        </p:txBody>
      </p:sp>
      <p:sp>
        <p:nvSpPr>
          <p:cNvPr id="7" name="TextBox 6">
            <a:extLst>
              <a:ext uri="{FF2B5EF4-FFF2-40B4-BE49-F238E27FC236}">
                <a16:creationId xmlns:a16="http://schemas.microsoft.com/office/drawing/2014/main" id="{004D7579-9B77-B23C-9F93-605309D74A9A}"/>
              </a:ext>
            </a:extLst>
          </p:cNvPr>
          <p:cNvSpPr txBox="1"/>
          <p:nvPr/>
        </p:nvSpPr>
        <p:spPr>
          <a:xfrm>
            <a:off x="870153" y="4984813"/>
            <a:ext cx="6430456" cy="584775"/>
          </a:xfrm>
          <a:prstGeom prst="rect">
            <a:avLst/>
          </a:prstGeom>
          <a:noFill/>
        </p:spPr>
        <p:txBody>
          <a:bodyPr wrap="square" rtlCol="0">
            <a:spAutoFit/>
          </a:bodyPr>
          <a:lstStyle/>
          <a:p>
            <a:r>
              <a:rPr lang="en-US" sz="1600" dirty="0">
                <a:solidFill>
                  <a:schemeClr val="bg2"/>
                </a:solidFill>
                <a:latin typeface="Roboto Mono" panose="00000009000000000000" pitchFamily="49" charset="0"/>
                <a:ea typeface="Roboto Mono" panose="00000009000000000000" pitchFamily="49" charset="0"/>
              </a:rPr>
              <a:t>Enter move: Read the player's move (w: up, s: down, a: left, d: right) from the user.</a:t>
            </a:r>
            <a:endParaRPr lang="en-IN" sz="1600" dirty="0">
              <a:solidFill>
                <a:schemeClr val="bg2"/>
              </a:solidFill>
              <a:latin typeface="Roboto Mono" panose="00000009000000000000" pitchFamily="49" charset="0"/>
              <a:ea typeface="Roboto Mono" panose="00000009000000000000" pitchFamily="49" charset="0"/>
            </a:endParaRPr>
          </a:p>
        </p:txBody>
      </p:sp>
      <p:sp>
        <p:nvSpPr>
          <p:cNvPr id="8" name="TextBox 7">
            <a:extLst>
              <a:ext uri="{FF2B5EF4-FFF2-40B4-BE49-F238E27FC236}">
                <a16:creationId xmlns:a16="http://schemas.microsoft.com/office/drawing/2014/main" id="{3134B6B5-B4FB-00B0-886E-BB65E78C4DF8}"/>
              </a:ext>
            </a:extLst>
          </p:cNvPr>
          <p:cNvSpPr txBox="1"/>
          <p:nvPr/>
        </p:nvSpPr>
        <p:spPr>
          <a:xfrm>
            <a:off x="870149" y="3953961"/>
            <a:ext cx="6430459" cy="584775"/>
          </a:xfrm>
          <a:prstGeom prst="rect">
            <a:avLst/>
          </a:prstGeom>
          <a:noFill/>
        </p:spPr>
        <p:txBody>
          <a:bodyPr wrap="square" rtlCol="0">
            <a:spAutoFit/>
          </a:bodyPr>
          <a:lstStyle/>
          <a:p>
            <a:r>
              <a:rPr lang="en-US" sz="1600" dirty="0">
                <a:solidFill>
                  <a:schemeClr val="bg2"/>
                </a:solidFill>
                <a:latin typeface="Roboto Mono" panose="00000009000000000000" pitchFamily="49" charset="0"/>
                <a:ea typeface="Roboto Mono" panose="00000009000000000000" pitchFamily="49" charset="0"/>
              </a:rPr>
              <a:t>Print the current state of the game board using the printBoard() function</a:t>
            </a:r>
            <a:endParaRPr lang="en-IN" sz="1600" dirty="0">
              <a:solidFill>
                <a:schemeClr val="bg2"/>
              </a:solidFill>
              <a:latin typeface="Roboto Mono" panose="00000009000000000000" pitchFamily="49" charset="0"/>
              <a:ea typeface="Roboto Mono" panose="00000009000000000000" pitchFamily="49" charset="0"/>
            </a:endParaRPr>
          </a:p>
        </p:txBody>
      </p:sp>
      <p:sp>
        <p:nvSpPr>
          <p:cNvPr id="12" name="Arrow: Down 11">
            <a:extLst>
              <a:ext uri="{FF2B5EF4-FFF2-40B4-BE49-F238E27FC236}">
                <a16:creationId xmlns:a16="http://schemas.microsoft.com/office/drawing/2014/main" id="{E522B8E3-F892-664A-4FA4-C1CA3C152A53}"/>
              </a:ext>
            </a:extLst>
          </p:cNvPr>
          <p:cNvSpPr/>
          <p:nvPr/>
        </p:nvSpPr>
        <p:spPr>
          <a:xfrm flipH="1">
            <a:off x="3970340" y="3504100"/>
            <a:ext cx="230076" cy="446077"/>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2" name="Arrow: Down 1">
            <a:extLst>
              <a:ext uri="{FF2B5EF4-FFF2-40B4-BE49-F238E27FC236}">
                <a16:creationId xmlns:a16="http://schemas.microsoft.com/office/drawing/2014/main" id="{17F62B33-0F10-54D9-3635-0AC3CC9FFCCB}"/>
              </a:ext>
            </a:extLst>
          </p:cNvPr>
          <p:cNvSpPr/>
          <p:nvPr/>
        </p:nvSpPr>
        <p:spPr>
          <a:xfrm flipH="1">
            <a:off x="3970340" y="2412419"/>
            <a:ext cx="230076" cy="446077"/>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9" name="Arrow: Down 8">
            <a:extLst>
              <a:ext uri="{FF2B5EF4-FFF2-40B4-BE49-F238E27FC236}">
                <a16:creationId xmlns:a16="http://schemas.microsoft.com/office/drawing/2014/main" id="{1AFFA562-1354-4287-CB14-7B6FE9937455}"/>
              </a:ext>
            </a:extLst>
          </p:cNvPr>
          <p:cNvSpPr/>
          <p:nvPr/>
        </p:nvSpPr>
        <p:spPr>
          <a:xfrm flipH="1">
            <a:off x="3970341" y="4538736"/>
            <a:ext cx="230076" cy="446077"/>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0" name="Arrow: Down 9">
            <a:extLst>
              <a:ext uri="{FF2B5EF4-FFF2-40B4-BE49-F238E27FC236}">
                <a16:creationId xmlns:a16="http://schemas.microsoft.com/office/drawing/2014/main" id="{1A2526A2-CE6F-2B39-D5A6-47502CB213CC}"/>
              </a:ext>
            </a:extLst>
          </p:cNvPr>
          <p:cNvSpPr/>
          <p:nvPr/>
        </p:nvSpPr>
        <p:spPr>
          <a:xfrm flipH="1">
            <a:off x="3970340" y="1388507"/>
            <a:ext cx="230076" cy="446077"/>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3" name="TextBox 12">
            <a:extLst>
              <a:ext uri="{FF2B5EF4-FFF2-40B4-BE49-F238E27FC236}">
                <a16:creationId xmlns:a16="http://schemas.microsoft.com/office/drawing/2014/main" id="{7873B036-8213-850A-E88E-9856FF7904D6}"/>
              </a:ext>
            </a:extLst>
          </p:cNvPr>
          <p:cNvSpPr txBox="1"/>
          <p:nvPr/>
        </p:nvSpPr>
        <p:spPr>
          <a:xfrm>
            <a:off x="3685404" y="1048061"/>
            <a:ext cx="799947" cy="338554"/>
          </a:xfrm>
          <a:prstGeom prst="rect">
            <a:avLst/>
          </a:prstGeom>
          <a:noFill/>
        </p:spPr>
        <p:txBody>
          <a:bodyPr wrap="square" rtlCol="0">
            <a:spAutoFit/>
          </a:bodyPr>
          <a:lstStyle/>
          <a:p>
            <a:r>
              <a:rPr lang="en-US" sz="1600" dirty="0">
                <a:solidFill>
                  <a:schemeClr val="bg2"/>
                </a:solidFill>
                <a:latin typeface="Roboto Mono" panose="00000009000000000000" pitchFamily="49" charset="0"/>
                <a:ea typeface="Roboto Mono" panose="00000009000000000000" pitchFamily="49" charset="0"/>
              </a:rPr>
              <a:t>START</a:t>
            </a:r>
            <a:endParaRPr lang="en-IN" sz="1600" dirty="0">
              <a:solidFill>
                <a:schemeClr val="bg2"/>
              </a:solidFill>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613295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CF9314-45B8-ED5B-484B-3814238F548F}"/>
              </a:ext>
            </a:extLst>
          </p:cNvPr>
          <p:cNvSpPr txBox="1"/>
          <p:nvPr/>
        </p:nvSpPr>
        <p:spPr>
          <a:xfrm>
            <a:off x="963561" y="1201703"/>
            <a:ext cx="6512145" cy="3046988"/>
          </a:xfrm>
          <a:prstGeom prst="rect">
            <a:avLst/>
          </a:prstGeom>
          <a:noFill/>
        </p:spPr>
        <p:txBody>
          <a:bodyPr wrap="square" rtlCol="0">
            <a:spAutoFit/>
          </a:bodyPr>
          <a:lstStyle/>
          <a:p>
            <a:r>
              <a:rPr lang="en-US" sz="1600" dirty="0">
                <a:solidFill>
                  <a:schemeClr val="bg2"/>
                </a:solidFill>
                <a:latin typeface="Roboto Mono" panose="00000009000000000000" pitchFamily="49" charset="0"/>
                <a:ea typeface="Roboto Mono" panose="00000009000000000000" pitchFamily="49" charset="0"/>
              </a:rPr>
              <a:t>Perform the corresponding movement based on the player's input:</a:t>
            </a:r>
          </a:p>
          <a:p>
            <a:endParaRPr lang="en-US" sz="1600" dirty="0">
              <a:solidFill>
                <a:schemeClr val="bg2"/>
              </a:solidFill>
              <a:latin typeface="Roboto Mono" panose="00000009000000000000" pitchFamily="49" charset="0"/>
              <a:ea typeface="Roboto Mono" panose="00000009000000000000" pitchFamily="49" charset="0"/>
            </a:endParaRPr>
          </a:p>
          <a:p>
            <a:r>
              <a:rPr lang="en-US" sz="1600" dirty="0">
                <a:solidFill>
                  <a:schemeClr val="bg2"/>
                </a:solidFill>
                <a:latin typeface="Roboto Mono" panose="00000009000000000000" pitchFamily="49" charset="0"/>
                <a:ea typeface="Roboto Mono" panose="00000009000000000000" pitchFamily="49" charset="0"/>
              </a:rPr>
              <a:t>If the move is 'a', call the </a:t>
            </a:r>
            <a:r>
              <a:rPr lang="en-US" sz="1600" dirty="0" err="1">
                <a:solidFill>
                  <a:schemeClr val="bg2"/>
                </a:solidFill>
                <a:latin typeface="Roboto Mono" panose="00000009000000000000" pitchFamily="49" charset="0"/>
                <a:ea typeface="Roboto Mono" panose="00000009000000000000" pitchFamily="49" charset="0"/>
              </a:rPr>
              <a:t>moveLeft</a:t>
            </a:r>
            <a:r>
              <a:rPr lang="en-US" sz="1600" dirty="0">
                <a:solidFill>
                  <a:schemeClr val="bg2"/>
                </a:solidFill>
                <a:latin typeface="Roboto Mono" panose="00000009000000000000" pitchFamily="49" charset="0"/>
                <a:ea typeface="Roboto Mono" panose="00000009000000000000" pitchFamily="49" charset="0"/>
              </a:rPr>
              <a:t>() function to move the tiles to the left.</a:t>
            </a:r>
          </a:p>
          <a:p>
            <a:r>
              <a:rPr lang="en-US" sz="1600" dirty="0">
                <a:solidFill>
                  <a:schemeClr val="bg2"/>
                </a:solidFill>
                <a:latin typeface="Roboto Mono" panose="00000009000000000000" pitchFamily="49" charset="0"/>
                <a:ea typeface="Roboto Mono" panose="00000009000000000000" pitchFamily="49" charset="0"/>
              </a:rPr>
              <a:t>If the move is 'd', call the </a:t>
            </a:r>
            <a:r>
              <a:rPr lang="en-US" sz="1600" dirty="0" err="1">
                <a:solidFill>
                  <a:schemeClr val="bg2"/>
                </a:solidFill>
                <a:latin typeface="Roboto Mono" panose="00000009000000000000" pitchFamily="49" charset="0"/>
                <a:ea typeface="Roboto Mono" panose="00000009000000000000" pitchFamily="49" charset="0"/>
              </a:rPr>
              <a:t>moveRight</a:t>
            </a:r>
            <a:r>
              <a:rPr lang="en-US" sz="1600" dirty="0">
                <a:solidFill>
                  <a:schemeClr val="bg2"/>
                </a:solidFill>
                <a:latin typeface="Roboto Mono" panose="00000009000000000000" pitchFamily="49" charset="0"/>
                <a:ea typeface="Roboto Mono" panose="00000009000000000000" pitchFamily="49" charset="0"/>
              </a:rPr>
              <a:t>() function to move the tiles to the right.</a:t>
            </a:r>
          </a:p>
          <a:p>
            <a:r>
              <a:rPr lang="en-US" sz="1600" dirty="0">
                <a:solidFill>
                  <a:schemeClr val="bg2"/>
                </a:solidFill>
                <a:latin typeface="Roboto Mono" panose="00000009000000000000" pitchFamily="49" charset="0"/>
                <a:ea typeface="Roboto Mono" panose="00000009000000000000" pitchFamily="49" charset="0"/>
              </a:rPr>
              <a:t>If the move is 'w', call the </a:t>
            </a:r>
            <a:r>
              <a:rPr lang="en-US" sz="1600" dirty="0" err="1">
                <a:solidFill>
                  <a:schemeClr val="bg2"/>
                </a:solidFill>
                <a:latin typeface="Roboto Mono" panose="00000009000000000000" pitchFamily="49" charset="0"/>
                <a:ea typeface="Roboto Mono" panose="00000009000000000000" pitchFamily="49" charset="0"/>
              </a:rPr>
              <a:t>moveUp</a:t>
            </a:r>
            <a:r>
              <a:rPr lang="en-US" sz="1600" dirty="0">
                <a:solidFill>
                  <a:schemeClr val="bg2"/>
                </a:solidFill>
                <a:latin typeface="Roboto Mono" panose="00000009000000000000" pitchFamily="49" charset="0"/>
                <a:ea typeface="Roboto Mono" panose="00000009000000000000" pitchFamily="49" charset="0"/>
              </a:rPr>
              <a:t>() function to move the tiles up.</a:t>
            </a:r>
          </a:p>
          <a:p>
            <a:r>
              <a:rPr lang="en-US" sz="1600" dirty="0">
                <a:solidFill>
                  <a:schemeClr val="bg2"/>
                </a:solidFill>
                <a:latin typeface="Roboto Mono" panose="00000009000000000000" pitchFamily="49" charset="0"/>
                <a:ea typeface="Roboto Mono" panose="00000009000000000000" pitchFamily="49" charset="0"/>
              </a:rPr>
              <a:t>If the move is 's', call the </a:t>
            </a:r>
            <a:r>
              <a:rPr lang="en-US" sz="1600" dirty="0" err="1">
                <a:solidFill>
                  <a:schemeClr val="bg2"/>
                </a:solidFill>
                <a:latin typeface="Roboto Mono" panose="00000009000000000000" pitchFamily="49" charset="0"/>
                <a:ea typeface="Roboto Mono" panose="00000009000000000000" pitchFamily="49" charset="0"/>
              </a:rPr>
              <a:t>moveDown</a:t>
            </a:r>
            <a:r>
              <a:rPr lang="en-US" sz="1600" dirty="0">
                <a:solidFill>
                  <a:schemeClr val="bg2"/>
                </a:solidFill>
                <a:latin typeface="Roboto Mono" panose="00000009000000000000" pitchFamily="49" charset="0"/>
                <a:ea typeface="Roboto Mono" panose="00000009000000000000" pitchFamily="49" charset="0"/>
              </a:rPr>
              <a:t>() function to move the tiles down.</a:t>
            </a:r>
          </a:p>
          <a:p>
            <a:r>
              <a:rPr lang="en-US" sz="1600" dirty="0">
                <a:solidFill>
                  <a:schemeClr val="bg2"/>
                </a:solidFill>
                <a:latin typeface="Roboto Mono" panose="00000009000000000000" pitchFamily="49" charset="0"/>
                <a:ea typeface="Roboto Mono" panose="00000009000000000000" pitchFamily="49" charset="0"/>
              </a:rPr>
              <a:t>If the move is invalid, print an error message.</a:t>
            </a:r>
          </a:p>
        </p:txBody>
      </p:sp>
      <p:sp>
        <p:nvSpPr>
          <p:cNvPr id="17" name="TextBox 16">
            <a:extLst>
              <a:ext uri="{FF2B5EF4-FFF2-40B4-BE49-F238E27FC236}">
                <a16:creationId xmlns:a16="http://schemas.microsoft.com/office/drawing/2014/main" id="{4260346F-362D-6E1A-0540-1027ED00E061}"/>
              </a:ext>
            </a:extLst>
          </p:cNvPr>
          <p:cNvSpPr txBox="1"/>
          <p:nvPr/>
        </p:nvSpPr>
        <p:spPr>
          <a:xfrm>
            <a:off x="963561" y="4928409"/>
            <a:ext cx="6463507" cy="584775"/>
          </a:xfrm>
          <a:prstGeom prst="rect">
            <a:avLst/>
          </a:prstGeom>
          <a:noFill/>
        </p:spPr>
        <p:txBody>
          <a:bodyPr wrap="square">
            <a:spAutoFit/>
          </a:bodyPr>
          <a:lstStyle/>
          <a:p>
            <a:r>
              <a:rPr lang="en-US" sz="1600" dirty="0">
                <a:solidFill>
                  <a:schemeClr val="bg2"/>
                </a:solidFill>
                <a:latin typeface="Roboto Mono" panose="00000009000000000000" pitchFamily="49" charset="0"/>
                <a:ea typeface="Roboto Mono" panose="00000009000000000000" pitchFamily="49" charset="0"/>
              </a:rPr>
              <a:t>Add a new random tile to the game board using the addRandomTile() function.</a:t>
            </a:r>
            <a:endParaRPr lang="en-IN" sz="1600" dirty="0">
              <a:solidFill>
                <a:schemeClr val="bg2"/>
              </a:solidFill>
              <a:latin typeface="Roboto Mono" panose="00000009000000000000" pitchFamily="49" charset="0"/>
              <a:ea typeface="Roboto Mono" panose="00000009000000000000" pitchFamily="49" charset="0"/>
            </a:endParaRPr>
          </a:p>
        </p:txBody>
      </p:sp>
      <p:sp>
        <p:nvSpPr>
          <p:cNvPr id="3" name="Arrow: Down 2">
            <a:extLst>
              <a:ext uri="{FF2B5EF4-FFF2-40B4-BE49-F238E27FC236}">
                <a16:creationId xmlns:a16="http://schemas.microsoft.com/office/drawing/2014/main" id="{EADA57E8-6DE3-1B6F-B00B-817E74C13645}"/>
              </a:ext>
            </a:extLst>
          </p:cNvPr>
          <p:cNvSpPr/>
          <p:nvPr/>
        </p:nvSpPr>
        <p:spPr>
          <a:xfrm flipH="1">
            <a:off x="4104595" y="4365511"/>
            <a:ext cx="230076" cy="446077"/>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4" name="Google Shape;417;p26">
            <a:extLst>
              <a:ext uri="{FF2B5EF4-FFF2-40B4-BE49-F238E27FC236}">
                <a16:creationId xmlns:a16="http://schemas.microsoft.com/office/drawing/2014/main" id="{596C5D99-F392-71E7-CB1C-2DA2AA1678E8}"/>
              </a:ext>
            </a:extLst>
          </p:cNvPr>
          <p:cNvSpPr txBox="1">
            <a:spLocks noGrp="1"/>
          </p:cNvSpPr>
          <p:nvPr>
            <p:ph type="title"/>
          </p:nvPr>
        </p:nvSpPr>
        <p:spPr>
          <a:xfrm>
            <a:off x="7475706" y="2530626"/>
            <a:ext cx="3140204" cy="1397052"/>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2"/>
                </a:solidFill>
              </a:rPr>
              <a:t>Project Flow</a:t>
            </a:r>
            <a:br>
              <a:rPr lang="en" dirty="0">
                <a:solidFill>
                  <a:schemeClr val="accent2"/>
                </a:solidFill>
              </a:rPr>
            </a:br>
            <a:r>
              <a:rPr lang="en" dirty="0">
                <a:solidFill>
                  <a:schemeClr val="accent2"/>
                </a:solidFill>
              </a:rPr>
              <a:t>(cont.)</a:t>
            </a:r>
            <a:endParaRPr dirty="0">
              <a:solidFill>
                <a:schemeClr val="accent2"/>
              </a:solidFill>
            </a:endParaRPr>
          </a:p>
        </p:txBody>
      </p:sp>
      <p:sp>
        <p:nvSpPr>
          <p:cNvPr id="2" name="Rectangle 1">
            <a:extLst>
              <a:ext uri="{FF2B5EF4-FFF2-40B4-BE49-F238E27FC236}">
                <a16:creationId xmlns:a16="http://schemas.microsoft.com/office/drawing/2014/main" id="{D7E97462-1027-AE9C-86FD-D20B06A4860B}"/>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Tree>
    <p:extLst>
      <p:ext uri="{BB962C8B-B14F-4D97-AF65-F5344CB8AC3E}">
        <p14:creationId xmlns:p14="http://schemas.microsoft.com/office/powerpoint/2010/main" val="84018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TABLE OF </a:t>
            </a:r>
            <a:r>
              <a:rPr lang="en" sz="6000">
                <a:solidFill>
                  <a:schemeClr val="accent2"/>
                </a:solidFill>
              </a:rPr>
              <a:t>CONTENTS.</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sz="3200" dirty="0">
                <a:solidFill>
                  <a:schemeClr val="accent1"/>
                </a:solidFill>
              </a:rPr>
              <a:t>Abstract</a:t>
            </a:r>
            <a:endParaRPr sz="3200"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sz="3200" dirty="0">
                <a:solidFill>
                  <a:schemeClr val="accent3"/>
                </a:solidFill>
              </a:rPr>
              <a:t>Existing Systems</a:t>
            </a:r>
            <a:endParaRPr sz="3200" dirty="0"/>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sz="3200" dirty="0">
                <a:solidFill>
                  <a:schemeClr val="accent1"/>
                </a:solidFill>
              </a:rPr>
              <a:t>Proposed Work</a:t>
            </a:r>
            <a:endParaRPr sz="3200" dirty="0"/>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sz="3200" dirty="0">
                <a:solidFill>
                  <a:schemeClr val="accent3"/>
                </a:solidFill>
              </a:rPr>
              <a:t>Input Dataset Used</a:t>
            </a:r>
            <a:endParaRPr sz="3200" dirty="0"/>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sz="3200" dirty="0">
                <a:solidFill>
                  <a:schemeClr val="accent2"/>
                </a:solidFill>
              </a:rPr>
              <a:t>Limitations</a:t>
            </a:r>
            <a:endParaRPr sz="3200" dirty="0"/>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sz="3200" dirty="0">
                <a:solidFill>
                  <a:schemeClr val="accent2"/>
                </a:solidFill>
              </a:rPr>
              <a:t>Project Flow</a:t>
            </a:r>
            <a:endParaRPr sz="3200"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03</a:t>
            </a:r>
            <a:endParaRPr dirty="0">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05</a:t>
            </a:r>
            <a:endParaRPr dirty="0"/>
          </a:p>
        </p:txBody>
      </p:sp>
      <p:sp>
        <p:nvSpPr>
          <p:cNvPr id="2" name="Rectangle 1">
            <a:extLst>
              <a:ext uri="{FF2B5EF4-FFF2-40B4-BE49-F238E27FC236}">
                <a16:creationId xmlns:a16="http://schemas.microsoft.com/office/drawing/2014/main" id="{61504622-490B-FAC7-24AC-E6B4A81827A1}"/>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50522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E960A6-BAD2-CA8B-1F42-511DF42F49B0}"/>
              </a:ext>
            </a:extLst>
          </p:cNvPr>
          <p:cNvSpPr txBox="1"/>
          <p:nvPr/>
        </p:nvSpPr>
        <p:spPr>
          <a:xfrm>
            <a:off x="4049921" y="5230655"/>
            <a:ext cx="568283" cy="338554"/>
          </a:xfrm>
          <a:prstGeom prst="rect">
            <a:avLst/>
          </a:prstGeom>
          <a:noFill/>
        </p:spPr>
        <p:txBody>
          <a:bodyPr wrap="square" rtlCol="0">
            <a:spAutoFit/>
          </a:bodyPr>
          <a:lstStyle/>
          <a:p>
            <a:r>
              <a:rPr lang="en-US" sz="1600" dirty="0">
                <a:solidFill>
                  <a:schemeClr val="bg2"/>
                </a:solidFill>
                <a:latin typeface="Roboto Mono" panose="00000009000000000000" pitchFamily="49" charset="0"/>
                <a:ea typeface="Roboto Mono" panose="00000009000000000000" pitchFamily="49" charset="0"/>
              </a:rPr>
              <a:t>END</a:t>
            </a:r>
            <a:endParaRPr lang="en-IN" sz="1600" dirty="0">
              <a:solidFill>
                <a:schemeClr val="bg2"/>
              </a:solidFill>
              <a:latin typeface="Roboto Mono" panose="00000009000000000000" pitchFamily="49" charset="0"/>
              <a:ea typeface="Roboto Mono" panose="00000009000000000000" pitchFamily="49" charset="0"/>
            </a:endParaRPr>
          </a:p>
        </p:txBody>
      </p:sp>
      <p:sp>
        <p:nvSpPr>
          <p:cNvPr id="8" name="TextBox 7">
            <a:extLst>
              <a:ext uri="{FF2B5EF4-FFF2-40B4-BE49-F238E27FC236}">
                <a16:creationId xmlns:a16="http://schemas.microsoft.com/office/drawing/2014/main" id="{B1A939F3-BDD8-9C08-2234-FAE23D37E6AB}"/>
              </a:ext>
            </a:extLst>
          </p:cNvPr>
          <p:cNvSpPr txBox="1"/>
          <p:nvPr/>
        </p:nvSpPr>
        <p:spPr>
          <a:xfrm>
            <a:off x="988143" y="2193742"/>
            <a:ext cx="6691845" cy="2554545"/>
          </a:xfrm>
          <a:prstGeom prst="rect">
            <a:avLst/>
          </a:prstGeom>
          <a:noFill/>
        </p:spPr>
        <p:txBody>
          <a:bodyPr wrap="square" rtlCol="0">
            <a:spAutoFit/>
          </a:bodyPr>
          <a:lstStyle/>
          <a:p>
            <a:r>
              <a:rPr lang="en-US" sz="1600" dirty="0">
                <a:solidFill>
                  <a:schemeClr val="bg2"/>
                </a:solidFill>
                <a:latin typeface="Roboto Mono" panose="00000009000000000000" pitchFamily="49" charset="0"/>
                <a:ea typeface="Roboto Mono" panose="00000009000000000000" pitchFamily="49" charset="0"/>
              </a:rPr>
              <a:t>Check if the game is over using the isGameOver() function:</a:t>
            </a:r>
          </a:p>
          <a:p>
            <a:endParaRPr lang="en-US" sz="1600" dirty="0">
              <a:solidFill>
                <a:schemeClr val="bg2"/>
              </a:solidFill>
              <a:latin typeface="Roboto Mono" panose="00000009000000000000" pitchFamily="49" charset="0"/>
              <a:ea typeface="Roboto Mono" panose="00000009000000000000" pitchFamily="49" charset="0"/>
            </a:endParaRPr>
          </a:p>
          <a:p>
            <a:r>
              <a:rPr lang="en-US" sz="1600" dirty="0">
                <a:solidFill>
                  <a:schemeClr val="bg2"/>
                </a:solidFill>
                <a:latin typeface="Roboto Mono" panose="00000009000000000000" pitchFamily="49" charset="0"/>
                <a:ea typeface="Roboto Mono" panose="00000009000000000000" pitchFamily="49" charset="0"/>
              </a:rPr>
              <a:t>If no tiles are left &amp; if any tile is 2048:</a:t>
            </a:r>
          </a:p>
          <a:p>
            <a:r>
              <a:rPr lang="en-US" sz="1600" dirty="0">
                <a:solidFill>
                  <a:schemeClr val="bg2"/>
                </a:solidFill>
                <a:latin typeface="Roboto Mono" panose="00000009000000000000" pitchFamily="49" charset="0"/>
                <a:ea typeface="Roboto Mono" panose="00000009000000000000" pitchFamily="49" charset="0"/>
              </a:rPr>
              <a:t>Then the game is over print "Game Over!" and exit the loop.</a:t>
            </a:r>
          </a:p>
          <a:p>
            <a:endParaRPr lang="en-US" sz="1600" dirty="0">
              <a:solidFill>
                <a:schemeClr val="bg2"/>
              </a:solidFill>
              <a:latin typeface="Roboto Mono" panose="00000009000000000000" pitchFamily="49" charset="0"/>
              <a:ea typeface="Roboto Mono" panose="00000009000000000000" pitchFamily="49" charset="0"/>
            </a:endParaRPr>
          </a:p>
          <a:p>
            <a:r>
              <a:rPr lang="en-US" sz="1600" dirty="0">
                <a:solidFill>
                  <a:schemeClr val="bg2"/>
                </a:solidFill>
                <a:latin typeface="Roboto Mono" panose="00000009000000000000" pitchFamily="49" charset="0"/>
                <a:ea typeface="Roboto Mono" panose="00000009000000000000" pitchFamily="49" charset="0"/>
              </a:rPr>
              <a:t>Else:</a:t>
            </a:r>
          </a:p>
          <a:p>
            <a:r>
              <a:rPr lang="en-US" sz="1600" dirty="0">
                <a:solidFill>
                  <a:schemeClr val="bg2"/>
                </a:solidFill>
                <a:latin typeface="Roboto Mono" panose="00000009000000000000" pitchFamily="49" charset="0"/>
                <a:ea typeface="Roboto Mono" panose="00000009000000000000" pitchFamily="49" charset="0"/>
              </a:rPr>
              <a:t>If game is not over then again go back to take user’s next move and repeat it until game is over.</a:t>
            </a:r>
            <a:endParaRPr lang="en-IN" sz="1600" dirty="0">
              <a:solidFill>
                <a:schemeClr val="bg2"/>
              </a:solidFill>
              <a:latin typeface="Roboto Mono" panose="00000009000000000000" pitchFamily="49" charset="0"/>
              <a:ea typeface="Roboto Mono" panose="00000009000000000000" pitchFamily="49" charset="0"/>
            </a:endParaRPr>
          </a:p>
        </p:txBody>
      </p:sp>
      <p:sp>
        <p:nvSpPr>
          <p:cNvPr id="2" name="TextBox 1">
            <a:extLst>
              <a:ext uri="{FF2B5EF4-FFF2-40B4-BE49-F238E27FC236}">
                <a16:creationId xmlns:a16="http://schemas.microsoft.com/office/drawing/2014/main" id="{E42C32F9-47EF-A4F7-5F0E-7AD1937397AA}"/>
              </a:ext>
            </a:extLst>
          </p:cNvPr>
          <p:cNvSpPr txBox="1"/>
          <p:nvPr/>
        </p:nvSpPr>
        <p:spPr>
          <a:xfrm>
            <a:off x="988143" y="1126599"/>
            <a:ext cx="6691844" cy="584775"/>
          </a:xfrm>
          <a:prstGeom prst="rect">
            <a:avLst/>
          </a:prstGeom>
          <a:noFill/>
        </p:spPr>
        <p:txBody>
          <a:bodyPr wrap="square" rtlCol="0">
            <a:spAutoFit/>
          </a:bodyPr>
          <a:lstStyle/>
          <a:p>
            <a:r>
              <a:rPr lang="en-US" sz="1600" dirty="0">
                <a:solidFill>
                  <a:schemeClr val="bg2"/>
                </a:solidFill>
                <a:latin typeface="Roboto Mono" panose="00000009000000000000" pitchFamily="49" charset="0"/>
                <a:ea typeface="Roboto Mono" panose="00000009000000000000" pitchFamily="49" charset="0"/>
              </a:rPr>
              <a:t>Print the updated state of the game board using the printBoard() function.</a:t>
            </a:r>
            <a:endParaRPr lang="en-IN" sz="1600" dirty="0">
              <a:solidFill>
                <a:schemeClr val="bg2"/>
              </a:solidFill>
              <a:latin typeface="Roboto Mono" panose="00000009000000000000" pitchFamily="49" charset="0"/>
              <a:ea typeface="Roboto Mono" panose="00000009000000000000" pitchFamily="49" charset="0"/>
            </a:endParaRPr>
          </a:p>
        </p:txBody>
      </p:sp>
      <p:sp>
        <p:nvSpPr>
          <p:cNvPr id="3" name="Arrow: Down 2">
            <a:extLst>
              <a:ext uri="{FF2B5EF4-FFF2-40B4-BE49-F238E27FC236}">
                <a16:creationId xmlns:a16="http://schemas.microsoft.com/office/drawing/2014/main" id="{86CD0BE2-612A-72C0-6260-7B9868AE4799}"/>
              </a:ext>
            </a:extLst>
          </p:cNvPr>
          <p:cNvSpPr/>
          <p:nvPr/>
        </p:nvSpPr>
        <p:spPr>
          <a:xfrm flipH="1">
            <a:off x="4219025" y="1711374"/>
            <a:ext cx="230076" cy="446077"/>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4" name="Arrow: Down 3">
            <a:extLst>
              <a:ext uri="{FF2B5EF4-FFF2-40B4-BE49-F238E27FC236}">
                <a16:creationId xmlns:a16="http://schemas.microsoft.com/office/drawing/2014/main" id="{3307BC9A-8B02-1B72-D6F5-7E60BF82C0AB}"/>
              </a:ext>
            </a:extLst>
          </p:cNvPr>
          <p:cNvSpPr/>
          <p:nvPr/>
        </p:nvSpPr>
        <p:spPr>
          <a:xfrm flipH="1">
            <a:off x="4219025" y="4748287"/>
            <a:ext cx="230076" cy="446077"/>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5" name="Rectangle 4">
            <a:extLst>
              <a:ext uri="{FF2B5EF4-FFF2-40B4-BE49-F238E27FC236}">
                <a16:creationId xmlns:a16="http://schemas.microsoft.com/office/drawing/2014/main" id="{01FF0181-55AE-757E-7301-07C8C2CC68C1}"/>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1" name="Google Shape;417;p26">
            <a:extLst>
              <a:ext uri="{FF2B5EF4-FFF2-40B4-BE49-F238E27FC236}">
                <a16:creationId xmlns:a16="http://schemas.microsoft.com/office/drawing/2014/main" id="{F9F1FADC-AF3F-56C1-9948-F758786B43DA}"/>
              </a:ext>
            </a:extLst>
          </p:cNvPr>
          <p:cNvSpPr txBox="1">
            <a:spLocks/>
          </p:cNvSpPr>
          <p:nvPr/>
        </p:nvSpPr>
        <p:spPr>
          <a:xfrm>
            <a:off x="7475706" y="2530626"/>
            <a:ext cx="3140204" cy="139705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en-US">
                <a:solidFill>
                  <a:schemeClr val="accent2"/>
                </a:solidFill>
              </a:rPr>
              <a:t>Project Flow</a:t>
            </a:r>
            <a:br>
              <a:rPr lang="en-US">
                <a:solidFill>
                  <a:schemeClr val="accent2"/>
                </a:solidFill>
              </a:rPr>
            </a:br>
            <a:r>
              <a:rPr lang="en-US">
                <a:solidFill>
                  <a:schemeClr val="accent2"/>
                </a:solidFill>
              </a:rPr>
              <a:t>(cont.)</a:t>
            </a:r>
            <a:endParaRPr lang="en-US" dirty="0">
              <a:solidFill>
                <a:schemeClr val="accent2"/>
              </a:solidFill>
            </a:endParaRPr>
          </a:p>
        </p:txBody>
      </p:sp>
    </p:spTree>
    <p:extLst>
      <p:ext uri="{BB962C8B-B14F-4D97-AF65-F5344CB8AC3E}">
        <p14:creationId xmlns:p14="http://schemas.microsoft.com/office/powerpoint/2010/main" val="254537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6800" dirty="0">
                <a:solidFill>
                  <a:schemeClr val="accent1"/>
                </a:solidFill>
              </a:rPr>
              <a:t>MODULES USED</a:t>
            </a:r>
            <a:endParaRPr sz="6800" dirty="0">
              <a:solidFill>
                <a:schemeClr val="accent1"/>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en-US" b="1" dirty="0">
                <a:solidFill>
                  <a:schemeClr val="accent1"/>
                </a:solidFill>
                <a:latin typeface="Roboto Mono"/>
              </a:rPr>
              <a:t>7</a:t>
            </a:r>
            <a:endParaRPr b="1" i="0" dirty="0">
              <a:ln>
                <a:noFill/>
              </a:ln>
              <a:solidFill>
                <a:schemeClr val="accent1"/>
              </a:solidFill>
              <a:latin typeface="Roboto Mono"/>
            </a:endParaRPr>
          </a:p>
        </p:txBody>
      </p:sp>
      <p:sp>
        <p:nvSpPr>
          <p:cNvPr id="2" name="Rectangle 1">
            <a:extLst>
              <a:ext uri="{FF2B5EF4-FFF2-40B4-BE49-F238E27FC236}">
                <a16:creationId xmlns:a16="http://schemas.microsoft.com/office/drawing/2014/main" id="{318FA30D-174D-45C1-0D99-E5C028EE115B}"/>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95937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254990"/>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1"/>
                </a:solidFill>
              </a:rPr>
              <a:t>Modules Used</a:t>
            </a:r>
            <a:endParaRPr sz="4800" dirty="0">
              <a:solidFill>
                <a:schemeClr val="accent1"/>
              </a:solidFill>
            </a:endParaRPr>
          </a:p>
        </p:txBody>
      </p:sp>
      <p:sp>
        <p:nvSpPr>
          <p:cNvPr id="419" name="Google Shape;419;p26"/>
          <p:cNvSpPr txBox="1">
            <a:spLocks noGrp="1"/>
          </p:cNvSpPr>
          <p:nvPr>
            <p:ph type="body" idx="2"/>
          </p:nvPr>
        </p:nvSpPr>
        <p:spPr>
          <a:xfrm>
            <a:off x="1035996" y="1896894"/>
            <a:ext cx="9479604" cy="3871607"/>
          </a:xfrm>
          <a:prstGeom prst="rect">
            <a:avLst/>
          </a:prstGeom>
        </p:spPr>
        <p:txBody>
          <a:bodyPr spcFirstLastPara="1" wrap="square" lIns="121900" tIns="121900" rIns="121900" bIns="121900" anchor="t" anchorCtr="0">
            <a:noAutofit/>
          </a:bodyPr>
          <a:lstStyle/>
          <a:p>
            <a:pPr marL="0" lvl="0" indent="0" algn="just" rtl="0">
              <a:spcBef>
                <a:spcPts val="2100"/>
              </a:spcBef>
              <a:buNone/>
            </a:pPr>
            <a:r>
              <a:rPr lang="en-US" sz="1400" dirty="0"/>
              <a:t>In the 2048 Game project, several modules or functions are utilized to handle different aspects of the game. These modules contribute to the overall functionality and structure of the game. Here is a brief description of the main modules used:</a:t>
            </a:r>
          </a:p>
          <a:p>
            <a:pPr marL="0" lvl="0" indent="0" algn="just" rtl="0">
              <a:spcBef>
                <a:spcPts val="2100"/>
              </a:spcBef>
              <a:buNone/>
            </a:pPr>
            <a:r>
              <a:rPr lang="en-US" sz="1400" dirty="0"/>
              <a:t>1. `initializeBoard()`: This module is responsible for initializing the game board, setting all the tiles to zero at the beginning of the game.</a:t>
            </a:r>
          </a:p>
          <a:p>
            <a:pPr marL="0" lvl="0" indent="0" algn="just" rtl="0">
              <a:spcBef>
                <a:spcPts val="2100"/>
              </a:spcBef>
              <a:buNone/>
            </a:pPr>
            <a:r>
              <a:rPr lang="en-US" sz="1400" dirty="0"/>
              <a:t>2. `printBoard()`: This module displays the current state of the game board, showing the values of each tile in a formatted manner.</a:t>
            </a:r>
          </a:p>
          <a:p>
            <a:pPr marL="0" lvl="0" indent="0" algn="just" rtl="0">
              <a:spcBef>
                <a:spcPts val="2100"/>
              </a:spcBef>
              <a:buNone/>
            </a:pPr>
            <a:r>
              <a:rPr lang="en-US" sz="1400" dirty="0"/>
              <a:t>3. `addRandomTile()`: This module adds a new random tile (either 2 or 4) to an empty spot on the board after each valid move made by the player.</a:t>
            </a:r>
          </a:p>
        </p:txBody>
      </p:sp>
      <p:sp>
        <p:nvSpPr>
          <p:cNvPr id="2" name="Rectangle 1">
            <a:extLst>
              <a:ext uri="{FF2B5EF4-FFF2-40B4-BE49-F238E27FC236}">
                <a16:creationId xmlns:a16="http://schemas.microsoft.com/office/drawing/2014/main" id="{DE9E6B63-F133-7934-1FB6-437550C9EAD4}"/>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917679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1"/>
                </a:solidFill>
              </a:rPr>
              <a:t>Modules Used (cont.)</a:t>
            </a:r>
            <a:endParaRPr sz="4800" dirty="0">
              <a:solidFill>
                <a:schemeClr val="accent1"/>
              </a:solidFill>
            </a:endParaRPr>
          </a:p>
        </p:txBody>
      </p:sp>
      <p:sp>
        <p:nvSpPr>
          <p:cNvPr id="419" name="Google Shape;419;p26"/>
          <p:cNvSpPr txBox="1">
            <a:spLocks noGrp="1"/>
          </p:cNvSpPr>
          <p:nvPr>
            <p:ph type="body" idx="2"/>
          </p:nvPr>
        </p:nvSpPr>
        <p:spPr>
          <a:xfrm>
            <a:off x="1035996" y="1789890"/>
            <a:ext cx="9479604" cy="3871607"/>
          </a:xfrm>
          <a:prstGeom prst="rect">
            <a:avLst/>
          </a:prstGeom>
        </p:spPr>
        <p:txBody>
          <a:bodyPr spcFirstLastPara="1" wrap="square" lIns="121900" tIns="121900" rIns="121900" bIns="121900" anchor="t" anchorCtr="0">
            <a:noAutofit/>
          </a:bodyPr>
          <a:lstStyle/>
          <a:p>
            <a:pPr marL="0" lvl="0" indent="0" algn="just" rtl="0">
              <a:spcBef>
                <a:spcPts val="2100"/>
              </a:spcBef>
              <a:buNone/>
            </a:pPr>
            <a:r>
              <a:rPr lang="en-US" sz="1400" dirty="0"/>
              <a:t>4. `isGameOver()`: This module checks whether the game is over or not by evaluating specific conditions, such as reaching the 2048 tile, having no empty cells, or no neighboring cells with the same value.</a:t>
            </a:r>
          </a:p>
          <a:p>
            <a:pPr marL="0" lvl="0" indent="0" algn="just" rtl="0">
              <a:spcBef>
                <a:spcPts val="2100"/>
              </a:spcBef>
              <a:buNone/>
            </a:pPr>
            <a:r>
              <a:rPr lang="en-US" sz="1400" dirty="0"/>
              <a:t>5. `mergeTiles()`: This module is responsible for merging adjacent tiles with the same value into a single tile, according to the game rules.</a:t>
            </a:r>
          </a:p>
          <a:p>
            <a:pPr marL="0" lvl="0" indent="0" algn="just" rtl="0">
              <a:spcBef>
                <a:spcPts val="2100"/>
              </a:spcBef>
              <a:buNone/>
            </a:pPr>
            <a:r>
              <a:rPr lang="en-US" sz="1400" dirty="0"/>
              <a:t>6. `shiftTilesLeft()`: This module shifts the tiles to the left on a row or column, eliminating any empty spaces between them.</a:t>
            </a:r>
          </a:p>
          <a:p>
            <a:pPr marL="0" lvl="0" indent="0" algn="just" rtl="0">
              <a:spcBef>
                <a:spcPts val="2100"/>
              </a:spcBef>
              <a:buNone/>
            </a:pPr>
            <a:r>
              <a:rPr lang="en-US" sz="1400" dirty="0"/>
              <a:t>7. `moveLeft()`, `moveRight()`, `moveUp()`, `moveDown()`: These modules combine the merging and shifting operations to handle the movement of tiles in the respective directions: left, right, up, and down.</a:t>
            </a:r>
          </a:p>
        </p:txBody>
      </p:sp>
      <p:sp>
        <p:nvSpPr>
          <p:cNvPr id="2" name="Rectangle 1">
            <a:extLst>
              <a:ext uri="{FF2B5EF4-FFF2-40B4-BE49-F238E27FC236}">
                <a16:creationId xmlns:a16="http://schemas.microsoft.com/office/drawing/2014/main" id="{7FDBB903-25F2-F844-B28F-0B79D3086E46}"/>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125874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6800" dirty="0">
                <a:solidFill>
                  <a:schemeClr val="accent3"/>
                </a:solidFill>
              </a:rPr>
              <a:t>SOURCE CODE</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en-US" b="1" i="0" dirty="0">
                <a:ln>
                  <a:noFill/>
                </a:ln>
                <a:solidFill>
                  <a:schemeClr val="accent3"/>
                </a:solidFill>
                <a:latin typeface="Roboto Mono"/>
              </a:rPr>
              <a:t>8</a:t>
            </a:r>
            <a:endParaRPr b="1" i="0" dirty="0">
              <a:ln>
                <a:noFill/>
              </a:ln>
              <a:solidFill>
                <a:schemeClr val="accent3"/>
              </a:solidFill>
              <a:latin typeface="Roboto Mono"/>
            </a:endParaRPr>
          </a:p>
        </p:txBody>
      </p:sp>
      <p:sp>
        <p:nvSpPr>
          <p:cNvPr id="2" name="Rectangle 1">
            <a:extLst>
              <a:ext uri="{FF2B5EF4-FFF2-40B4-BE49-F238E27FC236}">
                <a16:creationId xmlns:a16="http://schemas.microsoft.com/office/drawing/2014/main" id="{EDFC144F-5181-588A-5CF3-DA26E11AD5BC}"/>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431114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a:t>
            </a:r>
            <a:endParaRPr sz="4800" dirty="0">
              <a:solidFill>
                <a:schemeClr val="accent3"/>
              </a:solidFill>
            </a:endParaRPr>
          </a:p>
        </p:txBody>
      </p:sp>
      <p:sp>
        <p:nvSpPr>
          <p:cNvPr id="419" name="Google Shape;419;p26"/>
          <p:cNvSpPr txBox="1">
            <a:spLocks noGrp="1"/>
          </p:cNvSpPr>
          <p:nvPr>
            <p:ph type="body" idx="2"/>
          </p:nvPr>
        </p:nvSpPr>
        <p:spPr>
          <a:xfrm>
            <a:off x="1035996" y="1930942"/>
            <a:ext cx="9479604" cy="3414408"/>
          </a:xfrm>
          <a:prstGeom prst="rect">
            <a:avLst/>
          </a:prstGeom>
        </p:spPr>
        <p:txBody>
          <a:bodyPr spcFirstLastPara="1" wrap="square" lIns="121900" tIns="121900" rIns="121900" bIns="121900" anchor="t" anchorCtr="0">
            <a:noAutofit/>
          </a:bodyPr>
          <a:lstStyle/>
          <a:p>
            <a:r>
              <a:rPr lang="en-US" sz="1200" b="0" dirty="0">
                <a:solidFill>
                  <a:srgbClr val="6A9955"/>
                </a:solidFill>
                <a:effectLst/>
                <a:latin typeface="Consolas" panose="020B0609020204030204" pitchFamily="49" charset="0"/>
              </a:rPr>
              <a:t>//C Program to create a 2048 Game using the Data Structure - Arrays</a:t>
            </a:r>
            <a:endParaRPr lang="en-US" sz="1200" b="0" dirty="0">
              <a:solidFill>
                <a:srgbClr val="CCCCCC"/>
              </a:solidFill>
              <a:effectLst/>
              <a:latin typeface="Consolas" panose="020B0609020204030204" pitchFamily="49" charset="0"/>
            </a:endParaRPr>
          </a:p>
          <a:p>
            <a:br>
              <a:rPr lang="en-US" sz="1200" b="0" dirty="0">
                <a:solidFill>
                  <a:srgbClr val="CCCCCC"/>
                </a:solidFill>
                <a:effectLst/>
                <a:latin typeface="Consolas" panose="020B0609020204030204" pitchFamily="49" charset="0"/>
              </a:rPr>
            </a:br>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&lt;stdio.h&gt;</a:t>
            </a:r>
            <a:endParaRPr lang="en-US" sz="1200" b="0" dirty="0">
              <a:solidFill>
                <a:srgbClr val="CCCCCC"/>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&lt;stdlib.h&gt;</a:t>
            </a:r>
            <a:endParaRPr lang="en-US" sz="1200" b="0" dirty="0">
              <a:solidFill>
                <a:srgbClr val="CCCCCC"/>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&lt;time.h&gt;</a:t>
            </a:r>
            <a:endParaRPr lang="en-US" sz="1200" b="0" dirty="0">
              <a:solidFill>
                <a:srgbClr val="CCCCCC"/>
              </a:solidFill>
              <a:effectLst/>
              <a:latin typeface="Consolas" panose="020B0609020204030204" pitchFamily="49" charset="0"/>
            </a:endParaRPr>
          </a:p>
          <a:p>
            <a:br>
              <a:rPr lang="en-US" sz="1200" b="0" dirty="0">
                <a:solidFill>
                  <a:srgbClr val="CCCCCC"/>
                </a:solidFill>
                <a:effectLst/>
                <a:latin typeface="Consolas" panose="020B0609020204030204" pitchFamily="49" charset="0"/>
              </a:rPr>
            </a:br>
            <a:r>
              <a:rPr lang="en-US" sz="1200" b="0" dirty="0">
                <a:solidFill>
                  <a:srgbClr val="C586C0"/>
                </a:solidFill>
                <a:effectLst/>
                <a:latin typeface="Consolas" panose="020B0609020204030204" pitchFamily="49" charset="0"/>
              </a:rPr>
              <a:t>#define</a:t>
            </a:r>
            <a:r>
              <a:rPr lang="en-US" sz="1200" b="0" dirty="0">
                <a:solidFill>
                  <a:srgbClr val="569CD6"/>
                </a:solidFill>
                <a:effectLst/>
                <a:latin typeface="Consolas" panose="020B0609020204030204" pitchFamily="49" charset="0"/>
              </a:rPr>
              <a:t> SIZE </a:t>
            </a:r>
            <a:r>
              <a:rPr lang="en-US" sz="1200" b="0" dirty="0">
                <a:solidFill>
                  <a:srgbClr val="B5CEA8"/>
                </a:solidFill>
                <a:effectLst/>
                <a:latin typeface="Consolas" panose="020B0609020204030204" pitchFamily="49" charset="0"/>
              </a:rPr>
              <a:t>4</a:t>
            </a:r>
            <a:endParaRPr lang="en-US" sz="1200" b="0" dirty="0">
              <a:solidFill>
                <a:srgbClr val="CCCCCC"/>
              </a:solidFill>
              <a:effectLst/>
              <a:latin typeface="Consolas" panose="020B0609020204030204" pitchFamily="49" charset="0"/>
            </a:endParaRPr>
          </a:p>
          <a:p>
            <a:br>
              <a:rPr lang="en-US" sz="1200" b="0" dirty="0">
                <a:solidFill>
                  <a:srgbClr val="CCCCCC"/>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//Initialises the Game Board in the form of memory</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void</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initializeBoard</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058DF153-907D-6718-17D5-8402D9792464}"/>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105202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1930942"/>
            <a:ext cx="9479604" cy="3414408"/>
          </a:xfrm>
          <a:prstGeom prst="rect">
            <a:avLst/>
          </a:prstGeom>
        </p:spPr>
        <p:txBody>
          <a:bodyPr spcFirstLastPara="1" wrap="square" lIns="121900" tIns="121900" rIns="121900" bIns="121900" anchor="t" anchorCtr="0">
            <a:noAutofit/>
          </a:bodyPr>
          <a:lstStyle/>
          <a:p>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//Displays the Game Board</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void</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printBoard</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system</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"cls"</a:t>
            </a:r>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a:solidFill>
                  <a:srgbClr val="9CDCFE"/>
                </a:solidFill>
                <a:effectLst/>
                <a:latin typeface="Consolas" panose="020B0609020204030204" pitchFamily="49" charset="0"/>
              </a:rPr>
              <a:t>%d</a:t>
            </a:r>
            <a:r>
              <a:rPr lang="en-US" sz="1200" b="0" dirty="0">
                <a:solidFill>
                  <a:srgbClr val="D7BA7D"/>
                </a:solidFill>
                <a:effectLst/>
                <a:latin typeface="Consolas" panose="020B0609020204030204" pitchFamily="49" charset="0"/>
              </a:rPr>
              <a:t>\t</a:t>
            </a:r>
            <a:r>
              <a:rPr lang="en-US" sz="1200" b="0" dirty="0">
                <a:solidFill>
                  <a:srgbClr val="CE9178"/>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a:solidFill>
                  <a:srgbClr val="D7BA7D"/>
                </a:solidFill>
                <a:effectLst/>
                <a:latin typeface="Consolas" panose="020B0609020204030204" pitchFamily="49" charset="0"/>
              </a:rPr>
              <a:t>\n</a:t>
            </a:r>
            <a:r>
              <a:rPr lang="en-US" sz="1200" b="0" dirty="0">
                <a:solidFill>
                  <a:srgbClr val="CE9178"/>
                </a:solidFill>
                <a:effectLst/>
                <a:latin typeface="Consolas" panose="020B0609020204030204" pitchFamily="49" charset="0"/>
              </a:rPr>
              <a:t>"</a:t>
            </a:r>
            <a:r>
              <a:rPr lang="en-US" sz="1200" b="0" dirty="0">
                <a:solidFill>
                  <a:srgbClr val="CCCCCC"/>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02BFB60A-8127-806E-EDCD-95E7CAEA57EB}"/>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846824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1716932"/>
            <a:ext cx="9479604" cy="3759740"/>
          </a:xfrm>
          <a:prstGeom prst="rect">
            <a:avLst/>
          </a:prstGeom>
        </p:spPr>
        <p:txBody>
          <a:bodyPr spcFirstLastPara="1" wrap="square" lIns="121900" tIns="121900" rIns="121900" bIns="121900" anchor="t" anchorCtr="0">
            <a:noAutofit/>
          </a:bodyPr>
          <a:lstStyle/>
          <a:p>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"Enter move (w: up, s: down, a: left, d: right): "</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//Add 2 or 4 in any of the empty tiles</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void</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addRandomTile</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emptyCells</a:t>
            </a:r>
            <a:r>
              <a:rPr lang="en-US" sz="1200" b="0" dirty="0">
                <a:solidFill>
                  <a:srgbClr val="CCCCCC"/>
                </a:solidFill>
                <a:effectLst/>
                <a:latin typeface="Consolas" panose="020B0609020204030204" pitchFamily="49" charset="0"/>
              </a:rPr>
              <a:t>[</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a:t>
            </a:r>
            <a:r>
              <a:rPr lang="en-US" sz="1200" b="0" dirty="0">
                <a:solidFill>
                  <a:srgbClr val="B5CEA8"/>
                </a:solidFill>
                <a:effectLst/>
                <a:latin typeface="Consolas" panose="020B0609020204030204" pitchFamily="49" charset="0"/>
              </a:rPr>
              <a:t>2</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numEmptyCells</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emptyCells</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numEmptyCells</a:t>
            </a:r>
            <a:r>
              <a:rPr lang="en-US" sz="1200" b="0" dirty="0">
                <a:solidFill>
                  <a:srgbClr val="CCCCCC"/>
                </a:solidFill>
                <a:effectLst/>
                <a:latin typeface="Consolas" panose="020B0609020204030204" pitchFamily="49" charset="0"/>
              </a:rPr>
              <a:t>][</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emptyCells</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numEmptyCells</a:t>
            </a:r>
            <a:r>
              <a:rPr lang="en-US" sz="1200" b="0" dirty="0">
                <a:solidFill>
                  <a:srgbClr val="CCCCCC"/>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615735F3-03C6-1636-B8EA-9BCADF3BF2E2}"/>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585291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2013626"/>
            <a:ext cx="9479604" cy="3759740"/>
          </a:xfrm>
          <a:prstGeom prst="rect">
            <a:avLst/>
          </a:prstGeom>
        </p:spPr>
        <p:txBody>
          <a:bodyPr spcFirstLastPara="1" wrap="square" lIns="121900" tIns="121900" rIns="121900" bIns="121900" anchor="t" anchorCtr="0">
            <a:noAutofit/>
          </a:bodyPr>
          <a:lstStyle/>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Check for 2048 tile</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2048</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Check for empty cell</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26DA9997-0191-02C8-FB4F-BB6E52D34FC8}"/>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114518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2115767"/>
            <a:ext cx="9479604" cy="3351178"/>
          </a:xfrm>
          <a:prstGeom prst="rect">
            <a:avLst/>
          </a:prstGeom>
        </p:spPr>
        <p:txBody>
          <a:bodyPr spcFirstLastPara="1" wrap="square" lIns="121900" tIns="121900" rIns="121900" bIns="121900" anchor="t" anchorCtr="0">
            <a:noAutofit/>
          </a:bodyPr>
          <a:lstStyle/>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Check for neighboring cells with the same value</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a:t>
            </a:r>
            <a:br>
              <a:rPr lang="en-US" sz="1200" b="0" dirty="0">
                <a:solidFill>
                  <a:srgbClr val="CCCCCC"/>
                </a:solidFill>
                <a:effectLst/>
                <a:latin typeface="Consolas" panose="020B0609020204030204" pitchFamily="49" charset="0"/>
              </a:rPr>
            </a:br>
            <a:endParaRPr lang="en-US" sz="1200" b="0" dirty="0">
              <a:solidFill>
                <a:srgbClr val="CCCCCC"/>
              </a:solidFill>
              <a:effectLst/>
              <a:latin typeface="Consolas" panose="020B0609020204030204" pitchFamily="49" charset="0"/>
            </a:endParaRPr>
          </a:p>
        </p:txBody>
      </p:sp>
      <p:sp>
        <p:nvSpPr>
          <p:cNvPr id="2" name="Rectangle 1">
            <a:extLst>
              <a:ext uri="{FF2B5EF4-FFF2-40B4-BE49-F238E27FC236}">
                <a16:creationId xmlns:a16="http://schemas.microsoft.com/office/drawing/2014/main" id="{493BDA1D-F2A7-471D-DF9D-5567437FA7B8}"/>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18962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 (cont.)</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sz="3200" dirty="0">
                <a:solidFill>
                  <a:schemeClr val="accent1"/>
                </a:solidFill>
              </a:rPr>
              <a:t>Modules Used</a:t>
            </a:r>
            <a:endParaRPr sz="3200"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sz="3200" dirty="0">
                <a:solidFill>
                  <a:schemeClr val="accent3"/>
                </a:solidFill>
              </a:rPr>
              <a:t>Source Code</a:t>
            </a:r>
            <a:endParaRPr sz="3200" dirty="0"/>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sz="3200" dirty="0">
                <a:solidFill>
                  <a:schemeClr val="accent1"/>
                </a:solidFill>
              </a:rPr>
              <a:t>Conclusion</a:t>
            </a:r>
            <a:endParaRPr sz="3200" dirty="0"/>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07</a:t>
            </a:r>
            <a:endParaRPr dirty="0">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sz="3200" dirty="0">
                <a:solidFill>
                  <a:schemeClr val="accent2"/>
                </a:solidFill>
              </a:rPr>
              <a:t>Output</a:t>
            </a:r>
            <a:endParaRPr sz="3200"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08</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09</a:t>
            </a:r>
            <a:endParaRPr dirty="0">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10</a:t>
            </a:r>
            <a:endParaRPr dirty="0">
              <a:solidFill>
                <a:schemeClr val="accent1"/>
              </a:solidFill>
            </a:endParaRPr>
          </a:p>
        </p:txBody>
      </p:sp>
      <p:sp>
        <p:nvSpPr>
          <p:cNvPr id="10" name="Rectangle 9">
            <a:extLst>
              <a:ext uri="{FF2B5EF4-FFF2-40B4-BE49-F238E27FC236}">
                <a16:creationId xmlns:a16="http://schemas.microsoft.com/office/drawing/2014/main" id="{D546FAD1-ED68-8EB6-628E-8E9DE6002C35}"/>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2115767"/>
            <a:ext cx="9479604" cy="3351178"/>
          </a:xfrm>
          <a:prstGeom prst="rect">
            <a:avLst/>
          </a:prstGeom>
        </p:spPr>
        <p:txBody>
          <a:bodyPr spcFirstLastPara="1" wrap="square" lIns="121900" tIns="121900" rIns="121900" bIns="121900" anchor="t" anchorCtr="0">
            <a:noAutofit/>
          </a:bodyPr>
          <a:lstStyle/>
          <a:p>
            <a:r>
              <a:rPr lang="en-US" sz="1200" b="0" dirty="0">
                <a:solidFill>
                  <a:srgbClr val="6A9955"/>
                </a:solidFill>
                <a:effectLst/>
                <a:latin typeface="Consolas" panose="020B0609020204030204" pitchFamily="49" charset="0"/>
              </a:rPr>
              <a:t>//Function to merge tiles into one</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void</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mergeTiles</a:t>
            </a:r>
            <a:r>
              <a:rPr lang="en-US" sz="1200" b="0" dirty="0">
                <a:solidFill>
                  <a:srgbClr val="CCCCCC"/>
                </a:solidFill>
                <a:effectLst/>
                <a:latin typeface="Consolas" panose="020B0609020204030204" pitchFamily="49" charset="0"/>
              </a:rPr>
              <a:t>(</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569CD6"/>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//Adjacent tiles are same</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//Function to shift the tiles left</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void</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shiftTilesLeft</a:t>
            </a:r>
            <a:r>
              <a:rPr lang="en-US" sz="1200" b="0" dirty="0">
                <a:solidFill>
                  <a:srgbClr val="CCCCCC"/>
                </a:solidFill>
                <a:effectLst/>
                <a:latin typeface="Consolas" panose="020B0609020204030204" pitchFamily="49" charset="0"/>
              </a:rPr>
              <a:t>(</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569CD6"/>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br>
              <a:rPr lang="en-US" sz="1200" b="0" dirty="0">
                <a:solidFill>
                  <a:srgbClr val="CCCCCC"/>
                </a:solidFill>
                <a:effectLst/>
                <a:latin typeface="Consolas" panose="020B0609020204030204" pitchFamily="49" charset="0"/>
              </a:rPr>
            </a:br>
            <a:endParaRPr lang="en-US" sz="1200" b="0" dirty="0">
              <a:solidFill>
                <a:srgbClr val="CCCCCC"/>
              </a:solidFill>
              <a:effectLst/>
              <a:latin typeface="Consolas" panose="020B0609020204030204" pitchFamily="49" charset="0"/>
            </a:endParaRPr>
          </a:p>
        </p:txBody>
      </p:sp>
      <p:sp>
        <p:nvSpPr>
          <p:cNvPr id="2" name="Rectangle 1">
            <a:extLst>
              <a:ext uri="{FF2B5EF4-FFF2-40B4-BE49-F238E27FC236}">
                <a16:creationId xmlns:a16="http://schemas.microsoft.com/office/drawing/2014/main" id="{0457D4CD-1018-D2D0-658C-5C0AAE4D9830}"/>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759252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1984443"/>
            <a:ext cx="9479604" cy="3531139"/>
          </a:xfrm>
          <a:prstGeom prst="rect">
            <a:avLst/>
          </a:prstGeom>
        </p:spPr>
        <p:txBody>
          <a:bodyPr spcFirstLastPara="1" wrap="square" lIns="121900" tIns="121900" rIns="121900" bIns="121900" anchor="t" anchorCtr="0">
            <a:noAutofit/>
          </a:bodyPr>
          <a:lstStyle/>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//Function to instruct to move left</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void</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moveLeft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mergeTiles</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shiftTilesLeft</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A39FFCA8-AAAD-2AA4-2C09-753903BC33B6}"/>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6162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1984443"/>
            <a:ext cx="9479604" cy="3531139"/>
          </a:xfrm>
          <a:prstGeom prst="rect">
            <a:avLst/>
          </a:prstGeom>
        </p:spPr>
        <p:txBody>
          <a:bodyPr spcFirstLastPara="1" wrap="square" lIns="121900" tIns="121900" rIns="121900" bIns="121900" anchor="t" anchorCtr="0">
            <a:noAutofit/>
          </a:bodyPr>
          <a:lstStyle/>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//Function to reverse</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void</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reverse</a:t>
            </a:r>
            <a:r>
              <a:rPr lang="en-US" sz="1200" b="0" dirty="0">
                <a:solidFill>
                  <a:srgbClr val="CCCCCC"/>
                </a:solidFill>
                <a:effectLst/>
                <a:latin typeface="Consolas" panose="020B0609020204030204" pitchFamily="49" charset="0"/>
              </a:rPr>
              <a:t>(</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569CD6"/>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temp</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temp</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row</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temp</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//Function to transpose the board</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void</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transposeBoard</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temp</a:t>
            </a:r>
            <a:r>
              <a:rPr lang="en-US" sz="1200" b="0" dirty="0">
                <a:solidFill>
                  <a:srgbClr val="CCCCCC"/>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E6A4F3EA-B6D8-8061-8C06-793BE7767B11}"/>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694556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1984443"/>
            <a:ext cx="9479604" cy="3531139"/>
          </a:xfrm>
          <a:prstGeom prst="rect">
            <a:avLst/>
          </a:prstGeom>
        </p:spPr>
        <p:txBody>
          <a:bodyPr spcFirstLastPara="1" wrap="square" lIns="121900" tIns="121900" rIns="121900" bIns="121900" anchor="t" anchorCtr="0">
            <a:noAutofit/>
          </a:bodyPr>
          <a:lstStyle/>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j</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temp</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j</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temp</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//Function to instruct to move right</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void</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moveRight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reverse</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mergeTiles</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shiftTilesLeft</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62443399-0232-5FDB-3BA1-75C4C460469F}"/>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80949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1984443"/>
            <a:ext cx="9479604" cy="3531139"/>
          </a:xfrm>
          <a:prstGeom prst="rect">
            <a:avLst/>
          </a:prstGeom>
        </p:spPr>
        <p:txBody>
          <a:bodyPr spcFirstLastPara="1" wrap="square" lIns="121900" tIns="121900" rIns="121900" bIns="121900" anchor="t" anchorCtr="0">
            <a:noAutofit/>
          </a:bodyPr>
          <a:lstStyle/>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reverse</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board</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i</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SIZE</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//Function to instruct to move up</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void</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moveUp</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transposeBoard</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moveLeft</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transposeBoard</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//Function to instruct to move down</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void</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moveDown</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transposeBoard</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moveRight</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transposeBoard</a:t>
            </a:r>
            <a:r>
              <a:rPr lang="en-US" sz="1200" b="0" dirty="0">
                <a:solidFill>
                  <a:srgbClr val="CCCCCC"/>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8BBDC8D8-7CEB-0150-13E2-18107E136BDB}"/>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562962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1984443"/>
            <a:ext cx="9479604" cy="3531139"/>
          </a:xfrm>
          <a:prstGeom prst="rect">
            <a:avLst/>
          </a:prstGeom>
        </p:spPr>
        <p:txBody>
          <a:bodyPr spcFirstLastPara="1" wrap="square" lIns="121900" tIns="121900" rIns="121900" bIns="121900" anchor="t" anchorCtr="0">
            <a:noAutofit/>
          </a:bodyPr>
          <a:lstStyle/>
          <a:p>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//Main function</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srand</a:t>
            </a:r>
            <a:r>
              <a:rPr lang="en-US" sz="1200" b="0" dirty="0">
                <a:solidFill>
                  <a:srgbClr val="CCCCCC"/>
                </a:solidFill>
                <a:effectLst/>
                <a:latin typeface="Consolas" panose="020B0609020204030204" pitchFamily="49" charset="0"/>
              </a:rPr>
              <a:t>(</a:t>
            </a:r>
            <a:r>
              <a:rPr lang="en-US" sz="1200" b="0" dirty="0">
                <a:solidFill>
                  <a:srgbClr val="DCDCAA"/>
                </a:solidFill>
                <a:effectLst/>
                <a:latin typeface="Consolas" panose="020B0609020204030204" pitchFamily="49" charset="0"/>
              </a:rPr>
              <a:t>time</a:t>
            </a:r>
            <a:r>
              <a:rPr lang="en-US" sz="1200" b="0" dirty="0">
                <a:solidFill>
                  <a:srgbClr val="CCCCCC"/>
                </a:solidFill>
                <a:effectLst/>
                <a:latin typeface="Consolas" panose="020B0609020204030204" pitchFamily="49" charset="0"/>
              </a:rPr>
              <a:t>(</a:t>
            </a:r>
            <a:r>
              <a:rPr lang="en-US" sz="1200" b="0" dirty="0">
                <a:solidFill>
                  <a:srgbClr val="569CD6"/>
                </a:solidFill>
                <a:effectLst/>
                <a:latin typeface="Consolas" panose="020B0609020204030204" pitchFamily="49" charset="0"/>
              </a:rPr>
              <a:t>NULL</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initializeBoard</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addRandomTile</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addRandomTile</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printBoard</a:t>
            </a:r>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char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move</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scanf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%c</a:t>
            </a:r>
            <a:r>
              <a:rPr lang="en-US" sz="1200" b="0" dirty="0">
                <a:solidFill>
                  <a:srgbClr val="CE9178"/>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&amp;</a:t>
            </a:r>
            <a:r>
              <a:rPr lang="en-US" sz="1200" b="0" dirty="0">
                <a:solidFill>
                  <a:srgbClr val="9CDCFE"/>
                </a:solidFill>
                <a:effectLst/>
                <a:latin typeface="Consolas" panose="020B0609020204030204" pitchFamily="49" charset="0"/>
              </a:rPr>
              <a:t>move</a:t>
            </a:r>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move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CE9178"/>
                </a:solidFill>
                <a:effectLst/>
                <a:latin typeface="Consolas" panose="020B0609020204030204" pitchFamily="49" charset="0"/>
              </a:rPr>
              <a:t>'a'</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moveLeft</a:t>
            </a:r>
            <a:r>
              <a:rPr lang="en-US" sz="1200" b="0" dirty="0">
                <a:solidFill>
                  <a:srgbClr val="CCCCCC"/>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6AE2FD8E-C763-A6EB-7133-64B3F72EF9D6}"/>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01237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1984443"/>
            <a:ext cx="9479604" cy="3531139"/>
          </a:xfrm>
          <a:prstGeom prst="rect">
            <a:avLst/>
          </a:prstGeom>
        </p:spPr>
        <p:txBody>
          <a:bodyPr spcFirstLastPara="1" wrap="square" lIns="121900" tIns="121900" rIns="121900" bIns="121900" anchor="t" anchorCtr="0">
            <a:noAutofit/>
          </a:bodyPr>
          <a:lstStyle/>
          <a:p>
            <a:r>
              <a:rPr lang="en-US" sz="1200" b="0" dirty="0">
                <a:solidFill>
                  <a:srgbClr val="CCCCCC"/>
                </a:solidFill>
                <a:effectLst/>
                <a:latin typeface="Consolas" panose="020B0609020204030204" pitchFamily="49" charset="0"/>
              </a:rPr>
              <a:t>        } </a:t>
            </a:r>
            <a:r>
              <a:rPr lang="en-US" sz="1200" b="0" dirty="0">
                <a:solidFill>
                  <a:srgbClr val="C586C0"/>
                </a:solidFill>
                <a:effectLst/>
                <a:latin typeface="Consolas" panose="020B0609020204030204" pitchFamily="49" charset="0"/>
              </a:rPr>
              <a:t>else</a:t>
            </a: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move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CE9178"/>
                </a:solidFill>
                <a:effectLst/>
                <a:latin typeface="Consolas" panose="020B0609020204030204" pitchFamily="49" charset="0"/>
              </a:rPr>
              <a:t>'d'</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moveRight</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 </a:t>
            </a:r>
            <a:r>
              <a:rPr lang="en-US" sz="1200" b="0" dirty="0">
                <a:solidFill>
                  <a:srgbClr val="C586C0"/>
                </a:solidFill>
                <a:effectLst/>
                <a:latin typeface="Consolas" panose="020B0609020204030204" pitchFamily="49" charset="0"/>
              </a:rPr>
              <a:t>else</a:t>
            </a: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move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CE9178"/>
                </a:solidFill>
                <a:effectLst/>
                <a:latin typeface="Consolas" panose="020B0609020204030204" pitchFamily="49" charset="0"/>
              </a:rPr>
              <a:t>'w'</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moveUp</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 </a:t>
            </a:r>
            <a:r>
              <a:rPr lang="en-US" sz="1200" b="0" dirty="0">
                <a:solidFill>
                  <a:srgbClr val="C586C0"/>
                </a:solidFill>
                <a:effectLst/>
                <a:latin typeface="Consolas" panose="020B0609020204030204" pitchFamily="49" charset="0"/>
              </a:rPr>
              <a:t>else</a:t>
            </a: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move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CE9178"/>
                </a:solidFill>
                <a:effectLst/>
                <a:latin typeface="Consolas" panose="020B0609020204030204" pitchFamily="49" charset="0"/>
              </a:rPr>
              <a:t>'s'</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moveDown</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 </a:t>
            </a:r>
            <a:r>
              <a:rPr lang="en-US" sz="1200" b="0" dirty="0">
                <a:solidFill>
                  <a:srgbClr val="C586C0"/>
                </a:solidFill>
                <a:effectLst/>
                <a:latin typeface="Consolas" panose="020B0609020204030204" pitchFamily="49" charset="0"/>
              </a:rPr>
              <a:t>else</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"Invalid move!</a:t>
            </a:r>
            <a:r>
              <a:rPr lang="en-US" sz="1200" b="0" dirty="0">
                <a:solidFill>
                  <a:srgbClr val="D7BA7D"/>
                </a:solidFill>
                <a:effectLst/>
                <a:latin typeface="Consolas" panose="020B0609020204030204" pitchFamily="49" charset="0"/>
              </a:rPr>
              <a:t>\n</a:t>
            </a:r>
            <a:r>
              <a:rPr lang="en-US" sz="1200" b="0" dirty="0">
                <a:solidFill>
                  <a:srgbClr val="CE9178"/>
                </a:solidFill>
                <a:effectLst/>
                <a:latin typeface="Consolas" panose="020B0609020204030204" pitchFamily="49" charset="0"/>
              </a:rPr>
              <a:t>"</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continue</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//system("cls");</a:t>
            </a:r>
            <a:endParaRPr lang="en-US" sz="1200" b="0" dirty="0">
              <a:solidFill>
                <a:srgbClr val="CCCCCC"/>
              </a:solidFill>
              <a:effectLst/>
              <a:latin typeface="Consolas" panose="020B0609020204030204" pitchFamily="49" charset="0"/>
            </a:endParaRP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a:solidFill>
                  <a:srgbClr val="D7BA7D"/>
                </a:solidFill>
                <a:effectLst/>
                <a:latin typeface="Consolas" panose="020B0609020204030204" pitchFamily="49" charset="0"/>
              </a:rPr>
              <a:t>\n</a:t>
            </a:r>
            <a:r>
              <a:rPr lang="en-US" sz="1200" b="0" dirty="0">
                <a:solidFill>
                  <a:srgbClr val="CE9178"/>
                </a:solidFill>
                <a:effectLst/>
                <a:latin typeface="Consolas" panose="020B0609020204030204" pitchFamily="49" charset="0"/>
              </a:rPr>
              <a:t>"</a:t>
            </a:r>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addRandomTile</a:t>
            </a:r>
            <a:r>
              <a:rPr lang="en-US" sz="1200" b="0" dirty="0">
                <a:solidFill>
                  <a:srgbClr val="CCCCCC"/>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693A81B5-4BD2-E40E-91ED-6DD58DEC5418}"/>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977009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Source Code (cont.)</a:t>
            </a:r>
            <a:endParaRPr sz="4800" dirty="0">
              <a:solidFill>
                <a:schemeClr val="accent3"/>
              </a:solidFill>
            </a:endParaRPr>
          </a:p>
        </p:txBody>
      </p:sp>
      <p:sp>
        <p:nvSpPr>
          <p:cNvPr id="419" name="Google Shape;419;p26"/>
          <p:cNvSpPr txBox="1">
            <a:spLocks noGrp="1"/>
          </p:cNvSpPr>
          <p:nvPr>
            <p:ph type="body" idx="2"/>
          </p:nvPr>
        </p:nvSpPr>
        <p:spPr>
          <a:xfrm>
            <a:off x="1035996" y="1984443"/>
            <a:ext cx="9479604" cy="3531139"/>
          </a:xfrm>
          <a:prstGeom prst="rect">
            <a:avLst/>
          </a:prstGeom>
        </p:spPr>
        <p:txBody>
          <a:bodyPr spcFirstLastPara="1" wrap="square" lIns="121900" tIns="121900" rIns="121900" bIns="121900" anchor="t" anchorCtr="0">
            <a:noAutofit/>
          </a:bodyPr>
          <a:lstStyle/>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printBoard</a:t>
            </a:r>
            <a:r>
              <a:rPr lang="en-US" sz="1200" b="0" dirty="0">
                <a:solidFill>
                  <a:srgbClr val="CCCCCC"/>
                </a:solidFill>
                <a:effectLst/>
                <a:latin typeface="Consolas" panose="020B0609020204030204" pitchFamily="49" charset="0"/>
              </a:rPr>
              <a:t>();</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isGameOver</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"Game Over!</a:t>
            </a:r>
            <a:r>
              <a:rPr lang="en-US" sz="1200" b="0" dirty="0">
                <a:solidFill>
                  <a:srgbClr val="D7BA7D"/>
                </a:solidFill>
                <a:effectLst/>
                <a:latin typeface="Consolas" panose="020B0609020204030204" pitchFamily="49" charset="0"/>
              </a:rPr>
              <a:t>\n</a:t>
            </a:r>
            <a:r>
              <a:rPr lang="en-US" sz="1200" b="0" dirty="0">
                <a:solidFill>
                  <a:srgbClr val="CE9178"/>
                </a:solidFill>
                <a:effectLst/>
                <a:latin typeface="Consolas" panose="020B0609020204030204" pitchFamily="49" charset="0"/>
              </a:rPr>
              <a:t>"</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break</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0AD0A9FE-33B5-76E1-872A-21382631074D}"/>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811696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6800" dirty="0">
                <a:solidFill>
                  <a:schemeClr val="accent2"/>
                </a:solidFill>
              </a:rPr>
              <a:t>OUTPUT</a:t>
            </a:r>
            <a:endParaRPr sz="6800" dirty="0">
              <a:solidFill>
                <a:schemeClr val="accent2"/>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2"/>
                </a:solidFill>
                <a:latin typeface="Roboto Mono"/>
              </a:rPr>
              <a:t>0</a:t>
            </a:r>
            <a:r>
              <a:rPr lang="en-US" b="1" dirty="0">
                <a:solidFill>
                  <a:schemeClr val="accent2"/>
                </a:solidFill>
                <a:latin typeface="Roboto Mono"/>
              </a:rPr>
              <a:t>9</a:t>
            </a:r>
            <a:endParaRPr b="1" i="0" dirty="0">
              <a:ln>
                <a:noFill/>
              </a:ln>
              <a:solidFill>
                <a:schemeClr val="accent2"/>
              </a:solidFill>
              <a:latin typeface="Roboto Mono"/>
            </a:endParaRPr>
          </a:p>
        </p:txBody>
      </p:sp>
      <p:sp>
        <p:nvSpPr>
          <p:cNvPr id="2" name="Rectangle 1">
            <a:extLst>
              <a:ext uri="{FF2B5EF4-FFF2-40B4-BE49-F238E27FC236}">
                <a16:creationId xmlns:a16="http://schemas.microsoft.com/office/drawing/2014/main" id="{B566FADE-5D3B-91D9-CBE8-CD70C094EF97}"/>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31275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333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2"/>
                </a:solidFill>
              </a:rPr>
              <a:t>Output</a:t>
            </a:r>
            <a:endParaRPr sz="4800" dirty="0">
              <a:solidFill>
                <a:schemeClr val="accent2"/>
              </a:solidFill>
            </a:endParaRPr>
          </a:p>
        </p:txBody>
      </p:sp>
      <p:pic>
        <p:nvPicPr>
          <p:cNvPr id="4" name="Picture 3">
            <a:extLst>
              <a:ext uri="{FF2B5EF4-FFF2-40B4-BE49-F238E27FC236}">
                <a16:creationId xmlns:a16="http://schemas.microsoft.com/office/drawing/2014/main" id="{735A1F05-395C-54B7-C9A3-D6E9937FE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129" y="3812244"/>
            <a:ext cx="7478750" cy="1571895"/>
          </a:xfrm>
          <a:prstGeom prst="rect">
            <a:avLst/>
          </a:prstGeom>
        </p:spPr>
      </p:pic>
      <p:pic>
        <p:nvPicPr>
          <p:cNvPr id="6" name="Picture 5">
            <a:extLst>
              <a:ext uri="{FF2B5EF4-FFF2-40B4-BE49-F238E27FC236}">
                <a16:creationId xmlns:a16="http://schemas.microsoft.com/office/drawing/2014/main" id="{BC442A17-E80C-BF49-C8A7-D71EBFB3806C}"/>
              </a:ext>
            </a:extLst>
          </p:cNvPr>
          <p:cNvPicPr>
            <a:picLocks noChangeAspect="1"/>
          </p:cNvPicPr>
          <p:nvPr/>
        </p:nvPicPr>
        <p:blipFill>
          <a:blip r:embed="rId4"/>
          <a:stretch>
            <a:fillRect/>
          </a:stretch>
        </p:blipFill>
        <p:spPr>
          <a:xfrm>
            <a:off x="2067129" y="2103299"/>
            <a:ext cx="6067469" cy="1571636"/>
          </a:xfrm>
          <a:prstGeom prst="rect">
            <a:avLst/>
          </a:prstGeom>
        </p:spPr>
      </p:pic>
      <p:sp>
        <p:nvSpPr>
          <p:cNvPr id="7" name="Rectangle 6">
            <a:extLst>
              <a:ext uri="{FF2B5EF4-FFF2-40B4-BE49-F238E27FC236}">
                <a16:creationId xmlns:a16="http://schemas.microsoft.com/office/drawing/2014/main" id="{A7E46633-64DD-A2D7-CCE5-49A7F551A8D1}"/>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61659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accent1"/>
                </a:solidFill>
              </a:rPr>
              <a:t>ABSTRACT</a:t>
            </a:r>
            <a:endParaRPr sz="6800" dirty="0">
              <a:solidFill>
                <a:schemeClr val="accent1"/>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en-US" b="1" i="0" dirty="0">
                <a:ln>
                  <a:noFill/>
                </a:ln>
                <a:solidFill>
                  <a:schemeClr val="accent1"/>
                </a:solidFill>
                <a:latin typeface="Roboto Mono"/>
              </a:rPr>
              <a:t>1</a:t>
            </a:r>
            <a:endParaRPr b="1" i="0" dirty="0">
              <a:ln>
                <a:noFill/>
              </a:ln>
              <a:solidFill>
                <a:schemeClr val="accent1"/>
              </a:solidFill>
              <a:latin typeface="Roboto Mono"/>
            </a:endParaRPr>
          </a:p>
        </p:txBody>
      </p:sp>
      <p:sp>
        <p:nvSpPr>
          <p:cNvPr id="2" name="Rectangle 1">
            <a:extLst>
              <a:ext uri="{FF2B5EF4-FFF2-40B4-BE49-F238E27FC236}">
                <a16:creationId xmlns:a16="http://schemas.microsoft.com/office/drawing/2014/main" id="{7BE4A65B-3126-C9F4-524F-185681DE0FE8}"/>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65212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6800" dirty="0">
                <a:solidFill>
                  <a:schemeClr val="accent1"/>
                </a:solidFill>
              </a:rPr>
              <a:t>CONCLUSION</a:t>
            </a:r>
            <a:endParaRPr sz="6800" dirty="0">
              <a:solidFill>
                <a:schemeClr val="accent1"/>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en-US" b="1" dirty="0">
                <a:solidFill>
                  <a:schemeClr val="accent1"/>
                </a:solidFill>
                <a:latin typeface="Roboto Mono"/>
              </a:rPr>
              <a:t>10</a:t>
            </a:r>
            <a:endParaRPr b="1" i="0" dirty="0">
              <a:ln>
                <a:noFill/>
              </a:ln>
              <a:solidFill>
                <a:schemeClr val="accent1"/>
              </a:solidFill>
              <a:latin typeface="Roboto Mono"/>
            </a:endParaRPr>
          </a:p>
        </p:txBody>
      </p:sp>
      <p:sp>
        <p:nvSpPr>
          <p:cNvPr id="2" name="Rectangle 1">
            <a:extLst>
              <a:ext uri="{FF2B5EF4-FFF2-40B4-BE49-F238E27FC236}">
                <a16:creationId xmlns:a16="http://schemas.microsoft.com/office/drawing/2014/main" id="{9A3A086F-A5DE-9FFE-C11C-0804D3772BBE}"/>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588544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987479"/>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1"/>
                </a:solidFill>
              </a:rPr>
              <a:t>Conclusion</a:t>
            </a:r>
            <a:endParaRPr sz="4800" dirty="0">
              <a:solidFill>
                <a:schemeClr val="accent1"/>
              </a:solidFill>
            </a:endParaRPr>
          </a:p>
        </p:txBody>
      </p:sp>
      <p:sp>
        <p:nvSpPr>
          <p:cNvPr id="419" name="Google Shape;419;p26"/>
          <p:cNvSpPr txBox="1">
            <a:spLocks noGrp="1"/>
          </p:cNvSpPr>
          <p:nvPr>
            <p:ph type="body" idx="2"/>
          </p:nvPr>
        </p:nvSpPr>
        <p:spPr>
          <a:xfrm>
            <a:off x="1035996" y="1410511"/>
            <a:ext cx="9479604" cy="3871607"/>
          </a:xfrm>
          <a:prstGeom prst="rect">
            <a:avLst/>
          </a:prstGeom>
        </p:spPr>
        <p:txBody>
          <a:bodyPr spcFirstLastPara="1" wrap="square" lIns="121900" tIns="121900" rIns="121900" bIns="121900" anchor="t" anchorCtr="0">
            <a:noAutofit/>
          </a:bodyPr>
          <a:lstStyle/>
          <a:p>
            <a:pPr marL="0" lvl="0" indent="0" algn="just" rtl="0">
              <a:spcBef>
                <a:spcPts val="2100"/>
              </a:spcBef>
              <a:buNone/>
            </a:pPr>
            <a:r>
              <a:rPr lang="en-US" sz="1400" dirty="0"/>
              <a:t>In conclusion, the 2048 Game project has been a significant endeavor in implementing the popular puzzle game in the C programming language. The project demonstrates the effective use of arrays as a data structure to represent the game board and facilitate various operations such as initializing the board, merging tiles, shifting tiles, and checking game over conditions.</a:t>
            </a:r>
          </a:p>
          <a:p>
            <a:pPr marL="0" lvl="0" indent="0" algn="just" rtl="0">
              <a:spcBef>
                <a:spcPts val="2100"/>
              </a:spcBef>
              <a:buNone/>
            </a:pPr>
            <a:r>
              <a:rPr lang="en-US" sz="1400" dirty="0"/>
              <a:t>Throughout the development process, the project has showcased the importance of modular programming by dividing the code into separate functions, each responsible for a specific task. This approach enhances code readability, maintainability, and reusability.</a:t>
            </a:r>
          </a:p>
          <a:p>
            <a:pPr marL="0" lvl="0" indent="0" algn="just" rtl="0">
              <a:spcBef>
                <a:spcPts val="2100"/>
              </a:spcBef>
              <a:buNone/>
            </a:pPr>
            <a:r>
              <a:rPr lang="en-US" sz="1400" dirty="0"/>
              <a:t>The project has successfully replicated the core gameplay mechanics of the original 2048 Game, allowing players to make moves in different directions, merge tiles, and add random tiles to the board. The inclusion of the game loop ensures an interactive and engaging experience for players.</a:t>
            </a:r>
            <a:endParaRPr sz="1400" dirty="0"/>
          </a:p>
        </p:txBody>
      </p:sp>
      <p:sp>
        <p:nvSpPr>
          <p:cNvPr id="2" name="Rectangle 1">
            <a:extLst>
              <a:ext uri="{FF2B5EF4-FFF2-40B4-BE49-F238E27FC236}">
                <a16:creationId xmlns:a16="http://schemas.microsoft.com/office/drawing/2014/main" id="{4662E5CC-005E-D0A8-6A83-2B4D3326A458}"/>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61074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3"/>
          <p:cNvSpPr txBox="1">
            <a:spLocks noGrp="1"/>
          </p:cNvSpPr>
          <p:nvPr>
            <p:ph type="title"/>
          </p:nvPr>
        </p:nvSpPr>
        <p:spPr>
          <a:xfrm>
            <a:off x="2418564" y="2121279"/>
            <a:ext cx="3486125" cy="2446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a:t>THANK </a:t>
            </a:r>
            <a:r>
              <a:rPr lang="en" sz="9000" dirty="0">
                <a:solidFill>
                  <a:schemeClr val="accent3"/>
                </a:solidFill>
              </a:rPr>
              <a:t>YOU!</a:t>
            </a:r>
            <a:endParaRPr sz="9000" dirty="0">
              <a:solidFill>
                <a:schemeClr val="accent3"/>
              </a:solidFill>
            </a:endParaRPr>
          </a:p>
        </p:txBody>
      </p:sp>
      <p:sp>
        <p:nvSpPr>
          <p:cNvPr id="4" name="Rectangle 3">
            <a:extLst>
              <a:ext uri="{FF2B5EF4-FFF2-40B4-BE49-F238E27FC236}">
                <a16:creationId xmlns:a16="http://schemas.microsoft.com/office/drawing/2014/main" id="{0078816C-725E-3365-51A9-B0A4F8D654F0}"/>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8" name="Picture 7">
            <a:extLst>
              <a:ext uri="{FF2B5EF4-FFF2-40B4-BE49-F238E27FC236}">
                <a16:creationId xmlns:a16="http://schemas.microsoft.com/office/drawing/2014/main" id="{4BB288C6-C4DF-41DE-6493-B76BAC39E48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84382" y="2564455"/>
            <a:ext cx="2255601" cy="22556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20686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1"/>
                </a:solidFill>
              </a:rPr>
              <a:t>Abstract</a:t>
            </a:r>
            <a:endParaRPr sz="4800" dirty="0">
              <a:solidFill>
                <a:schemeClr val="accent1"/>
              </a:solidFill>
            </a:endParaRPr>
          </a:p>
        </p:txBody>
      </p:sp>
      <p:sp>
        <p:nvSpPr>
          <p:cNvPr id="419" name="Google Shape;419;p26"/>
          <p:cNvSpPr txBox="1">
            <a:spLocks noGrp="1"/>
          </p:cNvSpPr>
          <p:nvPr>
            <p:ph type="body" idx="2"/>
          </p:nvPr>
        </p:nvSpPr>
        <p:spPr>
          <a:xfrm>
            <a:off x="1035996" y="1862846"/>
            <a:ext cx="9479604" cy="4056434"/>
          </a:xfrm>
          <a:prstGeom prst="rect">
            <a:avLst/>
          </a:prstGeom>
        </p:spPr>
        <p:txBody>
          <a:bodyPr spcFirstLastPara="1" wrap="square" lIns="121900" tIns="121900" rIns="121900" bIns="121900" anchor="t" anchorCtr="0">
            <a:noAutofit/>
          </a:bodyPr>
          <a:lstStyle/>
          <a:p>
            <a:pPr marL="0" lvl="0" indent="0" algn="just" rtl="0">
              <a:spcBef>
                <a:spcPts val="2100"/>
              </a:spcBef>
              <a:spcAft>
                <a:spcPts val="2100"/>
              </a:spcAft>
              <a:buNone/>
            </a:pPr>
            <a:r>
              <a:rPr lang="en-US" sz="1600" dirty="0"/>
              <a:t>The 2048 Game is a popular puzzle game that challenges players to combine numbered tiles to reach the elusive 2048 tile. This project aims to implement the 2048 Game using the C programming language and arrays as the primary data structure. The code consists of various functions for initializing the game board, printing the board, adding random tiles, checking game over conditions, and implementing movements. Through this project, the programmer gains hands-on experience in game development, algorithmic thinking, and data structure usage, while providing an entertaining and engaging experience for players.</a:t>
            </a:r>
            <a:r>
              <a:rPr lang="en" sz="1600" dirty="0"/>
              <a:t>Elephants may be able to detect a thunderstorm from hundreds of miles away, and will head towards it, looking for water. </a:t>
            </a:r>
            <a:endParaRPr sz="1600" dirty="0"/>
          </a:p>
        </p:txBody>
      </p:sp>
      <p:sp>
        <p:nvSpPr>
          <p:cNvPr id="4" name="Rectangle 3">
            <a:extLst>
              <a:ext uri="{FF2B5EF4-FFF2-40B4-BE49-F238E27FC236}">
                <a16:creationId xmlns:a16="http://schemas.microsoft.com/office/drawing/2014/main" id="{9501CD20-6C66-466A-44D9-01336462D3C9}"/>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accent3"/>
                </a:solidFill>
              </a:rPr>
              <a:t>EXISTING TECHNOLOGY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02</a:t>
            </a:r>
          </a:p>
        </p:txBody>
      </p:sp>
      <p:sp>
        <p:nvSpPr>
          <p:cNvPr id="4" name="Rectangle 3">
            <a:extLst>
              <a:ext uri="{FF2B5EF4-FFF2-40B4-BE49-F238E27FC236}">
                <a16:creationId xmlns:a16="http://schemas.microsoft.com/office/drawing/2014/main" id="{2F6D8F92-6E19-B560-EC4F-535533727D0F}"/>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436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Exisitng Technology</a:t>
            </a:r>
            <a:endParaRPr sz="4800" dirty="0">
              <a:solidFill>
                <a:schemeClr val="accent3"/>
              </a:solidFill>
            </a:endParaRPr>
          </a:p>
        </p:txBody>
      </p:sp>
      <p:sp>
        <p:nvSpPr>
          <p:cNvPr id="419" name="Google Shape;419;p26"/>
          <p:cNvSpPr txBox="1">
            <a:spLocks noGrp="1"/>
          </p:cNvSpPr>
          <p:nvPr>
            <p:ph type="body" idx="2"/>
          </p:nvPr>
        </p:nvSpPr>
        <p:spPr>
          <a:xfrm>
            <a:off x="1035996" y="1764938"/>
            <a:ext cx="9479604" cy="4056434"/>
          </a:xfrm>
          <a:prstGeom prst="rect">
            <a:avLst/>
          </a:prstGeom>
        </p:spPr>
        <p:txBody>
          <a:bodyPr spcFirstLastPara="1" wrap="square" lIns="121900" tIns="121900" rIns="121900" bIns="121900" anchor="t" anchorCtr="0">
            <a:noAutofit/>
          </a:bodyPr>
          <a:lstStyle/>
          <a:p>
            <a:pPr marL="0" lvl="0" indent="0" algn="just" rtl="0">
              <a:spcBef>
                <a:spcPts val="2100"/>
              </a:spcBef>
              <a:buNone/>
            </a:pPr>
            <a:r>
              <a:rPr lang="en-US" sz="1600" dirty="0"/>
              <a:t>One existing system for the 2048 game is the website "https://play2048.co/". This online platform offers a digital version of the 2048 game that can be played directly in a web browser. The website provides a user-friendly interface and a visually appealing game board, enhancing the overall gaming experience.</a:t>
            </a:r>
          </a:p>
          <a:p>
            <a:pPr marL="0" lvl="0" indent="0" algn="just" rtl="0">
              <a:spcBef>
                <a:spcPts val="2100"/>
              </a:spcBef>
              <a:spcAft>
                <a:spcPts val="2100"/>
              </a:spcAft>
              <a:buNone/>
            </a:pPr>
            <a:r>
              <a:rPr lang="en-US" sz="1600" dirty="0"/>
              <a:t>On the website, players can easily navigate and interact with the game using arrow keys or swipe gestures on touch-enabled devices. The real-time updates on the score and highest tile achieved add to the excitement and competitiveness of the gameplay. The system also keeps track of players' best scores, allowing them to challenge themselves and strive for higher achievements.</a:t>
            </a:r>
            <a:endParaRPr sz="1600" dirty="0"/>
          </a:p>
        </p:txBody>
      </p:sp>
      <p:sp>
        <p:nvSpPr>
          <p:cNvPr id="2" name="Rectangle 1">
            <a:extLst>
              <a:ext uri="{FF2B5EF4-FFF2-40B4-BE49-F238E27FC236}">
                <a16:creationId xmlns:a16="http://schemas.microsoft.com/office/drawing/2014/main" id="{F46964F3-E9AF-4C51-A602-11A3D62C2D9B}"/>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76684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35996" y="1152849"/>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Exisitng Technology (cont.)</a:t>
            </a:r>
            <a:endParaRPr sz="4800" dirty="0">
              <a:solidFill>
                <a:schemeClr val="accent3"/>
              </a:solidFill>
            </a:endParaRPr>
          </a:p>
        </p:txBody>
      </p:sp>
      <p:sp>
        <p:nvSpPr>
          <p:cNvPr id="419" name="Google Shape;419;p26"/>
          <p:cNvSpPr txBox="1">
            <a:spLocks noGrp="1"/>
          </p:cNvSpPr>
          <p:nvPr>
            <p:ph type="body" idx="2"/>
          </p:nvPr>
        </p:nvSpPr>
        <p:spPr>
          <a:xfrm>
            <a:off x="1035996" y="1916349"/>
            <a:ext cx="9479604" cy="4056434"/>
          </a:xfrm>
          <a:prstGeom prst="rect">
            <a:avLst/>
          </a:prstGeom>
        </p:spPr>
        <p:txBody>
          <a:bodyPr spcFirstLastPara="1" wrap="square" lIns="121900" tIns="121900" rIns="121900" bIns="121900" anchor="t" anchorCtr="0">
            <a:noAutofit/>
          </a:bodyPr>
          <a:lstStyle/>
          <a:p>
            <a:pPr marL="0" lvl="0" indent="0" algn="just" rtl="0">
              <a:spcBef>
                <a:spcPts val="2100"/>
              </a:spcBef>
              <a:spcAft>
                <a:spcPts val="2100"/>
              </a:spcAft>
              <a:buNone/>
            </a:pPr>
            <a:r>
              <a:rPr lang="en-US" sz="1600" dirty="0"/>
              <a:t>Furthermore, the website offers additional features and customization options, such as changing the theme, enabling/disabling animations, and adjusting game settings. This allows players to personalize their gameplay experience and make it more enjoyable.</a:t>
            </a:r>
          </a:p>
          <a:p>
            <a:pPr marL="0" lvl="0" indent="0" algn="just" rtl="0">
              <a:spcBef>
                <a:spcPts val="2100"/>
              </a:spcBef>
              <a:spcAft>
                <a:spcPts val="2100"/>
              </a:spcAft>
              <a:buNone/>
            </a:pPr>
            <a:r>
              <a:rPr lang="en-US" sz="1600" dirty="0"/>
              <a:t>The existence of "https://play2048.co/" as an online platform provides convenience and accessibility for players who wish to enjoy the 2048 game without the need for downloading or installing any applications. It serves as a convenient and entertaining way to engage with the game, whether on desktop computers, laptops, or mobile devices.</a:t>
            </a:r>
          </a:p>
        </p:txBody>
      </p:sp>
      <p:sp>
        <p:nvSpPr>
          <p:cNvPr id="2" name="Rectangle 1">
            <a:extLst>
              <a:ext uri="{FF2B5EF4-FFF2-40B4-BE49-F238E27FC236}">
                <a16:creationId xmlns:a16="http://schemas.microsoft.com/office/drawing/2014/main" id="{2F74A901-4848-5A8A-3F8C-B229780CA41A}"/>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44665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accent2"/>
                </a:solidFill>
              </a:rPr>
              <a:t>LIMITATIONS</a:t>
            </a:r>
            <a:endParaRPr sz="6800" dirty="0">
              <a:solidFill>
                <a:schemeClr val="accent2"/>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2"/>
                </a:solidFill>
                <a:latin typeface="Roboto Mono"/>
              </a:rPr>
              <a:t>0</a:t>
            </a:r>
            <a:r>
              <a:rPr lang="en-US" b="1" i="0" dirty="0">
                <a:ln>
                  <a:noFill/>
                </a:ln>
                <a:solidFill>
                  <a:schemeClr val="accent2"/>
                </a:solidFill>
                <a:latin typeface="Roboto Mono"/>
              </a:rPr>
              <a:t>3</a:t>
            </a:r>
            <a:endParaRPr b="1" i="0" dirty="0">
              <a:ln>
                <a:noFill/>
              </a:ln>
              <a:solidFill>
                <a:schemeClr val="accent2"/>
              </a:solidFill>
              <a:latin typeface="Roboto Mono"/>
            </a:endParaRPr>
          </a:p>
        </p:txBody>
      </p:sp>
      <p:sp>
        <p:nvSpPr>
          <p:cNvPr id="2" name="Rectangle 1">
            <a:extLst>
              <a:ext uri="{FF2B5EF4-FFF2-40B4-BE49-F238E27FC236}">
                <a16:creationId xmlns:a16="http://schemas.microsoft.com/office/drawing/2014/main" id="{8F578ADE-329B-B628-6301-86E120BCD0A6}"/>
              </a:ext>
            </a:extLst>
          </p:cNvPr>
          <p:cNvSpPr/>
          <p:nvPr/>
        </p:nvSpPr>
        <p:spPr>
          <a:xfrm rot="5400000">
            <a:off x="-525366" y="6079860"/>
            <a:ext cx="1303506" cy="252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63081041"/>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3197</Words>
  <Application>Microsoft Office PowerPoint</Application>
  <PresentationFormat>Widescreen</PresentationFormat>
  <Paragraphs>299</Paragraphs>
  <Slides>42</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Aldrich</vt:lpstr>
      <vt:lpstr>Calibri</vt:lpstr>
      <vt:lpstr>Roboto</vt:lpstr>
      <vt:lpstr>Consolas</vt:lpstr>
      <vt:lpstr>Roboto Mono</vt:lpstr>
      <vt:lpstr>Arial</vt:lpstr>
      <vt:lpstr>Abril Fatface</vt:lpstr>
      <vt:lpstr>SlidesMania</vt:lpstr>
      <vt:lpstr>Project:  2048 Game</vt:lpstr>
      <vt:lpstr>06</vt:lpstr>
      <vt:lpstr>TABLE OF CONTENTS (cont.)</vt:lpstr>
      <vt:lpstr>ABSTRACT</vt:lpstr>
      <vt:lpstr>Abstract</vt:lpstr>
      <vt:lpstr>EXISTING TECHNOLOGY </vt:lpstr>
      <vt:lpstr>Exisitng Technology</vt:lpstr>
      <vt:lpstr>Exisitng Technology (cont.)</vt:lpstr>
      <vt:lpstr>LIMITATIONS</vt:lpstr>
      <vt:lpstr>Limitations</vt:lpstr>
      <vt:lpstr>Limitations (cont.)</vt:lpstr>
      <vt:lpstr>Limitations (cont.)</vt:lpstr>
      <vt:lpstr>PROPOSED WORK</vt:lpstr>
      <vt:lpstr>Proposed Work</vt:lpstr>
      <vt:lpstr>INPUT DATASET USED</vt:lpstr>
      <vt:lpstr>Input Dataset used</vt:lpstr>
      <vt:lpstr>PROJECT FLOW</vt:lpstr>
      <vt:lpstr>Project Flow</vt:lpstr>
      <vt:lpstr>Project Flow (cont.)</vt:lpstr>
      <vt:lpstr>PowerPoint Presentation</vt:lpstr>
      <vt:lpstr>MODULES USED</vt:lpstr>
      <vt:lpstr>Modules Used</vt:lpstr>
      <vt:lpstr>Modules Used (cont.)</vt:lpstr>
      <vt:lpstr>SOURCE CODE</vt:lpstr>
      <vt:lpstr>Source Code</vt:lpstr>
      <vt:lpstr>Source Code (cont.)</vt:lpstr>
      <vt:lpstr>Source Code (cont.)</vt:lpstr>
      <vt:lpstr>Source Code (cont.)</vt:lpstr>
      <vt:lpstr>Source Code (cont.)</vt:lpstr>
      <vt:lpstr>Source Code (cont.)</vt:lpstr>
      <vt:lpstr>Source Code (cont.)</vt:lpstr>
      <vt:lpstr>Source Code (cont.)</vt:lpstr>
      <vt:lpstr>Source Code (cont.)</vt:lpstr>
      <vt:lpstr>Source Code (cont.)</vt:lpstr>
      <vt:lpstr>Source Code (cont.)</vt:lpstr>
      <vt:lpstr>Source Code (cont.)</vt:lpstr>
      <vt:lpstr>Source Code (cont.)</vt:lpstr>
      <vt:lpstr>OUTPUT</vt:lpstr>
      <vt:lpstr>Output</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2048 Game</dc:title>
  <dc:creator>Poojan Patel</dc:creator>
  <cp:lastModifiedBy>Poojan Patel</cp:lastModifiedBy>
  <cp:revision>7</cp:revision>
  <dcterms:modified xsi:type="dcterms:W3CDTF">2023-06-12T17:35:16Z</dcterms:modified>
</cp:coreProperties>
</file>