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handoutMasterIdLst>
    <p:handoutMasterId r:id="rId115"/>
  </p:handoutMasterIdLst>
  <p:sldIdLst>
    <p:sldId id="256" r:id="rId2"/>
    <p:sldId id="284" r:id="rId3"/>
    <p:sldId id="307" r:id="rId4"/>
    <p:sldId id="477" r:id="rId5"/>
    <p:sldId id="310" r:id="rId6"/>
    <p:sldId id="478" r:id="rId7"/>
    <p:sldId id="479" r:id="rId8"/>
    <p:sldId id="312" r:id="rId9"/>
    <p:sldId id="481" r:id="rId10"/>
    <p:sldId id="313" r:id="rId11"/>
    <p:sldId id="315" r:id="rId12"/>
    <p:sldId id="314" r:id="rId13"/>
    <p:sldId id="318" r:id="rId14"/>
    <p:sldId id="320" r:id="rId15"/>
    <p:sldId id="321" r:id="rId16"/>
    <p:sldId id="324" r:id="rId17"/>
    <p:sldId id="325" r:id="rId18"/>
    <p:sldId id="326" r:id="rId19"/>
    <p:sldId id="327" r:id="rId20"/>
    <p:sldId id="329" r:id="rId21"/>
    <p:sldId id="332" r:id="rId22"/>
    <p:sldId id="330" r:id="rId23"/>
    <p:sldId id="333" r:id="rId24"/>
    <p:sldId id="340" r:id="rId25"/>
    <p:sldId id="341" r:id="rId26"/>
    <p:sldId id="342" r:id="rId27"/>
    <p:sldId id="343" r:id="rId28"/>
    <p:sldId id="344" r:id="rId29"/>
    <p:sldId id="482" r:id="rId30"/>
    <p:sldId id="483" r:id="rId31"/>
    <p:sldId id="484" r:id="rId32"/>
    <p:sldId id="347" r:id="rId33"/>
    <p:sldId id="348" r:id="rId34"/>
    <p:sldId id="485" r:id="rId35"/>
    <p:sldId id="486" r:id="rId36"/>
    <p:sldId id="351" r:id="rId37"/>
    <p:sldId id="353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74" r:id="rId50"/>
    <p:sldId id="368" r:id="rId51"/>
    <p:sldId id="369" r:id="rId52"/>
    <p:sldId id="371" r:id="rId53"/>
    <p:sldId id="373" r:id="rId54"/>
    <p:sldId id="490" r:id="rId55"/>
    <p:sldId id="377" r:id="rId56"/>
    <p:sldId id="376" r:id="rId57"/>
    <p:sldId id="487" r:id="rId58"/>
    <p:sldId id="378" r:id="rId59"/>
    <p:sldId id="379" r:id="rId60"/>
    <p:sldId id="380" r:id="rId61"/>
    <p:sldId id="381" r:id="rId62"/>
    <p:sldId id="385" r:id="rId63"/>
    <p:sldId id="384" r:id="rId64"/>
    <p:sldId id="383" r:id="rId65"/>
    <p:sldId id="388" r:id="rId66"/>
    <p:sldId id="387" r:id="rId67"/>
    <p:sldId id="386" r:id="rId68"/>
    <p:sldId id="382" r:id="rId69"/>
    <p:sldId id="389" r:id="rId70"/>
    <p:sldId id="390" r:id="rId71"/>
    <p:sldId id="391" r:id="rId72"/>
    <p:sldId id="396" r:id="rId73"/>
    <p:sldId id="398" r:id="rId74"/>
    <p:sldId id="399" r:id="rId75"/>
    <p:sldId id="400" r:id="rId76"/>
    <p:sldId id="401" r:id="rId77"/>
    <p:sldId id="495" r:id="rId78"/>
    <p:sldId id="496" r:id="rId79"/>
    <p:sldId id="497" r:id="rId80"/>
    <p:sldId id="498" r:id="rId81"/>
    <p:sldId id="406" r:id="rId82"/>
    <p:sldId id="407" r:id="rId83"/>
    <p:sldId id="491" r:id="rId84"/>
    <p:sldId id="492" r:id="rId85"/>
    <p:sldId id="493" r:id="rId86"/>
    <p:sldId id="494" r:id="rId87"/>
    <p:sldId id="488" r:id="rId88"/>
    <p:sldId id="420" r:id="rId89"/>
    <p:sldId id="424" r:id="rId90"/>
    <p:sldId id="428" r:id="rId91"/>
    <p:sldId id="423" r:id="rId92"/>
    <p:sldId id="425" r:id="rId93"/>
    <p:sldId id="426" r:id="rId94"/>
    <p:sldId id="427" r:id="rId95"/>
    <p:sldId id="422" r:id="rId96"/>
    <p:sldId id="421" r:id="rId97"/>
    <p:sldId id="456" r:id="rId98"/>
    <p:sldId id="457" r:id="rId99"/>
    <p:sldId id="458" r:id="rId100"/>
    <p:sldId id="463" r:id="rId101"/>
    <p:sldId id="459" r:id="rId102"/>
    <p:sldId id="461" r:id="rId103"/>
    <p:sldId id="464" r:id="rId104"/>
    <p:sldId id="460" r:id="rId105"/>
    <p:sldId id="462" r:id="rId106"/>
    <p:sldId id="466" r:id="rId107"/>
    <p:sldId id="472" r:id="rId108"/>
    <p:sldId id="489" r:id="rId109"/>
    <p:sldId id="470" r:id="rId110"/>
    <p:sldId id="471" r:id="rId111"/>
    <p:sldId id="475" r:id="rId112"/>
    <p:sldId id="476" r:id="rId1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1" autoAdjust="0"/>
    <p:restoredTop sz="94660" autoAdjust="0"/>
  </p:normalViewPr>
  <p:slideViewPr>
    <p:cSldViewPr>
      <p:cViewPr varScale="1">
        <p:scale>
          <a:sx n="72" d="100"/>
          <a:sy n="72" d="100"/>
        </p:scale>
        <p:origin x="-5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1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D2632-58B7-46EA-A09E-998159BD66C3}" type="doc">
      <dgm:prSet loTypeId="urn:microsoft.com/office/officeart/2005/8/layout/vList2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A6A9925-0F30-4C7D-B494-4CCE951DD3EE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编程基础</a:t>
          </a:r>
          <a:endParaRPr lang="en-US" b="1" dirty="0"/>
        </a:p>
      </dgm:t>
    </dgm:pt>
    <dgm:pt modelId="{7ADF13F8-FBFD-4ADD-85F6-7CA59370C74F}" type="par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74CBD26-F950-48A7-9034-E8C3288FA15A}" type="sibTrans" cxnId="{06FCF869-6382-4A65-AAE7-60B12BD75FDA}">
      <dgm:prSet/>
      <dgm:spPr/>
      <dgm:t>
        <a:bodyPr/>
        <a:lstStyle/>
        <a:p>
          <a:endParaRPr lang="zh-CN" altLang="en-US"/>
        </a:p>
      </dgm:t>
    </dgm:pt>
    <dgm:pt modelId="{6B3D547E-35DF-43CB-9219-03B68E70037C}" type="pres">
      <dgm:prSet presAssocID="{2F9D2632-58B7-46EA-A09E-998159BD66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4892A8-BAE2-4B9A-A606-F56152F6AC5C}" type="pres">
      <dgm:prSet presAssocID="{FA6A9925-0F30-4C7D-B494-4CCE951DD3EE}" presName="parentText" presStyleLbl="node1" presStyleIdx="0" presStyleCnt="1" custLinFactNeighborY="-46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24AEA7-16B6-4BBF-8734-6A4B638DBAAF}" type="presOf" srcId="{FA6A9925-0F30-4C7D-B494-4CCE951DD3EE}" destId="{9A4892A8-BAE2-4B9A-A606-F56152F6AC5C}" srcOrd="0" destOrd="0" presId="urn:microsoft.com/office/officeart/2005/8/layout/vList2"/>
    <dgm:cxn modelId="{18389BEF-E2C9-4829-B674-96D456374CEE}" type="presOf" srcId="{2F9D2632-58B7-46EA-A09E-998159BD66C3}" destId="{6B3D547E-35DF-43CB-9219-03B68E70037C}" srcOrd="0" destOrd="0" presId="urn:microsoft.com/office/officeart/2005/8/layout/vList2"/>
    <dgm:cxn modelId="{06FCF869-6382-4A65-AAE7-60B12BD75FDA}" srcId="{2F9D2632-58B7-46EA-A09E-998159BD66C3}" destId="{FA6A9925-0F30-4C7D-B494-4CCE951DD3EE}" srcOrd="0" destOrd="0" parTransId="{7ADF13F8-FBFD-4ADD-85F6-7CA59370C74F}" sibTransId="{674CBD26-F950-48A7-9034-E8C3288FA15A}"/>
    <dgm:cxn modelId="{7222B5D6-F9C1-4E0E-BAB7-2C0BFF930091}" type="presParOf" srcId="{6B3D547E-35DF-43CB-9219-03B68E70037C}" destId="{9A4892A8-BAE2-4B9A-A606-F56152F6AC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EBE19-270A-49F4-B47C-DBFAA1716D31}" type="doc">
      <dgm:prSet loTypeId="urn:microsoft.com/office/officeart/2005/8/layout/vList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30B74406-1027-447D-AA23-BFB523D8697F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消息和消息机制</a:t>
          </a:r>
          <a:endParaRPr lang="en-US" b="1" dirty="0"/>
        </a:p>
      </dgm:t>
    </dgm:pt>
    <dgm:pt modelId="{67991D15-8F81-43F7-8BCA-817A94D6D1BE}" type="par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765E5D48-18D9-4BF8-9942-7912FDBF9446}" type="sibTrans" cxnId="{12F74FB1-41E1-434F-8CB5-811EB73C2852}">
      <dgm:prSet/>
      <dgm:spPr/>
      <dgm:t>
        <a:bodyPr/>
        <a:lstStyle/>
        <a:p>
          <a:endParaRPr lang="zh-CN" altLang="en-US"/>
        </a:p>
      </dgm:t>
    </dgm:pt>
    <dgm:pt modelId="{B44A0BD5-E56C-4525-AC12-7BFC891E9BD0}" type="pres">
      <dgm:prSet presAssocID="{27BEBE19-270A-49F4-B47C-DBFAA1716D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45A8384-8515-416E-8847-CB8A205C0CEA}" type="pres">
      <dgm:prSet presAssocID="{30B74406-1027-447D-AA23-BFB523D8697F}" presName="parentText" presStyleLbl="node1" presStyleIdx="0" presStyleCnt="1" custLinFactNeighborY="-1103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F74FB1-41E1-434F-8CB5-811EB73C2852}" srcId="{27BEBE19-270A-49F4-B47C-DBFAA1716D31}" destId="{30B74406-1027-447D-AA23-BFB523D8697F}" srcOrd="0" destOrd="0" parTransId="{67991D15-8F81-43F7-8BCA-817A94D6D1BE}" sibTransId="{765E5D48-18D9-4BF8-9942-7912FDBF9446}"/>
    <dgm:cxn modelId="{E51F7CF0-F997-4326-9B7B-84CBF33B4791}" type="presOf" srcId="{27BEBE19-270A-49F4-B47C-DBFAA1716D31}" destId="{B44A0BD5-E56C-4525-AC12-7BFC891E9BD0}" srcOrd="0" destOrd="0" presId="urn:microsoft.com/office/officeart/2005/8/layout/vList2"/>
    <dgm:cxn modelId="{F816C13E-8370-4EDA-852D-A8621F75CB0C}" type="presOf" srcId="{30B74406-1027-447D-AA23-BFB523D8697F}" destId="{645A8384-8515-416E-8847-CB8A205C0CEA}" srcOrd="0" destOrd="0" presId="urn:microsoft.com/office/officeart/2005/8/layout/vList2"/>
    <dgm:cxn modelId="{C51C172F-F5CC-486D-AAFE-59CDBCD4F500}" type="presParOf" srcId="{B44A0BD5-E56C-4525-AC12-7BFC891E9BD0}" destId="{645A8384-8515-416E-8847-CB8A205C0C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07497-FEB6-4BB3-83A4-9BF045CDDEFD}" type="doc">
      <dgm:prSet loTypeId="urn:microsoft.com/office/officeart/2005/8/layout/vList2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825F40C3-FAEB-472E-ABB3-7A4F74AEEF9A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绘图和字体</a:t>
          </a:r>
          <a:endParaRPr lang="en-US" b="1" dirty="0"/>
        </a:p>
      </dgm:t>
    </dgm:pt>
    <dgm:pt modelId="{70D82C0E-DA0A-4C61-B60A-6953E3C41EA4}" type="par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C9B285F8-E2D8-43C8-AA49-BA258DFC37A4}" type="sibTrans" cxnId="{232BCC47-B325-45BF-B51F-C43F99B055E9}">
      <dgm:prSet/>
      <dgm:spPr/>
      <dgm:t>
        <a:bodyPr/>
        <a:lstStyle/>
        <a:p>
          <a:endParaRPr lang="zh-CN" altLang="en-US"/>
        </a:p>
      </dgm:t>
    </dgm:pt>
    <dgm:pt modelId="{00521E10-775A-4E7A-B0FD-4E09105689E6}" type="pres">
      <dgm:prSet presAssocID="{02D07497-FEB6-4BB3-83A4-9BF045CDDE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413C83-5034-4A8D-840D-47BBC0F0C401}" type="pres">
      <dgm:prSet presAssocID="{825F40C3-FAEB-472E-ABB3-7A4F74AEEF9A}" presName="parentText" presStyleLbl="node1" presStyleIdx="0" presStyleCnt="1" custLinFactNeighborY="-170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2BCC47-B325-45BF-B51F-C43F99B055E9}" srcId="{02D07497-FEB6-4BB3-83A4-9BF045CDDEFD}" destId="{825F40C3-FAEB-472E-ABB3-7A4F74AEEF9A}" srcOrd="0" destOrd="0" parTransId="{70D82C0E-DA0A-4C61-B60A-6953E3C41EA4}" sibTransId="{C9B285F8-E2D8-43C8-AA49-BA258DFC37A4}"/>
    <dgm:cxn modelId="{B5D2F4D9-A74C-4E6B-89CF-E8186670DB3B}" type="presOf" srcId="{825F40C3-FAEB-472E-ABB3-7A4F74AEEF9A}" destId="{99413C83-5034-4A8D-840D-47BBC0F0C401}" srcOrd="0" destOrd="0" presId="urn:microsoft.com/office/officeart/2005/8/layout/vList2"/>
    <dgm:cxn modelId="{9D2570E2-F24A-4B08-99DA-92257350EF0B}" type="presOf" srcId="{02D07497-FEB6-4BB3-83A4-9BF045CDDEFD}" destId="{00521E10-775A-4E7A-B0FD-4E09105689E6}" srcOrd="0" destOrd="0" presId="urn:microsoft.com/office/officeart/2005/8/layout/vList2"/>
    <dgm:cxn modelId="{BB959739-C303-4360-9C5F-9001EF45373A}" type="presParOf" srcId="{00521E10-775A-4E7A-B0FD-4E09105689E6}" destId="{99413C83-5034-4A8D-840D-47BBC0F0C4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3E40AE-758F-4EDC-8C97-5325AE6B433A}" type="doc">
      <dgm:prSet loTypeId="urn:microsoft.com/office/officeart/2005/8/layout/vList2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4809DE1C-B978-4D81-A339-D9DF7054C7A2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资源管理</a:t>
          </a:r>
          <a:endParaRPr lang="en-US" b="1" dirty="0"/>
        </a:p>
      </dgm:t>
    </dgm:pt>
    <dgm:pt modelId="{1494B05B-95C6-4471-8B3F-C48C92A77830}" type="par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03748012-34C7-4808-B8B3-D79F3324926F}" type="sibTrans" cxnId="{D1218433-BE44-4F58-882D-8A18D20350DA}">
      <dgm:prSet/>
      <dgm:spPr/>
      <dgm:t>
        <a:bodyPr/>
        <a:lstStyle/>
        <a:p>
          <a:endParaRPr lang="zh-CN" altLang="en-US"/>
        </a:p>
      </dgm:t>
    </dgm:pt>
    <dgm:pt modelId="{549571FE-8453-4B9C-889C-4E1DA175796D}" type="pres">
      <dgm:prSet presAssocID="{293E40AE-758F-4EDC-8C97-5325AE6B43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4750B8-F2ED-44A7-9398-45633A8A0E9F}" type="pres">
      <dgm:prSet presAssocID="{4809DE1C-B978-4D81-A339-D9DF7054C7A2}" presName="parentText" presStyleLbl="node1" presStyleIdx="0" presStyleCnt="1" custLinFactNeighborY="670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218433-BE44-4F58-882D-8A18D20350DA}" srcId="{293E40AE-758F-4EDC-8C97-5325AE6B433A}" destId="{4809DE1C-B978-4D81-A339-D9DF7054C7A2}" srcOrd="0" destOrd="0" parTransId="{1494B05B-95C6-4471-8B3F-C48C92A77830}" sibTransId="{03748012-34C7-4808-B8B3-D79F3324926F}"/>
    <dgm:cxn modelId="{E4FACDDC-7224-4ECD-9C32-E6637FD83C7E}" type="presOf" srcId="{293E40AE-758F-4EDC-8C97-5325AE6B433A}" destId="{549571FE-8453-4B9C-889C-4E1DA175796D}" srcOrd="0" destOrd="0" presId="urn:microsoft.com/office/officeart/2005/8/layout/vList2"/>
    <dgm:cxn modelId="{9A192374-2E35-43B2-981C-E311CE07314D}" type="presOf" srcId="{4809DE1C-B978-4D81-A339-D9DF7054C7A2}" destId="{0A4750B8-F2ED-44A7-9398-45633A8A0E9F}" srcOrd="0" destOrd="0" presId="urn:microsoft.com/office/officeart/2005/8/layout/vList2"/>
    <dgm:cxn modelId="{783B884F-2D8E-4F48-B5A5-82AFE4F91ECB}" type="presParOf" srcId="{549571FE-8453-4B9C-889C-4E1DA175796D}" destId="{0A4750B8-F2ED-44A7-9398-45633A8A0E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E539CC-FE1E-4CBE-869A-D448E85B3994}" type="doc">
      <dgm:prSet loTypeId="urn:microsoft.com/office/officeart/2005/8/layout/vList2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865781B9-A1C6-4C19-B207-3594A9F3A24C}">
      <dgm:prSet/>
      <dgm:spPr/>
      <dgm:t>
        <a:bodyPr/>
        <a:lstStyle/>
        <a:p>
          <a:pPr rtl="0"/>
          <a:r>
            <a:rPr lang="en-US" altLang="zh-CN" b="1" dirty="0" smtClean="0"/>
            <a:t>Windows</a:t>
          </a:r>
          <a:r>
            <a:rPr lang="zh-CN" altLang="en-US" b="1" dirty="0" smtClean="0"/>
            <a:t>控件</a:t>
          </a:r>
          <a:endParaRPr lang="en-US" b="1" dirty="0"/>
        </a:p>
      </dgm:t>
    </dgm:pt>
    <dgm:pt modelId="{4432401A-5B24-4BA5-8B4E-30FA89A4D43E}" type="par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FF07FB42-6757-441B-8A85-44156A01A6A1}" type="sibTrans" cxnId="{BDFA7E08-B6DE-452A-B3E7-4A633486BDC1}">
      <dgm:prSet/>
      <dgm:spPr/>
      <dgm:t>
        <a:bodyPr/>
        <a:lstStyle/>
        <a:p>
          <a:endParaRPr lang="zh-CN" altLang="en-US"/>
        </a:p>
      </dgm:t>
    </dgm:pt>
    <dgm:pt modelId="{C9F048F4-79E7-4482-851C-62F8C5865BF2}" type="pres">
      <dgm:prSet presAssocID="{F7E539CC-FE1E-4CBE-869A-D448E85B39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34D22-BF8C-47AA-9008-5A69CA339A7A}" type="pres">
      <dgm:prSet presAssocID="{865781B9-A1C6-4C19-B207-3594A9F3A24C}" presName="parentText" presStyleLbl="node1" presStyleIdx="0" presStyleCnt="1" custLinFactNeighborY="170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F24514-97F9-450A-848B-DC2FD4DA2888}" type="presOf" srcId="{F7E539CC-FE1E-4CBE-869A-D448E85B3994}" destId="{C9F048F4-79E7-4482-851C-62F8C5865BF2}" srcOrd="0" destOrd="0" presId="urn:microsoft.com/office/officeart/2005/8/layout/vList2"/>
    <dgm:cxn modelId="{F87EAE48-B969-443D-8F6E-508D3A0DA6B9}" type="presOf" srcId="{865781B9-A1C6-4C19-B207-3594A9F3A24C}" destId="{E7A34D22-BF8C-47AA-9008-5A69CA339A7A}" srcOrd="0" destOrd="0" presId="urn:microsoft.com/office/officeart/2005/8/layout/vList2"/>
    <dgm:cxn modelId="{BDFA7E08-B6DE-452A-B3E7-4A633486BDC1}" srcId="{F7E539CC-FE1E-4CBE-869A-D448E85B3994}" destId="{865781B9-A1C6-4C19-B207-3594A9F3A24C}" srcOrd="0" destOrd="0" parTransId="{4432401A-5B24-4BA5-8B4E-30FA89A4D43E}" sibTransId="{FF07FB42-6757-441B-8A85-44156A01A6A1}"/>
    <dgm:cxn modelId="{29509D2F-B14B-41B0-ACF9-2067797A4CE7}" type="presParOf" srcId="{C9F048F4-79E7-4482-851C-62F8C5865BF2}" destId="{E7A34D22-BF8C-47AA-9008-5A69CA339A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7DD3F8-C5FA-4C82-BC8D-6D38A63FE022}" type="doc">
      <dgm:prSet loTypeId="urn:microsoft.com/office/officeart/2005/8/layout/vList2" loCatId="list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FF723A14-AAD1-43D9-9F9C-A16FFE5D04D9}">
      <dgm:prSet/>
      <dgm:spPr/>
      <dgm:t>
        <a:bodyPr/>
        <a:lstStyle/>
        <a:p>
          <a:pPr rtl="0"/>
          <a:r>
            <a:rPr lang="en-US" b="1" dirty="0" smtClean="0"/>
            <a:t>W</a:t>
          </a:r>
          <a:r>
            <a:rPr lang="en-US" altLang="zh-CN" b="1" dirty="0" smtClean="0"/>
            <a:t>indows</a:t>
          </a:r>
          <a:r>
            <a:rPr lang="zh-CN" altLang="en-US" b="1" dirty="0" smtClean="0"/>
            <a:t>的线程</a:t>
          </a:r>
          <a:endParaRPr lang="en-US" b="1" dirty="0"/>
        </a:p>
      </dgm:t>
    </dgm:pt>
    <dgm:pt modelId="{757FC8B0-F8A3-41C3-A5C9-E5F23C88C4D2}" type="par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503B2E4D-0B42-4248-B828-FD549C4D6E88}" type="sibTrans" cxnId="{57B52E19-9AD2-4D9F-AE0C-52DE33988308}">
      <dgm:prSet/>
      <dgm:spPr/>
      <dgm:t>
        <a:bodyPr/>
        <a:lstStyle/>
        <a:p>
          <a:endParaRPr lang="zh-CN" altLang="en-US"/>
        </a:p>
      </dgm:t>
    </dgm:pt>
    <dgm:pt modelId="{640577F4-9015-4327-B2E2-A809BABCA66E}" type="pres">
      <dgm:prSet presAssocID="{A97DD3F8-C5FA-4C82-BC8D-6D38A63FE0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C1E5B3-7F72-4311-A4D9-FE2B75E1546F}" type="pres">
      <dgm:prSet presAssocID="{FF723A14-AAD1-43D9-9F9C-A16FFE5D04D9}" presName="parentText" presStyleLbl="node1" presStyleIdx="0" presStyleCnt="1" custLinFactNeighborX="-1813" custLinFactNeighborY="55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B52E19-9AD2-4D9F-AE0C-52DE33988308}" srcId="{A97DD3F8-C5FA-4C82-BC8D-6D38A63FE022}" destId="{FF723A14-AAD1-43D9-9F9C-A16FFE5D04D9}" srcOrd="0" destOrd="0" parTransId="{757FC8B0-F8A3-41C3-A5C9-E5F23C88C4D2}" sibTransId="{503B2E4D-0B42-4248-B828-FD549C4D6E88}"/>
    <dgm:cxn modelId="{332001C0-621F-468D-8318-717A71FCC5B1}" type="presOf" srcId="{FF723A14-AAD1-43D9-9F9C-A16FFE5D04D9}" destId="{5EC1E5B3-7F72-4311-A4D9-FE2B75E1546F}" srcOrd="0" destOrd="0" presId="urn:microsoft.com/office/officeart/2005/8/layout/vList2"/>
    <dgm:cxn modelId="{283EF10B-3912-4C07-BA0D-A35ADD3FD5BE}" type="presOf" srcId="{A97DD3F8-C5FA-4C82-BC8D-6D38A63FE022}" destId="{640577F4-9015-4327-B2E2-A809BABCA66E}" srcOrd="0" destOrd="0" presId="urn:microsoft.com/office/officeart/2005/8/layout/vList2"/>
    <dgm:cxn modelId="{B7591A8C-089C-4E83-B1D2-C8C4F99B4762}" type="presParOf" srcId="{640577F4-9015-4327-B2E2-A809BABCA66E}" destId="{5EC1E5B3-7F72-4311-A4D9-FE2B75E1546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892A8-BAE2-4B9A-A606-F56152F6AC5C}">
      <dsp:nvSpPr>
        <dsp:cNvPr id="0" name=""/>
        <dsp:cNvSpPr/>
      </dsp:nvSpPr>
      <dsp:spPr>
        <a:xfrm>
          <a:off x="0" y="0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编程基础</a:t>
          </a:r>
          <a:endParaRPr lang="en-US" sz="1800" b="1" kern="1200" dirty="0"/>
        </a:p>
      </dsp:txBody>
      <dsp:txXfrm>
        <a:off x="22103" y="22103"/>
        <a:ext cx="5464419" cy="408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8384-8515-416E-8847-CB8A205C0CEA}">
      <dsp:nvSpPr>
        <dsp:cNvPr id="0" name=""/>
        <dsp:cNvSpPr/>
      </dsp:nvSpPr>
      <dsp:spPr>
        <a:xfrm>
          <a:off x="0" y="0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消息和消息机制</a:t>
          </a:r>
          <a:endParaRPr lang="en-US" sz="1800" b="1" kern="1200" dirty="0"/>
        </a:p>
      </dsp:txBody>
      <dsp:txXfrm>
        <a:off x="22103" y="22103"/>
        <a:ext cx="5464419" cy="408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13C83-5034-4A8D-840D-47BBC0F0C401}">
      <dsp:nvSpPr>
        <dsp:cNvPr id="0" name=""/>
        <dsp:cNvSpPr/>
      </dsp:nvSpPr>
      <dsp:spPr>
        <a:xfrm>
          <a:off x="0" y="0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绘图和字体</a:t>
          </a:r>
          <a:endParaRPr lang="en-US" sz="1800" b="1" kern="1200" dirty="0"/>
        </a:p>
      </dsp:txBody>
      <dsp:txXfrm>
        <a:off x="22103" y="22103"/>
        <a:ext cx="5464419" cy="408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750B8-F2ED-44A7-9398-45633A8A0E9F}">
      <dsp:nvSpPr>
        <dsp:cNvPr id="0" name=""/>
        <dsp:cNvSpPr/>
      </dsp:nvSpPr>
      <dsp:spPr>
        <a:xfrm>
          <a:off x="0" y="9172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资源管理</a:t>
          </a:r>
          <a:endParaRPr lang="en-US" sz="1800" b="1" kern="1200" dirty="0"/>
        </a:p>
      </dsp:txBody>
      <dsp:txXfrm>
        <a:off x="22103" y="31275"/>
        <a:ext cx="5464419" cy="4085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34D22-BF8C-47AA-9008-5A69CA339A7A}">
      <dsp:nvSpPr>
        <dsp:cNvPr id="0" name=""/>
        <dsp:cNvSpPr/>
      </dsp:nvSpPr>
      <dsp:spPr>
        <a:xfrm>
          <a:off x="0" y="10758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/>
            <a:t>Windows</a:t>
          </a:r>
          <a:r>
            <a:rPr lang="zh-CN" altLang="en-US" sz="1800" b="1" kern="1200" dirty="0" smtClean="0"/>
            <a:t>控件</a:t>
          </a:r>
          <a:endParaRPr lang="en-US" sz="1800" b="1" kern="1200" dirty="0"/>
        </a:p>
      </dsp:txBody>
      <dsp:txXfrm>
        <a:off x="22103" y="32861"/>
        <a:ext cx="5464419" cy="408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1E5B3-7F72-4311-A4D9-FE2B75E1546F}">
      <dsp:nvSpPr>
        <dsp:cNvPr id="0" name=""/>
        <dsp:cNvSpPr/>
      </dsp:nvSpPr>
      <dsp:spPr>
        <a:xfrm>
          <a:off x="0" y="9172"/>
          <a:ext cx="5508625" cy="452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W</a:t>
          </a:r>
          <a:r>
            <a:rPr lang="en-US" altLang="zh-CN" sz="1800" b="1" kern="1200" dirty="0" smtClean="0"/>
            <a:t>indows</a:t>
          </a:r>
          <a:r>
            <a:rPr lang="zh-CN" altLang="en-US" sz="1800" b="1" kern="1200" dirty="0" smtClean="0"/>
            <a:t>的线程</a:t>
          </a:r>
          <a:endParaRPr lang="en-US" sz="1800" b="1" kern="1200" dirty="0"/>
        </a:p>
      </dsp:txBody>
      <dsp:txXfrm>
        <a:off x="22103" y="31275"/>
        <a:ext cx="5464419" cy="408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C4B1EED-1586-46D8-9F86-8D2EB906A410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C3E5220-3044-4360-8EFB-40CC5913CE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53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08DA036-4917-475F-8455-4988B36543F5}" type="datetimeFigureOut">
              <a:rPr lang="zh-CN" altLang="en-US"/>
              <a:pPr>
                <a:defRPr/>
              </a:pPr>
              <a:t>2019/8/20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21DFE8-E6FA-44E3-BE4A-42BE13EA64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48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E39D41-BB2C-41B2-AE3A-C43E531008B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93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 userDrawn="1"/>
        </p:nvSpPr>
        <p:spPr>
          <a:xfrm>
            <a:off x="3786188" y="5500688"/>
            <a:ext cx="5357812" cy="5715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6" descr="Logo(达内-白色)_Link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 rot="5400000">
            <a:off x="3250406" y="-2464593"/>
            <a:ext cx="2643187" cy="914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/>
          </a:p>
        </p:txBody>
      </p:sp>
      <p:grpSp>
        <p:nvGrpSpPr>
          <p:cNvPr id="7" name="组合 12"/>
          <p:cNvGrpSpPr>
            <a:grpSpLocks/>
          </p:cNvGrpSpPr>
          <p:nvPr userDrawn="1"/>
        </p:nvGrpSpPr>
        <p:grpSpPr bwMode="auto">
          <a:xfrm>
            <a:off x="758825" y="928688"/>
            <a:ext cx="9358313" cy="2786062"/>
            <a:chOff x="571472" y="928670"/>
            <a:chExt cx="9358378" cy="2786082"/>
          </a:xfrm>
        </p:grpSpPr>
        <p:pic>
          <p:nvPicPr>
            <p:cNvPr id="8" name="Picture 2" descr="E:\PPT素材\精选ppt\免费分享的PPT资料\08PPT可用的图片\锐普创意图片\地图\创意商务 (1649)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704" t="26892" r="70505" b="6342"/>
            <a:stretch>
              <a:fillRect/>
            </a:stretch>
          </p:blipFill>
          <p:spPr bwMode="auto">
            <a:xfrm>
              <a:off x="3929058" y="1314436"/>
              <a:ext cx="1500198" cy="2400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1472" y="928670"/>
              <a:ext cx="9358378" cy="2216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800" dirty="0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Tar   </a:t>
              </a:r>
              <a:r>
                <a:rPr lang="en-US" altLang="zh-CN" sz="13800" dirty="0" err="1">
                  <a:solidFill>
                    <a:schemeClr val="tx2"/>
                  </a:solidFill>
                  <a:latin typeface="Arial Black" pitchFamily="34" charset="0"/>
                  <a:ea typeface="+mn-ea"/>
                </a:rPr>
                <a:t>na</a:t>
              </a:r>
              <a:endParaRPr lang="zh-CN" altLang="en-US" sz="13800" dirty="0">
                <a:solidFill>
                  <a:schemeClr val="tx2"/>
                </a:solidFill>
                <a:latin typeface="Arial Black" pitchFamily="34" charset="0"/>
                <a:ea typeface="+mn-ea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0430" y="5429265"/>
            <a:ext cx="5643570" cy="9286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3744926"/>
            <a:ext cx="7772400" cy="1470025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PPT素材\图片素材\达内素材\封面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07950" y="0"/>
            <a:ext cx="9251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94368-F599-4D29-938D-1C4F2AED68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1A420-C76D-4DC2-B583-6B41E6C4C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86362-B9F4-465C-83FE-E569C44DE0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A913F-DF7B-4AD4-A922-3DD211792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素材\图片素材\达内素材\banner8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519363"/>
            <a:ext cx="9144000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 descr="Logo(达内-白色)_Link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429256" y="2857496"/>
            <a:ext cx="34004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73C93-F278-4586-A6C4-4728CAE591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照片\企业答谢会名企素材\达内IT企业联盟部分参会企业logo展示.JPG"/>
          <p:cNvPicPr>
            <a:picLocks noChangeAspect="1" noChangeArrowheads="1"/>
          </p:cNvPicPr>
          <p:nvPr userDrawn="1"/>
        </p:nvPicPr>
        <p:blipFill>
          <a:blip r:embed="rId2"/>
          <a:srcRect r="10490"/>
          <a:stretch>
            <a:fillRect/>
          </a:stretch>
        </p:blipFill>
        <p:spPr bwMode="auto">
          <a:xfrm>
            <a:off x="0" y="0"/>
            <a:ext cx="91440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86191"/>
            <a:ext cx="9144000" cy="1714512"/>
          </a:xfrm>
          <a:prstGeom prst="rect">
            <a:avLst/>
          </a:prstGeom>
          <a:solidFill>
            <a:schemeClr val="tx2">
              <a:alpha val="74000"/>
            </a:schemeClr>
          </a:soli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DF4A2-0180-471A-8098-8E5E6B5B06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Logo(达内-白色)_Link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24725" y="6261100"/>
            <a:ext cx="18192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4968552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CFA6D-13DF-43D1-839F-C309E4881F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同侧圆角矩形 4"/>
          <p:cNvSpPr/>
          <p:nvPr userDrawn="1"/>
        </p:nvSpPr>
        <p:spPr>
          <a:xfrm rot="5400000">
            <a:off x="3643313" y="-3286125"/>
            <a:ext cx="928687" cy="8215313"/>
          </a:xfrm>
          <a:prstGeom prst="round2Same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0" y="357166"/>
            <a:ext cx="8201060" cy="9286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428596" y="285729"/>
            <a:ext cx="8201060" cy="928695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D86DC-F85A-4A19-A29A-BD628E2CF7C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7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8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ppt-800-600.jpg"/>
          <p:cNvPicPr>
            <a:picLocks noChangeAspect="1"/>
          </p:cNvPicPr>
          <p:nvPr userDrawn="1"/>
        </p:nvPicPr>
        <p:blipFill>
          <a:blip r:embed="rId2"/>
          <a:srcRect b="189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4D844F-5862-4BDA-BFA5-C74E3D9B30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openxmlformats.org/officeDocument/2006/relationships/diagramColors" Target="../diagrams/colors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10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QuickStyle" Target="../diagrams/quickStyle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Layout" Target="../diagrams/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ctrTitle"/>
          </p:nvPr>
        </p:nvSpPr>
        <p:spPr>
          <a:xfrm>
            <a:off x="871538" y="3744913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C/C++</a:t>
            </a:r>
            <a:r>
              <a:rPr lang="zh-CN" altLang="en-US" dirty="0" smtClean="0"/>
              <a:t>教学课程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500438" y="5429250"/>
            <a:ext cx="5643562" cy="9286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Win32</a:t>
            </a:r>
            <a:r>
              <a:rPr lang="zh-CN" altLang="en-US" dirty="0" smtClean="0"/>
              <a:t>核心编程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编译、链接和执行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编译环境准备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vcvars32.bat</a:t>
            </a:r>
          </a:p>
          <a:p>
            <a:pPr eaLnBrk="1" hangingPunct="1">
              <a:defRPr/>
            </a:pPr>
            <a:r>
              <a:rPr lang="zh-CN" altLang="en-US" dirty="0" smtClean="0"/>
              <a:t>编译程序 </a:t>
            </a:r>
            <a:r>
              <a:rPr lang="en-US" altLang="zh-CN" dirty="0" smtClean="0"/>
              <a:t>– CL</a:t>
            </a:r>
          </a:p>
          <a:p>
            <a:pPr lvl="1" eaLnBrk="1" hangingPunct="1">
              <a:defRPr/>
            </a:pPr>
            <a:r>
              <a:rPr lang="en-US" altLang="zh-CN" dirty="0" smtClean="0"/>
              <a:t>CL.EXE  –c  </a:t>
            </a:r>
            <a:r>
              <a:rPr lang="en-US" altLang="zh-CN" dirty="0" err="1" smtClean="0"/>
              <a:t>xxx.c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链接程序 </a:t>
            </a:r>
            <a:r>
              <a:rPr lang="en-US" altLang="zh-CN" dirty="0" smtClean="0"/>
              <a:t>– LINK</a:t>
            </a:r>
          </a:p>
          <a:p>
            <a:pPr lvl="1" eaLnBrk="1" hangingPunct="1">
              <a:defRPr/>
            </a:pPr>
            <a:r>
              <a:rPr lang="en-US" altLang="zh-CN" dirty="0" smtClean="0"/>
              <a:t>LINK.EXE xxx.obj xxx.lib </a:t>
            </a:r>
          </a:p>
          <a:p>
            <a:pPr eaLnBrk="1" hangingPunct="1">
              <a:defRPr/>
            </a:pPr>
            <a:r>
              <a:rPr lang="zh-CN" altLang="en-US" dirty="0" smtClean="0"/>
              <a:t>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1597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关闭线程句柄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CloseHandle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线程的挂起和执行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挂起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endParaRPr lang="en-US" altLang="zh-CN" sz="2400" dirty="0"/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执行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75656" y="3501008"/>
            <a:ext cx="4968552" cy="923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dirty="0"/>
              <a:t>DWORD </a:t>
            </a:r>
            <a:r>
              <a:rPr lang="en-US" altLang="zh-CN" dirty="0" err="1"/>
              <a:t>SuspendThread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     HANDLE </a:t>
            </a:r>
            <a:r>
              <a:rPr lang="en-US" altLang="zh-CN" dirty="0" err="1"/>
              <a:t>hThread</a:t>
            </a:r>
            <a:r>
              <a:rPr lang="en-US" altLang="zh-CN" dirty="0"/>
              <a:t>   // handle to thread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5170401"/>
            <a:ext cx="4968552" cy="923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dirty="0"/>
              <a:t>DWORD </a:t>
            </a:r>
            <a:r>
              <a:rPr lang="en-US" altLang="zh-CN" dirty="0" err="1"/>
              <a:t>ResumeThread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    HANDLE </a:t>
            </a:r>
            <a:r>
              <a:rPr lang="en-US" altLang="zh-CN" dirty="0" err="1"/>
              <a:t>hThread</a:t>
            </a:r>
            <a:r>
              <a:rPr lang="en-US" altLang="zh-CN" dirty="0"/>
              <a:t>   // handle to thread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160770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800" dirty="0" smtClean="0"/>
              <a:t>6 </a:t>
            </a:r>
            <a:r>
              <a:rPr lang="zh-CN" altLang="en-US" sz="2800" dirty="0" smtClean="0"/>
              <a:t>线程的信息</a:t>
            </a:r>
            <a:endParaRPr lang="en-US" altLang="zh-CN" sz="2800" dirty="0" smtClean="0"/>
          </a:p>
          <a:p>
            <a:pPr eaLnBrk="1" hangingPunct="1">
              <a:buNone/>
            </a:pPr>
            <a:r>
              <a:rPr lang="en-US" altLang="zh-CN" sz="2800" dirty="0"/>
              <a:t>	</a:t>
            </a:r>
            <a:r>
              <a:rPr lang="zh-CN" altLang="en-US" sz="2400" dirty="0" smtClean="0"/>
              <a:t>获取当前线程的</a:t>
            </a:r>
            <a:r>
              <a:rPr lang="en-US" altLang="zh-CN" sz="2400" dirty="0" smtClean="0"/>
              <a:t>ID</a:t>
            </a:r>
          </a:p>
          <a:p>
            <a:pPr eaLnBrk="1" hangingPunct="1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GetCurrentThreadId</a:t>
            </a:r>
            <a:r>
              <a:rPr lang="en-US" altLang="zh-CN" sz="2400" dirty="0" smtClean="0"/>
              <a:t> </a:t>
            </a:r>
          </a:p>
          <a:p>
            <a:pPr eaLnBrk="1" hangingPunct="1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获取当前线程的句柄</a:t>
            </a:r>
            <a:endParaRPr lang="en-US" altLang="zh-CN" sz="2400" dirty="0" smtClean="0"/>
          </a:p>
          <a:p>
            <a:pPr eaLnBrk="1" hangingPunct="1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GetCurrentThread</a:t>
            </a:r>
            <a:endParaRPr lang="zh-CN" altLang="en-US" sz="2400" dirty="0" smtClean="0"/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打开指定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的线程，获取其句柄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9290" y="4293096"/>
            <a:ext cx="6984776" cy="1631216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000" dirty="0"/>
              <a:t>HANDLE </a:t>
            </a:r>
            <a:r>
              <a:rPr lang="en-US" altLang="zh-CN" sz="2000" dirty="0" err="1"/>
              <a:t>OpenThread</a:t>
            </a:r>
            <a:r>
              <a:rPr lang="en-US" altLang="zh-CN" sz="2000" dirty="0"/>
              <a:t>(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DWORD </a:t>
            </a:r>
            <a:r>
              <a:rPr lang="en-US" altLang="zh-CN" sz="2000" dirty="0" err="1"/>
              <a:t>dwDesiredAccess</a:t>
            </a:r>
            <a:r>
              <a:rPr lang="en-US" altLang="zh-CN" sz="2000" dirty="0"/>
              <a:t>,  // access right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 smtClean="0"/>
              <a:t>     BOOL </a:t>
            </a:r>
            <a:r>
              <a:rPr lang="en-US" altLang="zh-CN" sz="2000" dirty="0" err="1"/>
              <a:t>bInheritHandle</a:t>
            </a:r>
            <a:r>
              <a:rPr lang="en-US" altLang="zh-CN" sz="2000" dirty="0"/>
              <a:t>,    </a:t>
            </a:r>
            <a:r>
              <a:rPr lang="en-US" altLang="zh-CN" sz="2000" dirty="0" smtClean="0"/>
              <a:t>       // </a:t>
            </a:r>
            <a:r>
              <a:rPr lang="en-US" altLang="zh-CN" sz="2000" dirty="0"/>
              <a:t>handle inheritance option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 smtClean="0"/>
              <a:t>     DWORD </a:t>
            </a:r>
            <a:r>
              <a:rPr lang="en-US" altLang="zh-CN" sz="2000" dirty="0" err="1"/>
              <a:t>dwThreadId</a:t>
            </a:r>
            <a:r>
              <a:rPr lang="en-US" altLang="zh-CN" sz="2000" dirty="0"/>
              <a:t>        </a:t>
            </a:r>
            <a:r>
              <a:rPr lang="en-US" altLang="zh-CN" sz="2000" dirty="0" smtClean="0"/>
              <a:t>    // </a:t>
            </a:r>
            <a:r>
              <a:rPr lang="en-US" altLang="zh-CN" sz="2000" dirty="0"/>
              <a:t>thread identifier</a:t>
            </a:r>
          </a:p>
          <a:p>
            <a:pPr eaLnBrk="1" hangingPunct="1">
              <a:buFont typeface="Arial" charset="0"/>
              <a:buNone/>
            </a:pP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zh-CN" altLang="en-US" sz="3500" dirty="0" smtClean="0"/>
              <a:t>等候函数</a:t>
            </a:r>
            <a:endParaRPr lang="en-US" altLang="zh-CN" sz="35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000" dirty="0" err="1" smtClean="0"/>
              <a:t>WaitForSingleObject</a:t>
            </a:r>
            <a:r>
              <a:rPr lang="en-US" altLang="zh-CN" sz="3000" dirty="0" smtClean="0"/>
              <a:t> - </a:t>
            </a:r>
            <a:r>
              <a:rPr lang="zh-CN" altLang="en-US" sz="3000" dirty="0" smtClean="0"/>
              <a:t>等候单个句柄有信号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000" dirty="0" err="1" smtClean="0"/>
              <a:t>WaitForMultipleObjects</a:t>
            </a:r>
            <a:r>
              <a:rPr lang="en-US" altLang="zh-CN" sz="3000" dirty="0" smtClean="0"/>
              <a:t> - </a:t>
            </a:r>
            <a:r>
              <a:rPr lang="zh-CN" altLang="en-US" sz="3000" dirty="0" smtClean="0"/>
              <a:t>等候多个句柄有信号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dirty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dirty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200" dirty="0" smtClean="0"/>
              <a:t>其中：</a:t>
            </a:r>
            <a:endParaRPr lang="en-US" altLang="zh-CN" sz="22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200" dirty="0"/>
              <a:t> </a:t>
            </a:r>
            <a:r>
              <a:rPr lang="en-US" altLang="zh-CN" sz="2200" dirty="0" err="1" smtClean="0"/>
              <a:t>bWaitAll</a:t>
            </a:r>
            <a:r>
              <a:rPr lang="en-US" altLang="zh-CN" sz="2200" dirty="0" smtClean="0"/>
              <a:t> - </a:t>
            </a:r>
            <a:r>
              <a:rPr lang="zh-CN" altLang="en-US" sz="2200" dirty="0" smtClean="0"/>
              <a:t>等候方式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200" dirty="0" smtClean="0"/>
              <a:t>		</a:t>
            </a:r>
            <a:r>
              <a:rPr lang="en-US" altLang="zh-CN" sz="2200" dirty="0" smtClean="0"/>
              <a:t>TRUE - </a:t>
            </a:r>
            <a:r>
              <a:rPr lang="zh-CN" altLang="en-US" sz="2200" dirty="0" smtClean="0"/>
              <a:t>表示所有句柄都有信号，才结束等候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200" dirty="0" smtClean="0"/>
              <a:t>		</a:t>
            </a:r>
            <a:r>
              <a:rPr lang="en-US" altLang="zh-CN" sz="2200" dirty="0" smtClean="0"/>
              <a:t>FASLE- </a:t>
            </a:r>
            <a:r>
              <a:rPr lang="zh-CN" altLang="en-US" sz="2200" dirty="0" smtClean="0"/>
              <a:t>表示句柄中只要有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个有信号，就结束等候。</a:t>
            </a:r>
            <a:endParaRPr lang="zh-CN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1018418" y="2852936"/>
            <a:ext cx="6937957" cy="193899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/>
              <a:t>DWORD </a:t>
            </a:r>
            <a:r>
              <a:rPr lang="en-US" altLang="zh-CN" sz="2000" dirty="0" err="1"/>
              <a:t>WaitForMultipleObjects</a:t>
            </a:r>
            <a:r>
              <a:rPr lang="en-US" altLang="zh-CN" sz="2000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DWORD  </a:t>
            </a:r>
            <a:r>
              <a:rPr lang="en-US" altLang="zh-CN" sz="2000" dirty="0" err="1" smtClean="0"/>
              <a:t>nCount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                   //</a:t>
            </a:r>
            <a:r>
              <a:rPr lang="zh-CN" altLang="en-US" sz="2000" dirty="0"/>
              <a:t>句柄数量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CONST </a:t>
            </a:r>
            <a:r>
              <a:rPr lang="en-US" altLang="zh-CN" sz="2000" dirty="0"/>
              <a:t>HANDLE *</a:t>
            </a:r>
            <a:r>
              <a:rPr lang="en-US" altLang="zh-CN" sz="2000" dirty="0" err="1"/>
              <a:t>lpHandles</a:t>
            </a:r>
            <a:r>
              <a:rPr lang="en-US" altLang="zh-CN" sz="2000" dirty="0"/>
              <a:t>,  //</a:t>
            </a:r>
            <a:r>
              <a:rPr lang="zh-CN" altLang="en-US" sz="2000" dirty="0"/>
              <a:t>句柄</a:t>
            </a:r>
            <a:r>
              <a:rPr lang="en-US" altLang="zh-CN" sz="2000" dirty="0"/>
              <a:t>BUFF</a:t>
            </a:r>
            <a:r>
              <a:rPr lang="zh-CN" altLang="en-US" sz="2000" dirty="0"/>
              <a:t>的地址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BOOL </a:t>
            </a:r>
            <a:r>
              <a:rPr lang="en-US" altLang="zh-CN" sz="2000" dirty="0" err="1"/>
              <a:t>bWaitAll</a:t>
            </a:r>
            <a:r>
              <a:rPr lang="en-US" altLang="zh-CN" sz="2000" dirty="0" smtClean="0"/>
              <a:t>,                          //</a:t>
            </a:r>
            <a:r>
              <a:rPr lang="zh-CN" altLang="en-US" sz="2000" dirty="0"/>
              <a:t>等候方式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DWORD </a:t>
            </a:r>
            <a:r>
              <a:rPr lang="en-US" altLang="zh-CN" sz="2000" dirty="0" err="1"/>
              <a:t>dwMilliseconds</a:t>
            </a:r>
            <a:r>
              <a:rPr lang="en-US" altLang="zh-CN" sz="2000" dirty="0"/>
              <a:t>      </a:t>
            </a:r>
            <a:r>
              <a:rPr lang="en-US" altLang="zh-CN" sz="2000" dirty="0" smtClean="0"/>
              <a:t>     // </a:t>
            </a:r>
            <a:r>
              <a:rPr lang="zh-CN" altLang="en-US" sz="2000" dirty="0"/>
              <a:t>等候时间 </a:t>
            </a:r>
            <a:r>
              <a:rPr lang="en-US" altLang="zh-CN" sz="2000" dirty="0"/>
              <a:t>INFINITE</a:t>
            </a:r>
            <a:endParaRPr lang="zh-CN" altLang="en-US" sz="2000" dirty="0"/>
          </a:p>
          <a:p>
            <a:pPr>
              <a:buFont typeface="Arial" charset="0"/>
              <a:buNone/>
              <a:defRPr/>
            </a:pPr>
            <a:r>
              <a:rPr lang="en-US" altLang="zh-CN" sz="2000" dirty="0"/>
              <a:t>);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161794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多线程的问题</a:t>
            </a:r>
            <a:endParaRPr lang="en-US" altLang="zh-CN" sz="2800" dirty="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2400" dirty="0" smtClean="0"/>
              <a:t>线程</a:t>
            </a:r>
            <a:r>
              <a:rPr lang="en-US" altLang="zh-CN" sz="2400" dirty="0" smtClean="0"/>
              <a:t>A -&gt; 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B -&gt; </a:t>
            </a:r>
            <a:r>
              <a:rPr lang="zh-CN" altLang="en-US" sz="2400" dirty="0" smtClean="0"/>
              <a:t>线程</a:t>
            </a:r>
            <a:r>
              <a:rPr lang="en-US" altLang="zh-CN" sz="2400" dirty="0" smtClean="0"/>
              <a:t>A </a:t>
            </a:r>
            <a:r>
              <a:rPr lang="zh-CN" altLang="en-US" sz="2400" dirty="0" smtClean="0"/>
              <a:t>。。。。。</a:t>
            </a:r>
            <a:endParaRPr lang="en-US" altLang="zh-CN" sz="2400" dirty="0" smtClean="0"/>
          </a:p>
          <a:p>
            <a:pPr lvl="1" eaLnBrk="1" hangingPunct="1">
              <a:buFont typeface="Arial" charset="0"/>
              <a:buNone/>
            </a:pPr>
            <a:endParaRPr lang="zh-CN" altLang="en-US" sz="2400" dirty="0" smtClean="0"/>
          </a:p>
          <a:p>
            <a:pPr lvl="1" eaLnBrk="1" hangingPunct="1">
              <a:buFont typeface="Arial" charset="0"/>
              <a:buNone/>
            </a:pPr>
            <a:r>
              <a:rPr lang="zh-CN" altLang="en-US" sz="2400" dirty="0" smtClean="0"/>
              <a:t>当线程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执行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输出时，如果线程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的执行时间结束，系统会将线程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的相关信息（栈、寄存器）压栈保护，同时将线程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相关信息恢复，然后执行线程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继续输出字符。由于线程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正输出字符，线程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会继续输出，画面字符会产生混乱。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1628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线程同步技术</a:t>
            </a:r>
          </a:p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	</a:t>
            </a:r>
            <a:r>
              <a:rPr lang="zh-CN" altLang="en-US" sz="2400" dirty="0" smtClean="0"/>
              <a:t>原子锁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临界区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段</a:t>
            </a:r>
            <a:r>
              <a:rPr lang="en-US" altLang="zh-CN" sz="2400" dirty="0" smtClean="0"/>
              <a:t>)</a:t>
            </a:r>
          </a:p>
          <a:p>
            <a:pPr eaLnBrk="1" hangingPunct="1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互斥</a:t>
            </a:r>
            <a:endParaRPr lang="en-US" altLang="zh-CN" sz="2400" dirty="0" smtClean="0"/>
          </a:p>
          <a:p>
            <a:pPr eaLnBrk="1" hangingPunct="1">
              <a:buNone/>
            </a:pP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事件	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400" dirty="0" smtClean="0"/>
              <a:t>	信号量</a:t>
            </a: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可等候定时器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164866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原子锁</a:t>
            </a:r>
            <a:endParaRPr lang="en-US" altLang="zh-CN" sz="2800" dirty="0"/>
          </a:p>
          <a:p>
            <a:pPr lvl="1" eaLnBrk="1" hangingPunct="1"/>
            <a:r>
              <a:rPr lang="zh-CN" altLang="en-US" sz="2000" dirty="0" smtClean="0"/>
              <a:t>相关问题</a:t>
            </a:r>
            <a:endParaRPr lang="en-US" altLang="zh-CN" sz="2000" dirty="0" smtClean="0"/>
          </a:p>
          <a:p>
            <a:pPr lvl="2" eaLnBrk="1" hangingPunct="1"/>
            <a:r>
              <a:rPr lang="zh-CN" altLang="en-US" sz="2000" dirty="0" smtClean="0"/>
              <a:t>多个线程对同一个数据进行原子操作，会产生结果丢失</a:t>
            </a:r>
            <a:r>
              <a:rPr lang="en-US" altLang="zh-CN" sz="2000" dirty="0" smtClean="0"/>
              <a:t>   </a:t>
            </a:r>
          </a:p>
          <a:p>
            <a:pPr lvl="2" eaLnBrk="1" hangingPunct="1"/>
            <a:r>
              <a:rPr lang="en-US" altLang="zh-CN" sz="2000" dirty="0" smtClean="0"/>
              <a:t> </a:t>
            </a:r>
            <a:r>
              <a:rPr lang="zh-CN" altLang="en-US" sz="2000" dirty="0" smtClean="0"/>
              <a:t>比如执行</a:t>
            </a:r>
            <a:r>
              <a:rPr lang="en-US" altLang="zh-CN" sz="2000" dirty="0" smtClean="0"/>
              <a:t>++</a:t>
            </a:r>
            <a:r>
              <a:rPr lang="zh-CN" altLang="en-US" sz="2000" dirty="0" smtClean="0"/>
              <a:t>运算时， 当线程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执行</a:t>
            </a:r>
            <a:r>
              <a:rPr lang="en-US" altLang="zh-CN" sz="2000" dirty="0" err="1" smtClean="0"/>
              <a:t>g_nValue</a:t>
            </a:r>
            <a:r>
              <a:rPr lang="en-US" altLang="zh-CN" sz="2000" dirty="0" smtClean="0"/>
              <a:t>++</a:t>
            </a:r>
            <a:r>
              <a:rPr lang="zh-CN" altLang="en-US" sz="2000" dirty="0" smtClean="0"/>
              <a:t>时，如果线程切换时间 正好是在线程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将值保存到</a:t>
            </a:r>
            <a:r>
              <a:rPr lang="en-US" altLang="zh-CN" sz="2000" dirty="0" err="1" smtClean="0"/>
              <a:t>g_nValue</a:t>
            </a:r>
            <a:r>
              <a:rPr lang="zh-CN" altLang="en-US" sz="2000" dirty="0" smtClean="0"/>
              <a:t>之前，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线程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继续执行</a:t>
            </a:r>
            <a:r>
              <a:rPr lang="en-US" altLang="zh-CN" sz="2000" dirty="0" err="1" smtClean="0"/>
              <a:t>g_nValue</a:t>
            </a:r>
            <a:r>
              <a:rPr lang="en-US" altLang="zh-CN" sz="2000" dirty="0" smtClean="0"/>
              <a:t>++</a:t>
            </a:r>
            <a:r>
              <a:rPr lang="zh-CN" altLang="en-US" sz="2000" dirty="0" smtClean="0"/>
              <a:t>，那么当线程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再次被切换回来之后，会将原来线程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保存的值保存到</a:t>
            </a:r>
            <a:r>
              <a:rPr lang="en-US" altLang="zh-CN" sz="2000" dirty="0" err="1" smtClean="0"/>
              <a:t>g_nValue</a:t>
            </a:r>
            <a:r>
              <a:rPr lang="zh-CN" altLang="en-US" sz="2000" dirty="0" smtClean="0"/>
              <a:t>上，线程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进行的加法操作被覆盖。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3000" dirty="0" smtClean="0"/>
              <a:t>原子锁的使用</a:t>
            </a:r>
            <a:endParaRPr lang="en-US" altLang="zh-CN" sz="30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原子锁－对单条指令的操作。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API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InterlockedIncrement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InterlockedDecrement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InterlockedCompareExchange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</a:t>
            </a:r>
            <a:r>
              <a:rPr lang="en-US" altLang="zh-CN" sz="2600" dirty="0" err="1" smtClean="0"/>
              <a:t>InterlockedExchange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	...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原子锁的实现：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直接对数据所在的内存操作，并且在任何一个瞬间只能有一个线程访问。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000" dirty="0" smtClean="0"/>
              <a:t>互斥 </a:t>
            </a:r>
            <a:r>
              <a:rPr lang="en-US" altLang="zh-CN" sz="3000" dirty="0" err="1" smtClean="0"/>
              <a:t>Mutex</a:t>
            </a:r>
            <a:endParaRPr lang="en-US" altLang="zh-CN" sz="3000" dirty="0"/>
          </a:p>
          <a:p>
            <a:pPr lvl="1" eaLnBrk="1" hangingPunct="1">
              <a:defRPr/>
            </a:pPr>
            <a:r>
              <a:rPr lang="zh-CN" altLang="en-US" sz="2200" dirty="0" smtClean="0"/>
              <a:t>相关的问题</a:t>
            </a:r>
            <a:endParaRPr lang="en-US" altLang="zh-CN" sz="2200" dirty="0" smtClean="0"/>
          </a:p>
          <a:p>
            <a:pPr lvl="2" eaLnBrk="1" hangingPunct="1">
              <a:defRPr/>
            </a:pPr>
            <a:r>
              <a:rPr lang="zh-CN" altLang="en-US" sz="1800" dirty="0" smtClean="0"/>
              <a:t>多线程下代码或资源的共享使用。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互斥的使用</a:t>
            </a:r>
            <a:endParaRPr lang="en-US" altLang="zh-CN" sz="2200" dirty="0" smtClean="0"/>
          </a:p>
          <a:p>
            <a:pPr lvl="2" eaLnBrk="1" hangingPunct="1">
              <a:defRPr/>
            </a:pPr>
            <a:r>
              <a:rPr lang="en-US" altLang="zh-CN" sz="1800" dirty="0" smtClean="0"/>
              <a:t>1 </a:t>
            </a:r>
            <a:r>
              <a:rPr lang="zh-CN" altLang="en-US" sz="1800" dirty="0" smtClean="0"/>
              <a:t>创建互斥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3608" y="3441904"/>
            <a:ext cx="7128792" cy="175432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HANDLE </a:t>
            </a:r>
            <a:r>
              <a:rPr lang="en-US" altLang="zh-CN" dirty="0" err="1"/>
              <a:t>CreateMutex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LPSECURITY_ATTRIBUTES </a:t>
            </a:r>
            <a:r>
              <a:rPr lang="en-US" altLang="zh-CN" dirty="0" err="1"/>
              <a:t>lpMutexAttributes</a:t>
            </a:r>
            <a:r>
              <a:rPr lang="en-US" altLang="zh-CN" dirty="0" smtClean="0"/>
              <a:t>, //</a:t>
            </a:r>
            <a:r>
              <a:rPr lang="zh-CN" altLang="en-US" dirty="0"/>
              <a:t>安全属性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BOOL </a:t>
            </a:r>
            <a:r>
              <a:rPr lang="en-US" altLang="zh-CN" dirty="0" err="1"/>
              <a:t>bInitialOwner</a:t>
            </a:r>
            <a:r>
              <a:rPr lang="en-US" altLang="zh-CN" dirty="0" smtClean="0"/>
              <a:t>,             //</a:t>
            </a:r>
            <a:r>
              <a:rPr lang="zh-CN" altLang="en-US" dirty="0"/>
              <a:t>初始的拥有者 </a:t>
            </a:r>
            <a:r>
              <a:rPr lang="en-US" altLang="zh-CN" dirty="0"/>
              <a:t>TRUE/FALSE</a:t>
            </a:r>
            <a:endParaRPr lang="zh-CN" altLang="en-US" dirty="0"/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LPCTSTR </a:t>
            </a:r>
            <a:r>
              <a:rPr lang="en-US" altLang="zh-CN" dirty="0" err="1"/>
              <a:t>lpName</a:t>
            </a:r>
            <a:r>
              <a:rPr lang="en-US" altLang="zh-CN" dirty="0"/>
              <a:t>    </a:t>
            </a:r>
            <a:r>
              <a:rPr lang="en-US" altLang="zh-CN" dirty="0" smtClean="0"/>
              <a:t>            //</a:t>
            </a:r>
            <a:r>
              <a:rPr lang="zh-CN" altLang="en-US" dirty="0"/>
              <a:t>命名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成功返回互斥句柄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5301208"/>
            <a:ext cx="7128792" cy="923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/>
              <a:t>bInitialOwner</a:t>
            </a:r>
            <a:r>
              <a:rPr lang="en-US" altLang="zh-CN" dirty="0"/>
              <a:t> </a:t>
            </a:r>
            <a:r>
              <a:rPr lang="en-US" altLang="zh-CN" dirty="0" smtClean="0"/>
              <a:t>       - </a:t>
            </a:r>
            <a:r>
              <a:rPr lang="zh-CN" altLang="en-US" dirty="0"/>
              <a:t>初始的拥有者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TRUE  - </a:t>
            </a:r>
            <a:r>
              <a:rPr lang="zh-CN" altLang="en-US" dirty="0"/>
              <a:t>调用</a:t>
            </a:r>
            <a:r>
              <a:rPr lang="en-US" altLang="zh-CN" dirty="0" err="1"/>
              <a:t>CreateMutex</a:t>
            </a:r>
            <a:r>
              <a:rPr lang="zh-CN" altLang="en-US" dirty="0"/>
              <a:t>的线程拥有互斥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FALSE - </a:t>
            </a:r>
            <a:r>
              <a:rPr lang="zh-CN" altLang="en-US" dirty="0"/>
              <a:t>创建的时没有线程拥有互斥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000" dirty="0" smtClean="0"/>
              <a:t>互斥的使用</a:t>
            </a:r>
            <a:endParaRPr lang="en-US" altLang="zh-CN" sz="3000" dirty="0"/>
          </a:p>
          <a:p>
            <a:pPr lvl="1" eaLnBrk="1" hangingPunct="1">
              <a:defRPr/>
            </a:pPr>
            <a:r>
              <a:rPr lang="zh-CN" altLang="en-US" sz="2400" dirty="0"/>
              <a:t>等候</a:t>
            </a:r>
            <a:r>
              <a:rPr lang="zh-CN" altLang="en-US" sz="2400" dirty="0" smtClean="0"/>
              <a:t>互斥</a:t>
            </a:r>
            <a:endParaRPr lang="en-US" altLang="zh-CN" sz="2400" dirty="0"/>
          </a:p>
          <a:p>
            <a:pPr lvl="2" eaLnBrk="1" hangingPunct="1">
              <a:defRPr/>
            </a:pPr>
            <a:r>
              <a:rPr lang="en-US" altLang="zh-CN" sz="2000" dirty="0" err="1" smtClean="0"/>
              <a:t>WaitForXXX</a:t>
            </a:r>
            <a:endParaRPr lang="en-US" altLang="zh-CN" sz="2000" dirty="0" smtClean="0"/>
          </a:p>
          <a:p>
            <a:pPr lvl="2" eaLnBrk="1" hangingPunct="1">
              <a:defRPr/>
            </a:pPr>
            <a:r>
              <a:rPr lang="zh-CN" altLang="en-US" sz="2000" dirty="0"/>
              <a:t>互斥的等候遵循谁先等候谁先获取</a:t>
            </a:r>
          </a:p>
          <a:p>
            <a:pPr lvl="1" eaLnBrk="1" hangingPunct="1">
              <a:defRPr/>
            </a:pPr>
            <a:r>
              <a:rPr lang="zh-CN" altLang="en-US" sz="2400" dirty="0"/>
              <a:t>释放</a:t>
            </a:r>
            <a:r>
              <a:rPr lang="zh-CN" altLang="en-US" sz="2400" dirty="0" smtClean="0"/>
              <a:t>互斥</a:t>
            </a:r>
            <a:endParaRPr lang="en-US" altLang="zh-CN" sz="2400" dirty="0" smtClean="0"/>
          </a:p>
          <a:p>
            <a:pPr lvl="1" eaLnBrk="1" hangingPunct="1">
              <a:defRPr/>
            </a:pPr>
            <a:endParaRPr lang="en-US" altLang="zh-CN" sz="2400" dirty="0"/>
          </a:p>
          <a:p>
            <a:pPr lvl="1" eaLnBrk="1" hangingPunct="1">
              <a:defRPr/>
            </a:pPr>
            <a:endParaRPr lang="en-US" altLang="zh-CN" sz="2400" dirty="0" smtClean="0"/>
          </a:p>
          <a:p>
            <a:pPr lvl="1" eaLnBrk="1" hangingPunct="1">
              <a:defRPr/>
            </a:pPr>
            <a:endParaRPr lang="zh-CN" altLang="en-US" sz="2400" dirty="0"/>
          </a:p>
          <a:p>
            <a:pPr lvl="1" eaLnBrk="1" hangingPunct="1">
              <a:defRPr/>
            </a:pPr>
            <a:r>
              <a:rPr lang="zh-CN" altLang="en-US" sz="2400" dirty="0"/>
              <a:t>关闭互斥</a:t>
            </a:r>
            <a:r>
              <a:rPr lang="zh-CN" altLang="en-US" sz="2400" dirty="0" smtClean="0"/>
              <a:t>句柄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en-US" altLang="zh-CN" sz="2000" dirty="0" err="1" smtClean="0"/>
              <a:t>CloseHandle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662893"/>
            <a:ext cx="6624736" cy="923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ReleaseMutex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HANDLE </a:t>
            </a:r>
            <a:r>
              <a:rPr lang="en-US" altLang="zh-CN" dirty="0" err="1"/>
              <a:t>hMutex</a:t>
            </a:r>
            <a:r>
              <a:rPr lang="en-US" altLang="zh-CN" dirty="0"/>
              <a:t>   </a:t>
            </a:r>
            <a:r>
              <a:rPr lang="en-US" altLang="zh-CN" dirty="0" smtClean="0"/>
              <a:t>   // </a:t>
            </a:r>
            <a:r>
              <a:rPr lang="en-US" altLang="zh-CN" dirty="0"/>
              <a:t>handle to </a:t>
            </a:r>
            <a:r>
              <a:rPr lang="en-US" altLang="zh-CN" dirty="0" err="1"/>
              <a:t>mutex</a:t>
            </a:r>
            <a:endParaRPr lang="en-US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2285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事件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sz="2700" dirty="0" smtClean="0"/>
              <a:t>相关问题</a:t>
            </a:r>
            <a:endParaRPr lang="en-US" altLang="zh-CN" sz="2700" dirty="0" smtClean="0"/>
          </a:p>
          <a:p>
            <a:pPr lvl="2" eaLnBrk="1" hangingPunct="1">
              <a:defRPr/>
            </a:pPr>
            <a:r>
              <a:rPr lang="zh-CN" altLang="en-US" dirty="0" smtClean="0"/>
              <a:t>程序之间的通知的问题。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sz="2700" dirty="0" smtClean="0"/>
              <a:t>事件的使用</a:t>
            </a:r>
            <a:endParaRPr lang="en-US" altLang="zh-CN" sz="2700" dirty="0" smtClean="0"/>
          </a:p>
          <a:p>
            <a:pPr lvl="2" eaLnBrk="1" hangingPunct="1"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创建事件</a:t>
            </a:r>
            <a:endParaRPr lang="en-US" altLang="zh-CN" dirty="0" smtClean="0"/>
          </a:p>
          <a:p>
            <a:pPr lvl="2" eaLnBrk="1" hangingPunct="1">
              <a:buFont typeface="Arial" charset="0"/>
              <a:buNone/>
              <a:defRPr/>
            </a:pPr>
            <a:endParaRPr lang="en-US" altLang="zh-CN" dirty="0"/>
          </a:p>
          <a:p>
            <a:pPr lvl="2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lvl="2" eaLnBrk="1" hangingPunct="1">
              <a:buFont typeface="Arial" charset="0"/>
              <a:buNone/>
              <a:defRPr/>
            </a:pPr>
            <a:endParaRPr lang="en-US" altLang="zh-CN" dirty="0"/>
          </a:p>
          <a:p>
            <a:pPr lvl="2"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lvl="2" eaLnBrk="1" hangingPunct="1">
              <a:buFont typeface="Arial" charset="0"/>
              <a:buNone/>
              <a:defRPr/>
            </a:pPr>
            <a:endParaRPr lang="en-US" altLang="zh-CN" dirty="0"/>
          </a:p>
          <a:p>
            <a:pPr lvl="2" eaLnBrk="1" hangingPunct="1">
              <a:buFont typeface="Arial" charset="0"/>
              <a:buNone/>
              <a:defRPr/>
            </a:pPr>
            <a:endParaRPr lang="zh-CN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99592" y="3933056"/>
            <a:ext cx="7560840" cy="2031325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HANDLE </a:t>
            </a:r>
            <a:r>
              <a:rPr lang="en-US" altLang="zh-CN" dirty="0" err="1"/>
              <a:t>CreateEvent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 LPSECURITY_ATTRIBUTES </a:t>
            </a:r>
            <a:r>
              <a:rPr lang="en-US" altLang="zh-CN" dirty="0" err="1"/>
              <a:t>lpEventAttributes</a:t>
            </a:r>
            <a:r>
              <a:rPr lang="en-US" altLang="zh-CN" dirty="0"/>
              <a:t>, //</a:t>
            </a:r>
            <a:r>
              <a:rPr lang="zh-CN" altLang="en-US" dirty="0"/>
              <a:t>安全属性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BOOL </a:t>
            </a:r>
            <a:r>
              <a:rPr lang="en-US" altLang="zh-CN" dirty="0" err="1"/>
              <a:t>bManualReset</a:t>
            </a:r>
            <a:r>
              <a:rPr lang="en-US" altLang="zh-CN" dirty="0"/>
              <a:t>, </a:t>
            </a:r>
            <a:r>
              <a:rPr lang="en-US" altLang="zh-CN" dirty="0" smtClean="0"/>
              <a:t> //</a:t>
            </a:r>
            <a:r>
              <a:rPr lang="zh-CN" altLang="en-US" dirty="0"/>
              <a:t>事件</a:t>
            </a:r>
            <a:r>
              <a:rPr lang="zh-CN" altLang="en-US" dirty="0" smtClean="0"/>
              <a:t>重置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复位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方式</a:t>
            </a:r>
            <a:r>
              <a:rPr lang="en-US" altLang="zh-CN" dirty="0" smtClean="0"/>
              <a:t>  TRUE</a:t>
            </a:r>
            <a:r>
              <a:rPr lang="zh-CN" altLang="en-US" dirty="0" smtClean="0"/>
              <a:t>手动</a:t>
            </a:r>
            <a:r>
              <a:rPr lang="en-US" altLang="zh-CN" dirty="0" smtClean="0"/>
              <a:t>,FALSE</a:t>
            </a:r>
            <a:r>
              <a:rPr lang="zh-CN" altLang="en-US" dirty="0"/>
              <a:t>自动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BOOL </a:t>
            </a:r>
            <a:r>
              <a:rPr lang="en-US" altLang="zh-CN" dirty="0" err="1"/>
              <a:t>bInitialState</a:t>
            </a:r>
            <a:r>
              <a:rPr lang="en-US" altLang="zh-CN" dirty="0"/>
              <a:t>,      </a:t>
            </a:r>
            <a:r>
              <a:rPr lang="en-US" altLang="zh-CN" dirty="0" smtClean="0"/>
              <a:t>//</a:t>
            </a:r>
            <a:r>
              <a:rPr lang="zh-CN" altLang="en-US" dirty="0"/>
              <a:t>事件初始状态，</a:t>
            </a:r>
            <a:r>
              <a:rPr lang="en-US" altLang="zh-CN" dirty="0"/>
              <a:t>TRUE</a:t>
            </a:r>
            <a:r>
              <a:rPr lang="zh-CN" altLang="en-US" dirty="0"/>
              <a:t>有信号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  </a:t>
            </a:r>
            <a:r>
              <a:rPr lang="en-US" altLang="zh-CN" dirty="0" smtClean="0"/>
              <a:t>LPCTSTR </a:t>
            </a:r>
            <a:r>
              <a:rPr lang="en-US" altLang="zh-CN" dirty="0" err="1"/>
              <a:t>lpName</a:t>
            </a:r>
            <a:r>
              <a:rPr lang="en-US" altLang="zh-CN" dirty="0"/>
              <a:t>  </a:t>
            </a:r>
            <a:r>
              <a:rPr lang="en-US" altLang="zh-CN" dirty="0" smtClean="0"/>
              <a:t>     //</a:t>
            </a:r>
            <a:r>
              <a:rPr lang="zh-CN" altLang="en-US" dirty="0"/>
              <a:t>事件命名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); </a:t>
            </a:r>
            <a:endParaRPr lang="en-US" altLang="zh-CN" dirty="0" smtClean="0"/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成功返回 事件句柄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编写资源的文件 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.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资源脚本文件</a:t>
            </a:r>
          </a:p>
          <a:p>
            <a:pPr eaLnBrk="1" hangingPunct="1"/>
            <a:r>
              <a:rPr lang="zh-CN" altLang="en-US" dirty="0" smtClean="0"/>
              <a:t>编译</a:t>
            </a:r>
            <a:r>
              <a:rPr lang="en-US" altLang="zh-CN" dirty="0" err="1" smtClean="0"/>
              <a:t>rc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RC.EXE </a:t>
            </a:r>
            <a:r>
              <a:rPr lang="en-US" altLang="zh-CN" dirty="0" err="1" smtClean="0"/>
              <a:t>xxx.rc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将资源链接到程序中 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 </a:t>
            </a:r>
            <a:r>
              <a:rPr lang="en-US" altLang="zh-CN" dirty="0" smtClean="0"/>
              <a:t>LINK.EXE </a:t>
            </a:r>
            <a:r>
              <a:rPr lang="en-US" altLang="zh-CN" dirty="0" smtClean="0"/>
              <a:t>xxx.obj xxx.res xxx.lib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  2 </a:t>
            </a:r>
            <a:r>
              <a:rPr lang="zh-CN" altLang="en-US" sz="3800" dirty="0" smtClean="0"/>
              <a:t>等候事件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WaitForSingleObject</a:t>
            </a:r>
            <a:r>
              <a:rPr lang="en-US" altLang="zh-CN" dirty="0" smtClean="0"/>
              <a:t>/ </a:t>
            </a:r>
            <a:r>
              <a:rPr lang="en-US" altLang="zh-CN" dirty="0" err="1" smtClean="0"/>
              <a:t>WaitForMultipleObjects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  3 </a:t>
            </a:r>
            <a:r>
              <a:rPr lang="zh-CN" altLang="en-US" sz="3800" dirty="0" smtClean="0"/>
              <a:t>触发事件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将事件设置成有信号状态</a:t>
            </a:r>
            <a:r>
              <a:rPr lang="en-US" altLang="zh-CN" dirty="0"/>
              <a:t>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触发事件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将事件设置成无信号状态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复位事件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/>
              <a:t> </a:t>
            </a:r>
            <a:r>
              <a:rPr lang="en-US" altLang="zh-CN" sz="3800" dirty="0" smtClean="0"/>
              <a:t>  4 </a:t>
            </a:r>
            <a:r>
              <a:rPr lang="zh-CN" altLang="en-US" sz="3800" dirty="0" smtClean="0"/>
              <a:t>关闭事件    </a:t>
            </a:r>
            <a:r>
              <a:rPr lang="en-US" altLang="zh-CN" sz="3800" dirty="0" err="1" smtClean="0"/>
              <a:t>CloseHandle</a:t>
            </a:r>
            <a:endParaRPr lang="en-US" altLang="zh-CN" sz="38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小心事件的死锁。</a:t>
            </a:r>
            <a:endParaRPr lang="zh-CN" altLang="en-US" sz="3800" dirty="0"/>
          </a:p>
        </p:txBody>
      </p:sp>
      <p:sp>
        <p:nvSpPr>
          <p:cNvPr id="2" name="TextBox 1"/>
          <p:cNvSpPr txBox="1"/>
          <p:nvPr/>
        </p:nvSpPr>
        <p:spPr>
          <a:xfrm>
            <a:off x="1466640" y="2852936"/>
            <a:ext cx="4752528" cy="923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SetEvent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   HANDLE </a:t>
            </a:r>
            <a:r>
              <a:rPr lang="en-US" altLang="zh-CN" dirty="0" err="1"/>
              <a:t>hEvent</a:t>
            </a:r>
            <a:r>
              <a:rPr lang="en-US" altLang="zh-CN" dirty="0"/>
              <a:t>   // handle to event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4293096"/>
            <a:ext cx="4752528" cy="923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ResetEvent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HANDLE </a:t>
            </a:r>
            <a:r>
              <a:rPr lang="en-US" altLang="zh-CN" dirty="0" err="1"/>
              <a:t>hEvent</a:t>
            </a:r>
            <a:r>
              <a:rPr lang="en-US" altLang="zh-CN" dirty="0"/>
              <a:t>   // handle to event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en-US" altLang="zh-CN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40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信号量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相关的问题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类似于事件，解决通知的相关问题。但是可以提供一个计数器，可以设置次数。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信号量的使用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 信号量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	</a:t>
            </a:r>
            <a:endParaRPr lang="zh-CN" altLang="en-US" sz="3400" dirty="0"/>
          </a:p>
        </p:txBody>
      </p:sp>
      <p:sp>
        <p:nvSpPr>
          <p:cNvPr id="2" name="TextBox 1"/>
          <p:cNvSpPr txBox="1"/>
          <p:nvPr/>
        </p:nvSpPr>
        <p:spPr>
          <a:xfrm>
            <a:off x="1036335" y="4293096"/>
            <a:ext cx="7056784" cy="2031325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HANDLE </a:t>
            </a:r>
            <a:r>
              <a:rPr lang="en-US" altLang="zh-CN" dirty="0" err="1"/>
              <a:t>CreateSemaphore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LPSECURITY_ATTRIBUTES </a:t>
            </a:r>
            <a:r>
              <a:rPr lang="en-US" altLang="zh-CN" dirty="0" err="1"/>
              <a:t>lpSemaphoreAttributes</a:t>
            </a:r>
            <a:r>
              <a:rPr lang="en-US" altLang="zh-CN" dirty="0"/>
              <a:t>, </a:t>
            </a:r>
            <a:r>
              <a:rPr lang="en-US" altLang="zh-CN" dirty="0" smtClean="0"/>
              <a:t>//</a:t>
            </a:r>
            <a:r>
              <a:rPr lang="zh-CN" altLang="en-US" dirty="0"/>
              <a:t>安全属性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LONG </a:t>
            </a:r>
            <a:r>
              <a:rPr lang="en-US" altLang="zh-CN" dirty="0" err="1"/>
              <a:t>lInitialCount</a:t>
            </a:r>
            <a:r>
              <a:rPr lang="en-US" altLang="zh-CN" dirty="0"/>
              <a:t>,        </a:t>
            </a:r>
            <a:r>
              <a:rPr lang="en-US" altLang="zh-CN" dirty="0" smtClean="0"/>
              <a:t>      //</a:t>
            </a:r>
            <a:r>
              <a:rPr lang="zh-CN" altLang="en-US" dirty="0"/>
              <a:t>初始化信号量数量 </a:t>
            </a:r>
            <a:r>
              <a:rPr lang="en-US" altLang="zh-CN" dirty="0"/>
              <a:t>3</a:t>
            </a:r>
            <a:endParaRPr lang="zh-CN" altLang="en-US" dirty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LONG </a:t>
            </a:r>
            <a:r>
              <a:rPr lang="en-US" altLang="zh-CN" dirty="0" err="1"/>
              <a:t>lMaximumCount</a:t>
            </a:r>
            <a:r>
              <a:rPr lang="en-US" altLang="zh-CN" dirty="0"/>
              <a:t>, </a:t>
            </a:r>
            <a:r>
              <a:rPr lang="en-US" altLang="zh-CN" dirty="0" smtClean="0"/>
              <a:t>      //</a:t>
            </a:r>
            <a:r>
              <a:rPr lang="zh-CN" altLang="en-US" dirty="0"/>
              <a:t>信号量的最大值 </a:t>
            </a:r>
            <a:r>
              <a:rPr lang="en-US" altLang="zh-CN" dirty="0"/>
              <a:t>10</a:t>
            </a:r>
            <a:endParaRPr lang="zh-CN" altLang="en-US" dirty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LPCTSTR </a:t>
            </a:r>
            <a:r>
              <a:rPr lang="en-US" altLang="zh-CN" dirty="0" err="1"/>
              <a:t>lpName</a:t>
            </a:r>
            <a:r>
              <a:rPr lang="en-US" altLang="zh-CN" dirty="0"/>
              <a:t>           </a:t>
            </a:r>
            <a:r>
              <a:rPr lang="en-US" altLang="zh-CN" dirty="0" smtClean="0"/>
              <a:t>    //</a:t>
            </a:r>
            <a:r>
              <a:rPr lang="zh-CN" altLang="en-US" dirty="0"/>
              <a:t>命名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创建</a:t>
            </a:r>
            <a:r>
              <a:rPr lang="zh-CN" altLang="en-US" dirty="0"/>
              <a:t>成功返回信号量句柄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 2 </a:t>
            </a:r>
            <a:r>
              <a:rPr lang="zh-CN" altLang="en-US" sz="3400" dirty="0" smtClean="0"/>
              <a:t>等候信号量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WaitFor</a:t>
            </a:r>
            <a:r>
              <a:rPr lang="en-US" altLang="zh-CN" dirty="0" smtClean="0"/>
              <a:t>...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每等候通过一次，信号量的信号减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，直到为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阻塞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 3 </a:t>
            </a:r>
            <a:r>
              <a:rPr lang="zh-CN" altLang="en-US" sz="3400" dirty="0" smtClean="0"/>
              <a:t>给信号量指定计数值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4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34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4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400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 4 </a:t>
            </a:r>
            <a:r>
              <a:rPr lang="zh-CN" altLang="en-US" sz="3400" dirty="0" smtClean="0"/>
              <a:t>关闭句柄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CloseHandle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1410" y="3212976"/>
            <a:ext cx="6480720" cy="1754326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ReleaseSemaphore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HANDLE </a:t>
            </a:r>
            <a:r>
              <a:rPr lang="en-US" altLang="zh-CN" dirty="0" err="1"/>
              <a:t>hSemaphore</a:t>
            </a:r>
            <a:r>
              <a:rPr lang="en-US" altLang="zh-CN" dirty="0"/>
              <a:t>, </a:t>
            </a:r>
            <a:r>
              <a:rPr lang="en-US" altLang="zh-CN" dirty="0" smtClean="0"/>
              <a:t>       //</a:t>
            </a:r>
            <a:r>
              <a:rPr lang="zh-CN" altLang="en-US" dirty="0"/>
              <a:t>信号量句柄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LONG </a:t>
            </a:r>
            <a:r>
              <a:rPr lang="en-US" altLang="zh-CN" dirty="0" err="1"/>
              <a:t>lReleaseCount</a:t>
            </a:r>
            <a:r>
              <a:rPr lang="en-US" altLang="zh-CN" dirty="0"/>
              <a:t>, </a:t>
            </a:r>
            <a:r>
              <a:rPr lang="en-US" altLang="zh-CN" dirty="0" smtClean="0"/>
              <a:t>        //</a:t>
            </a:r>
            <a:r>
              <a:rPr lang="zh-CN" altLang="en-US" dirty="0"/>
              <a:t>释放数量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LPLONG </a:t>
            </a:r>
            <a:r>
              <a:rPr lang="en-US" altLang="zh-CN" dirty="0" err="1"/>
              <a:t>lpPreviousCount</a:t>
            </a:r>
            <a:r>
              <a:rPr lang="en-US" altLang="zh-CN" dirty="0"/>
              <a:t>  </a:t>
            </a:r>
            <a:r>
              <a:rPr lang="en-US" altLang="zh-CN" dirty="0" smtClean="0"/>
              <a:t> // </a:t>
            </a:r>
            <a:r>
              <a:rPr lang="zh-CN" altLang="en-US" dirty="0" smtClean="0"/>
              <a:t>释放</a:t>
            </a:r>
            <a:r>
              <a:rPr lang="zh-CN" altLang="en-US" dirty="0"/>
              <a:t>前原来信号量的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// </a:t>
            </a:r>
            <a:r>
              <a:rPr lang="zh-CN" altLang="en-US" dirty="0" smtClean="0"/>
              <a:t>可以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);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编写第一个窗口程序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编写窗口程序的步骤</a:t>
            </a:r>
            <a:endParaRPr lang="en-US" altLang="zh-CN" dirty="0" smtClean="0"/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定义</a:t>
            </a:r>
            <a:r>
              <a:rPr lang="en-US" altLang="zh-CN" dirty="0" err="1" smtClean="0"/>
              <a:t>WinMain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定义窗口处理函数 </a:t>
            </a:r>
            <a:endParaRPr lang="en-US" altLang="zh-CN" dirty="0" smtClean="0"/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注册窗口</a:t>
            </a:r>
            <a:r>
              <a:rPr lang="zh-CN" altLang="en-US" dirty="0" smtClean="0"/>
              <a:t>类    </a:t>
            </a:r>
            <a:endParaRPr lang="en-US" altLang="zh-CN" dirty="0" smtClean="0"/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创建窗口</a:t>
            </a:r>
            <a:endParaRPr lang="en-US" altLang="zh-CN" dirty="0" smtClean="0"/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显示窗口</a:t>
            </a:r>
            <a:endParaRPr lang="en-US" altLang="zh-CN" dirty="0" smtClean="0"/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消息循环</a:t>
            </a:r>
            <a:endParaRPr lang="en-US" altLang="zh-CN" dirty="0" smtClean="0"/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消息处理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DBCS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sz="3500" dirty="0" smtClean="0"/>
              <a:t>DBCS</a:t>
            </a:r>
            <a:r>
              <a:rPr lang="zh-CN" altLang="en-US" sz="3500" dirty="0" smtClean="0"/>
              <a:t>字符编码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sz="3000" dirty="0" smtClean="0"/>
              <a:t>A	    </a:t>
            </a:r>
            <a:r>
              <a:rPr lang="zh-CN" altLang="en-US" sz="3000" dirty="0" smtClean="0"/>
              <a:t>我 </a:t>
            </a:r>
            <a:r>
              <a:rPr lang="en-US" altLang="zh-CN" sz="3000" dirty="0" smtClean="0"/>
              <a:t>	      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程</a:t>
            </a: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序</a:t>
            </a: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员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000" dirty="0" smtClean="0"/>
              <a:t>   01	    0203   0405   0607   0809   0A0B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000" dirty="0" smtClean="0"/>
              <a:t>  </a:t>
            </a:r>
            <a:r>
              <a:rPr lang="zh-CN" altLang="en-US" sz="3000" dirty="0" smtClean="0"/>
              <a:t>但是解析时，可能为：</a:t>
            </a:r>
            <a:endParaRPr lang="en-US" altLang="zh-CN" sz="3000" dirty="0" smtClean="0"/>
          </a:p>
          <a:p>
            <a:pPr eaLnBrk="1" hangingPunct="1">
              <a:buNone/>
              <a:defRPr/>
            </a:pPr>
            <a:r>
              <a:rPr lang="en-US" altLang="zh-CN" sz="3000" dirty="0" smtClean="0"/>
              <a:t>   01</a:t>
            </a:r>
            <a:r>
              <a:rPr lang="en-US" altLang="zh-CN" sz="3000" dirty="0"/>
              <a:t>	</a:t>
            </a:r>
            <a:r>
              <a:rPr lang="en-US" altLang="zh-CN" sz="3000" dirty="0" smtClean="0"/>
              <a:t>    0203   0405   0607   0809   0A0B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000" dirty="0" smtClean="0"/>
              <a:t>   0102  0304   0506   0708   090A   0B</a:t>
            </a:r>
          </a:p>
          <a:p>
            <a:pPr eaLnBrk="1" hangingPunct="1">
              <a:defRPr/>
            </a:pPr>
            <a:r>
              <a:rPr lang="en-US" altLang="zh-CN" sz="3500" dirty="0" smtClean="0"/>
              <a:t>UNICODE</a:t>
            </a:r>
            <a:r>
              <a:rPr lang="zh-CN" altLang="en-US" sz="3500" dirty="0" smtClean="0"/>
              <a:t>编码：</a:t>
            </a:r>
            <a:endParaRPr lang="en-US" altLang="zh-CN" sz="35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800" dirty="0" smtClean="0"/>
              <a:t>   </a:t>
            </a:r>
            <a:r>
              <a:rPr lang="en-US" altLang="zh-CN" sz="3000" dirty="0" smtClean="0"/>
              <a:t>A        </a:t>
            </a:r>
            <a:r>
              <a:rPr lang="zh-CN" altLang="en-US" sz="3000" dirty="0" smtClean="0"/>
              <a:t>我      是        程        序       员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000" dirty="0" smtClean="0"/>
              <a:t>   0001  0203  0405   0607    0809   0A0B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</a:t>
            </a:r>
            <a:r>
              <a:rPr lang="zh-CN" altLang="en-US" sz="3000" dirty="0" smtClean="0"/>
              <a:t>不存在解析的问题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字符集的应用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Font typeface="Arial" charset="0"/>
              <a:buChar char="•"/>
            </a:pPr>
            <a:r>
              <a:rPr lang="en-US" altLang="zh-CN" dirty="0" err="1"/>
              <a:t>wchar_t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宽字节字符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每个字符占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实际是 </a:t>
            </a:r>
            <a:r>
              <a:rPr lang="en-US" altLang="zh-CN" dirty="0" smtClean="0"/>
              <a:t>unsigned short 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定义时，需要增加“</a:t>
            </a:r>
            <a:r>
              <a:rPr lang="en-US" altLang="zh-CN" dirty="0" smtClean="0"/>
              <a:t>L”</a:t>
            </a:r>
            <a:r>
              <a:rPr lang="zh-CN" altLang="en-US" dirty="0" smtClean="0"/>
              <a:t>，通知编译器按照双字节编译字符串，采用</a:t>
            </a:r>
            <a:r>
              <a:rPr lang="en-US" altLang="zh-CN" dirty="0" smtClean="0"/>
              <a:t>UNICODE</a:t>
            </a:r>
            <a:r>
              <a:rPr lang="zh-CN" altLang="en-US" dirty="0" smtClean="0"/>
              <a:t>编码。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 smtClean="0"/>
              <a:t>需要使用支持 </a:t>
            </a:r>
            <a:r>
              <a:rPr lang="en-US" altLang="zh-CN" dirty="0" err="1" smtClean="0"/>
              <a:t>wchar_t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函数操作宽字节字符串。</a:t>
            </a:r>
            <a:r>
              <a:rPr lang="zh-CN" altLang="en-US" sz="2800" dirty="0" smtClean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3723" y="4725144"/>
            <a:ext cx="6408712" cy="78175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800" dirty="0" err="1"/>
              <a:t>wchar_t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pwszText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L"Hello</a:t>
            </a:r>
            <a:r>
              <a:rPr lang="en-US" altLang="zh-CN" sz="2800" dirty="0"/>
              <a:t> </a:t>
            </a:r>
            <a:r>
              <a:rPr lang="en-US" altLang="zh-CN" sz="2800" dirty="0" err="1"/>
              <a:t>wchar</a:t>
            </a:r>
            <a:r>
              <a:rPr lang="en-US" altLang="zh-CN" sz="2800" dirty="0"/>
              <a:t>";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800" dirty="0" err="1" smtClean="0"/>
              <a:t>wprintf</a:t>
            </a:r>
            <a:r>
              <a:rPr lang="en-US" altLang="zh-CN" sz="2800" dirty="0"/>
              <a:t>( L"%s\n", </a:t>
            </a:r>
            <a:r>
              <a:rPr lang="en-US" altLang="zh-CN" sz="2800" dirty="0" err="1"/>
              <a:t>pwszText</a:t>
            </a:r>
            <a:r>
              <a:rPr lang="en-US" altLang="zh-CN" sz="2800" dirty="0"/>
              <a:t> );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字符集的应用</a:t>
            </a: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75252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 TCHAR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UNICODE</a:t>
            </a:r>
            <a:r>
              <a:rPr lang="zh-CN" altLang="en-US" sz="2800" dirty="0" smtClean="0"/>
              <a:t>字符打印</a:t>
            </a:r>
            <a:endParaRPr lang="en-US" altLang="zh-CN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 smtClean="0"/>
              <a:t>wprintf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UNICODE</a:t>
            </a:r>
            <a:r>
              <a:rPr lang="zh-CN" altLang="en-US" sz="2400" dirty="0" smtClean="0"/>
              <a:t>字符打印支持不完善。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相关函数</a:t>
            </a:r>
            <a:endParaRPr lang="en-US" altLang="zh-CN" sz="2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err="1" smtClean="0"/>
              <a:t>WriteConsole</a:t>
            </a:r>
            <a:r>
              <a:rPr lang="en-US" altLang="zh-CN" sz="2000" dirty="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err="1" smtClean="0"/>
              <a:t>GetStdHandle</a:t>
            </a:r>
            <a:endParaRPr lang="zh-CN" alt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75656" y="2003428"/>
            <a:ext cx="5904656" cy="230832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err="1" smtClean="0"/>
              <a:t>winnt.h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#</a:t>
            </a:r>
            <a:r>
              <a:rPr lang="en-US" altLang="zh-CN" sz="2000" dirty="0" err="1"/>
              <a:t>ifdef</a:t>
            </a:r>
            <a:r>
              <a:rPr lang="en-US" altLang="zh-CN" sz="2000" dirty="0"/>
              <a:t>  UNICODE 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WCHAR </a:t>
            </a:r>
            <a:r>
              <a:rPr lang="en-US" altLang="zh-CN" sz="2000" dirty="0" smtClean="0"/>
              <a:t>TCHAR;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#define __TEXT(quote) L##quote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/>
              <a:t> #else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char </a:t>
            </a:r>
            <a:r>
              <a:rPr lang="en-US" altLang="zh-CN" sz="2000" dirty="0" smtClean="0"/>
              <a:t>TCHAR;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#</a:t>
            </a:r>
            <a:r>
              <a:rPr lang="en-US" altLang="zh-CN" sz="2000" dirty="0"/>
              <a:t>define __TEXT(quote) quote  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/>
              <a:t> #</a:t>
            </a:r>
            <a:r>
              <a:rPr lang="en-US" altLang="zh-CN" sz="2000" dirty="0" err="1"/>
              <a:t>endif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窗口的注册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2800" dirty="0" smtClean="0"/>
              <a:t>窗口类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600" dirty="0" smtClean="0"/>
              <a:t>窗口类包含了窗口的各种参数信息的数据结构。</a:t>
            </a:r>
            <a:endParaRPr lang="en-US" altLang="zh-CN" sz="2600" dirty="0" smtClean="0"/>
          </a:p>
          <a:p>
            <a:pPr lvl="1" eaLnBrk="1" hangingPunct="1"/>
            <a:r>
              <a:rPr lang="zh-CN" altLang="en-US" sz="2600" dirty="0" smtClean="0"/>
              <a:t>每个窗口都具有窗口类，基于窗口类创建窗口。</a:t>
            </a:r>
            <a:endParaRPr lang="en-US" altLang="zh-CN" sz="2600" dirty="0" smtClean="0"/>
          </a:p>
          <a:p>
            <a:pPr lvl="1" eaLnBrk="1" hangingPunct="1"/>
            <a:r>
              <a:rPr lang="zh-CN" altLang="en-US" sz="2600" dirty="0" smtClean="0"/>
              <a:t>每个窗口类都具有一个名称，使用前必须注册到系统。</a:t>
            </a:r>
            <a:r>
              <a:rPr lang="zh-CN" altLang="en-US" sz="2000" dirty="0" smtClean="0"/>
              <a:t>	</a:t>
            </a:r>
          </a:p>
          <a:p>
            <a:pPr eaLnBrk="1" hangingPunct="1"/>
            <a:r>
              <a:rPr lang="zh-CN" altLang="en-US" sz="3000" dirty="0" smtClean="0"/>
              <a:t>窗口类的分类</a:t>
            </a:r>
            <a:endParaRPr lang="en-US" altLang="zh-CN" sz="3000" dirty="0"/>
          </a:p>
          <a:p>
            <a:pPr lvl="1" eaLnBrk="1" hangingPunct="1"/>
            <a:r>
              <a:rPr lang="zh-CN" altLang="en-US" sz="2600" dirty="0" smtClean="0"/>
              <a:t>系统窗口类</a:t>
            </a:r>
            <a:endParaRPr lang="en-US" altLang="zh-CN" sz="2600" dirty="0" smtClean="0"/>
          </a:p>
          <a:p>
            <a:pPr lvl="2" eaLnBrk="1" hangingPunct="1"/>
            <a:r>
              <a:rPr lang="zh-CN" altLang="en-US" sz="2000" dirty="0" smtClean="0"/>
              <a:t>系统已经定义好的窗口类，所有应用程序都可以直接使用。</a:t>
            </a:r>
            <a:endParaRPr lang="en-US" altLang="zh-CN" sz="2000" dirty="0" smtClean="0"/>
          </a:p>
          <a:p>
            <a:pPr lvl="1" eaLnBrk="1" hangingPunct="1"/>
            <a:r>
              <a:rPr lang="zh-CN" altLang="en-US" sz="2600" dirty="0" smtClean="0"/>
              <a:t>应用程序窗口类 </a:t>
            </a:r>
            <a:endParaRPr lang="en-US" altLang="zh-CN" sz="2600" dirty="0" smtClean="0"/>
          </a:p>
          <a:p>
            <a:pPr lvl="2" eaLnBrk="1" hangingPunct="1"/>
            <a:r>
              <a:rPr lang="zh-CN" altLang="en-US" sz="2200" dirty="0"/>
              <a:t>应用程序全局窗口类 </a:t>
            </a:r>
            <a:endParaRPr lang="en-US" altLang="zh-CN" sz="2600" dirty="0"/>
          </a:p>
          <a:p>
            <a:pPr lvl="3" eaLnBrk="1" hangingPunct="1"/>
            <a:r>
              <a:rPr lang="zh-CN" altLang="en-US" sz="1600" dirty="0" smtClean="0"/>
              <a:t>由用户自己定义，当前应用程序所有模块都可以使用。</a:t>
            </a:r>
            <a:endParaRPr lang="en-US" altLang="zh-CN" sz="1600" dirty="0" smtClean="0"/>
          </a:p>
          <a:p>
            <a:pPr lvl="2" eaLnBrk="1" hangingPunct="1"/>
            <a:r>
              <a:rPr lang="zh-CN" altLang="en-US" sz="2200" dirty="0" smtClean="0"/>
              <a:t>应用程序局部窗口类 </a:t>
            </a:r>
            <a:endParaRPr lang="en-US" altLang="zh-CN" sz="2200" dirty="0"/>
          </a:p>
          <a:p>
            <a:pPr lvl="3" eaLnBrk="1" hangingPunct="1"/>
            <a:r>
              <a:rPr lang="zh-CN" altLang="en-US" sz="1600" dirty="0" smtClean="0"/>
              <a:t>由用户自己定义，当前应用程序中本模块可以使用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系统窗口类的注册</a:t>
            </a: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由系统完成注册，用户直接使用窗口类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例如：</a:t>
            </a:r>
          </a:p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    </a:t>
            </a:r>
            <a:r>
              <a:rPr lang="zh-CN" altLang="en-US" sz="2800" dirty="0" smtClean="0"/>
              <a:t>按钮    </a:t>
            </a:r>
            <a:r>
              <a:rPr lang="en-US" altLang="zh-CN" sz="2800" dirty="0" smtClean="0"/>
              <a:t>- BUTTON</a:t>
            </a:r>
          </a:p>
          <a:p>
            <a:pPr eaLnBrk="1" hangingPunct="1">
              <a:buFont typeface="Arial" charset="0"/>
              <a:buNone/>
            </a:pPr>
            <a:r>
              <a:rPr lang="zh-CN" altLang="en-US" sz="2800" dirty="0" smtClean="0"/>
              <a:t>    编辑框 </a:t>
            </a:r>
            <a:r>
              <a:rPr lang="en-US" altLang="zh-CN" sz="2800" dirty="0" smtClean="0"/>
              <a:t>- EDIT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应用程序窗口类的注册</a:t>
            </a: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相关函数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RegisterClass</a:t>
            </a:r>
            <a:endParaRPr lang="en-US" altLang="zh-CN" dirty="0" smtClean="0"/>
          </a:p>
          <a:p>
            <a:pPr lvl="1" eaLnBrk="1" hangingPunct="1"/>
            <a:endParaRPr lang="en-US" altLang="zh-CN" sz="2000" dirty="0"/>
          </a:p>
          <a:p>
            <a:pPr lvl="1" eaLnBrk="1" hangingPunct="1"/>
            <a:endParaRPr lang="en-US" altLang="zh-CN" sz="2000" dirty="0" smtClean="0"/>
          </a:p>
          <a:p>
            <a:pPr lvl="1" eaLnBrk="1" hangingPunct="1"/>
            <a:endParaRPr lang="en-US" altLang="zh-CN" sz="2000" dirty="0"/>
          </a:p>
          <a:p>
            <a:pPr lvl="1" eaLnBrk="1" hangingPunct="1"/>
            <a:endParaRPr lang="en-US" altLang="zh-CN" sz="2000" dirty="0" smtClean="0"/>
          </a:p>
          <a:p>
            <a:pPr marL="457200" lvl="1" indent="0" eaLnBrk="1" hangingPunct="1">
              <a:buNone/>
            </a:pPr>
            <a:endParaRPr lang="en-US" altLang="zh-CN" sz="2000" dirty="0"/>
          </a:p>
          <a:p>
            <a:pPr lvl="1" eaLnBrk="1" hangingPunct="1"/>
            <a:r>
              <a:rPr lang="zh-CN" altLang="en-US" dirty="0"/>
              <a:t>应用程序全局窗口类的注册，需要在窗口类的风格中增加 </a:t>
            </a:r>
            <a:r>
              <a:rPr lang="en-US" altLang="zh-CN" dirty="0" smtClean="0"/>
              <a:t>CS_GLOBALCLASS</a:t>
            </a:r>
          </a:p>
          <a:p>
            <a:pPr lvl="1" eaLnBrk="1" hangingPunct="1"/>
            <a:endParaRPr lang="en-US" altLang="zh-CN" sz="3000" dirty="0" smtClean="0"/>
          </a:p>
          <a:p>
            <a:pPr eaLnBrk="1" hangingPunct="1">
              <a:buFont typeface="Arial" charset="0"/>
              <a:buNone/>
            </a:pPr>
            <a:r>
              <a:rPr lang="en-US" altLang="zh-CN" sz="2400" dirty="0" smtClean="0"/>
              <a:t>		</a:t>
            </a:r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endParaRPr lang="en-US" altLang="zh-CN" sz="2400" dirty="0"/>
          </a:p>
          <a:p>
            <a:pPr eaLnBrk="1" hangingPunct="1">
              <a:buFont typeface="Arial" charset="0"/>
              <a:buNone/>
            </a:pPr>
            <a:endParaRPr lang="en-US" altLang="zh-CN" sz="2400" dirty="0" smtClean="0"/>
          </a:p>
          <a:p>
            <a:pPr eaLnBrk="1" hangingPunct="1">
              <a:buFont typeface="Arial" charset="0"/>
              <a:buNone/>
            </a:pPr>
            <a:endParaRPr lang="zh-CN" alt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619672" y="2636912"/>
            <a:ext cx="5688632" cy="14773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dirty="0"/>
              <a:t>ATOM </a:t>
            </a:r>
            <a:r>
              <a:rPr lang="en-US" altLang="zh-CN" dirty="0" err="1"/>
              <a:t>RegisterClass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</a:pPr>
            <a:r>
              <a:rPr lang="en-US" altLang="zh-CN" dirty="0"/>
              <a:t>      CONST WNDCLASS *</a:t>
            </a:r>
            <a:r>
              <a:rPr lang="en-US" altLang="zh-CN" dirty="0" err="1"/>
              <a:t>lpWndClass</a:t>
            </a:r>
            <a:r>
              <a:rPr lang="en-US" altLang="zh-CN" dirty="0"/>
              <a:t> //</a:t>
            </a:r>
            <a:r>
              <a:rPr lang="zh-CN" altLang="en-US" dirty="0"/>
              <a:t>窗口类的数据</a:t>
            </a:r>
            <a:endParaRPr lang="en-US" altLang="zh-CN" dirty="0"/>
          </a:p>
          <a:p>
            <a:pPr eaLnBrk="1" hangingPunct="1">
              <a:buFont typeface="Arial" charset="0"/>
              <a:buNone/>
            </a:pPr>
            <a:r>
              <a:rPr lang="en-US" altLang="zh-CN" dirty="0" smtClean="0"/>
              <a:t>); </a:t>
            </a:r>
          </a:p>
          <a:p>
            <a:pPr eaLnBrk="1" hangingPunct="1">
              <a:buFont typeface="Arial" charset="0"/>
              <a:buNone/>
            </a:pPr>
            <a:endParaRPr lang="en-US" altLang="zh-CN" dirty="0"/>
          </a:p>
          <a:p>
            <a:pPr eaLnBrk="1" hangingPunct="1">
              <a:buFont typeface="Arial" charset="0"/>
              <a:buNone/>
            </a:pPr>
            <a:r>
              <a:rPr lang="zh-CN" altLang="en-US" dirty="0" smtClean="0"/>
              <a:t>注册</a:t>
            </a:r>
            <a:r>
              <a:rPr lang="zh-CN" altLang="en-US" dirty="0"/>
              <a:t>成功后，返回一个数字标识。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756" y="5229200"/>
            <a:ext cx="5688632" cy="64633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altLang="zh-CN" dirty="0"/>
              <a:t>WNDCLASS </a:t>
            </a:r>
            <a:r>
              <a:rPr lang="en-US" altLang="zh-CN" dirty="0" err="1"/>
              <a:t>wce</a:t>
            </a:r>
            <a:r>
              <a:rPr lang="en-US" altLang="zh-CN" dirty="0"/>
              <a:t> = {0};</a:t>
            </a:r>
          </a:p>
          <a:p>
            <a:pPr eaLnBrk="1" hangingPunct="1">
              <a:buNone/>
            </a:pPr>
            <a:r>
              <a:rPr lang="en-US" altLang="zh-CN" dirty="0" err="1" smtClean="0"/>
              <a:t>wce.style</a:t>
            </a:r>
            <a:r>
              <a:rPr lang="en-US" altLang="zh-CN" dirty="0" smtClean="0"/>
              <a:t> </a:t>
            </a:r>
            <a:r>
              <a:rPr lang="en-US" altLang="zh-CN" dirty="0"/>
              <a:t>= ….|CS_GLOBALCLASS;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应用程序窗口类的注册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WNDCLASS</a:t>
            </a:r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2348880"/>
            <a:ext cx="7344816" cy="34163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_WNDCLASS { 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UINT             </a:t>
            </a:r>
            <a:r>
              <a:rPr lang="en-US" altLang="zh-CN" dirty="0"/>
              <a:t>style;  </a:t>
            </a:r>
            <a:r>
              <a:rPr lang="en-US" altLang="zh-CN" dirty="0" smtClean="0"/>
              <a:t>		//</a:t>
            </a:r>
            <a:r>
              <a:rPr lang="zh-CN" altLang="en-US" dirty="0"/>
              <a:t>窗口类的风格</a:t>
            </a:r>
          </a:p>
          <a:p>
            <a:pPr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/>
              <a:t>WNDPROC   </a:t>
            </a:r>
            <a:r>
              <a:rPr lang="en-US" altLang="zh-CN" dirty="0" err="1" smtClean="0"/>
              <a:t>lpfnWndProc</a:t>
            </a:r>
            <a:r>
              <a:rPr lang="en-US" altLang="zh-CN" dirty="0"/>
              <a:t>; </a:t>
            </a:r>
            <a:r>
              <a:rPr lang="en-US" altLang="zh-CN" dirty="0" smtClean="0"/>
              <a:t>	//</a:t>
            </a:r>
            <a:r>
              <a:rPr lang="zh-CN" altLang="en-US" dirty="0"/>
              <a:t>窗口处理函数</a:t>
            </a:r>
          </a:p>
          <a:p>
            <a:pPr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     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cbClsExtra</a:t>
            </a:r>
            <a:r>
              <a:rPr lang="en-US" altLang="zh-CN" dirty="0"/>
              <a:t>; </a:t>
            </a:r>
            <a:r>
              <a:rPr lang="en-US" altLang="zh-CN" dirty="0" smtClean="0"/>
              <a:t>	//</a:t>
            </a:r>
            <a:r>
              <a:rPr lang="zh-CN" altLang="en-US" dirty="0"/>
              <a:t>窗口类的附加数据</a:t>
            </a:r>
            <a:r>
              <a:rPr lang="en-US" altLang="zh-CN" dirty="0"/>
              <a:t>buff</a:t>
            </a:r>
            <a:r>
              <a:rPr lang="zh-CN" altLang="en-US" dirty="0"/>
              <a:t>的大小</a:t>
            </a:r>
          </a:p>
          <a:p>
            <a:pPr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     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cbWndExtra</a:t>
            </a:r>
            <a:r>
              <a:rPr lang="en-US" altLang="zh-CN" dirty="0"/>
              <a:t>; </a:t>
            </a:r>
            <a:r>
              <a:rPr lang="en-US" altLang="zh-CN" dirty="0" smtClean="0"/>
              <a:t>	//</a:t>
            </a:r>
            <a:r>
              <a:rPr lang="zh-CN" altLang="en-US" dirty="0"/>
              <a:t>窗口的附加数据</a:t>
            </a:r>
            <a:r>
              <a:rPr lang="en-US" altLang="zh-CN" dirty="0"/>
              <a:t>buff</a:t>
            </a:r>
            <a:r>
              <a:rPr lang="zh-CN" altLang="en-US" dirty="0"/>
              <a:t>的大小</a:t>
            </a:r>
          </a:p>
          <a:p>
            <a:pPr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/>
              <a:t>HINSTANCE </a:t>
            </a:r>
            <a:r>
              <a:rPr lang="en-US" altLang="zh-CN" dirty="0" err="1" smtClean="0"/>
              <a:t>hInstance</a:t>
            </a:r>
            <a:r>
              <a:rPr lang="en-US" altLang="zh-CN" dirty="0"/>
              <a:t>; </a:t>
            </a:r>
            <a:r>
              <a:rPr lang="en-US" altLang="zh-CN" dirty="0" smtClean="0"/>
              <a:t>		//</a:t>
            </a:r>
            <a:r>
              <a:rPr lang="zh-CN" altLang="en-US" dirty="0"/>
              <a:t>当前模块的实例句柄</a:t>
            </a:r>
          </a:p>
          <a:p>
            <a:pPr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/>
              <a:t>HICON  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hIcon</a:t>
            </a:r>
            <a:r>
              <a:rPr lang="en-US" altLang="zh-CN" dirty="0"/>
              <a:t>; </a:t>
            </a:r>
            <a:r>
              <a:rPr lang="en-US" altLang="zh-CN" dirty="0" smtClean="0"/>
              <a:t>		//</a:t>
            </a:r>
            <a:r>
              <a:rPr lang="zh-CN" altLang="en-US" dirty="0"/>
              <a:t>窗口图标句柄</a:t>
            </a:r>
          </a:p>
          <a:p>
            <a:pPr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/>
              <a:t>HCURSOR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hCursor</a:t>
            </a:r>
            <a:r>
              <a:rPr lang="en-US" altLang="zh-CN" dirty="0"/>
              <a:t>; </a:t>
            </a:r>
            <a:r>
              <a:rPr lang="en-US" altLang="zh-CN" dirty="0" smtClean="0"/>
              <a:t>		//</a:t>
            </a:r>
            <a:r>
              <a:rPr lang="zh-CN" altLang="en-US" dirty="0"/>
              <a:t>鼠标的句柄</a:t>
            </a:r>
          </a:p>
          <a:p>
            <a:pPr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/>
              <a:t>HBRUSH 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hbrBackground</a:t>
            </a:r>
            <a:r>
              <a:rPr lang="en-US" altLang="zh-CN" dirty="0" smtClean="0"/>
              <a:t>;	//</a:t>
            </a:r>
            <a:r>
              <a:rPr lang="zh-CN" altLang="en-US" dirty="0"/>
              <a:t>绘制窗口背景的画刷句柄</a:t>
            </a:r>
          </a:p>
          <a:p>
            <a:pPr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/>
              <a:t>LPCTSTR   </a:t>
            </a:r>
            <a:r>
              <a:rPr lang="en-US" altLang="zh-CN" dirty="0" smtClean="0"/>
              <a:t>  </a:t>
            </a:r>
            <a:r>
              <a:rPr lang="en-US" altLang="zh-CN" dirty="0" err="1"/>
              <a:t>lpszMenuName</a:t>
            </a:r>
            <a:r>
              <a:rPr lang="en-US" altLang="zh-CN" dirty="0"/>
              <a:t>; </a:t>
            </a:r>
            <a:r>
              <a:rPr lang="en-US" altLang="zh-CN" dirty="0" smtClean="0"/>
              <a:t>	//</a:t>
            </a:r>
            <a:r>
              <a:rPr lang="zh-CN" altLang="en-US" dirty="0"/>
              <a:t>窗口菜单的资源</a:t>
            </a:r>
            <a:r>
              <a:rPr lang="en-US" altLang="zh-CN" dirty="0"/>
              <a:t>ID</a:t>
            </a:r>
            <a:r>
              <a:rPr lang="zh-CN" altLang="en-US" dirty="0"/>
              <a:t>字符串</a:t>
            </a:r>
          </a:p>
          <a:p>
            <a:pPr eaLnBrk="1" hangingPunct="1">
              <a:defRPr/>
            </a:pPr>
            <a:r>
              <a:rPr lang="zh-CN" altLang="en-US" dirty="0"/>
              <a:t>    </a:t>
            </a:r>
            <a:r>
              <a:rPr lang="en-US" altLang="zh-CN" dirty="0"/>
              <a:t>LPCTSTR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lpszClassName</a:t>
            </a:r>
            <a:r>
              <a:rPr lang="en-US" altLang="zh-CN" dirty="0"/>
              <a:t>; </a:t>
            </a:r>
            <a:r>
              <a:rPr lang="en-US" altLang="zh-CN" dirty="0" smtClean="0"/>
              <a:t>	//</a:t>
            </a:r>
            <a:r>
              <a:rPr lang="zh-CN" altLang="en-US" dirty="0"/>
              <a:t>窗口类的名称</a:t>
            </a:r>
          </a:p>
          <a:p>
            <a:pPr eaLnBrk="1" hangingPunct="1">
              <a:defRPr/>
            </a:pPr>
            <a:r>
              <a:rPr lang="en-US" altLang="zh-CN" dirty="0"/>
              <a:t>} </a:t>
            </a:r>
            <a:r>
              <a:rPr lang="en-US" altLang="zh-CN" dirty="0" smtClean="0"/>
              <a:t>WNDCLASS;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Points</a:t>
            </a:r>
            <a:endParaRPr lang="zh-CN" altLang="en-US" smtClean="0"/>
          </a:p>
        </p:txBody>
      </p:sp>
      <p:sp>
        <p:nvSpPr>
          <p:cNvPr id="4" name="Rectangle 6"/>
          <p:cNvSpPr/>
          <p:nvPr/>
        </p:nvSpPr>
        <p:spPr bwMode="auto">
          <a:xfrm>
            <a:off x="500063" y="3230563"/>
            <a:ext cx="3219450" cy="13525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7"/>
          <p:cNvSpPr/>
          <p:nvPr/>
        </p:nvSpPr>
        <p:spPr bwMode="auto">
          <a:xfrm>
            <a:off x="3105150" y="1357313"/>
            <a:ext cx="2060575" cy="48117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alpha val="0"/>
                </a:schemeClr>
              </a:gs>
              <a:gs pos="50000">
                <a:schemeClr val="tx1">
                  <a:lumMod val="85000"/>
                  <a:alpha val="65000"/>
                </a:schemeClr>
              </a:gs>
              <a:gs pos="100000">
                <a:schemeClr val="tx1">
                  <a:lumMod val="6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31520" tIns="45718" rIns="91436" bIns="45718" anchor="ctr"/>
          <a:lstStyle/>
          <a:p>
            <a:pPr defTabSz="91409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000000">
                  <a:lumMod val="75000"/>
                  <a:lumOff val="25000"/>
                </a:srgbClr>
              </a:solidFill>
              <a:latin typeface="+mj-lt"/>
            </a:endParaRPr>
          </a:p>
        </p:txBody>
      </p:sp>
      <p:sp>
        <p:nvSpPr>
          <p:cNvPr id="6" name="Rectangle 8"/>
          <p:cNvSpPr/>
          <p:nvPr/>
        </p:nvSpPr>
        <p:spPr bwMode="auto">
          <a:xfrm>
            <a:off x="3138239" y="1340768"/>
            <a:ext cx="5610225" cy="475252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280593329"/>
              </p:ext>
            </p:extLst>
          </p:nvPr>
        </p:nvGraphicFramePr>
        <p:xfrm>
          <a:off x="3168000" y="1484784"/>
          <a:ext cx="5508625" cy="46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4028092759"/>
              </p:ext>
            </p:extLst>
          </p:nvPr>
        </p:nvGraphicFramePr>
        <p:xfrm>
          <a:off x="3168000" y="2132856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50995493"/>
              </p:ext>
            </p:extLst>
          </p:nvPr>
        </p:nvGraphicFramePr>
        <p:xfrm>
          <a:off x="3168000" y="2780928"/>
          <a:ext cx="5508625" cy="463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图示 18"/>
          <p:cNvGraphicFramePr/>
          <p:nvPr>
            <p:extLst>
              <p:ext uri="{D42A27DB-BD31-4B8C-83A1-F6EECF244321}">
                <p14:modId xmlns:p14="http://schemas.microsoft.com/office/powerpoint/2010/main" val="3327140334"/>
              </p:ext>
            </p:extLst>
          </p:nvPr>
        </p:nvGraphicFramePr>
        <p:xfrm>
          <a:off x="3157519" y="3471094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2194409268"/>
              </p:ext>
            </p:extLst>
          </p:nvPr>
        </p:nvGraphicFramePr>
        <p:xfrm>
          <a:off x="3168000" y="4117579"/>
          <a:ext cx="5508625" cy="46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pic>
        <p:nvPicPr>
          <p:cNvPr id="14" name="Picture 3" descr="C:\Documents and Settings\Pennie\My Documents\Brian Marble Sep 09\MSH08_Jesus_02.png"/>
          <p:cNvPicPr>
            <a:picLocks noChangeAspect="1" noChangeArrowheads="1"/>
          </p:cNvPicPr>
          <p:nvPr/>
        </p:nvPicPr>
        <p:blipFill>
          <a:blip r:embed="rId28" cstate="print"/>
          <a:srcRect l="25878"/>
          <a:stretch>
            <a:fillRect/>
          </a:stretch>
        </p:blipFill>
        <p:spPr bwMode="auto">
          <a:xfrm>
            <a:off x="640463" y="3096421"/>
            <a:ext cx="1948227" cy="1621273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bg1">
                <a:alpha val="40000"/>
              </a:schemeClr>
            </a:glow>
          </a:effectLst>
        </p:spPr>
      </p:pic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495189486"/>
              </p:ext>
            </p:extLst>
          </p:nvPr>
        </p:nvGraphicFramePr>
        <p:xfrm>
          <a:off x="3203848" y="5415310"/>
          <a:ext cx="5508625" cy="46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3167831" y="4776410"/>
            <a:ext cx="5508625" cy="452790"/>
            <a:chOff x="0" y="10758"/>
            <a:chExt cx="5508625" cy="452790"/>
          </a:xfrm>
        </p:grpSpPr>
        <p:sp>
          <p:nvSpPr>
            <p:cNvPr id="21" name="圆角矩形 20"/>
            <p:cNvSpPr/>
            <p:nvPr/>
          </p:nvSpPr>
          <p:spPr>
            <a:xfrm>
              <a:off x="0" y="10758"/>
              <a:ext cx="5508625" cy="4527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圆角矩形 4"/>
            <p:cNvSpPr/>
            <p:nvPr/>
          </p:nvSpPr>
          <p:spPr>
            <a:xfrm>
              <a:off x="22103" y="32861"/>
              <a:ext cx="5464419" cy="4085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 kern="1200" dirty="0" smtClean="0"/>
                <a:t>Windows</a:t>
              </a:r>
              <a:r>
                <a:rPr lang="zh-CN" altLang="en-US" sz="1800" b="1" kern="1200" dirty="0" smtClean="0"/>
                <a:t>中的</a:t>
              </a:r>
              <a:r>
                <a:rPr lang="zh-CN" altLang="en-US" b="1" dirty="0" smtClean="0"/>
                <a:t>库</a:t>
              </a:r>
              <a:endParaRPr lang="en-US" sz="1800" b="1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16" grpId="0">
        <p:bldAsOne/>
      </p:bldGraphic>
      <p:bldGraphic spid="17" grpId="0">
        <p:bldAsOne/>
      </p:bldGraphic>
      <p:bldGraphic spid="19" grpId="0">
        <p:bldAsOne/>
      </p:bldGraphic>
      <p:bldGraphic spid="1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窗口类的风格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窗口类的常用风格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46809"/>
              </p:ext>
            </p:extLst>
          </p:nvPr>
        </p:nvGraphicFramePr>
        <p:xfrm>
          <a:off x="755576" y="2564904"/>
          <a:ext cx="7200800" cy="31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4464496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风格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意义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CS_GLOBALCLASS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应用程序全局窗口类</a:t>
                      </a:r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CS_HREDRAW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当窗口水平变化时，窗口重新绘制</a:t>
                      </a:r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CS_VREDRAW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当窗口垂直变化时，窗口重新绘制 </a:t>
                      </a:r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CS_DBLCLKS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允许窗口接收鼠标双击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CS_NOCLOSE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窗口没有关闭按钮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窗口的创建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72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dirty="0" err="1" smtClean="0"/>
              <a:t>CreateWindow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CreateWindowEx</a:t>
            </a:r>
            <a:endParaRPr lang="en-US" altLang="zh-CN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5840" y="1844824"/>
            <a:ext cx="7704856" cy="424731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zh-CN" dirty="0" err="1"/>
              <a:t>CreateWindow</a:t>
            </a:r>
            <a:r>
              <a:rPr lang="en-US" altLang="zh-CN" dirty="0"/>
              <a:t>/</a:t>
            </a:r>
            <a:r>
              <a:rPr lang="en-US" altLang="zh-CN" dirty="0" err="1"/>
              <a:t>CreateWindowEx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HWND </a:t>
            </a:r>
            <a:r>
              <a:rPr lang="en-US" altLang="zh-CN" dirty="0" err="1"/>
              <a:t>CreateWindowEx</a:t>
            </a:r>
            <a:r>
              <a:rPr lang="en-US" altLang="zh-CN" dirty="0"/>
              <a:t>(</a:t>
            </a:r>
          </a:p>
          <a:p>
            <a:pPr eaLnBrk="1" hangingPunct="1">
              <a:defRPr/>
            </a:pPr>
            <a:r>
              <a:rPr lang="en-US" altLang="zh-CN" dirty="0"/>
              <a:t>	DWORD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dwExStyle</a:t>
            </a:r>
            <a:r>
              <a:rPr lang="en-US" altLang="zh-CN" dirty="0"/>
              <a:t>, </a:t>
            </a:r>
            <a:r>
              <a:rPr lang="en-US" altLang="zh-CN" dirty="0" smtClean="0"/>
              <a:t>	    //</a:t>
            </a:r>
            <a:r>
              <a:rPr lang="zh-CN" altLang="en-US" dirty="0"/>
              <a:t>窗口的扩展风格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/>
              <a:t>LPCTSTR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lpClassName</a:t>
            </a:r>
            <a:r>
              <a:rPr lang="en-US" altLang="zh-CN" dirty="0"/>
              <a:t>,  </a:t>
            </a:r>
            <a:r>
              <a:rPr lang="en-US" altLang="zh-CN" dirty="0" smtClean="0"/>
              <a:t>   //</a:t>
            </a:r>
            <a:r>
              <a:rPr lang="zh-CN" altLang="en-US" dirty="0"/>
              <a:t>已经注册的窗口类名称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/>
              <a:t>LPCTSTR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lpWindowName</a:t>
            </a:r>
            <a:r>
              <a:rPr lang="en-US" altLang="zh-CN" dirty="0"/>
              <a:t>, //</a:t>
            </a:r>
            <a:r>
              <a:rPr lang="zh-CN" altLang="en-US" dirty="0"/>
              <a:t>窗口标题栏的名字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/>
              <a:t>DWORD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dwStyle</a:t>
            </a:r>
            <a:r>
              <a:rPr lang="en-US" altLang="zh-CN" dirty="0"/>
              <a:t>, </a:t>
            </a:r>
            <a:r>
              <a:rPr lang="en-US" altLang="zh-CN" dirty="0" smtClean="0"/>
              <a:t>	    //</a:t>
            </a:r>
            <a:r>
              <a:rPr lang="zh-CN" altLang="en-US" dirty="0"/>
              <a:t>窗口的基本风格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x</a:t>
            </a:r>
            <a:r>
              <a:rPr lang="en-US" altLang="zh-CN" dirty="0"/>
              <a:t>, </a:t>
            </a:r>
            <a:r>
              <a:rPr lang="en-US" altLang="zh-CN" dirty="0" smtClean="0"/>
              <a:t>		    //</a:t>
            </a:r>
            <a:r>
              <a:rPr lang="zh-CN" altLang="en-US" dirty="0"/>
              <a:t>窗口左上角水平坐标位置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y</a:t>
            </a:r>
            <a:r>
              <a:rPr lang="en-US" altLang="zh-CN" dirty="0"/>
              <a:t>, </a:t>
            </a:r>
            <a:r>
              <a:rPr lang="en-US" altLang="zh-CN" dirty="0" smtClean="0"/>
              <a:t>		    //</a:t>
            </a:r>
            <a:r>
              <a:rPr lang="zh-CN" altLang="en-US" dirty="0"/>
              <a:t>窗口左上角垂直坐标位置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nWidth</a:t>
            </a:r>
            <a:r>
              <a:rPr lang="en-US" altLang="zh-CN" dirty="0"/>
              <a:t>, </a:t>
            </a:r>
            <a:r>
              <a:rPr lang="en-US" altLang="zh-CN" dirty="0" smtClean="0"/>
              <a:t>	    //</a:t>
            </a:r>
            <a:r>
              <a:rPr lang="zh-CN" altLang="en-US" dirty="0"/>
              <a:t>窗口的宽度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nHeight</a:t>
            </a:r>
            <a:r>
              <a:rPr lang="en-US" altLang="zh-CN" dirty="0" smtClean="0"/>
              <a:t>,	    //</a:t>
            </a:r>
            <a:r>
              <a:rPr lang="zh-CN" altLang="en-US" dirty="0"/>
              <a:t>窗口的高度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/>
              <a:t>HWND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hWndParent</a:t>
            </a:r>
            <a:r>
              <a:rPr lang="en-US" altLang="zh-CN" dirty="0" smtClean="0"/>
              <a:t>,	    //</a:t>
            </a:r>
            <a:r>
              <a:rPr lang="zh-CN" altLang="en-US" dirty="0"/>
              <a:t>窗口的父窗口句柄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/>
              <a:t>HMENU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hMenu</a:t>
            </a:r>
            <a:r>
              <a:rPr lang="en-US" altLang="zh-CN" dirty="0" smtClean="0"/>
              <a:t>,	    //</a:t>
            </a:r>
            <a:r>
              <a:rPr lang="zh-CN" altLang="en-US" dirty="0"/>
              <a:t>窗口菜单句柄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/>
              <a:t>HINSTANCE </a:t>
            </a:r>
            <a:r>
              <a:rPr lang="en-US" altLang="zh-CN" dirty="0" err="1"/>
              <a:t>hInstance</a:t>
            </a:r>
            <a:r>
              <a:rPr lang="en-US" altLang="zh-CN" dirty="0"/>
              <a:t>, </a:t>
            </a:r>
            <a:r>
              <a:rPr lang="en-US" altLang="zh-CN" dirty="0" smtClean="0"/>
              <a:t>	    //</a:t>
            </a:r>
            <a:r>
              <a:rPr lang="zh-CN" altLang="en-US" dirty="0"/>
              <a:t>应用程序实例句柄</a:t>
            </a:r>
          </a:p>
          <a:p>
            <a:pPr eaLnBrk="1" hangingPunct="1">
              <a:defRPr/>
            </a:pPr>
            <a:r>
              <a:rPr lang="zh-CN" altLang="en-US" dirty="0"/>
              <a:t>	</a:t>
            </a:r>
            <a:r>
              <a:rPr lang="en-US" altLang="zh-CN" dirty="0"/>
              <a:t>LPVOID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lpParam</a:t>
            </a:r>
            <a:r>
              <a:rPr lang="en-US" altLang="zh-CN" dirty="0" smtClean="0"/>
              <a:t> 	    //</a:t>
            </a:r>
            <a:r>
              <a:rPr lang="zh-CN" altLang="en-US" dirty="0"/>
              <a:t>窗口创建时附加参数   </a:t>
            </a:r>
          </a:p>
          <a:p>
            <a:pPr eaLnBrk="1" hangingPunct="1">
              <a:defRPr/>
            </a:pPr>
            <a:r>
              <a:rPr lang="en-US" altLang="zh-CN" dirty="0"/>
              <a:t>); </a:t>
            </a:r>
            <a:r>
              <a:rPr lang="zh-CN" altLang="en-US" dirty="0"/>
              <a:t>创建成功返回窗口句柄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窗口类的查找过程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系统根据传入的窗口类名称，在应用程序局部窗口类中查找，如果找到执行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	</a:t>
            </a:r>
            <a:r>
              <a:rPr lang="zh-CN" altLang="en-US" dirty="0" smtClean="0"/>
              <a:t>比较局部窗口类与创建窗口时传入的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变量。如果发现相等，创建和注册的窗口类在同一模块，创建窗口返回。如果不相等，继续执行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在应用程序全局窗口类，如果找到，执行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，如果未找到执行</a:t>
            </a:r>
            <a:r>
              <a:rPr lang="en-US" altLang="zh-CN" dirty="0" smtClean="0"/>
              <a:t>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使用找到的窗口类的信息，创建窗口返回。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5 </a:t>
            </a:r>
            <a:r>
              <a:rPr lang="zh-CN" altLang="en-US" dirty="0" smtClean="0"/>
              <a:t>在系统窗口类中查找，如果找到创建窗口返回，否则创建窗口失败。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ctrTitle"/>
          </p:nvPr>
        </p:nvSpPr>
        <p:spPr>
          <a:xfrm>
            <a:off x="107504" y="332656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子窗口的创建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创建时要设置父窗口句柄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创建风格要增加 </a:t>
            </a:r>
            <a:r>
              <a:rPr lang="en-US" altLang="zh-CN" dirty="0" smtClean="0"/>
              <a:t>WS_CHILD|WS_VISIBLE</a:t>
            </a:r>
            <a:endParaRPr lang="zh-CN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5656" y="3212976"/>
            <a:ext cx="5472608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CreateWindow</a:t>
            </a:r>
            <a:r>
              <a:rPr lang="en-US" altLang="zh-CN" dirty="0" smtClean="0"/>
              <a:t>(….,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WS_CHILD|WS_VISIBLE|..,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…..,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hParentWnd</a:t>
            </a:r>
            <a:r>
              <a:rPr lang="en-US" altLang="zh-CN" dirty="0"/>
              <a:t>,…)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消息</a:t>
            </a:r>
            <a:r>
              <a:rPr lang="zh-CN" altLang="en-US" dirty="0"/>
              <a:t>机制</a:t>
            </a:r>
            <a:endParaRPr lang="zh-CN" altLang="en-US" dirty="0" smtClean="0"/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当系统通知窗口工作时，就采用消息的方式派发给窗口。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消息组成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windows</a:t>
            </a:r>
            <a:r>
              <a:rPr lang="zh-CN" altLang="en-US" dirty="0" smtClean="0">
                <a:sym typeface="Wingdings" pitchFamily="2" charset="2"/>
              </a:rPr>
              <a:t>平台下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窗口句柄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消息</a:t>
            </a:r>
            <a:r>
              <a:rPr lang="en-US" altLang="zh-CN" dirty="0" smtClean="0"/>
              <a:t>ID</a:t>
            </a:r>
          </a:p>
          <a:p>
            <a:pPr lvl="1" eaLnBrk="1" hangingPunct="1"/>
            <a:r>
              <a:rPr lang="zh-CN" altLang="en-US" dirty="0" smtClean="0"/>
              <a:t>消息的两个参数（两个附带信息）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消息产生的时间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消息产生时的鼠标位置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窗口处理函数和消息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每个窗口都必须具有窗口处理函数。</a:t>
            </a: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en-US" altLang="zh-CN" sz="2800" dirty="0" smtClean="0"/>
          </a:p>
          <a:p>
            <a:pPr marL="0" indent="0" eaLnBrk="1" hangingPunct="1">
              <a:buNone/>
              <a:defRPr/>
            </a:pPr>
            <a:endParaRPr lang="en-US" altLang="zh-CN" sz="2800" dirty="0"/>
          </a:p>
          <a:p>
            <a:pPr marL="0" indent="0" eaLnBrk="1" hangingPunct="1">
              <a:buNone/>
              <a:defRPr/>
            </a:pPr>
            <a:endParaRPr lang="zh-CN" altLang="en-US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当系统通知窗口时，会调用窗口处理函数同时，将消息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和消息参数传递给窗口处理函数。</a:t>
            </a:r>
          </a:p>
          <a:p>
            <a:pPr eaLnBrk="1" hangingPunct="1">
              <a:defRPr/>
            </a:pPr>
            <a:r>
              <a:rPr lang="zh-CN" altLang="en-US" sz="2800" dirty="0" smtClean="0"/>
              <a:t>在窗口处理函数中，不处理的消息，使用缺省窗口处理函数，例如</a:t>
            </a:r>
            <a:r>
              <a:rPr lang="en-US" altLang="zh-CN" sz="2800" dirty="0" err="1" smtClean="0"/>
              <a:t>DefWindowProc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2204864"/>
            <a:ext cx="6984776" cy="175432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/>
              <a:t>LRESULT CALLBACK </a:t>
            </a:r>
            <a:r>
              <a:rPr lang="en-US" altLang="zh-CN" dirty="0" err="1"/>
              <a:t>WindowProc</a:t>
            </a:r>
            <a:r>
              <a:rPr lang="en-US" altLang="zh-CN" dirty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/>
              <a:t>    HWND </a:t>
            </a:r>
            <a:r>
              <a:rPr lang="en-US" altLang="zh-CN" dirty="0" err="1"/>
              <a:t>hwnd</a:t>
            </a:r>
            <a:r>
              <a:rPr lang="en-US" altLang="zh-CN" dirty="0"/>
              <a:t>, </a:t>
            </a:r>
            <a:r>
              <a:rPr lang="en-US" altLang="zh-CN" dirty="0" smtClean="0"/>
              <a:t>	//</a:t>
            </a:r>
            <a:r>
              <a:rPr lang="zh-CN" altLang="en-US" dirty="0"/>
              <a:t>窗口句柄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/>
              <a:t>    UINT </a:t>
            </a:r>
            <a:r>
              <a:rPr lang="en-US" altLang="zh-CN" dirty="0" err="1"/>
              <a:t>uMsg</a:t>
            </a:r>
            <a:r>
              <a:rPr lang="en-US" altLang="zh-CN" dirty="0"/>
              <a:t>, </a:t>
            </a:r>
            <a:r>
              <a:rPr lang="en-US" altLang="zh-CN" dirty="0" smtClean="0"/>
              <a:t>	//</a:t>
            </a:r>
            <a:r>
              <a:rPr lang="zh-CN" altLang="en-US" dirty="0"/>
              <a:t>消息</a:t>
            </a:r>
            <a:r>
              <a:rPr lang="en-US" altLang="zh-CN" dirty="0"/>
              <a:t>ID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/>
              <a:t>    WPARAM </a:t>
            </a:r>
            <a:r>
              <a:rPr lang="en-US" altLang="zh-CN" dirty="0" err="1"/>
              <a:t>wParam</a:t>
            </a:r>
            <a:r>
              <a:rPr lang="en-US" altLang="zh-CN" dirty="0"/>
              <a:t>, //</a:t>
            </a:r>
            <a:r>
              <a:rPr lang="zh-CN" altLang="en-US" dirty="0"/>
              <a:t>消息参数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/>
              <a:t>    LPARAM </a:t>
            </a:r>
            <a:r>
              <a:rPr lang="en-US" altLang="zh-CN" dirty="0" err="1"/>
              <a:t>lParam</a:t>
            </a:r>
            <a:r>
              <a:rPr lang="en-US" altLang="zh-CN" dirty="0"/>
              <a:t>  </a:t>
            </a:r>
            <a:r>
              <a:rPr lang="en-US" altLang="zh-CN" dirty="0" smtClean="0"/>
              <a:t>	//</a:t>
            </a:r>
            <a:r>
              <a:rPr lang="zh-CN" altLang="en-US" dirty="0"/>
              <a:t>消息参数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消息相关函数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1 </a:t>
            </a:r>
            <a:r>
              <a:rPr lang="en-US" altLang="zh-CN" sz="2400" dirty="0" err="1" smtClean="0"/>
              <a:t>GetMessage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获取消息。</a:t>
            </a:r>
          </a:p>
          <a:p>
            <a:pPr lvl="1" eaLnBrk="1" hangingPunct="1">
              <a:buFont typeface="Arial" charset="0"/>
              <a:buNone/>
            </a:pPr>
            <a:endParaRPr lang="en-US" altLang="zh-CN" sz="2200" dirty="0" smtClean="0"/>
          </a:p>
          <a:p>
            <a:pPr lvl="1" eaLnBrk="1" hangingPunct="1">
              <a:buFont typeface="Arial" charset="0"/>
              <a:buNone/>
            </a:pPr>
            <a:endParaRPr lang="en-US" altLang="zh-CN" sz="2200" dirty="0"/>
          </a:p>
          <a:p>
            <a:pPr lvl="1" eaLnBrk="1" hangingPunct="1">
              <a:buFont typeface="Arial" charset="0"/>
              <a:buNone/>
            </a:pPr>
            <a:endParaRPr lang="en-US" altLang="zh-CN" sz="2200" dirty="0" smtClean="0"/>
          </a:p>
          <a:p>
            <a:pPr lvl="1" eaLnBrk="1" hangingPunct="1">
              <a:buFont typeface="Arial" charset="0"/>
              <a:buNone/>
            </a:pPr>
            <a:endParaRPr lang="en-US" altLang="zh-CN" sz="2200" dirty="0"/>
          </a:p>
          <a:p>
            <a:pPr lvl="1" eaLnBrk="1" hangingPunct="1">
              <a:buFont typeface="Arial" charset="0"/>
              <a:buNone/>
            </a:pPr>
            <a:endParaRPr lang="en-US" altLang="zh-CN" sz="2200" dirty="0" smtClean="0"/>
          </a:p>
          <a:p>
            <a:pPr lvl="1" eaLnBrk="1" hangingPunct="1">
              <a:buFont typeface="Arial" charset="0"/>
              <a:buNone/>
            </a:pPr>
            <a:endParaRPr lang="en-US" altLang="zh-CN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729328" y="2276872"/>
            <a:ext cx="7704856" cy="3494597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54000" rIns="0" bIns="54000" rtlCol="0" anchor="ctr">
            <a:spAutoFit/>
          </a:bodyPr>
          <a:lstStyle/>
          <a:p>
            <a:pPr lvl="1" eaLnBrk="1" hangingPunct="1">
              <a:buFont typeface="Arial" charset="0"/>
              <a:buNone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GetMessage</a:t>
            </a:r>
            <a:r>
              <a:rPr lang="en-US" altLang="zh-CN" sz="2000" dirty="0"/>
              <a:t>(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dirty="0"/>
              <a:t>	LPMSG </a:t>
            </a:r>
            <a:r>
              <a:rPr lang="en-US" altLang="zh-CN" sz="2000" dirty="0" err="1"/>
              <a:t>lpMsg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存放获取到的消息</a:t>
            </a:r>
            <a:r>
              <a:rPr lang="en-US" altLang="zh-CN" sz="2000" dirty="0"/>
              <a:t>BUFF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dirty="0"/>
              <a:t>	HWND </a:t>
            </a:r>
            <a:r>
              <a:rPr lang="en-US" altLang="zh-CN" sz="2000" dirty="0" err="1"/>
              <a:t>hWnd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窗口句柄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UINT </a:t>
            </a:r>
            <a:r>
              <a:rPr lang="en-US" altLang="zh-CN" sz="2000" dirty="0" err="1"/>
              <a:t>wMsgFilterMin</a:t>
            </a:r>
            <a:r>
              <a:rPr lang="en-US" altLang="zh-CN" sz="2000" dirty="0" smtClean="0"/>
              <a:t>,	//</a:t>
            </a:r>
            <a:r>
              <a:rPr lang="zh-CN" altLang="en-US" sz="2000" dirty="0"/>
              <a:t>获取消息的最小</a:t>
            </a:r>
            <a:r>
              <a:rPr lang="en-US" altLang="zh-CN" sz="2000" dirty="0"/>
              <a:t>ID  0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dirty="0"/>
              <a:t>	UINT </a:t>
            </a:r>
            <a:r>
              <a:rPr lang="en-US" altLang="zh-CN" sz="2000" dirty="0" err="1" smtClean="0"/>
              <a:t>wMsgFilterMax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获取消息的最大</a:t>
            </a:r>
            <a:r>
              <a:rPr lang="en-US" altLang="zh-CN" sz="2000" dirty="0"/>
              <a:t>ID </a:t>
            </a:r>
            <a:r>
              <a:rPr lang="en-US" altLang="zh-CN" sz="2000" dirty="0" smtClean="0"/>
              <a:t>0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dirty="0" smtClean="0"/>
              <a:t>);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z="2000" dirty="0"/>
              <a:t>其中：</a:t>
            </a:r>
            <a:endParaRPr lang="en-US" altLang="zh-CN" sz="2000" dirty="0"/>
          </a:p>
          <a:p>
            <a:pPr lvl="1" eaLnBrk="1" hangingPunct="1">
              <a:buFont typeface="Arial" charset="0"/>
              <a:buNone/>
            </a:pPr>
            <a:r>
              <a:rPr lang="en-US" altLang="zh-CN" sz="2000" dirty="0" err="1"/>
              <a:t>lpMsg</a:t>
            </a:r>
            <a:r>
              <a:rPr lang="en-US" altLang="zh-CN" sz="2000" dirty="0"/>
              <a:t> - </a:t>
            </a:r>
            <a:r>
              <a:rPr lang="zh-CN" altLang="en-US" sz="2000" dirty="0"/>
              <a:t>当获取到消息后，将消息的参数存放到</a:t>
            </a:r>
            <a:r>
              <a:rPr lang="en-US" altLang="zh-CN" sz="2000" dirty="0"/>
              <a:t>MSG</a:t>
            </a:r>
            <a:r>
              <a:rPr lang="zh-CN" altLang="en-US" sz="2000" dirty="0"/>
              <a:t>结构中。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dirty="0" err="1"/>
              <a:t>hWnd</a:t>
            </a:r>
            <a:r>
              <a:rPr lang="en-US" altLang="zh-CN" sz="2000" dirty="0"/>
              <a:t> - </a:t>
            </a:r>
            <a:r>
              <a:rPr lang="zh-CN" altLang="en-US" sz="2000" dirty="0"/>
              <a:t>获取到</a:t>
            </a:r>
            <a:r>
              <a:rPr lang="en-US" altLang="zh-CN" sz="2000" dirty="0" err="1"/>
              <a:t>hWnd</a:t>
            </a:r>
            <a:r>
              <a:rPr lang="zh-CN" altLang="en-US" sz="2000" dirty="0"/>
              <a:t>所指定窗口的消息。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000" dirty="0" err="1"/>
              <a:t>wMsgFilterMin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wMsgFilterMax</a:t>
            </a:r>
            <a:r>
              <a:rPr lang="en-US" altLang="zh-CN" sz="2000" dirty="0"/>
              <a:t> -</a:t>
            </a:r>
            <a:r>
              <a:rPr lang="zh-CN" altLang="en-US" sz="2000" dirty="0"/>
              <a:t>只能获取到由它们指定的消息范围内的消息，如果都为</a:t>
            </a:r>
            <a:r>
              <a:rPr lang="en-US" altLang="zh-CN" sz="2000" dirty="0"/>
              <a:t>0</a:t>
            </a:r>
            <a:r>
              <a:rPr lang="zh-CN" altLang="en-US" sz="2000" dirty="0"/>
              <a:t>，表示没有范围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消息相关函数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2 </a:t>
            </a:r>
            <a:r>
              <a:rPr lang="en-US" altLang="zh-CN" sz="4000" dirty="0" err="1" smtClean="0"/>
              <a:t>TranslateMessage</a:t>
            </a:r>
            <a:r>
              <a:rPr lang="en-US" altLang="zh-CN" sz="4000" dirty="0" smtClean="0"/>
              <a:t> </a:t>
            </a:r>
          </a:p>
          <a:p>
            <a:pPr lvl="1" eaLnBrk="1" hangingPunct="1">
              <a:defRPr/>
            </a:pPr>
            <a:r>
              <a:rPr lang="zh-CN" altLang="en-US" sz="3500" dirty="0" smtClean="0"/>
              <a:t>翻译消息。将按键消息，翻译成字符消息。</a:t>
            </a:r>
            <a:endParaRPr lang="en-US" altLang="zh-CN" sz="3500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sz="3500" dirty="0" smtClean="0"/>
              <a:t>检查消息是否是按键的消息，如果不是按键消息，不做任何处理，继续执行。</a:t>
            </a:r>
          </a:p>
          <a:p>
            <a:pPr eaLnBrk="1" hangingPunct="1">
              <a:defRPr/>
            </a:pPr>
            <a:r>
              <a:rPr lang="en-US" altLang="zh-CN" sz="4000" dirty="0" smtClean="0"/>
              <a:t>3 </a:t>
            </a:r>
            <a:r>
              <a:rPr lang="en-US" altLang="zh-CN" sz="4000" dirty="0" err="1" smtClean="0"/>
              <a:t>DispatchMessage</a:t>
            </a:r>
            <a:r>
              <a:rPr lang="en-US" altLang="zh-CN" sz="4000" dirty="0" smtClean="0"/>
              <a:t> </a:t>
            </a:r>
            <a:endParaRPr lang="en-US" altLang="zh-CN" sz="4000" dirty="0"/>
          </a:p>
          <a:p>
            <a:pPr lvl="1" eaLnBrk="1" hangingPunct="1">
              <a:defRPr/>
            </a:pPr>
            <a:r>
              <a:rPr lang="zh-CN" altLang="en-US" sz="3500" dirty="0" smtClean="0"/>
              <a:t>派发消息。将消息派发到该消息所属窗口的窗口处理函数上。</a:t>
            </a:r>
            <a:endParaRPr lang="en-US" altLang="zh-CN" sz="3500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1452" y="2492896"/>
            <a:ext cx="6192688" cy="10156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TranslateMessage</a:t>
            </a:r>
            <a:r>
              <a:rPr lang="en-US" altLang="zh-CN" sz="2000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/>
              <a:t>    	CONST MSG *</a:t>
            </a:r>
            <a:r>
              <a:rPr lang="en-US" altLang="zh-CN" sz="2000" dirty="0" err="1"/>
              <a:t>lpMsg</a:t>
            </a:r>
            <a:r>
              <a:rPr lang="en-US" altLang="zh-CN" sz="2000" dirty="0"/>
              <a:t> //</a:t>
            </a:r>
            <a:r>
              <a:rPr lang="zh-CN" altLang="en-US" sz="2000" dirty="0"/>
              <a:t>要翻译的消息地址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5157192"/>
            <a:ext cx="6192688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LRESULT </a:t>
            </a:r>
            <a:r>
              <a:rPr lang="en-US" altLang="zh-CN" dirty="0" err="1"/>
              <a:t>DispatchMessage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   	CONST MSG *</a:t>
            </a:r>
            <a:r>
              <a:rPr lang="en-US" altLang="zh-CN" dirty="0" err="1"/>
              <a:t>lpmsg</a:t>
            </a:r>
            <a:r>
              <a:rPr lang="en-US" altLang="zh-CN" dirty="0"/>
              <a:t> //</a:t>
            </a:r>
            <a:r>
              <a:rPr lang="zh-CN" altLang="en-US" dirty="0"/>
              <a:t>要派发的消息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	);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常用消息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4525963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4500" dirty="0" smtClean="0"/>
              <a:t>WM_DESTROY</a:t>
            </a:r>
            <a:r>
              <a:rPr lang="en-US" altLang="zh-CN" sz="4100" dirty="0" smtClean="0"/>
              <a:t> </a:t>
            </a:r>
          </a:p>
          <a:p>
            <a:pPr eaLnBrk="1" hangingPunct="1">
              <a:buFontTx/>
              <a:buChar char="-"/>
              <a:defRPr/>
            </a:pPr>
            <a:r>
              <a:rPr lang="zh-CN" altLang="en-US" sz="3800" dirty="0" smtClean="0"/>
              <a:t>窗口被销毁时的消息。</a:t>
            </a:r>
            <a:endParaRPr lang="en-US" altLang="zh-CN" sz="3800" dirty="0" smtClean="0"/>
          </a:p>
          <a:p>
            <a:pPr eaLnBrk="1" hangingPunct="1">
              <a:buFontTx/>
              <a:buChar char="-"/>
              <a:defRPr/>
            </a:pPr>
            <a:r>
              <a:rPr lang="zh-CN" altLang="en-US" sz="3800" dirty="0" smtClean="0"/>
              <a:t>常用于在窗口被销毁之前，做相应的善后处理，例如资源、内存等。</a:t>
            </a:r>
            <a:endParaRPr lang="en-US" altLang="zh-CN" sz="3800" dirty="0" smtClean="0"/>
          </a:p>
          <a:p>
            <a:pPr eaLnBrk="1" hangingPunct="1">
              <a:buFontTx/>
              <a:buChar char="-"/>
              <a:defRPr/>
            </a:pPr>
            <a:r>
              <a:rPr lang="zh-CN" altLang="en-US" sz="3800" dirty="0"/>
              <a:t>无消息参数</a:t>
            </a:r>
            <a:endParaRPr lang="zh-CN" altLang="en-US" sz="3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4500" dirty="0" smtClean="0"/>
              <a:t>WM_SYSCOMMAND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sz="3800" dirty="0" smtClean="0"/>
              <a:t>- </a:t>
            </a:r>
            <a:r>
              <a:rPr lang="zh-CN" altLang="en-US" sz="3800" dirty="0" smtClean="0"/>
              <a:t>系统命令消息，当点击窗口的最大化、最小化、关闭等命令时，收到这个消息。</a:t>
            </a: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 </a:t>
            </a:r>
            <a:r>
              <a:rPr lang="en-US" altLang="zh-CN" sz="3800" dirty="0" smtClean="0"/>
              <a:t>- </a:t>
            </a:r>
            <a:r>
              <a:rPr lang="zh-CN" altLang="en-US" sz="3800" dirty="0" smtClean="0"/>
              <a:t>常用在窗口关闭时，提示用户处理。</a:t>
            </a: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/>
              <a:t> </a:t>
            </a:r>
            <a:r>
              <a:rPr lang="en-US" altLang="zh-CN" sz="3800" dirty="0" smtClean="0"/>
              <a:t>- </a:t>
            </a:r>
            <a:r>
              <a:rPr lang="zh-CN" altLang="en-US" sz="3800" dirty="0" smtClean="0"/>
              <a:t>附加信息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     </a:t>
            </a:r>
            <a:r>
              <a:rPr lang="en-US" altLang="zh-CN" sz="3300" dirty="0" err="1" smtClean="0"/>
              <a:t>wParam</a:t>
            </a:r>
            <a:r>
              <a:rPr lang="en-US" altLang="zh-CN" sz="3300" dirty="0" smtClean="0"/>
              <a:t> - </a:t>
            </a:r>
            <a:r>
              <a:rPr lang="zh-CN" altLang="en-US" sz="3300" dirty="0" smtClean="0"/>
              <a:t>具体点击的位置，例如关闭</a:t>
            </a:r>
            <a:r>
              <a:rPr lang="en-US" altLang="zh-CN" sz="3300" dirty="0" smtClean="0"/>
              <a:t>SC_CLOSE</a:t>
            </a:r>
            <a:r>
              <a:rPr lang="zh-CN" altLang="en-US" sz="3300" dirty="0" smtClean="0"/>
              <a:t>等</a:t>
            </a:r>
            <a:r>
              <a:rPr lang="en-US" altLang="zh-CN" sz="3300" dirty="0" smtClean="0"/>
              <a:t>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	</a:t>
            </a:r>
            <a:r>
              <a:rPr lang="en-US" altLang="zh-CN" sz="3300" dirty="0" err="1" smtClean="0"/>
              <a:t>lParam</a:t>
            </a:r>
            <a:r>
              <a:rPr lang="en-US" altLang="zh-CN" sz="3300" dirty="0" smtClean="0"/>
              <a:t> - </a:t>
            </a:r>
            <a:r>
              <a:rPr lang="zh-CN" altLang="en-US" sz="3300" dirty="0" smtClean="0"/>
              <a:t>鼠标位置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         </a:t>
            </a:r>
            <a:r>
              <a:rPr lang="en-US" altLang="zh-CN" sz="3300" dirty="0" smtClean="0"/>
              <a:t>LOWORD </a:t>
            </a:r>
            <a:r>
              <a:rPr lang="zh-CN" altLang="en-US" sz="3300" dirty="0" smtClean="0"/>
              <a:t>低字 </a:t>
            </a:r>
            <a:r>
              <a:rPr lang="en-US" altLang="zh-CN" sz="3300" dirty="0" smtClean="0"/>
              <a:t>- </a:t>
            </a:r>
            <a:r>
              <a:rPr lang="zh-CN" altLang="en-US" sz="3300" dirty="0" smtClean="0"/>
              <a:t>水平位置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HIWORD  </a:t>
            </a:r>
            <a:r>
              <a:rPr lang="zh-CN" altLang="en-US" sz="3300" dirty="0" smtClean="0"/>
              <a:t>高字 </a:t>
            </a:r>
            <a:r>
              <a:rPr lang="en-US" altLang="zh-CN" sz="3300" dirty="0" smtClean="0"/>
              <a:t>- </a:t>
            </a:r>
            <a:r>
              <a:rPr lang="zh-CN" altLang="en-US" sz="3300" dirty="0" smtClean="0"/>
              <a:t>垂直位置</a:t>
            </a:r>
            <a:endParaRPr lang="zh-CN" altLang="en-US" sz="33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常用消息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WM_CREATE</a:t>
            </a:r>
          </a:p>
          <a:p>
            <a:pPr lvl="1"/>
            <a:r>
              <a:rPr lang="zh-CN" altLang="en-US" sz="2400" dirty="0"/>
              <a:t>在窗口创建成功还未显示之前，收到这个</a:t>
            </a:r>
            <a:r>
              <a:rPr lang="zh-CN" altLang="en-US" sz="2400" dirty="0" smtClean="0"/>
              <a:t>消息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常用于初始化窗口的参数、资源等等，包括创建子窗口</a:t>
            </a:r>
            <a:r>
              <a:rPr lang="zh-CN" altLang="en-US" sz="2400" dirty="0" smtClean="0"/>
              <a:t>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消息参数</a:t>
            </a:r>
            <a:endParaRPr lang="en-US" altLang="zh-CN" sz="2400" dirty="0"/>
          </a:p>
          <a:p>
            <a:pPr lvl="2"/>
            <a:r>
              <a:rPr lang="en-US" altLang="zh-CN" sz="2000" dirty="0" smtClean="0"/>
              <a:t>WPARAM </a:t>
            </a:r>
            <a:r>
              <a:rPr lang="en-US" altLang="zh-CN" sz="2000" dirty="0"/>
              <a:t>- 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使用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LPARAM </a:t>
            </a:r>
            <a:r>
              <a:rPr lang="en-US" altLang="zh-CN" sz="2000" dirty="0"/>
              <a:t>- </a:t>
            </a:r>
            <a:r>
              <a:rPr lang="zh-CN" altLang="en-US" sz="2000" dirty="0"/>
              <a:t>是</a:t>
            </a:r>
            <a:r>
              <a:rPr lang="en-US" altLang="zh-CN" sz="2000" dirty="0"/>
              <a:t>CREATESTRUCT</a:t>
            </a:r>
            <a:r>
              <a:rPr lang="zh-CN" altLang="en-US" sz="2000" dirty="0"/>
              <a:t>结构的指针，保存了</a:t>
            </a:r>
            <a:r>
              <a:rPr lang="en-US" altLang="zh-CN" sz="2000" dirty="0" err="1"/>
              <a:t>CreatWindowEx</a:t>
            </a:r>
            <a:r>
              <a:rPr lang="zh-CN" altLang="en-US" sz="2000" dirty="0"/>
              <a:t>中的</a:t>
            </a:r>
            <a:r>
              <a:rPr lang="en-US" altLang="zh-CN" sz="2000" dirty="0"/>
              <a:t>12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336986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编程基础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500" dirty="0" smtClean="0"/>
              <a:t>Windows</a:t>
            </a:r>
            <a:r>
              <a:rPr lang="zh-CN" altLang="en-US" sz="2500" dirty="0" smtClean="0"/>
              <a:t>应用程序的类型</a:t>
            </a:r>
            <a:endParaRPr lang="en-US" altLang="zh-CN" sz="25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控制台程序 </a:t>
            </a:r>
            <a:r>
              <a:rPr lang="en-US" altLang="zh-CN" sz="2200" dirty="0" smtClean="0"/>
              <a:t>Console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 </a:t>
            </a:r>
            <a:r>
              <a:rPr lang="en-US" altLang="zh-CN" sz="1900" dirty="0" smtClean="0"/>
              <a:t>DOS</a:t>
            </a:r>
            <a:r>
              <a:rPr lang="zh-CN" altLang="en-US" sz="1900" dirty="0" smtClean="0"/>
              <a:t>程序，本身没有窗口，通过</a:t>
            </a:r>
            <a:r>
              <a:rPr lang="en-US" altLang="zh-CN" sz="1900" dirty="0" smtClean="0"/>
              <a:t>Windows</a:t>
            </a:r>
            <a:r>
              <a:rPr lang="zh-CN" altLang="en-US" sz="1900" dirty="0" smtClean="0"/>
              <a:t> </a:t>
            </a:r>
            <a:r>
              <a:rPr lang="en-US" altLang="zh-CN" sz="1900" dirty="0" smtClean="0"/>
              <a:t>DOS</a:t>
            </a:r>
            <a:r>
              <a:rPr lang="zh-CN" altLang="en-US" sz="1900" dirty="0" smtClean="0"/>
              <a:t>窗口执行</a:t>
            </a:r>
            <a:endParaRPr lang="en-US" altLang="zh-CN" sz="19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窗口程序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</a:t>
            </a:r>
            <a:r>
              <a:rPr lang="zh-CN" altLang="en-US" sz="1900" dirty="0" smtClean="0"/>
              <a:t>拥有自己的窗口，可以与用户交互</a:t>
            </a:r>
            <a:endParaRPr lang="en-US" altLang="zh-CN" sz="19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库程序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存放代码、数据的程序，执行文件可以从中取出代码执行和获取数据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－静态库程序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 扩展名</a:t>
            </a:r>
            <a:r>
              <a:rPr lang="en-US" altLang="zh-CN" sz="2200" dirty="0" smtClean="0"/>
              <a:t>LIB</a:t>
            </a:r>
            <a:r>
              <a:rPr lang="zh-CN" altLang="en-US" sz="2200" dirty="0" smtClean="0"/>
              <a:t>，在编译链接程序时，将代码放入到执行文件中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－</a:t>
            </a:r>
            <a:r>
              <a:rPr lang="zh-CN" altLang="en-US" sz="2200" dirty="0" smtClean="0"/>
              <a:t>动态库程序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扩展名</a:t>
            </a:r>
            <a:r>
              <a:rPr lang="en-US" altLang="zh-CN" sz="2200" dirty="0" smtClean="0"/>
              <a:t>DLL</a:t>
            </a:r>
            <a:r>
              <a:rPr lang="zh-CN" altLang="en-US" sz="2200" dirty="0" smtClean="0"/>
              <a:t>，在执行文件执行时从中获取代码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常用消息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WM_SIZE</a:t>
            </a:r>
          </a:p>
          <a:p>
            <a:pPr lvl="1"/>
            <a:r>
              <a:rPr lang="zh-CN" altLang="en-US" dirty="0"/>
              <a:t>在窗口的大小发生变化后，会收到</a:t>
            </a:r>
            <a:r>
              <a:rPr lang="en-US" altLang="zh-CN" dirty="0" smtClean="0"/>
              <a:t>WM_SIZE</a:t>
            </a:r>
          </a:p>
          <a:p>
            <a:pPr lvl="1"/>
            <a:r>
              <a:rPr lang="zh-CN" altLang="en-US" dirty="0"/>
              <a:t>常用于窗口大小变化后，调整窗口内各个部分的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WPARAM	- </a:t>
            </a:r>
            <a:r>
              <a:rPr lang="zh-CN" altLang="en-US" dirty="0"/>
              <a:t>窗口大小变化的</a:t>
            </a:r>
            <a:r>
              <a:rPr lang="zh-CN" altLang="en-US" dirty="0" smtClean="0"/>
              <a:t>原因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LPARAM	- </a:t>
            </a:r>
            <a:r>
              <a:rPr lang="zh-CN" altLang="en-US" dirty="0"/>
              <a:t>变化窗口客户区的</a:t>
            </a:r>
            <a:r>
              <a:rPr lang="zh-CN" altLang="en-US" dirty="0" smtClean="0"/>
              <a:t>大小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LOWORD - </a:t>
            </a:r>
            <a:r>
              <a:rPr lang="zh-CN" altLang="en-US" dirty="0"/>
              <a:t>变化后的</a:t>
            </a:r>
            <a:r>
              <a:rPr lang="zh-CN" altLang="en-US" dirty="0" smtClean="0"/>
              <a:t>宽度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HIWORD  - </a:t>
            </a:r>
            <a:r>
              <a:rPr lang="zh-CN" altLang="en-US" dirty="0"/>
              <a:t>变化后的高度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058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常用消息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WM_QUIT</a:t>
            </a:r>
          </a:p>
          <a:p>
            <a:pPr lvl="1"/>
            <a:r>
              <a:rPr lang="zh-CN" altLang="en-US" dirty="0"/>
              <a:t>用于结束消息循环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/>
              <a:t>当</a:t>
            </a:r>
            <a:r>
              <a:rPr lang="en-US" altLang="zh-CN" dirty="0" err="1"/>
              <a:t>GetMessage</a:t>
            </a:r>
            <a:r>
              <a:rPr lang="zh-CN" altLang="en-US" dirty="0"/>
              <a:t>收到这个消息后，会返回</a:t>
            </a:r>
            <a:r>
              <a:rPr lang="en-US" altLang="zh-CN" dirty="0"/>
              <a:t>FALSE</a:t>
            </a:r>
            <a:r>
              <a:rPr lang="zh-CN" altLang="en-US" dirty="0"/>
              <a:t>，结束</a:t>
            </a:r>
            <a:r>
              <a:rPr lang="en-US" altLang="zh-CN" dirty="0"/>
              <a:t>while</a:t>
            </a:r>
            <a:r>
              <a:rPr lang="zh-CN" altLang="en-US" dirty="0"/>
              <a:t>处理，退出消息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消息参数</a:t>
            </a:r>
            <a:endParaRPr lang="en-US" altLang="zh-CN" dirty="0"/>
          </a:p>
          <a:p>
            <a:pPr lvl="2"/>
            <a:r>
              <a:rPr lang="en-US" altLang="zh-CN" dirty="0" err="1" smtClean="0"/>
              <a:t>wParam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en-US" altLang="zh-CN" dirty="0" err="1"/>
              <a:t>PostQuitMessage</a:t>
            </a:r>
            <a:r>
              <a:rPr lang="en-US" altLang="zh-CN" dirty="0"/>
              <a:t> </a:t>
            </a:r>
            <a:r>
              <a:rPr lang="zh-CN" altLang="en-US" dirty="0"/>
              <a:t>函数传递的</a:t>
            </a:r>
            <a:r>
              <a:rPr lang="zh-CN" altLang="en-US" dirty="0" smtClean="0"/>
              <a:t>参数。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lParam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不使用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303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消息的获取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400" dirty="0" err="1" smtClean="0"/>
              <a:t>GetMessage</a:t>
            </a:r>
            <a:r>
              <a:rPr lang="en-US" altLang="zh-CN" sz="2400" dirty="0" smtClean="0"/>
              <a:t> 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从系统获取消息，将消息从系统中移除，阻塞函数。当系统无消息时，</a:t>
            </a:r>
            <a:r>
              <a:rPr lang="en-US" altLang="zh-CN" sz="2000" dirty="0" err="1" smtClean="0"/>
              <a:t>GetMessage</a:t>
            </a:r>
            <a:r>
              <a:rPr lang="zh-CN" altLang="en-US" sz="2000" dirty="0" smtClean="0"/>
              <a:t>会等候下一条消息。</a:t>
            </a:r>
          </a:p>
          <a:p>
            <a:pPr eaLnBrk="1" hangingPunct="1">
              <a:defRPr/>
            </a:pPr>
            <a:r>
              <a:rPr lang="en-US" altLang="zh-CN" sz="2400" dirty="0" err="1" smtClean="0"/>
              <a:t>PeekMessage</a:t>
            </a:r>
            <a:r>
              <a:rPr lang="en-US" altLang="zh-CN" sz="2400" dirty="0" smtClean="0"/>
              <a:t> 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以查看的方式从系统获取消息，可以不将消息从系统移除，非阻塞函数。当系统无消息时，返回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，继续执行后续代码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7624" y="3739621"/>
            <a:ext cx="6984776" cy="230832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PeekMessage</a:t>
            </a:r>
            <a:r>
              <a:rPr lang="en-US" altLang="zh-CN" dirty="0"/>
              <a:t>(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dirty="0"/>
              <a:t>LPMSG </a:t>
            </a:r>
            <a:r>
              <a:rPr lang="en-US" altLang="zh-CN" dirty="0" err="1"/>
              <a:t>lpMsg</a:t>
            </a:r>
            <a:r>
              <a:rPr lang="en-US" altLang="zh-CN" dirty="0"/>
              <a:t>,        </a:t>
            </a:r>
            <a:r>
              <a:rPr lang="en-US" altLang="zh-CN" dirty="0" smtClean="0"/>
              <a:t>       // </a:t>
            </a:r>
            <a:r>
              <a:rPr lang="en-US" altLang="zh-CN" dirty="0"/>
              <a:t>message information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dirty="0"/>
              <a:t>HWND </a:t>
            </a:r>
            <a:r>
              <a:rPr lang="en-US" altLang="zh-CN" dirty="0" err="1"/>
              <a:t>hWnd</a:t>
            </a:r>
            <a:r>
              <a:rPr lang="en-US" altLang="zh-CN" dirty="0"/>
              <a:t>,           </a:t>
            </a:r>
            <a:r>
              <a:rPr lang="en-US" altLang="zh-CN" dirty="0" smtClean="0"/>
              <a:t>     // </a:t>
            </a:r>
            <a:r>
              <a:rPr lang="en-US" altLang="zh-CN" dirty="0"/>
              <a:t>handle to window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dirty="0"/>
              <a:t>UINT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wMsgFilterMin</a:t>
            </a:r>
            <a:r>
              <a:rPr lang="en-US" altLang="zh-CN" dirty="0"/>
              <a:t>,  // first message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dirty="0"/>
              <a:t>UINT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wMsgFilterMax</a:t>
            </a:r>
            <a:r>
              <a:rPr lang="en-US" altLang="zh-CN" dirty="0"/>
              <a:t>, </a:t>
            </a:r>
            <a:r>
              <a:rPr lang="en-US" altLang="zh-CN" dirty="0" smtClean="0"/>
              <a:t>// </a:t>
            </a:r>
            <a:r>
              <a:rPr lang="en-US" altLang="zh-CN" dirty="0"/>
              <a:t>last message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dirty="0"/>
              <a:t>UINT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wRemoveMsg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移</a:t>
            </a:r>
            <a:r>
              <a:rPr lang="zh-CN" altLang="en-US" dirty="0"/>
              <a:t>除标识  </a:t>
            </a:r>
            <a:endParaRPr lang="en-US" altLang="zh-CN" dirty="0"/>
          </a:p>
          <a:p>
            <a:pPr lvl="1">
              <a:buFont typeface="Arial" charset="0"/>
              <a:buNone/>
              <a:defRPr/>
            </a:pPr>
            <a:r>
              <a:rPr lang="en-US" altLang="zh-CN" dirty="0"/>
              <a:t>                               </a:t>
            </a:r>
            <a:r>
              <a:rPr lang="en-US" altLang="zh-CN" dirty="0" smtClean="0"/>
              <a:t>       // PM_REMOVE </a:t>
            </a:r>
            <a:r>
              <a:rPr lang="en-US" altLang="zh-CN" dirty="0"/>
              <a:t>/ PM_NOREMOVE</a:t>
            </a:r>
            <a:endParaRPr lang="zh-CN" altLang="en-US" dirty="0"/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消息的发送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dirty="0" err="1" smtClean="0"/>
              <a:t>SendMessage</a:t>
            </a:r>
            <a:r>
              <a:rPr lang="en-US" altLang="zh-CN" sz="2800" dirty="0" smtClean="0"/>
              <a:t> 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发送消息，会等候消息处理的结果。</a:t>
            </a:r>
          </a:p>
          <a:p>
            <a:pPr eaLnBrk="1" hangingPunct="1">
              <a:defRPr/>
            </a:pPr>
            <a:r>
              <a:rPr lang="en-US" altLang="zh-CN" sz="2800" dirty="0" err="1" smtClean="0"/>
              <a:t>PostMessage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 smtClean="0"/>
              <a:t>投递消息，消息发出后立刻返回，不等候消息执行结果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47664" y="4077072"/>
            <a:ext cx="5832648" cy="175432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SendMessage</a:t>
            </a:r>
            <a:r>
              <a:rPr lang="en-US" altLang="zh-CN" dirty="0"/>
              <a:t>/</a:t>
            </a:r>
            <a:r>
              <a:rPr lang="en-US" altLang="zh-CN" dirty="0" err="1"/>
              <a:t>PostMessage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HWND     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	//</a:t>
            </a:r>
            <a:r>
              <a:rPr lang="zh-CN" altLang="en-US" dirty="0"/>
              <a:t>消息发送的目的窗口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UINT         </a:t>
            </a:r>
            <a:r>
              <a:rPr lang="en-US" altLang="zh-CN" dirty="0" err="1" smtClean="0"/>
              <a:t>Msg</a:t>
            </a:r>
            <a:r>
              <a:rPr lang="en-US" altLang="zh-CN" dirty="0"/>
              <a:t>, </a:t>
            </a:r>
            <a:r>
              <a:rPr lang="en-US" altLang="zh-CN" dirty="0" smtClean="0"/>
              <a:t>	//</a:t>
            </a:r>
            <a:r>
              <a:rPr lang="zh-CN" altLang="en-US" dirty="0"/>
              <a:t>消息</a:t>
            </a:r>
            <a:r>
              <a:rPr lang="en-US" altLang="zh-CN" dirty="0"/>
              <a:t>ID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WPARAM </a:t>
            </a:r>
            <a:r>
              <a:rPr lang="en-US" altLang="zh-CN" dirty="0" err="1"/>
              <a:t>wParam</a:t>
            </a:r>
            <a:r>
              <a:rPr lang="en-US" altLang="zh-CN" dirty="0"/>
              <a:t>, </a:t>
            </a:r>
            <a:r>
              <a:rPr lang="en-US" altLang="zh-CN" dirty="0" smtClean="0"/>
              <a:t>	//</a:t>
            </a:r>
            <a:r>
              <a:rPr lang="zh-CN" altLang="en-US" dirty="0"/>
              <a:t>消息参数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LPARAM  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 	//</a:t>
            </a:r>
            <a:r>
              <a:rPr lang="zh-CN" altLang="en-US" dirty="0"/>
              <a:t>消息参数</a:t>
            </a:r>
            <a:r>
              <a:rPr lang="en-US" altLang="zh-CN" dirty="0"/>
              <a:t>          </a:t>
            </a:r>
            <a:endParaRPr lang="zh-CN" altLang="en-US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消息的</a:t>
            </a:r>
            <a:r>
              <a:rPr lang="zh-CN" altLang="en-US" dirty="0"/>
              <a:t>分类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系统消息</a:t>
            </a:r>
            <a:r>
              <a:rPr lang="en-US" altLang="zh-CN" sz="2800" dirty="0" smtClean="0"/>
              <a:t> </a:t>
            </a:r>
          </a:p>
          <a:p>
            <a:pPr lvl="1" eaLnBrk="1" hangingPunct="1">
              <a:defRPr/>
            </a:pPr>
            <a:r>
              <a:rPr lang="en-US" altLang="zh-CN" sz="2400" dirty="0"/>
              <a:t>ID</a:t>
            </a:r>
            <a:r>
              <a:rPr lang="zh-CN" altLang="en-US" sz="2400" dirty="0"/>
              <a:t>范围 </a:t>
            </a:r>
            <a:r>
              <a:rPr lang="en-US" altLang="zh-CN" sz="2400" dirty="0"/>
              <a:t>0 - </a:t>
            </a:r>
            <a:r>
              <a:rPr lang="en-US" altLang="zh-CN" sz="2400" dirty="0" smtClean="0"/>
              <a:t>0x03FF</a:t>
            </a:r>
            <a:r>
              <a:rPr lang="zh-CN" altLang="en-US" sz="2400" dirty="0" smtClean="0"/>
              <a:t>发送消息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/>
              <a:t>由系统定义好的消息，可以在程序中直接使用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sz="2800" dirty="0"/>
              <a:t>用户自定义消息 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en-US" altLang="zh-CN" sz="2400" dirty="0"/>
              <a:t>ID</a:t>
            </a:r>
            <a:r>
              <a:rPr lang="zh-CN" altLang="en-US" sz="2400" dirty="0"/>
              <a:t>范围 </a:t>
            </a:r>
            <a:r>
              <a:rPr lang="en-US" altLang="zh-CN" sz="2400" dirty="0"/>
              <a:t>0x0400 - </a:t>
            </a:r>
            <a:r>
              <a:rPr lang="en-US" altLang="zh-CN" sz="2400" dirty="0" smtClean="0"/>
              <a:t>0x7FFF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由用户自己定义，满足用户自己的需求。由用户自己发出消息，并响应</a:t>
            </a:r>
            <a:r>
              <a:rPr lang="zh-CN" altLang="en-US" sz="2400" dirty="0" smtClean="0"/>
              <a:t>处理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 smtClean="0"/>
              <a:t>自定义</a:t>
            </a:r>
            <a:r>
              <a:rPr lang="zh-CN" altLang="en-US" sz="2400" dirty="0"/>
              <a:t>消息宏：</a:t>
            </a:r>
            <a:r>
              <a:rPr lang="en-US" altLang="zh-CN" sz="2400" dirty="0"/>
              <a:t>WM_USER </a:t>
            </a:r>
          </a:p>
          <a:p>
            <a:pPr eaLnBrk="1" hangingPunct="1">
              <a:buNone/>
              <a:defRPr/>
            </a:pPr>
            <a:r>
              <a:rPr lang="en-US" altLang="zh-CN" dirty="0"/>
              <a:t>     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03648" y="5373216"/>
            <a:ext cx="5112568" cy="4001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None/>
              <a:defRPr/>
            </a:pPr>
            <a:r>
              <a:rPr lang="en-US" altLang="zh-CN" sz="2000" dirty="0"/>
              <a:t>#define WM_MYMESSAGE </a:t>
            </a:r>
            <a:r>
              <a:rPr lang="en-US" altLang="zh-CN" sz="2000" dirty="0" err="1"/>
              <a:t>WM_USER+n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05509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消息</a:t>
            </a:r>
            <a:r>
              <a:rPr lang="zh-CN" altLang="en-US" dirty="0"/>
              <a:t>队列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7133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概念</a:t>
            </a:r>
            <a:r>
              <a:rPr lang="en-US" altLang="zh-CN" sz="2800" dirty="0" smtClean="0"/>
              <a:t> </a:t>
            </a:r>
          </a:p>
          <a:p>
            <a:pPr lvl="1" eaLnBrk="1" hangingPunct="1">
              <a:defRPr/>
            </a:pPr>
            <a:r>
              <a:rPr lang="zh-CN" altLang="en-US" sz="2400" dirty="0"/>
              <a:t>消息</a:t>
            </a:r>
            <a:r>
              <a:rPr lang="zh-CN" altLang="en-US" sz="2400" dirty="0" smtClean="0"/>
              <a:t>队列是用于</a:t>
            </a:r>
            <a:r>
              <a:rPr lang="zh-CN" altLang="en-US" sz="2400" dirty="0"/>
              <a:t>存放消息的一个队列，消息在队列中先入先出。所有窗口程序都具有消息队列。程序可以从队列中获取</a:t>
            </a:r>
            <a:r>
              <a:rPr lang="zh-CN" altLang="en-US" sz="2400" dirty="0" smtClean="0"/>
              <a:t>消息</a:t>
            </a:r>
          </a:p>
          <a:p>
            <a:pPr eaLnBrk="1" hangingPunct="1">
              <a:defRPr/>
            </a:pPr>
            <a:r>
              <a:rPr lang="zh-CN" altLang="en-US" sz="2800" dirty="0" smtClean="0"/>
              <a:t>消息队列的类型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/>
              <a:t>系统消息</a:t>
            </a:r>
            <a:r>
              <a:rPr lang="zh-CN" altLang="en-US" sz="2400" dirty="0" smtClean="0"/>
              <a:t>队列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000" dirty="0"/>
              <a:t>由系统维护的消息队列。存放系统产生的消息，例如鼠标、键盘等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400" dirty="0"/>
              <a:t>程序消息</a:t>
            </a:r>
            <a:r>
              <a:rPr lang="zh-CN" altLang="en-US" sz="2400" dirty="0" smtClean="0"/>
              <a:t>队列</a:t>
            </a:r>
            <a:endParaRPr lang="en-US" altLang="zh-CN" sz="2400" dirty="0" smtClean="0"/>
          </a:p>
          <a:p>
            <a:pPr lvl="2" eaLnBrk="1" hangingPunct="1">
              <a:defRPr/>
            </a:pPr>
            <a:r>
              <a:rPr lang="zh-CN" altLang="en-US" sz="2000" dirty="0"/>
              <a:t>属于每一个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线程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消息队列。由</a:t>
            </a:r>
            <a:r>
              <a:rPr lang="zh-CN" altLang="en-US" sz="2000" dirty="0" smtClean="0"/>
              <a:t>应用程序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线程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维护</a:t>
            </a:r>
            <a:endParaRPr lang="en-US" altLang="zh-CN" sz="20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消息队列的关系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sz="2400" dirty="0"/>
              <a:t>当鼠标、键盘产生消息时，会将消息存放到系统消息队列</a:t>
            </a:r>
          </a:p>
          <a:p>
            <a:pPr lvl="1" eaLnBrk="1" hangingPunct="1">
              <a:defRPr/>
            </a:pPr>
            <a:r>
              <a:rPr lang="zh-CN" altLang="en-US" sz="2400" dirty="0"/>
              <a:t>系统会根据存放的消息，找到对应窗口的消息</a:t>
            </a:r>
            <a:r>
              <a:rPr lang="zh-CN" altLang="en-US" sz="2400" dirty="0" smtClean="0"/>
              <a:t>队列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/>
              <a:t>将消息投递到程序的消息队列</a:t>
            </a:r>
            <a:r>
              <a:rPr lang="zh-CN" altLang="en-US" sz="2400" dirty="0" smtClean="0"/>
              <a:t>中</a:t>
            </a:r>
            <a:r>
              <a:rPr lang="en-US" altLang="zh-CN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738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消息和消息队列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446393" cy="47847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400" dirty="0" smtClean="0"/>
              <a:t>根据消息和消息队列之间使用关系，将消息分成两类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000" dirty="0" smtClean="0"/>
              <a:t>队列消息   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消息的发送和获取，都是通过消息队列完成。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非队列消息 </a:t>
            </a:r>
            <a:r>
              <a:rPr lang="en-US" altLang="zh-CN" sz="2000" dirty="0" smtClean="0"/>
              <a:t>- </a:t>
            </a:r>
            <a:r>
              <a:rPr lang="zh-CN" altLang="en-US" sz="2000" dirty="0" smtClean="0"/>
              <a:t>直接调用消息的窗口处理完成</a:t>
            </a:r>
          </a:p>
          <a:p>
            <a:pPr eaLnBrk="1" hangingPunct="1">
              <a:defRPr/>
            </a:pPr>
            <a:r>
              <a:rPr lang="zh-CN" altLang="en-US" sz="2400" dirty="0" smtClean="0"/>
              <a:t>队列消息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消息发送后，首先放入队列，然后通过消息循环，从队列当中获取</a:t>
            </a:r>
            <a:endParaRPr lang="en-US" altLang="zh-CN" sz="2000" dirty="0"/>
          </a:p>
          <a:p>
            <a:pPr lvl="2" eaLnBrk="1" hangingPunct="1">
              <a:defRPr/>
            </a:pPr>
            <a:r>
              <a:rPr lang="en-US" altLang="zh-CN" sz="1800" dirty="0" err="1" smtClean="0"/>
              <a:t>GetMessage</a:t>
            </a:r>
            <a:r>
              <a:rPr lang="en-US" altLang="zh-CN" sz="1800" dirty="0" smtClean="0"/>
              <a:t> - </a:t>
            </a:r>
            <a:r>
              <a:rPr lang="zh-CN" altLang="en-US" sz="1800" dirty="0" smtClean="0"/>
              <a:t>从消息队列中获取消息</a:t>
            </a:r>
            <a:endParaRPr lang="en-US" altLang="zh-CN" sz="1800" dirty="0" smtClean="0"/>
          </a:p>
          <a:p>
            <a:pPr lvl="2" eaLnBrk="1" hangingPunct="1">
              <a:defRPr/>
            </a:pPr>
            <a:r>
              <a:rPr lang="en-US" altLang="zh-CN" sz="1800" dirty="0" err="1" smtClean="0"/>
              <a:t>PostMessage</a:t>
            </a:r>
            <a:r>
              <a:rPr lang="en-US" altLang="zh-CN" sz="1800" dirty="0" smtClean="0"/>
              <a:t> - </a:t>
            </a:r>
            <a:r>
              <a:rPr lang="zh-CN" altLang="en-US" sz="1800" dirty="0" smtClean="0"/>
              <a:t>将消息投递到消息队列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常见队列消息：</a:t>
            </a:r>
            <a:r>
              <a:rPr lang="en-US" altLang="zh-CN" sz="2000" dirty="0" smtClean="0"/>
              <a:t>WM_PAINT</a:t>
            </a:r>
            <a:r>
              <a:rPr lang="zh-CN" altLang="en-US" sz="2000" dirty="0" smtClean="0"/>
              <a:t>、键盘、鼠标、定时器</a:t>
            </a:r>
          </a:p>
          <a:p>
            <a:pPr eaLnBrk="1" hangingPunct="1">
              <a:defRPr/>
            </a:pPr>
            <a:r>
              <a:rPr lang="zh-CN" altLang="en-US" sz="2400" dirty="0" smtClean="0"/>
              <a:t>非队列消息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消息发送时，首先查找消息接收窗口的窗口处理函数，直接调用处理函数，完成消息的处理。</a:t>
            </a:r>
            <a:endParaRPr lang="en-US" altLang="zh-CN" sz="2000" dirty="0" smtClean="0"/>
          </a:p>
          <a:p>
            <a:pPr lvl="2" eaLnBrk="1" hangingPunct="1">
              <a:defRPr/>
            </a:pPr>
            <a:r>
              <a:rPr lang="en-US" altLang="zh-CN" sz="1800" dirty="0" err="1" smtClean="0"/>
              <a:t>SendMessage</a:t>
            </a:r>
            <a:r>
              <a:rPr lang="en-US" altLang="zh-CN" sz="1800" dirty="0" smtClean="0"/>
              <a:t> - </a:t>
            </a:r>
            <a:r>
              <a:rPr lang="zh-CN" altLang="en-US" sz="1800" dirty="0" smtClean="0"/>
              <a:t>直接将消息发送给窗口的处理函数，并等候处理结果</a:t>
            </a:r>
            <a:endParaRPr lang="en-US" altLang="zh-CN" sz="1800" dirty="0" smtClean="0"/>
          </a:p>
          <a:p>
            <a:pPr lvl="1" eaLnBrk="1" hangingPunct="1">
              <a:defRPr/>
            </a:pPr>
            <a:r>
              <a:rPr lang="zh-CN" altLang="en-US" sz="2000" dirty="0" smtClean="0"/>
              <a:t>常见消息：</a:t>
            </a:r>
            <a:r>
              <a:rPr lang="en-US" altLang="zh-CN" sz="2000" dirty="0" smtClean="0"/>
              <a:t>WM_CREATE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WM_SIZE</a:t>
            </a:r>
            <a:r>
              <a:rPr lang="zh-CN" altLang="en-US" sz="2000" dirty="0" smtClean="0"/>
              <a:t>等。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err="1" smtClean="0"/>
              <a:t>GetMessage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PeekMessage</a:t>
            </a:r>
            <a:r>
              <a:rPr lang="zh-CN" altLang="en-US" dirty="0" smtClean="0"/>
              <a:t>次序</a:t>
            </a: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1 </a:t>
            </a:r>
            <a:r>
              <a:rPr lang="zh-CN" altLang="en-US" sz="2200" dirty="0" smtClean="0"/>
              <a:t>在程序（线程）消息队列查找消息，如果队列有消息，检查消息是否满足指定条件</a:t>
            </a:r>
            <a:r>
              <a:rPr lang="en-US" altLang="zh-CN" sz="2200" dirty="0" smtClean="0"/>
              <a:t>(HWND,ID</a:t>
            </a:r>
            <a:r>
              <a:rPr lang="zh-CN" altLang="en-US" sz="2200" dirty="0" smtClean="0"/>
              <a:t>范围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，不满足条件就不会取出消息，否则从队列取出消息返回。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2 </a:t>
            </a:r>
            <a:r>
              <a:rPr lang="zh-CN" altLang="en-US" sz="2200" dirty="0" smtClean="0"/>
              <a:t>如果程序（线程）消息队列没有消息，向系统消息队列获取属于本程序的消息。如果系统队列的当前消息属于本程序，系统会将消息转发到程序消息队列中。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3 </a:t>
            </a:r>
            <a:r>
              <a:rPr lang="zh-CN" altLang="en-US" sz="2200" dirty="0" smtClean="0"/>
              <a:t>如果系统消息队列也没有消息，检查当前进程的所有窗口的需要重新绘制的区域，如果发现有需要绘制的区域，产生</a:t>
            </a:r>
            <a:r>
              <a:rPr lang="en-US" altLang="zh-CN" sz="2200" dirty="0" smtClean="0"/>
              <a:t>WM_PAINT</a:t>
            </a:r>
            <a:r>
              <a:rPr lang="zh-CN" altLang="en-US" sz="2200" dirty="0" smtClean="0"/>
              <a:t>消息，取得消息返回处理。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4 </a:t>
            </a:r>
            <a:r>
              <a:rPr lang="zh-CN" altLang="en-US" sz="2200" dirty="0" smtClean="0"/>
              <a:t>如果没有重新绘制区域，检查定时器如果有到时的定时器，产生</a:t>
            </a:r>
            <a:r>
              <a:rPr lang="en-US" altLang="zh-CN" sz="2200" dirty="0" smtClean="0"/>
              <a:t>WM_TIMER,</a:t>
            </a:r>
            <a:r>
              <a:rPr lang="zh-CN" altLang="en-US" sz="2200" dirty="0" smtClean="0"/>
              <a:t>返回处理执行。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5 </a:t>
            </a:r>
            <a:r>
              <a:rPr lang="zh-CN" altLang="en-US" sz="2200" dirty="0" smtClean="0"/>
              <a:t>如果没有到时的定时器，整理程序的资源、内存等等。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6 </a:t>
            </a:r>
            <a:r>
              <a:rPr lang="en-US" altLang="zh-CN" sz="2200" dirty="0" err="1" smtClean="0"/>
              <a:t>GetMessage</a:t>
            </a:r>
            <a:r>
              <a:rPr lang="zh-CN" altLang="en-US" sz="2200" dirty="0" smtClean="0"/>
              <a:t>会继续等候下一条消息。</a:t>
            </a:r>
            <a:r>
              <a:rPr lang="en-US" altLang="zh-CN" sz="2200" dirty="0" err="1" smtClean="0"/>
              <a:t>PeekMessage</a:t>
            </a:r>
            <a:r>
              <a:rPr lang="zh-CN" altLang="en-US" sz="2200" dirty="0" smtClean="0"/>
              <a:t>会返回</a:t>
            </a:r>
            <a:r>
              <a:rPr lang="en-US" altLang="zh-CN" sz="2200" dirty="0" smtClean="0"/>
              <a:t>FALSE</a:t>
            </a:r>
            <a:r>
              <a:rPr lang="zh-CN" altLang="en-US" sz="2200" dirty="0" smtClean="0"/>
              <a:t>，交出程序的控制权。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注意：</a:t>
            </a:r>
            <a:r>
              <a:rPr lang="en-US" altLang="zh-CN" sz="2200" dirty="0" err="1" smtClean="0"/>
              <a:t>GetMessage</a:t>
            </a:r>
            <a:r>
              <a:rPr lang="zh-CN" altLang="en-US" sz="2200" dirty="0" smtClean="0"/>
              <a:t>如果获取到是</a:t>
            </a:r>
            <a:r>
              <a:rPr lang="en-US" altLang="zh-CN" sz="2200" dirty="0" smtClean="0"/>
              <a:t>WM_QUIT,</a:t>
            </a:r>
            <a:r>
              <a:rPr lang="zh-CN" altLang="en-US" sz="2200" dirty="0" smtClean="0"/>
              <a:t>函数会返回</a:t>
            </a:r>
            <a:r>
              <a:rPr lang="en-US" altLang="zh-CN" sz="2200" dirty="0" smtClean="0"/>
              <a:t>FALSE</a:t>
            </a:r>
            <a:r>
              <a:rPr lang="zh-CN" altLang="en-US" sz="2200" dirty="0" smtClean="0"/>
              <a:t>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绘图消息－</a:t>
            </a:r>
            <a:r>
              <a:rPr lang="en-US" altLang="zh-CN" smtClean="0"/>
              <a:t>WM_PAINT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WM_PAINT</a:t>
            </a:r>
          </a:p>
          <a:p>
            <a:pPr lvl="1" eaLnBrk="1" hangingPunct="1">
              <a:defRPr/>
            </a:pPr>
            <a:r>
              <a:rPr lang="zh-CN" altLang="en-US" sz="2400" dirty="0"/>
              <a:t>当窗口需要绘制的时候，会发送窗口处理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/>
              <a:t>窗口无效区域 </a:t>
            </a:r>
            <a:endParaRPr lang="en-US" altLang="zh-CN" sz="2400" dirty="0"/>
          </a:p>
          <a:p>
            <a:pPr lvl="2" eaLnBrk="1" hangingPunct="1">
              <a:defRPr/>
            </a:pPr>
            <a:r>
              <a:rPr lang="zh-CN" altLang="en-US" sz="2000" dirty="0"/>
              <a:t>被声明成需要重新绘制的区域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 eaLnBrk="1" hangingPunct="1">
              <a:defRPr/>
            </a:pPr>
            <a:endParaRPr lang="en-US" altLang="zh-CN" sz="2000" dirty="0"/>
          </a:p>
          <a:p>
            <a:pPr lvl="2" eaLnBrk="1" hangingPunct="1">
              <a:defRPr/>
            </a:pPr>
            <a:endParaRPr lang="en-US" altLang="zh-CN" sz="2000" dirty="0" smtClean="0"/>
          </a:p>
          <a:p>
            <a:pPr lvl="2" eaLnBrk="1" hangingPunct="1">
              <a:defRPr/>
            </a:pPr>
            <a:endParaRPr lang="en-US" altLang="zh-CN" sz="2000" dirty="0"/>
          </a:p>
          <a:p>
            <a:pPr lvl="2" eaLnBrk="1" hangingPunct="1">
              <a:defRPr/>
            </a:pPr>
            <a:endParaRPr lang="en-US" altLang="zh-CN" sz="2000" dirty="0"/>
          </a:p>
          <a:p>
            <a:pPr lvl="2" eaLnBrk="1" hangingPunct="1">
              <a:defRPr/>
            </a:pPr>
            <a:r>
              <a:rPr lang="zh-CN" altLang="en-US" sz="2000" dirty="0"/>
              <a:t>在程序中，如果需要绘制窗口，调用函数声明窗口无效区域</a:t>
            </a:r>
            <a:r>
              <a:rPr lang="zh-CN" altLang="en-US" sz="2000" dirty="0" smtClean="0"/>
              <a:t>。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消息</a:t>
            </a:r>
            <a:r>
              <a:rPr lang="zh-CN" altLang="en-US" sz="2400" dirty="0"/>
              <a:t>参数</a:t>
            </a:r>
            <a:endParaRPr lang="en-US" altLang="zh-CN" sz="2400" dirty="0"/>
          </a:p>
          <a:p>
            <a:pPr lvl="2" eaLnBrk="1" hangingPunct="1">
              <a:defRPr/>
            </a:pPr>
            <a:r>
              <a:rPr lang="en-US" altLang="zh-CN" sz="1800" dirty="0"/>
              <a:t>WPARAM - </a:t>
            </a:r>
            <a:r>
              <a:rPr lang="zh-CN" altLang="en-US" sz="1800" dirty="0"/>
              <a:t>不使用</a:t>
            </a:r>
            <a:endParaRPr lang="en-US" altLang="zh-CN" sz="1800" dirty="0"/>
          </a:p>
          <a:p>
            <a:pPr lvl="2" eaLnBrk="1" hangingPunct="1">
              <a:defRPr/>
            </a:pPr>
            <a:r>
              <a:rPr lang="en-US" altLang="zh-CN" sz="1800" dirty="0"/>
              <a:t>LPARAM - </a:t>
            </a:r>
            <a:r>
              <a:rPr lang="zh-CN" altLang="en-US" sz="1800" dirty="0"/>
              <a:t>不使用</a:t>
            </a:r>
          </a:p>
          <a:p>
            <a:pPr lvl="2" eaLnBrk="1" hangingPunct="1">
              <a:defRPr/>
            </a:pPr>
            <a:endParaRPr lang="en-US" altLang="zh-CN" sz="2000" dirty="0"/>
          </a:p>
          <a:p>
            <a:pPr lvl="2" eaLnBrk="1" hangingPunct="1">
              <a:defRPr/>
            </a:pPr>
            <a:endParaRPr lang="en-US" altLang="zh-CN" sz="2000" dirty="0" smtClean="0"/>
          </a:p>
          <a:p>
            <a:pPr lvl="2" eaLnBrk="1" hangingPunct="1">
              <a:defRPr/>
            </a:pPr>
            <a:endParaRPr lang="en-US" altLang="zh-CN" sz="2000" dirty="0"/>
          </a:p>
          <a:p>
            <a:pPr lvl="2" eaLnBrk="1" hangingPunct="1">
              <a:defRPr/>
            </a:pPr>
            <a:endParaRPr lang="en-US" altLang="zh-CN" sz="2000" dirty="0" smtClean="0"/>
          </a:p>
          <a:p>
            <a:pPr marL="914400" lvl="2" indent="0" eaLnBrk="1" hangingPunct="1">
              <a:buNone/>
              <a:defRPr/>
            </a:pPr>
            <a:endParaRPr lang="zh-CN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979712" y="3140968"/>
            <a:ext cx="6048672" cy="14773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InvalidateRect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    HWND               </a:t>
            </a:r>
            <a:r>
              <a:rPr lang="en-US" altLang="zh-CN" dirty="0" err="1" smtClean="0"/>
              <a:t>hWnd</a:t>
            </a:r>
            <a:r>
              <a:rPr lang="en-US" altLang="zh-CN" dirty="0"/>
              <a:t>,  //</a:t>
            </a:r>
            <a:r>
              <a:rPr lang="zh-CN" altLang="en-US" dirty="0"/>
              <a:t>窗口句柄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/>
              <a:t>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CONST </a:t>
            </a:r>
            <a:r>
              <a:rPr lang="en-US" altLang="zh-CN" dirty="0"/>
              <a:t>RECT* </a:t>
            </a:r>
            <a:r>
              <a:rPr lang="en-US" altLang="zh-CN" dirty="0" err="1"/>
              <a:t>lpRect</a:t>
            </a:r>
            <a:r>
              <a:rPr lang="en-US" altLang="zh-CN" dirty="0"/>
              <a:t>,  //</a:t>
            </a:r>
            <a:r>
              <a:rPr lang="zh-CN" altLang="en-US" dirty="0"/>
              <a:t>区域的矩形坐标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/>
              <a:t> 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BOOL                </a:t>
            </a:r>
            <a:r>
              <a:rPr lang="en-US" altLang="zh-CN" dirty="0" err="1" smtClean="0"/>
              <a:t>bErase</a:t>
            </a:r>
            <a:r>
              <a:rPr lang="en-US" altLang="zh-CN" dirty="0" smtClean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重绘前是否先擦除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绘图消息－</a:t>
            </a:r>
            <a:r>
              <a:rPr lang="en-US" altLang="zh-CN" dirty="0" smtClean="0"/>
              <a:t>WM_PAINT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21492"/>
            <a:ext cx="8229600" cy="48529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 smtClean="0"/>
              <a:t>消息处理步骤</a:t>
            </a:r>
            <a:endParaRPr lang="en-US" altLang="zh-CN" sz="2400" dirty="0" smtClean="0"/>
          </a:p>
          <a:p>
            <a:pPr marL="914400" lvl="1" indent="-514350" eaLnBrk="1" hangingPunct="1">
              <a:buFont typeface="+mj-lt"/>
              <a:buAutoNum type="arabicPeriod"/>
              <a:defRPr/>
            </a:pPr>
            <a:r>
              <a:rPr lang="zh-CN" altLang="en-US" sz="2000" dirty="0" smtClean="0"/>
              <a:t>开始绘图处理</a:t>
            </a:r>
            <a:endParaRPr lang="en-US" altLang="zh-CN" sz="2000" dirty="0" smtClean="0"/>
          </a:p>
          <a:p>
            <a:pPr marL="914400" lvl="1" indent="-514350" eaLnBrk="1" hangingPunct="1">
              <a:buFont typeface="+mj-lt"/>
              <a:buAutoNum type="arabicPeriod"/>
              <a:defRPr/>
            </a:pPr>
            <a:endParaRPr lang="en-US" altLang="zh-CN" sz="2000" dirty="0"/>
          </a:p>
          <a:p>
            <a:pPr marL="914400" lvl="1" indent="-514350" eaLnBrk="1" hangingPunct="1">
              <a:buFont typeface="+mj-lt"/>
              <a:buAutoNum type="arabicPeriod"/>
              <a:defRPr/>
            </a:pPr>
            <a:endParaRPr lang="en-US" altLang="zh-CN" sz="2000" dirty="0" smtClean="0"/>
          </a:p>
          <a:p>
            <a:pPr marL="914400" lvl="1" indent="-514350" eaLnBrk="1" hangingPunct="1">
              <a:buFont typeface="+mj-lt"/>
              <a:buAutoNum type="arabicPeriod"/>
              <a:defRPr/>
            </a:pPr>
            <a:endParaRPr lang="en-US" altLang="zh-CN" sz="2000" dirty="0"/>
          </a:p>
          <a:p>
            <a:pPr marL="914400" lvl="1" indent="-514350" eaLnBrk="1" hangingPunct="1">
              <a:buFont typeface="+mj-lt"/>
              <a:buAutoNum type="arabicPeriod"/>
              <a:defRPr/>
            </a:pPr>
            <a:endParaRPr lang="en-US" altLang="zh-CN" sz="2000" dirty="0" smtClean="0"/>
          </a:p>
          <a:p>
            <a:pPr marL="914400" lvl="1" indent="-514350" eaLnBrk="1" hangingPunct="1">
              <a:buFont typeface="+mj-lt"/>
              <a:buAutoNum type="arabicPeriod"/>
              <a:defRPr/>
            </a:pPr>
            <a:endParaRPr lang="en-US" altLang="zh-CN" sz="2000" dirty="0" smtClean="0"/>
          </a:p>
          <a:p>
            <a:pPr marL="914400" lvl="1" indent="-514350" eaLnBrk="1" hangingPunct="1">
              <a:buFont typeface="+mj-lt"/>
              <a:buAutoNum type="arabicPeriod"/>
              <a:defRPr/>
            </a:pPr>
            <a:r>
              <a:rPr lang="zh-CN" altLang="en-US" sz="2000" dirty="0" smtClean="0"/>
              <a:t>绘图</a:t>
            </a:r>
            <a:endParaRPr lang="en-US" altLang="zh-CN" sz="2000" dirty="0" smtClean="0"/>
          </a:p>
          <a:p>
            <a:pPr marL="914400" lvl="1" indent="-514350" eaLnBrk="1" hangingPunct="1">
              <a:buFont typeface="+mj-lt"/>
              <a:buAutoNum type="arabicPeriod"/>
              <a:defRPr/>
            </a:pPr>
            <a:r>
              <a:rPr lang="zh-CN" altLang="en-US" sz="2000" dirty="0" smtClean="0"/>
              <a:t>结束绘图处理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800" dirty="0" smtClean="0"/>
              <a:t>	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2297608"/>
            <a:ext cx="6108862" cy="14773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HDC </a:t>
            </a:r>
            <a:r>
              <a:rPr lang="en-US" altLang="zh-CN" dirty="0" err="1"/>
              <a:t>BeginPaint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HWND                   </a:t>
            </a:r>
            <a:r>
              <a:rPr lang="en-US" altLang="zh-CN" dirty="0" err="1" smtClean="0"/>
              <a:t>hwnd</a:t>
            </a:r>
            <a:r>
              <a:rPr lang="en-US" altLang="zh-CN" dirty="0"/>
              <a:t>, </a:t>
            </a:r>
            <a:r>
              <a:rPr lang="en-US" altLang="zh-CN" dirty="0" smtClean="0"/>
              <a:t>   //</a:t>
            </a:r>
            <a:r>
              <a:rPr lang="zh-CN" altLang="en-US" dirty="0"/>
              <a:t>绘图窗口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LPPAINTSTRUCT </a:t>
            </a:r>
            <a:r>
              <a:rPr lang="en-US" altLang="zh-CN" dirty="0" err="1" smtClean="0"/>
              <a:t>lpPaint</a:t>
            </a:r>
            <a:r>
              <a:rPr lang="en-US" altLang="zh-CN" dirty="0" smtClean="0"/>
              <a:t>   </a:t>
            </a:r>
            <a:r>
              <a:rPr lang="en-US" altLang="zh-CN" dirty="0"/>
              <a:t>//</a:t>
            </a:r>
            <a:r>
              <a:rPr lang="zh-CN" altLang="en-US" dirty="0"/>
              <a:t>绘图参数的</a:t>
            </a:r>
            <a:r>
              <a:rPr lang="en-US" altLang="zh-CN" dirty="0"/>
              <a:t>BUFF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返回</a:t>
            </a:r>
            <a:r>
              <a:rPr lang="zh-CN" altLang="en-US" dirty="0"/>
              <a:t>绘图设备句柄</a:t>
            </a:r>
            <a:r>
              <a:rPr lang="en-US" altLang="zh-CN" dirty="0"/>
              <a:t>HDC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0846" y="4869160"/>
            <a:ext cx="6111664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EndPaint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  HWND                            </a:t>
            </a:r>
            <a:r>
              <a:rPr lang="en-US" altLang="zh-CN" dirty="0" err="1" smtClean="0"/>
              <a:t>hWnd</a:t>
            </a:r>
            <a:r>
              <a:rPr lang="en-US" altLang="zh-CN" dirty="0"/>
              <a:t>, </a:t>
            </a:r>
            <a:r>
              <a:rPr lang="en-US" altLang="zh-CN" dirty="0" smtClean="0"/>
              <a:t>   //</a:t>
            </a:r>
            <a:r>
              <a:rPr lang="zh-CN" altLang="en-US" dirty="0"/>
              <a:t>绘图窗口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  CONST </a:t>
            </a:r>
            <a:r>
              <a:rPr lang="en-US" altLang="zh-CN" dirty="0"/>
              <a:t>PAINTSTRUCT *</a:t>
            </a:r>
            <a:r>
              <a:rPr lang="en-US" altLang="zh-CN" dirty="0" err="1"/>
              <a:t>lpPaint</a:t>
            </a:r>
            <a:r>
              <a:rPr lang="en-US" altLang="zh-CN" dirty="0"/>
              <a:t>  //</a:t>
            </a:r>
            <a:r>
              <a:rPr lang="zh-CN" altLang="en-US" dirty="0"/>
              <a:t>绘图参数的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编程基础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三种应用程序的对比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 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06457"/>
              </p:ext>
            </p:extLst>
          </p:nvPr>
        </p:nvGraphicFramePr>
        <p:xfrm>
          <a:off x="755576" y="2276872"/>
          <a:ext cx="727280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570"/>
                <a:gridCol w="1383742"/>
                <a:gridCol w="1728192"/>
                <a:gridCol w="2736304"/>
              </a:tblGrid>
              <a:tr h="4257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入口函数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文件存在方式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执行方式</a:t>
                      </a:r>
                    </a:p>
                  </a:txBody>
                  <a:tcPr/>
                </a:tc>
              </a:tr>
              <a:tr h="6081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控制台程序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EXE</a:t>
                      </a:r>
                      <a:r>
                        <a:rPr lang="zh-CN" altLang="en-US" dirty="0" smtClean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</a:t>
                      </a:r>
                      <a:r>
                        <a:rPr lang="en-US" altLang="zh-CN" dirty="0" smtClean="0"/>
                        <a:t>DOS</a:t>
                      </a:r>
                      <a:r>
                        <a:rPr lang="zh-CN" altLang="en-US" dirty="0" smtClean="0"/>
                        <a:t>窗口内执行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81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窗口程序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WinMain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EXE</a:t>
                      </a:r>
                      <a:r>
                        <a:rPr lang="zh-CN" altLang="en-US" dirty="0" smtClean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拥有自己的窗口在自己的窗口内执行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86878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动态库程序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DllMain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DLL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本身无法执行，由可执行程序或其他的</a:t>
                      </a:r>
                      <a:r>
                        <a:rPr lang="en-US" altLang="zh-CN" dirty="0" smtClean="0"/>
                        <a:t>DLL</a:t>
                      </a:r>
                      <a:r>
                        <a:rPr lang="zh-CN" altLang="en-US" dirty="0" smtClean="0"/>
                        <a:t>调用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6962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静态库程序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无入口函数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LIB</a:t>
                      </a:r>
                      <a:r>
                        <a:rPr lang="zh-CN" altLang="en-US" dirty="0" smtClean="0"/>
                        <a:t>文件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执行不存在，代码会嵌入到可执行文件或</a:t>
                      </a:r>
                      <a:r>
                        <a:rPr lang="en-US" altLang="zh-CN" dirty="0" smtClean="0"/>
                        <a:t>DLL</a:t>
                      </a:r>
                      <a:r>
                        <a:rPr lang="zh-CN" altLang="en-US" dirty="0" smtClean="0"/>
                        <a:t>等中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859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键盘消息</a:t>
            </a:r>
          </a:p>
        </p:txBody>
      </p:sp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60784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1 </a:t>
            </a:r>
            <a:r>
              <a:rPr lang="zh-CN" altLang="en-US" sz="2400" dirty="0" smtClean="0"/>
              <a:t>键盘消息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WM_KEYDOWN - </a:t>
            </a:r>
            <a:r>
              <a:rPr lang="zh-CN" altLang="en-US" sz="2200" dirty="0" smtClean="0"/>
              <a:t>按键被按下时产生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WM_KEYUP - </a:t>
            </a:r>
            <a:r>
              <a:rPr lang="zh-CN" altLang="en-US" sz="2200" dirty="0" smtClean="0"/>
              <a:t>按键被放开时产生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WM_SYSKEYDOWN - </a:t>
            </a:r>
            <a:r>
              <a:rPr lang="zh-CN" altLang="en-US" sz="2200" dirty="0" smtClean="0"/>
              <a:t>系统键按下时产生  比如</a:t>
            </a:r>
            <a:r>
              <a:rPr lang="en-US" altLang="zh-CN" sz="2200" dirty="0" smtClean="0"/>
              <a:t>ALT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F10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WM_SYSKEYUP - </a:t>
            </a:r>
            <a:r>
              <a:rPr lang="zh-CN" altLang="en-US" sz="2200" dirty="0" smtClean="0"/>
              <a:t>系统键放开时产生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WM_CHAR - </a:t>
            </a:r>
            <a:r>
              <a:rPr lang="zh-CN" altLang="en-US" sz="2200" dirty="0" smtClean="0"/>
              <a:t>字符消息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TranslateMessage</a:t>
            </a:r>
            <a:r>
              <a:rPr lang="zh-CN" altLang="en-US" sz="2200" dirty="0" smtClean="0"/>
              <a:t>函数发送的</a:t>
            </a:r>
            <a:r>
              <a:rPr lang="en-US" altLang="zh-CN" sz="2200" dirty="0" smtClean="0"/>
              <a:t>)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消息参数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/>
              <a:t>按键消息：</a:t>
            </a:r>
            <a:endParaRPr lang="en-US" altLang="zh-CN" sz="22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/>
              <a:t>WPARAM - </a:t>
            </a:r>
            <a:r>
              <a:rPr lang="zh-CN" altLang="en-US" sz="2000" dirty="0" smtClean="0"/>
              <a:t>按键的</a:t>
            </a:r>
            <a:r>
              <a:rPr lang="en-US" altLang="zh-CN" sz="2000" dirty="0" smtClean="0"/>
              <a:t>Virtual Key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/>
              <a:t>LPARAM - </a:t>
            </a:r>
            <a:r>
              <a:rPr lang="zh-CN" altLang="en-US" sz="2000" dirty="0" smtClean="0"/>
              <a:t>按键的参数，例如按下次数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/>
              <a:t>WM_CHAR</a:t>
            </a:r>
            <a:r>
              <a:rPr lang="zh-CN" altLang="en-US" sz="2200" dirty="0" smtClean="0"/>
              <a:t>消息：</a:t>
            </a:r>
            <a:endParaRPr lang="en-US" altLang="zh-CN" sz="22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/>
              <a:t>WPARAM - </a:t>
            </a:r>
            <a:r>
              <a:rPr lang="zh-CN" altLang="en-US" sz="2000" dirty="0" smtClean="0"/>
              <a:t>输入的字符的</a:t>
            </a:r>
            <a:r>
              <a:rPr lang="en-US" altLang="zh-CN" sz="2000" dirty="0" smtClean="0"/>
              <a:t>ASCII</a:t>
            </a:r>
            <a:r>
              <a:rPr lang="zh-CN" altLang="en-US" sz="2000" dirty="0" smtClean="0"/>
              <a:t>字符编码值</a:t>
            </a:r>
            <a:endParaRPr lang="en-US" altLang="zh-CN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smtClean="0"/>
              <a:t>LPARAM - </a:t>
            </a:r>
            <a:r>
              <a:rPr lang="zh-CN" altLang="en-US" sz="2000" dirty="0" smtClean="0"/>
              <a:t>按键的相关参数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键盘消息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/>
              <a:t>3 </a:t>
            </a:r>
            <a:r>
              <a:rPr lang="zh-CN" altLang="en-US" sz="2800" dirty="0" smtClean="0"/>
              <a:t>消息的使用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 smtClean="0"/>
              <a:t>KEYDOWN</a:t>
            </a:r>
            <a:r>
              <a:rPr lang="zh-CN" altLang="en-US" sz="2400" dirty="0" smtClean="0"/>
              <a:t>可以重复出现，</a:t>
            </a:r>
            <a:r>
              <a:rPr lang="en-US" altLang="zh-CN" sz="2400" dirty="0" smtClean="0"/>
              <a:t>KEYUP</a:t>
            </a:r>
            <a:r>
              <a:rPr lang="zh-CN" altLang="en-US" sz="2400" dirty="0" smtClean="0"/>
              <a:t>只能在按键松开时出现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err="1" smtClean="0"/>
              <a:t>TranslateMessage</a:t>
            </a:r>
            <a:r>
              <a:rPr lang="zh-CN" altLang="en-US" sz="2400" dirty="0" smtClean="0"/>
              <a:t>在转换</a:t>
            </a:r>
            <a:r>
              <a:rPr lang="en-US" altLang="zh-CN" sz="2400" dirty="0" smtClean="0"/>
              <a:t>WM_KEYDOWN</a:t>
            </a:r>
            <a:r>
              <a:rPr lang="zh-CN" altLang="en-US" sz="2400" dirty="0" smtClean="0"/>
              <a:t>消息时，对于可见字符可以产生</a:t>
            </a:r>
            <a:r>
              <a:rPr lang="en-US" altLang="zh-CN" sz="2400" dirty="0" smtClean="0"/>
              <a:t>WM_CHAR,</a:t>
            </a:r>
            <a:r>
              <a:rPr lang="zh-CN" altLang="en-US" sz="2400" dirty="0" smtClean="0"/>
              <a:t>不可见字符无此消息。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WM_KEYDOWN/UP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wParam</a:t>
            </a:r>
            <a:r>
              <a:rPr lang="zh-CN" altLang="en-US" sz="2400" dirty="0" smtClean="0"/>
              <a:t>是表示的按键的虚拟键码值，</a:t>
            </a:r>
            <a:r>
              <a:rPr lang="en-US" altLang="zh-CN" sz="2400" dirty="0" smtClean="0"/>
              <a:t>WM_CHAR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wParam</a:t>
            </a:r>
            <a:r>
              <a:rPr lang="zh-CN" altLang="en-US" sz="2400" dirty="0" smtClean="0"/>
              <a:t>是表示输入的字符的</a:t>
            </a:r>
            <a:r>
              <a:rPr lang="en-US" altLang="zh-CN" sz="2400" dirty="0" smtClean="0"/>
              <a:t>ASCII</a:t>
            </a:r>
            <a:r>
              <a:rPr lang="zh-CN" altLang="en-US" sz="2400" dirty="0" smtClean="0"/>
              <a:t>编码值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鼠标消息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鼠标消息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基本鼠标消息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WM_LBUTTONDOWN - </a:t>
            </a:r>
            <a:r>
              <a:rPr lang="zh-CN" altLang="en-US" dirty="0" smtClean="0"/>
              <a:t>鼠标左键按下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WM_LBUTTONUP - </a:t>
            </a:r>
            <a:r>
              <a:rPr lang="zh-CN" altLang="en-US" dirty="0" smtClean="0"/>
              <a:t>鼠标左键抬起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WM_RBUTTONDOWN - </a:t>
            </a:r>
            <a:r>
              <a:rPr lang="zh-CN" altLang="en-US" dirty="0" smtClean="0"/>
              <a:t>鼠标右键按下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WM_RBUTTONUP - </a:t>
            </a:r>
            <a:r>
              <a:rPr lang="zh-CN" altLang="en-US" dirty="0" smtClean="0"/>
              <a:t>鼠标右键抬起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WM_MOUSEMOVE - </a:t>
            </a:r>
            <a:r>
              <a:rPr lang="zh-CN" altLang="en-US" dirty="0" smtClean="0"/>
              <a:t>鼠标移动消息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双击消息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WM_LBUTTONDBLCLK - </a:t>
            </a:r>
            <a:r>
              <a:rPr lang="zh-CN" altLang="en-US" dirty="0" smtClean="0"/>
              <a:t>鼠标左键双击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WM_RBUTTONDBLCLK - </a:t>
            </a:r>
            <a:r>
              <a:rPr lang="zh-CN" altLang="en-US" dirty="0" smtClean="0"/>
              <a:t>鼠标右键双击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滚轮消息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WM_MOUSEWHEEL - </a:t>
            </a:r>
            <a:r>
              <a:rPr lang="zh-CN" altLang="en-US" dirty="0" smtClean="0"/>
              <a:t>鼠标滚轮消息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鼠标消息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基本鼠标消息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消息参数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其他按键的状态，例如</a:t>
            </a:r>
            <a:r>
              <a:rPr lang="en-US" altLang="zh-CN" dirty="0" smtClean="0"/>
              <a:t>Ctrl/Shift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LPARAM - </a:t>
            </a:r>
            <a:r>
              <a:rPr lang="zh-CN" altLang="en-US" dirty="0" smtClean="0"/>
              <a:t>鼠标的位置，窗口客户区坐标系</a:t>
            </a:r>
            <a:endParaRPr lang="en-US" altLang="zh-CN" dirty="0"/>
          </a:p>
          <a:p>
            <a:pPr lvl="3" eaLnBrk="1" hangingPunct="1">
              <a:defRPr/>
            </a:pPr>
            <a:r>
              <a:rPr lang="en-US" altLang="zh-CN" dirty="0" smtClean="0"/>
              <a:t>LOWORD X</a:t>
            </a:r>
            <a:r>
              <a:rPr lang="zh-CN" altLang="en-US" dirty="0" smtClean="0"/>
              <a:t>坐标位置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en-US" altLang="zh-CN" dirty="0" smtClean="0"/>
              <a:t>HIWORD Y</a:t>
            </a:r>
            <a:r>
              <a:rPr lang="zh-CN" altLang="en-US" dirty="0" smtClean="0"/>
              <a:t>坐标位置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鼠标消息使用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一般情况鼠标按下</a:t>
            </a:r>
            <a:r>
              <a:rPr lang="en-US" altLang="zh-CN" dirty="0" smtClean="0"/>
              <a:t>/</a:t>
            </a:r>
            <a:r>
              <a:rPr lang="zh-CN" altLang="en-US" dirty="0" smtClean="0"/>
              <a:t>抬起成对出现。在鼠标移动过程中，会根据移动速度产生一系列的</a:t>
            </a:r>
            <a:r>
              <a:rPr lang="en-US" altLang="zh-CN" dirty="0" smtClean="0"/>
              <a:t>WM_MOUSEMOVE</a:t>
            </a:r>
            <a:r>
              <a:rPr lang="zh-CN" altLang="en-US" dirty="0" smtClean="0"/>
              <a:t>消息。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鼠标消息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双击鼠标消息</a:t>
            </a:r>
            <a:endParaRPr lang="en-US" altLang="zh-CN" sz="3600" dirty="0"/>
          </a:p>
          <a:p>
            <a:pPr lvl="1" eaLnBrk="1" hangingPunct="1">
              <a:defRPr/>
            </a:pPr>
            <a:r>
              <a:rPr lang="zh-CN" altLang="en-US" sz="3100" dirty="0" smtClean="0"/>
              <a:t>消息参数</a:t>
            </a:r>
            <a:endParaRPr lang="en-US" altLang="zh-CN" sz="3100" dirty="0" smtClean="0"/>
          </a:p>
          <a:p>
            <a:pPr lvl="2" eaLnBrk="1" hangingPunct="1">
              <a:defRPr/>
            </a:pPr>
            <a:r>
              <a:rPr lang="en-US" altLang="zh-CN" sz="2600" dirty="0" smtClean="0"/>
              <a:t>WPARAM - </a:t>
            </a:r>
            <a:r>
              <a:rPr lang="zh-CN" altLang="en-US" sz="2600" dirty="0" smtClean="0"/>
              <a:t>其他按键的状态，例如</a:t>
            </a:r>
            <a:r>
              <a:rPr lang="en-US" altLang="zh-CN" sz="2600" dirty="0" smtClean="0"/>
              <a:t>Ctrl/Shift</a:t>
            </a:r>
            <a:r>
              <a:rPr lang="zh-CN" altLang="en-US" sz="2600" dirty="0" smtClean="0"/>
              <a:t>等</a:t>
            </a:r>
            <a:endParaRPr lang="en-US" altLang="zh-CN" sz="2600" dirty="0" smtClean="0"/>
          </a:p>
          <a:p>
            <a:pPr lvl="2" eaLnBrk="1" hangingPunct="1">
              <a:defRPr/>
            </a:pPr>
            <a:r>
              <a:rPr lang="en-US" altLang="zh-CN" sz="2600" dirty="0" smtClean="0"/>
              <a:t>LPARAM - </a:t>
            </a:r>
            <a:r>
              <a:rPr lang="zh-CN" altLang="en-US" sz="2600" dirty="0" smtClean="0"/>
              <a:t>鼠标的位置，窗口客户区坐标系。</a:t>
            </a:r>
            <a:endParaRPr lang="en-US" altLang="zh-CN" sz="2600" dirty="0" smtClean="0"/>
          </a:p>
          <a:p>
            <a:pPr lvl="3" eaLnBrk="1" hangingPunct="1">
              <a:defRPr/>
            </a:pPr>
            <a:r>
              <a:rPr lang="en-US" altLang="zh-CN" sz="2600" dirty="0" smtClean="0"/>
              <a:t>LOWORD X</a:t>
            </a:r>
            <a:r>
              <a:rPr lang="zh-CN" altLang="en-US" sz="2600" dirty="0" smtClean="0"/>
              <a:t>坐标位置</a:t>
            </a:r>
            <a:endParaRPr lang="en-US" altLang="zh-CN" sz="2600" dirty="0" smtClean="0"/>
          </a:p>
          <a:p>
            <a:pPr lvl="3" eaLnBrk="1" hangingPunct="1">
              <a:defRPr/>
            </a:pPr>
            <a:r>
              <a:rPr lang="en-US" altLang="zh-CN" sz="2600" dirty="0" smtClean="0"/>
              <a:t>HIWORD Y</a:t>
            </a:r>
            <a:r>
              <a:rPr lang="zh-CN" altLang="en-US" sz="2600" dirty="0" smtClean="0"/>
              <a:t>坐标位置</a:t>
            </a:r>
            <a:endParaRPr lang="en-US" altLang="zh-CN" sz="2600" dirty="0" smtClean="0"/>
          </a:p>
          <a:p>
            <a:pPr lvl="1" eaLnBrk="1" hangingPunct="1">
              <a:defRPr/>
            </a:pPr>
            <a:r>
              <a:rPr lang="zh-CN" altLang="en-US" sz="3100" dirty="0" smtClean="0"/>
              <a:t>使用时需要在注册窗口类的时候添加</a:t>
            </a:r>
            <a:r>
              <a:rPr lang="en-US" altLang="zh-CN" sz="3100" dirty="0" smtClean="0"/>
              <a:t>CS_DBLCLKS </a:t>
            </a:r>
            <a:r>
              <a:rPr lang="zh-CN" altLang="en-US" sz="3100" dirty="0" smtClean="0"/>
              <a:t>风格。</a:t>
            </a:r>
            <a:endParaRPr lang="en-US" altLang="zh-CN" sz="3100" dirty="0" smtClean="0"/>
          </a:p>
          <a:p>
            <a:pPr lvl="1" eaLnBrk="1" hangingPunct="1">
              <a:defRPr/>
            </a:pPr>
            <a:r>
              <a:rPr lang="zh-CN" altLang="en-US" sz="3100" dirty="0" smtClean="0"/>
              <a:t>消息产生顺序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900" dirty="0" smtClean="0"/>
              <a:t>    以</a:t>
            </a:r>
            <a:r>
              <a:rPr lang="en-US" altLang="zh-CN" sz="2900" dirty="0" smtClean="0"/>
              <a:t>WM_LBUTTONDBLCLK</a:t>
            </a:r>
            <a:r>
              <a:rPr lang="zh-CN" altLang="en-US" sz="2900" dirty="0" smtClean="0"/>
              <a:t>为例：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900" dirty="0" smtClean="0"/>
              <a:t>	</a:t>
            </a:r>
            <a:r>
              <a:rPr lang="en-US" altLang="zh-CN" sz="2900" dirty="0" smtClean="0"/>
              <a:t>	WM_LBUTTONDOWN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	WM_LBUTTONUP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	WM_LBUTTONDBLCLK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900" dirty="0" smtClean="0"/>
              <a:t>		WM_LBUTTONUP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鼠标消息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895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300" dirty="0" smtClean="0"/>
              <a:t>鼠标滚轮 </a:t>
            </a:r>
            <a:r>
              <a:rPr lang="en-US" altLang="zh-CN" sz="3300" dirty="0" smtClean="0"/>
              <a:t>WM_MOUSEWHEEL</a:t>
            </a:r>
            <a:endParaRPr lang="en-US" altLang="zh-CN" sz="3300" dirty="0"/>
          </a:p>
          <a:p>
            <a:pPr lvl="1" eaLnBrk="1" hangingPunct="1">
              <a:defRPr/>
            </a:pPr>
            <a:r>
              <a:rPr lang="zh-CN" altLang="en-US" dirty="0" smtClean="0"/>
              <a:t>消息参数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WPARAM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en-US" altLang="zh-CN" dirty="0" smtClean="0"/>
              <a:t>LOWORD - </a:t>
            </a:r>
            <a:r>
              <a:rPr lang="zh-CN" altLang="en-US" dirty="0" smtClean="0"/>
              <a:t>其他按键的状态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en-US" altLang="zh-CN" dirty="0" smtClean="0"/>
              <a:t>HIWORD - </a:t>
            </a:r>
            <a:r>
              <a:rPr lang="zh-CN" altLang="en-US" dirty="0" smtClean="0"/>
              <a:t>滚轮的偏移量，是</a:t>
            </a:r>
            <a:r>
              <a:rPr lang="en-US" altLang="zh-CN" dirty="0" smtClean="0"/>
              <a:t>120</a:t>
            </a:r>
            <a:r>
              <a:rPr lang="zh-CN" altLang="en-US" dirty="0" smtClean="0"/>
              <a:t>的倍数，通过正负值表示表示滚动方向。 正：向前滚动负：向后滚动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LPARAM</a:t>
            </a:r>
            <a:r>
              <a:rPr lang="zh-CN" altLang="en-US" dirty="0" smtClean="0"/>
              <a:t>：鼠标当前的位置，屏幕坐标系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en-US" altLang="zh-CN" dirty="0" smtClean="0"/>
              <a:t>LOWORD - X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en-US" altLang="zh-CN" dirty="0" smtClean="0"/>
              <a:t>HIWORD - Y</a:t>
            </a:r>
            <a:r>
              <a:rPr lang="zh-CN" altLang="en-US" dirty="0" smtClean="0"/>
              <a:t>坐标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使用</a:t>
            </a:r>
            <a:endParaRPr lang="en-US" altLang="zh-CN" dirty="0"/>
          </a:p>
          <a:p>
            <a:pPr lvl="2" eaLnBrk="1" hangingPunct="1">
              <a:defRPr/>
            </a:pPr>
            <a:r>
              <a:rPr lang="zh-CN" altLang="en-US" dirty="0" smtClean="0"/>
              <a:t>通过偏移量，获取滚动的方向和倍数。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定时器消息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定时器消息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可以在程序中设置定时器，当到达时间间隔时，定时器会向程序发送一个</a:t>
            </a:r>
            <a:r>
              <a:rPr lang="en-US" altLang="zh-CN" dirty="0" smtClean="0"/>
              <a:t>WM_TIMER</a:t>
            </a:r>
            <a:r>
              <a:rPr lang="zh-CN" altLang="en-US" dirty="0" smtClean="0"/>
              <a:t>消息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 smtClean="0"/>
              <a:t>定时器的精度是毫秒，但是准确度很低</a:t>
            </a:r>
            <a:endParaRPr lang="en-US" altLang="zh-CN" dirty="0" smtClean="0"/>
          </a:p>
          <a:p>
            <a:pPr marL="457200" lvl="1" indent="0" eaLnBrk="1" hangingPunct="1">
              <a:buNone/>
              <a:defRPr/>
            </a:pPr>
            <a:r>
              <a:rPr lang="zh-CN" altLang="en-US" dirty="0" smtClean="0"/>
              <a:t>  </a:t>
            </a:r>
            <a:r>
              <a:rPr lang="zh-CN" altLang="en-US" sz="2600" dirty="0" smtClean="0"/>
              <a:t>例如设置时间间隔为</a:t>
            </a:r>
            <a:r>
              <a:rPr lang="en-US" altLang="zh-CN" sz="2600" dirty="0" smtClean="0"/>
              <a:t>1000ms</a:t>
            </a:r>
            <a:r>
              <a:rPr lang="zh-CN" altLang="en-US" sz="2600" dirty="0" smtClean="0"/>
              <a:t>，但是会在非</a:t>
            </a:r>
            <a:r>
              <a:rPr lang="en-US" altLang="zh-CN" sz="2600" dirty="0" smtClean="0"/>
              <a:t>1000</a:t>
            </a:r>
            <a:r>
              <a:rPr lang="zh-CN" altLang="en-US" sz="2600" dirty="0" smtClean="0"/>
              <a:t>毫秒到达</a:t>
            </a:r>
            <a:r>
              <a:rPr lang="zh-CN" altLang="en-US" dirty="0" smtClean="0"/>
              <a:t>		</a:t>
            </a:r>
          </a:p>
          <a:p>
            <a:pPr eaLnBrk="1" hangingPunct="1"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消息的参数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WPARAM - </a:t>
            </a:r>
            <a:r>
              <a:rPr lang="zh-CN" altLang="en-US" dirty="0" smtClean="0"/>
              <a:t>定时器</a:t>
            </a:r>
            <a:r>
              <a:rPr lang="en-US" altLang="zh-CN" dirty="0" smtClean="0"/>
              <a:t>ID</a:t>
            </a:r>
          </a:p>
          <a:p>
            <a:pPr lvl="1" eaLnBrk="1" hangingPunct="1">
              <a:defRPr/>
            </a:pPr>
            <a:r>
              <a:rPr lang="en-US" altLang="zh-CN" dirty="0" smtClean="0"/>
              <a:t>LPARAM  - </a:t>
            </a:r>
            <a:r>
              <a:rPr lang="zh-CN" altLang="en-US" dirty="0" smtClean="0"/>
              <a:t>定时器处理函数的指针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定时器消息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403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定时器使用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3.1 </a:t>
            </a:r>
            <a:r>
              <a:rPr lang="zh-CN" altLang="en-US" sz="2400" dirty="0" smtClean="0"/>
              <a:t>创建定时器</a:t>
            </a:r>
            <a:endParaRPr lang="en-US" altLang="zh-CN" sz="2400" dirty="0" smtClean="0"/>
          </a:p>
          <a:p>
            <a:pPr lvl="1" eaLnBrk="1" hangingPunct="1">
              <a:defRPr/>
            </a:pPr>
            <a:endParaRPr lang="en-US" altLang="zh-CN" sz="2400" dirty="0"/>
          </a:p>
          <a:p>
            <a:pPr lvl="1" eaLnBrk="1" hangingPunct="1">
              <a:defRPr/>
            </a:pPr>
            <a:endParaRPr lang="en-US" altLang="zh-CN" sz="2400" dirty="0" smtClean="0"/>
          </a:p>
          <a:p>
            <a:pPr lvl="1" eaLnBrk="1" hangingPunct="1">
              <a:defRPr/>
            </a:pPr>
            <a:endParaRPr lang="en-US" altLang="zh-CN" sz="2400" dirty="0" smtClean="0"/>
          </a:p>
          <a:p>
            <a:pPr lvl="1" eaLnBrk="1" hangingPunct="1">
              <a:defRPr/>
            </a:pP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3.2 </a:t>
            </a:r>
            <a:r>
              <a:rPr lang="zh-CN" altLang="en-US" sz="2400" dirty="0" smtClean="0"/>
              <a:t>消息处理  </a:t>
            </a:r>
            <a:r>
              <a:rPr lang="en-US" altLang="zh-CN" sz="2400" dirty="0" smtClean="0"/>
              <a:t>WM_TIMER</a:t>
            </a:r>
          </a:p>
          <a:p>
            <a:pPr lvl="1" eaLnBrk="1" hangingPunct="1">
              <a:defRPr/>
            </a:pPr>
            <a:r>
              <a:rPr lang="en-US" altLang="zh-CN" sz="2400" dirty="0" smtClean="0"/>
              <a:t>3.3 </a:t>
            </a:r>
            <a:r>
              <a:rPr lang="zh-CN" altLang="en-US" sz="2400" dirty="0" smtClean="0"/>
              <a:t>关闭定时器</a:t>
            </a:r>
            <a:endParaRPr lang="en-US" altLang="zh-CN" sz="2400" dirty="0" smtClean="0"/>
          </a:p>
          <a:p>
            <a:pPr lvl="1" eaLnBrk="1" hangingPunct="1">
              <a:defRPr/>
            </a:pPr>
            <a:endParaRPr lang="en-US" altLang="zh-CN" sz="2400" dirty="0"/>
          </a:p>
          <a:p>
            <a:pPr lvl="1" eaLnBrk="1" hangingPunct="1">
              <a:defRPr/>
            </a:pPr>
            <a:endParaRPr lang="zh-CN" altLang="en-US" sz="24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87624" y="2420888"/>
            <a:ext cx="6264696" cy="175432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UINT_PTR </a:t>
            </a:r>
            <a:r>
              <a:rPr lang="en-US" altLang="zh-CN" dirty="0" err="1"/>
              <a:t>SetTimer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HWND          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	        //</a:t>
            </a:r>
            <a:r>
              <a:rPr lang="zh-CN" altLang="en-US" dirty="0"/>
              <a:t>定时器窗口句柄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UINT_PTR     </a:t>
            </a:r>
            <a:r>
              <a:rPr lang="en-US" altLang="zh-CN" dirty="0" err="1" smtClean="0"/>
              <a:t>nIDEvent</a:t>
            </a:r>
            <a:r>
              <a:rPr lang="en-US" altLang="zh-CN" dirty="0"/>
              <a:t>, </a:t>
            </a:r>
            <a:r>
              <a:rPr lang="en-US" altLang="zh-CN" dirty="0" smtClean="0"/>
              <a:t>       //</a:t>
            </a:r>
            <a:r>
              <a:rPr lang="zh-CN" altLang="en-US" dirty="0"/>
              <a:t>定时器</a:t>
            </a:r>
            <a:r>
              <a:rPr lang="en-US" altLang="zh-CN" dirty="0"/>
              <a:t>ID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UINT              </a:t>
            </a:r>
            <a:r>
              <a:rPr lang="en-US" altLang="zh-CN" dirty="0" err="1" smtClean="0"/>
              <a:t>uElapse</a:t>
            </a:r>
            <a:r>
              <a:rPr lang="en-US" altLang="zh-CN" dirty="0" smtClean="0"/>
              <a:t>,	        //</a:t>
            </a:r>
            <a:r>
              <a:rPr lang="zh-CN" altLang="en-US" dirty="0"/>
              <a:t>时间间隔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TIMERPROC </a:t>
            </a:r>
            <a:r>
              <a:rPr lang="en-US" altLang="zh-CN" dirty="0" err="1"/>
              <a:t>lpTimerFunc</a:t>
            </a:r>
            <a:r>
              <a:rPr lang="en-US" altLang="zh-CN" dirty="0"/>
              <a:t> </a:t>
            </a:r>
            <a:r>
              <a:rPr lang="en-US" altLang="zh-CN" dirty="0" smtClean="0"/>
              <a:t>  //</a:t>
            </a:r>
            <a:r>
              <a:rPr lang="zh-CN" altLang="en-US" dirty="0"/>
              <a:t>定时器处理函数指针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);</a:t>
            </a:r>
            <a:r>
              <a:rPr lang="zh-CN" altLang="en-US" dirty="0"/>
              <a:t>创建成功，返回非</a:t>
            </a:r>
            <a:r>
              <a:rPr lang="en-US" altLang="zh-CN" dirty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041034"/>
            <a:ext cx="6264696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KillTimer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HWND       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           //</a:t>
            </a:r>
            <a:r>
              <a:rPr lang="zh-CN" altLang="en-US" dirty="0"/>
              <a:t>定时器窗口句柄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UINT_PTR </a:t>
            </a:r>
            <a:r>
              <a:rPr lang="en-US" altLang="zh-CN" dirty="0" err="1"/>
              <a:t>uIDEvent</a:t>
            </a:r>
            <a:r>
              <a:rPr lang="en-US" altLang="zh-CN" dirty="0"/>
              <a:t> </a:t>
            </a:r>
            <a:r>
              <a:rPr lang="en-US" altLang="zh-CN" dirty="0" smtClean="0"/>
              <a:t>        //</a:t>
            </a:r>
            <a:r>
              <a:rPr lang="zh-CN" altLang="en-US" dirty="0"/>
              <a:t>定时器</a:t>
            </a:r>
            <a:r>
              <a:rPr lang="en-US" altLang="zh-CN" dirty="0"/>
              <a:t>ID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菜单的使用</a:t>
            </a: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菜单的分类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1.1 </a:t>
            </a:r>
            <a:r>
              <a:rPr lang="zh-CN" altLang="en-US" dirty="0" smtClean="0"/>
              <a:t>窗口的顶层菜单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1.2 </a:t>
            </a:r>
            <a:r>
              <a:rPr lang="zh-CN" altLang="en-US" dirty="0" smtClean="0"/>
              <a:t>弹出式菜单</a:t>
            </a:r>
            <a:endParaRPr lang="en-US" altLang="zh-CN" dirty="0" smtClean="0"/>
          </a:p>
          <a:p>
            <a:pPr lvl="2" eaLnBrk="1" hangingPunct="1">
              <a:buFont typeface="Arial" pitchFamily="34" charset="0"/>
              <a:buChar char="•"/>
            </a:pPr>
            <a:r>
              <a:rPr lang="zh-CN" altLang="en-US" dirty="0" smtClean="0"/>
              <a:t> 下拉菜单</a:t>
            </a:r>
            <a:endParaRPr lang="en-US" altLang="zh-CN" dirty="0" smtClean="0"/>
          </a:p>
          <a:p>
            <a:pPr lvl="2" eaLnBrk="1" hangingPunct="1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右键菜单</a:t>
            </a:r>
            <a:endParaRPr lang="en-US" altLang="zh-CN" dirty="0" smtClean="0"/>
          </a:p>
          <a:p>
            <a:pPr marL="457200" lvl="1" indent="0" eaLnBrk="1" hangingPunct="1">
              <a:buNone/>
            </a:pPr>
            <a:r>
              <a:rPr lang="en-US" altLang="zh-CN" dirty="0" smtClean="0"/>
              <a:t>1.3 </a:t>
            </a:r>
            <a:r>
              <a:rPr lang="zh-CN" altLang="en-US" dirty="0" smtClean="0"/>
              <a:t>系统菜单</a:t>
            </a:r>
          </a:p>
          <a:p>
            <a:pPr eaLnBrk="1" hangingPunct="1"/>
            <a:r>
              <a:rPr lang="en-US" altLang="zh-CN" dirty="0" smtClean="0"/>
              <a:t>HMENU</a:t>
            </a:r>
            <a:r>
              <a:rPr lang="zh-CN" altLang="en-US" dirty="0" smtClean="0"/>
              <a:t>类型表示菜单，菜单每一项有相应的</a:t>
            </a:r>
            <a:r>
              <a:rPr lang="en-US" altLang="zh-CN" dirty="0" smtClean="0"/>
              <a:t>ID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9587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CN" altLang="en-US" sz="3000" dirty="0" smtClean="0"/>
              <a:t>资源相关</a:t>
            </a:r>
            <a:endParaRPr lang="en-US" altLang="zh-CN" sz="30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资源脚本文件：*</a:t>
            </a:r>
            <a:r>
              <a:rPr lang="en-US" altLang="zh-CN" sz="2600" dirty="0" smtClean="0"/>
              <a:t>.</a:t>
            </a:r>
            <a:r>
              <a:rPr lang="en-US" altLang="zh-CN" sz="2600" dirty="0" err="1" smtClean="0"/>
              <a:t>rc</a:t>
            </a:r>
            <a:r>
              <a:rPr lang="zh-CN" altLang="en-US" sz="2600" dirty="0" smtClean="0"/>
              <a:t>文件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编译器：</a:t>
            </a:r>
            <a:r>
              <a:rPr lang="en-US" altLang="zh-CN" sz="2600" dirty="0" smtClean="0"/>
              <a:t>RC.EXE</a:t>
            </a:r>
          </a:p>
          <a:p>
            <a:pPr eaLnBrk="1" hangingPunct="1">
              <a:defRPr/>
            </a:pPr>
            <a:r>
              <a:rPr lang="zh-CN" altLang="en-US" sz="3000" dirty="0" smtClean="0"/>
              <a:t>菜单资源的使用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1 </a:t>
            </a:r>
            <a:r>
              <a:rPr lang="zh-CN" altLang="en-US" sz="2600" dirty="0" smtClean="0"/>
              <a:t>添加菜单资源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2 </a:t>
            </a:r>
            <a:r>
              <a:rPr lang="zh-CN" altLang="en-US" sz="2600" dirty="0" smtClean="0"/>
              <a:t>加载菜单资源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</a:t>
            </a:r>
            <a:r>
              <a:rPr lang="en-US" altLang="zh-CN" sz="2200" dirty="0" smtClean="0"/>
              <a:t>2.1 </a:t>
            </a:r>
            <a:r>
              <a:rPr lang="zh-CN" altLang="en-US" sz="2200" dirty="0" smtClean="0"/>
              <a:t>在注册时设置菜单资源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2.2 </a:t>
            </a:r>
            <a:r>
              <a:rPr lang="zh-CN" altLang="en-US" sz="2200" dirty="0" smtClean="0"/>
              <a:t>加载菜单资源，设置到窗口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	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600" dirty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600" dirty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CreateWindow</a:t>
            </a:r>
            <a:r>
              <a:rPr lang="en-US" altLang="zh-CN" sz="2200" dirty="0" smtClean="0"/>
              <a:t>/Ex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SetMenu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4149080"/>
            <a:ext cx="5657339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HMENU </a:t>
            </a:r>
            <a:r>
              <a:rPr lang="en-US" altLang="zh-CN" dirty="0" err="1"/>
              <a:t>LoadMenu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HINSTANCE </a:t>
            </a:r>
            <a:r>
              <a:rPr lang="en-US" altLang="zh-CN" dirty="0" err="1"/>
              <a:t>hInstance</a:t>
            </a:r>
            <a:r>
              <a:rPr lang="en-US" altLang="zh-CN" dirty="0"/>
              <a:t>,  </a:t>
            </a:r>
            <a:r>
              <a:rPr lang="en-US" altLang="zh-CN" dirty="0" smtClean="0"/>
              <a:t>       // </a:t>
            </a:r>
            <a:r>
              <a:rPr lang="zh-CN" altLang="en-US" dirty="0" smtClean="0"/>
              <a:t>程序实例句柄</a:t>
            </a:r>
            <a:endParaRPr lang="en-US" altLang="zh-CN" dirty="0"/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LPCTSTR     </a:t>
            </a:r>
            <a:r>
              <a:rPr lang="en-US" altLang="zh-CN" dirty="0" err="1"/>
              <a:t>lpMenuName</a:t>
            </a:r>
            <a:r>
              <a:rPr lang="en-US" altLang="zh-CN" dirty="0"/>
              <a:t>    // </a:t>
            </a:r>
            <a:r>
              <a:rPr lang="zh-CN" altLang="en-US" dirty="0" smtClean="0"/>
              <a:t>菜单名或资源</a:t>
            </a:r>
            <a:r>
              <a:rPr lang="en-US" altLang="zh-CN" dirty="0" smtClean="0"/>
              <a:t>ID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开发环境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323850" y="1600200"/>
            <a:ext cx="882015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开发工具和库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VC</a:t>
            </a:r>
            <a:r>
              <a:rPr lang="zh-CN" altLang="en-US" dirty="0" smtClean="0"/>
              <a:t>的编译工具</a:t>
            </a:r>
            <a:endParaRPr lang="en-US" altLang="zh-CN" dirty="0"/>
          </a:p>
          <a:p>
            <a:pPr lvl="2" eaLnBrk="1" hangingPunct="1"/>
            <a:r>
              <a:rPr lang="zh-CN" altLang="en-US" sz="2000" dirty="0" smtClean="0"/>
              <a:t>编译器</a:t>
            </a:r>
            <a:r>
              <a:rPr lang="en-US" altLang="zh-CN" sz="2000" dirty="0" smtClean="0"/>
              <a:t>CL.EXE  </a:t>
            </a:r>
          </a:p>
          <a:p>
            <a:pPr lvl="3" eaLnBrk="1" hangingPunct="1"/>
            <a:r>
              <a:rPr lang="zh-CN" altLang="en-US" sz="2000" dirty="0" smtClean="0"/>
              <a:t>将源代码编译成目标代码</a:t>
            </a:r>
            <a:r>
              <a:rPr lang="en-US" altLang="zh-CN" sz="2000" dirty="0" smtClean="0"/>
              <a:t>(.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)</a:t>
            </a:r>
            <a:endParaRPr lang="en-US" altLang="zh-CN" dirty="0"/>
          </a:p>
          <a:p>
            <a:pPr lvl="2" eaLnBrk="1" hangingPunct="1"/>
            <a:r>
              <a:rPr lang="zh-CN" altLang="en-US" sz="2400" dirty="0" smtClean="0"/>
              <a:t>链接器</a:t>
            </a:r>
            <a:r>
              <a:rPr lang="en-US" altLang="zh-CN" sz="2400" dirty="0" smtClean="0"/>
              <a:t>LINK.EXE  </a:t>
            </a:r>
            <a:endParaRPr lang="en-US" altLang="zh-CN" dirty="0"/>
          </a:p>
          <a:p>
            <a:pPr lvl="3" eaLnBrk="1" hangingPunct="1"/>
            <a:r>
              <a:rPr lang="zh-CN" altLang="en-US" sz="2000" dirty="0" smtClean="0"/>
              <a:t>将目标代码、库链接生成最终文件</a:t>
            </a:r>
            <a:endParaRPr lang="en-US" altLang="zh-CN" dirty="0"/>
          </a:p>
          <a:p>
            <a:pPr lvl="2" eaLnBrk="1" hangingPunct="1"/>
            <a:r>
              <a:rPr lang="zh-CN" altLang="en-US" sz="2400" dirty="0" smtClean="0"/>
              <a:t>资源编译器</a:t>
            </a:r>
            <a:r>
              <a:rPr lang="en-US" altLang="zh-CN" sz="2400" dirty="0" smtClean="0"/>
              <a:t>RC.EXE   </a:t>
            </a:r>
            <a:endParaRPr lang="en-US" altLang="zh-CN" dirty="0"/>
          </a:p>
          <a:p>
            <a:pPr lvl="3" eaLnBrk="1" hangingPunct="1"/>
            <a:r>
              <a:rPr lang="zh-CN" altLang="en-US" sz="2000" dirty="0" smtClean="0"/>
              <a:t>将资源脚本文件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rc</a:t>
            </a:r>
            <a:r>
              <a:rPr lang="en-US" altLang="zh-CN" dirty="0" smtClean="0"/>
              <a:t>)</a:t>
            </a:r>
            <a:r>
              <a:rPr lang="zh-CN" altLang="en-US" sz="2000" dirty="0" smtClean="0"/>
              <a:t>编译生成</a:t>
            </a:r>
            <a:r>
              <a:rPr lang="en-US" altLang="zh-CN" sz="2000" dirty="0" smtClean="0"/>
              <a:t>.res</a:t>
            </a:r>
            <a:r>
              <a:rPr lang="zh-CN" altLang="en-US" sz="2000" dirty="0" smtClean="0"/>
              <a:t>文件，最终通过链接器链接到最终文件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菜单的使用</a:t>
            </a:r>
          </a:p>
        </p:txBody>
      </p:sp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菜单命令处理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WM_COMMAND 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消息参数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WPARAM</a:t>
            </a:r>
          </a:p>
          <a:p>
            <a:pPr lvl="4" eaLnBrk="1" hangingPunct="1"/>
            <a:r>
              <a:rPr lang="en-US" altLang="zh-CN" dirty="0" smtClean="0"/>
              <a:t>HIWORD - </a:t>
            </a:r>
            <a:r>
              <a:rPr lang="zh-CN" altLang="en-US" dirty="0" smtClean="0"/>
              <a:t>对于菜单为</a:t>
            </a:r>
            <a:r>
              <a:rPr lang="en-US" altLang="zh-CN" dirty="0" smtClean="0"/>
              <a:t>0</a:t>
            </a:r>
          </a:p>
          <a:p>
            <a:pPr lvl="4" eaLnBrk="1" hangingPunct="1"/>
            <a:r>
              <a:rPr lang="en-US" altLang="zh-CN" dirty="0" smtClean="0"/>
              <a:t>LOWORD - </a:t>
            </a:r>
            <a:r>
              <a:rPr lang="zh-CN" altLang="en-US" dirty="0" smtClean="0"/>
              <a:t>菜单项的</a:t>
            </a:r>
            <a:r>
              <a:rPr lang="en-US" altLang="zh-CN" dirty="0" smtClean="0"/>
              <a:t>ID</a:t>
            </a:r>
          </a:p>
          <a:p>
            <a:pPr lvl="3" eaLnBrk="1" hangingPunct="1"/>
            <a:r>
              <a:rPr lang="en-US" altLang="zh-CN" dirty="0" smtClean="0"/>
              <a:t>LPARAM - </a:t>
            </a:r>
            <a:r>
              <a:rPr lang="zh-CN" altLang="en-US" dirty="0" smtClean="0"/>
              <a:t>对于菜单为</a:t>
            </a:r>
            <a:r>
              <a:rPr lang="en-US" altLang="zh-CN" dirty="0" smtClean="0"/>
              <a:t>NULL</a:t>
            </a:r>
          </a:p>
          <a:p>
            <a:pPr lvl="2" eaLnBrk="1" hangingPunct="1"/>
            <a:r>
              <a:rPr lang="zh-CN" altLang="en-US" dirty="0" smtClean="0"/>
              <a:t>命令处理过程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获取</a:t>
            </a:r>
            <a:r>
              <a:rPr lang="en-US" altLang="zh-CN" dirty="0" smtClean="0"/>
              <a:t>WPARAM</a:t>
            </a:r>
            <a:r>
              <a:rPr lang="zh-CN" altLang="en-US" dirty="0" smtClean="0"/>
              <a:t>菜单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处理。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菜单的使用</a:t>
            </a:r>
          </a:p>
        </p:txBody>
      </p:sp>
      <p:sp>
        <p:nvSpPr>
          <p:cNvPr id="87042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菜单项的状态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在增加菜单项可以设置菜单项的状态。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可以使用菜单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修改状态</a:t>
            </a:r>
            <a:endParaRPr lang="en-US" altLang="zh-CN" sz="2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err="1" smtClean="0"/>
              <a:t>CheckMenuItem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 err="1" smtClean="0"/>
              <a:t>EnableMenuItem</a:t>
            </a:r>
            <a:endParaRPr lang="en-US" altLang="zh-CN" sz="2000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 smtClean="0"/>
              <a:t>函数使用时，需要通过设置</a:t>
            </a:r>
            <a:r>
              <a:rPr lang="en-US" altLang="zh-CN" sz="2000" dirty="0" smtClean="0"/>
              <a:t>MF_BYPOSITION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MF_BYCOMMAND</a:t>
            </a:r>
            <a:r>
              <a:rPr lang="zh-CN" altLang="en-US" sz="2000" dirty="0" smtClean="0"/>
              <a:t>，确定使用菜单索引或者菜单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WM_INITMENUPOPUP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 smtClean="0"/>
              <a:t>在菜单被激活但是未显示，窗口会收到这个消息</a:t>
            </a:r>
            <a:endParaRPr lang="en-US" altLang="zh-CN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2000" dirty="0" smtClean="0"/>
              <a:t>消息参数</a:t>
            </a:r>
            <a:endParaRPr lang="en-US" altLang="zh-CN" sz="20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altLang="zh-CN" sz="1800" dirty="0" smtClean="0"/>
              <a:t>WPARAM – </a:t>
            </a:r>
            <a:r>
              <a:rPr lang="zh-CN" altLang="en-US" sz="1800" dirty="0" smtClean="0"/>
              <a:t>即将显示的菜单句柄</a:t>
            </a:r>
            <a:endParaRPr lang="en-US" altLang="zh-CN" sz="1800" dirty="0" smtClean="0"/>
          </a:p>
          <a:p>
            <a:pPr lvl="3" eaLnBrk="1" hangingPunct="1">
              <a:lnSpc>
                <a:spcPct val="80000"/>
              </a:lnSpc>
            </a:pPr>
            <a:r>
              <a:rPr lang="en-US" altLang="zh-CN" sz="1800" dirty="0" smtClean="0"/>
              <a:t>LPARAM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800" dirty="0" smtClean="0"/>
              <a:t> </a:t>
            </a:r>
            <a:r>
              <a:rPr lang="en-US" altLang="zh-CN" sz="1600" dirty="0" smtClean="0"/>
              <a:t>LOWORD </a:t>
            </a:r>
            <a:r>
              <a:rPr lang="zh-CN" altLang="en-US" sz="1600" dirty="0" smtClean="0"/>
              <a:t>是被点击的菜单项索引</a:t>
            </a:r>
            <a:endParaRPr lang="en-US" altLang="zh-CN" sz="1600" dirty="0" smtClean="0"/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smtClean="0"/>
              <a:t>HIWORD </a:t>
            </a:r>
            <a:r>
              <a:rPr lang="zh-CN" altLang="en-US" sz="1600" dirty="0" smtClean="0"/>
              <a:t>是窗口菜单标识 </a:t>
            </a:r>
            <a:r>
              <a:rPr lang="en-US" altLang="zh-CN" sz="1600" dirty="0" smtClean="0"/>
              <a:t>0/1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dirty="0" smtClean="0"/>
              <a:t>窗口菜单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顶层菜单和系统菜单属于窗口菜单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弹出式菜单不属于窗口菜单。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右键菜单 </a:t>
            </a:r>
            <a:r>
              <a:rPr lang="en-US" altLang="zh-CN" dirty="0" smtClean="0"/>
              <a:t>Context Menu</a:t>
            </a:r>
            <a:r>
              <a:rPr lang="zh-CN" altLang="en-US" dirty="0" smtClean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 </a:t>
            </a:r>
            <a:r>
              <a:rPr lang="zh-CN" altLang="en-US" sz="2800" dirty="0" smtClean="0"/>
              <a:t>获取右键菜单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400" dirty="0" err="1" smtClean="0"/>
              <a:t>GetSubMenu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显示上下文菜单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2996952"/>
            <a:ext cx="7200800" cy="317009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TrackPopupMenu</a:t>
            </a:r>
            <a:r>
              <a:rPr lang="en-US" altLang="zh-CN" sz="2000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HMENU </a:t>
            </a:r>
            <a:r>
              <a:rPr lang="en-US" altLang="zh-CN" sz="2000" dirty="0" err="1"/>
              <a:t>hMenu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	//</a:t>
            </a:r>
            <a:r>
              <a:rPr lang="zh-CN" altLang="en-US" sz="2000" dirty="0"/>
              <a:t>菜单句柄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UINT      </a:t>
            </a:r>
            <a:r>
              <a:rPr lang="en-US" altLang="zh-CN" sz="2000" dirty="0" err="1" smtClean="0"/>
              <a:t>uFlags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	//</a:t>
            </a:r>
            <a:r>
              <a:rPr lang="zh-CN" altLang="en-US" sz="2000" dirty="0"/>
              <a:t>显示方式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        x, 		             //</a:t>
            </a:r>
            <a:r>
              <a:rPr lang="zh-CN" altLang="en-US" sz="2000" dirty="0"/>
              <a:t>水平位置，屏幕坐标系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        y,			//</a:t>
            </a:r>
            <a:r>
              <a:rPr lang="zh-CN" altLang="en-US" sz="2000" dirty="0"/>
              <a:t>垂直位置，屏幕坐标系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         </a:t>
            </a:r>
            <a:r>
              <a:rPr lang="en-US" altLang="zh-CN" sz="2000" dirty="0" err="1" smtClean="0"/>
              <a:t>nReserved</a:t>
            </a:r>
            <a:r>
              <a:rPr lang="en-US" altLang="zh-CN" sz="2000" dirty="0" smtClean="0"/>
              <a:t>,	             //</a:t>
            </a:r>
            <a:r>
              <a:rPr lang="zh-CN" altLang="en-US" sz="2000" dirty="0"/>
              <a:t>保留，必须</a:t>
            </a:r>
            <a:r>
              <a:rPr lang="en-US" altLang="zh-CN" sz="2000" dirty="0"/>
              <a:t>0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</a:t>
            </a:r>
            <a:r>
              <a:rPr lang="en-US" altLang="zh-CN" sz="2000" dirty="0"/>
              <a:t>HWND 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hWnd</a:t>
            </a:r>
            <a:r>
              <a:rPr lang="en-US" altLang="zh-CN" sz="2000" dirty="0" smtClean="0"/>
              <a:t>, 		//</a:t>
            </a:r>
            <a:r>
              <a:rPr lang="zh-CN" altLang="en-US" sz="2000" dirty="0"/>
              <a:t>处理菜单消息的窗口句柄</a:t>
            </a:r>
          </a:p>
          <a:p>
            <a:pPr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CONST  RECT </a:t>
            </a:r>
            <a:r>
              <a:rPr lang="en-US" altLang="zh-CN" sz="2000" dirty="0"/>
              <a:t>*</a:t>
            </a:r>
            <a:r>
              <a:rPr lang="en-US" altLang="zh-CN" sz="2000" dirty="0" err="1"/>
              <a:t>prcRect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     //</a:t>
            </a:r>
            <a:r>
              <a:rPr lang="en-US" altLang="zh-CN" sz="2000" dirty="0"/>
              <a:t>NULL</a:t>
            </a:r>
            <a:r>
              <a:rPr lang="zh-CN" altLang="en-US" sz="2000" dirty="0"/>
              <a:t>，忽略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/>
              <a:t>); </a:t>
            </a:r>
            <a:endParaRPr lang="en-US" altLang="zh-CN" sz="2000" dirty="0" smtClean="0"/>
          </a:p>
          <a:p>
            <a:pPr>
              <a:buFont typeface="Arial" charset="0"/>
              <a:buNone/>
              <a:defRPr/>
            </a:pPr>
            <a:r>
              <a:rPr lang="en-US" altLang="zh-CN" sz="2000" dirty="0" err="1" smtClean="0"/>
              <a:t>TrackPopupMenu</a:t>
            </a:r>
            <a:r>
              <a:rPr lang="zh-CN" altLang="en-US" sz="2000" dirty="0"/>
              <a:t>是阻塞函数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右键菜单 </a:t>
            </a:r>
            <a:r>
              <a:rPr lang="en-US" altLang="zh-CN" smtClean="0"/>
              <a:t>Context Menu</a:t>
            </a:r>
            <a:r>
              <a:rPr lang="zh-CN" altLang="en-US" smtClean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菜单处理位置</a:t>
            </a:r>
            <a:endParaRPr lang="en-US" altLang="zh-CN" dirty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鼠标右键抬起</a:t>
            </a:r>
            <a:endParaRPr lang="en-US" altLang="zh-CN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sz="2400" dirty="0" smtClean="0"/>
              <a:t>WM_RBUTTONUP </a:t>
            </a:r>
            <a:r>
              <a:rPr lang="zh-CN" altLang="en-US" sz="2400" dirty="0" smtClean="0"/>
              <a:t>鼠标右键消息窗口坐标系坐标，要使用需要转换成屏幕坐标系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2400" dirty="0" err="1" smtClean="0"/>
              <a:t>ClientToScreen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ScreenToClient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dirty="0" smtClean="0"/>
              <a:t>2 WM_CONTEXTMENU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WParam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右键点击的窗口句柄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LPARAM - LOWORD X</a:t>
            </a:r>
            <a:r>
              <a:rPr lang="zh-CN" altLang="en-US" sz="2400" dirty="0" smtClean="0"/>
              <a:t>坐标，屏幕坐标系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		                </a:t>
            </a:r>
            <a:r>
              <a:rPr lang="en-US" altLang="zh-CN" sz="2400" dirty="0" smtClean="0"/>
              <a:t>HIWORD Y</a:t>
            </a:r>
            <a:r>
              <a:rPr lang="zh-CN" altLang="en-US" sz="2400" dirty="0" smtClean="0"/>
              <a:t>坐标，屏幕坐标系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WM_CONTEXTMENU</a:t>
            </a:r>
            <a:r>
              <a:rPr lang="zh-CN" altLang="en-US" sz="2400" dirty="0" smtClean="0"/>
              <a:t>消息是在</a:t>
            </a:r>
            <a:r>
              <a:rPr lang="en-US" altLang="zh-CN" sz="2400" dirty="0" smtClean="0"/>
              <a:t>WM_RBUTTONUP</a:t>
            </a:r>
            <a:r>
              <a:rPr lang="zh-CN" altLang="en-US" sz="2400" dirty="0" smtClean="0"/>
              <a:t>消息之后产生。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8362950" cy="518318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sz="2600" dirty="0"/>
              <a:t>图</a:t>
            </a:r>
            <a:r>
              <a:rPr lang="zh-CN" altLang="en-US" sz="2600" dirty="0" smtClean="0"/>
              <a:t>标资源的使用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200" dirty="0" smtClean="0"/>
              <a:t>1 </a:t>
            </a:r>
            <a:r>
              <a:rPr lang="zh-CN" altLang="en-US" sz="2200" dirty="0" smtClean="0"/>
              <a:t>添加图标资源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1800" dirty="0" smtClean="0"/>
              <a:t>    注意图标的大小，一个图标文件中，可以有多个不同大小的图标</a:t>
            </a:r>
            <a:endParaRPr lang="en-US" altLang="zh-CN" sz="1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200" dirty="0" smtClean="0"/>
              <a:t>2 </a:t>
            </a:r>
            <a:r>
              <a:rPr lang="zh-CN" altLang="en-US" sz="2200" dirty="0" smtClean="0"/>
              <a:t>加载图标</a:t>
            </a:r>
            <a:endParaRPr lang="en-US" altLang="zh-CN" sz="22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400" dirty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4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4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4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200" dirty="0" smtClean="0"/>
              <a:t>3 </a:t>
            </a:r>
            <a:r>
              <a:rPr lang="zh-CN" altLang="en-US" sz="2200" dirty="0" smtClean="0"/>
              <a:t>设置</a:t>
            </a:r>
            <a:endParaRPr lang="en-US" altLang="zh-CN" sz="2200" dirty="0" smtClean="0"/>
          </a:p>
          <a:p>
            <a:pPr lvl="1" eaLnBrk="1" hangingPunct="1"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1900" dirty="0" smtClean="0"/>
              <a:t>3.1 </a:t>
            </a:r>
            <a:r>
              <a:rPr lang="zh-CN" altLang="en-US" sz="1900" dirty="0"/>
              <a:t>在注册窗口时，设置图标</a:t>
            </a:r>
            <a:endParaRPr lang="en-US" altLang="zh-CN" sz="1900" dirty="0"/>
          </a:p>
          <a:p>
            <a:pPr lvl="1" eaLnBrk="1" hangingPunct="1">
              <a:buNone/>
              <a:defRPr/>
            </a:pPr>
            <a:r>
              <a:rPr lang="en-US" altLang="zh-CN" sz="1900" dirty="0"/>
              <a:t>   3.2 WM_SETICON</a:t>
            </a:r>
            <a:r>
              <a:rPr lang="zh-CN" altLang="en-US" sz="1900" dirty="0"/>
              <a:t>消息</a:t>
            </a:r>
            <a:endParaRPr lang="en-US" altLang="zh-CN" sz="1900" dirty="0"/>
          </a:p>
          <a:p>
            <a:pPr lvl="1" eaLnBrk="1" hangingPunct="1">
              <a:buNone/>
              <a:defRPr/>
            </a:pPr>
            <a:r>
              <a:rPr lang="en-US" altLang="zh-CN" sz="1900" dirty="0"/>
              <a:t>		</a:t>
            </a:r>
            <a:r>
              <a:rPr lang="en-US" altLang="zh-CN" sz="1900" dirty="0" err="1"/>
              <a:t>wParam</a:t>
            </a:r>
            <a:r>
              <a:rPr lang="en-US" altLang="zh-CN" sz="1900" dirty="0"/>
              <a:t>    -  </a:t>
            </a:r>
            <a:r>
              <a:rPr lang="zh-CN" altLang="en-US" sz="1900" dirty="0"/>
              <a:t>图标类型</a:t>
            </a:r>
            <a:endParaRPr lang="en-US" altLang="zh-CN" sz="1900" dirty="0"/>
          </a:p>
          <a:p>
            <a:pPr lvl="1" eaLnBrk="1" hangingPunct="1">
              <a:buNone/>
              <a:defRPr/>
            </a:pPr>
            <a:r>
              <a:rPr lang="en-US" altLang="zh-CN" sz="1900" dirty="0"/>
              <a:t>      </a:t>
            </a:r>
            <a:r>
              <a:rPr lang="en-US" altLang="zh-CN" sz="1900" dirty="0" err="1"/>
              <a:t>lParam</a:t>
            </a:r>
            <a:r>
              <a:rPr lang="en-US" altLang="zh-CN" sz="1900" dirty="0"/>
              <a:t>      - </a:t>
            </a:r>
            <a:r>
              <a:rPr lang="zh-CN" altLang="en-US" sz="1900" dirty="0"/>
              <a:t>图标</a:t>
            </a:r>
            <a:r>
              <a:rPr lang="zh-CN" altLang="en-US" sz="1900" dirty="0" smtClean="0"/>
              <a:t>句柄</a:t>
            </a:r>
            <a:endParaRPr lang="en-US" altLang="zh-CN" sz="19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200" dirty="0" smtClean="0"/>
              <a:t>4 </a:t>
            </a:r>
            <a:r>
              <a:rPr lang="zh-CN" altLang="en-US" sz="2200" dirty="0" smtClean="0"/>
              <a:t>绘制</a:t>
            </a:r>
            <a:endParaRPr lang="en-US" altLang="zh-CN" sz="22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DrawIcon</a:t>
            </a:r>
            <a:endParaRPr lang="zh-CN" altLang="en-US" sz="2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28723" y="2852936"/>
            <a:ext cx="6449427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 smtClean="0"/>
              <a:t>HICON </a:t>
            </a:r>
            <a:r>
              <a:rPr lang="en-US" altLang="zh-CN" dirty="0" err="1" smtClean="0"/>
              <a:t>LoadIcon</a:t>
            </a:r>
            <a:r>
              <a:rPr lang="en-US" altLang="zh-CN" dirty="0" smtClean="0"/>
              <a:t>(</a:t>
            </a:r>
            <a:endParaRPr lang="en-US" altLang="zh-CN" dirty="0"/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HINSTANCE </a:t>
            </a:r>
            <a:r>
              <a:rPr lang="en-US" altLang="zh-CN" dirty="0" err="1"/>
              <a:t>hInstance</a:t>
            </a:r>
            <a:r>
              <a:rPr lang="en-US" altLang="zh-CN" dirty="0"/>
              <a:t>,  // handle to application instance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LPCTSTR </a:t>
            </a:r>
            <a:r>
              <a:rPr lang="en-US" altLang="zh-CN" dirty="0" err="1" smtClean="0"/>
              <a:t>lpIconName</a:t>
            </a:r>
            <a:r>
              <a:rPr lang="en-US" altLang="zh-CN" dirty="0" smtClean="0"/>
              <a:t>   // </a:t>
            </a:r>
            <a:r>
              <a:rPr lang="en-US" altLang="zh-CN" dirty="0"/>
              <a:t>name or resource identifier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);  </a:t>
            </a:r>
            <a:r>
              <a:rPr lang="en-US" altLang="zh-CN" dirty="0" err="1"/>
              <a:t>hInstance</a:t>
            </a:r>
            <a:r>
              <a:rPr lang="en-US" altLang="zh-CN" dirty="0"/>
              <a:t> - </a:t>
            </a:r>
            <a:r>
              <a:rPr lang="zh-CN" altLang="en-US" dirty="0"/>
              <a:t>可以为</a:t>
            </a:r>
            <a:r>
              <a:rPr lang="en-US" altLang="zh-CN" dirty="0"/>
              <a:t>NULL</a:t>
            </a:r>
            <a:r>
              <a:rPr lang="zh-CN" altLang="en-US" dirty="0"/>
              <a:t>，获取系统默认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Icon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447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8362950" cy="51831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光标资源的使用</a:t>
            </a:r>
            <a:endParaRPr lang="en-US" altLang="zh-CN" sz="2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1800" dirty="0" smtClean="0"/>
              <a:t>1 </a:t>
            </a:r>
            <a:r>
              <a:rPr lang="zh-CN" altLang="en-US" sz="2400" dirty="0" smtClean="0"/>
              <a:t>添加光标的资源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1800" dirty="0" smtClean="0"/>
              <a:t>    </a:t>
            </a:r>
            <a:r>
              <a:rPr lang="zh-CN" altLang="en-US" sz="2000" dirty="0" smtClean="0"/>
              <a:t>光标的大小默认是</a:t>
            </a:r>
            <a:r>
              <a:rPr lang="en-US" altLang="zh-CN" sz="2000" dirty="0" smtClean="0"/>
              <a:t>32X32</a:t>
            </a:r>
            <a:r>
              <a:rPr lang="zh-CN" altLang="en-US" sz="2000" dirty="0" smtClean="0"/>
              <a:t>像素，每个光标有</a:t>
            </a:r>
            <a:r>
              <a:rPr lang="en-US" altLang="zh-CN" sz="2000" dirty="0" err="1" smtClean="0"/>
              <a:t>HotSpot</a:t>
            </a:r>
            <a:r>
              <a:rPr lang="zh-CN" altLang="en-US" sz="2000" dirty="0" smtClean="0"/>
              <a:t>，是当前鼠标的热点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使用资源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altLang="zh-CN" sz="18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1800" dirty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18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1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   2.1 </a:t>
            </a:r>
            <a:r>
              <a:rPr lang="zh-CN" altLang="en-US" sz="2000" dirty="0" smtClean="0"/>
              <a:t>在注册窗口时，设置光标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   2.2 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SetCursor</a:t>
            </a:r>
            <a:r>
              <a:rPr lang="zh-CN" altLang="en-US" sz="2000" dirty="0" smtClean="0"/>
              <a:t>设置光标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9632" y="3356992"/>
            <a:ext cx="6449427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HCURSOR </a:t>
            </a:r>
            <a:r>
              <a:rPr lang="en-US" altLang="zh-CN" dirty="0" err="1"/>
              <a:t>LoadCursor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HINSTANCE </a:t>
            </a:r>
            <a:r>
              <a:rPr lang="en-US" altLang="zh-CN" dirty="0" err="1"/>
              <a:t>hInstance</a:t>
            </a:r>
            <a:r>
              <a:rPr lang="en-US" altLang="zh-CN" dirty="0"/>
              <a:t>,  // handle to application instance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LPCTSTR </a:t>
            </a:r>
            <a:r>
              <a:rPr lang="en-US" altLang="zh-CN" dirty="0" err="1"/>
              <a:t>lpCursorName</a:t>
            </a:r>
            <a:r>
              <a:rPr lang="en-US" altLang="zh-CN" dirty="0"/>
              <a:t>  // name or resource identifier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);  </a:t>
            </a:r>
            <a:r>
              <a:rPr lang="en-US" altLang="zh-CN" dirty="0" err="1"/>
              <a:t>hInstance</a:t>
            </a:r>
            <a:r>
              <a:rPr lang="en-US" altLang="zh-CN" dirty="0"/>
              <a:t> - </a:t>
            </a:r>
            <a:r>
              <a:rPr lang="zh-CN" altLang="en-US" dirty="0"/>
              <a:t>可以为</a:t>
            </a:r>
            <a:r>
              <a:rPr lang="en-US" altLang="zh-CN" dirty="0"/>
              <a:t>NULL</a:t>
            </a:r>
            <a:r>
              <a:rPr lang="zh-CN" altLang="en-US" dirty="0"/>
              <a:t>，获取系统默认的</a:t>
            </a:r>
            <a:r>
              <a:rPr lang="en-US" altLang="zh-CN" dirty="0"/>
              <a:t>Cursor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0925" y="5445224"/>
            <a:ext cx="6449427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HCURSOR </a:t>
            </a:r>
            <a:r>
              <a:rPr lang="en-US" altLang="zh-CN" dirty="0" err="1"/>
              <a:t>SetCursor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HCURSOR </a:t>
            </a:r>
            <a:r>
              <a:rPr lang="en-US" altLang="zh-CN" dirty="0" err="1"/>
              <a:t>hCursor</a:t>
            </a:r>
            <a:r>
              <a:rPr lang="en-US" altLang="zh-CN" dirty="0"/>
              <a:t>   // handle to cursor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光标资源的使用</a:t>
            </a:r>
            <a:endParaRPr lang="en-US" altLang="zh-CN" dirty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3 WM_SETCURSOR </a:t>
            </a:r>
          </a:p>
          <a:p>
            <a:pPr lvl="2" eaLnBrk="1" hangingPunct="1">
              <a:defRPr/>
            </a:pPr>
            <a:r>
              <a:rPr lang="zh-CN" altLang="en-US" dirty="0" smtClean="0"/>
              <a:t>消息参数</a:t>
            </a:r>
            <a:endParaRPr lang="en-US" altLang="zh-CN" dirty="0" smtClean="0"/>
          </a:p>
          <a:p>
            <a:pPr lvl="3" eaLnBrk="1" hangingPunct="1">
              <a:defRPr/>
            </a:pPr>
            <a:r>
              <a:rPr lang="en-US" altLang="zh-CN" dirty="0" smtClean="0"/>
              <a:t>WPARAM</a:t>
            </a:r>
          </a:p>
          <a:p>
            <a:pPr lvl="4" eaLnBrk="1" hangingPunct="1"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当前使用的光标句柄</a:t>
            </a:r>
            <a:endParaRPr lang="en-US" altLang="zh-CN" dirty="0"/>
          </a:p>
          <a:p>
            <a:pPr lvl="3" eaLnBrk="1" hangingPunct="1">
              <a:defRPr/>
            </a:pPr>
            <a:r>
              <a:rPr lang="en-US" altLang="zh-CN" dirty="0" smtClean="0"/>
              <a:t>LPARAM</a:t>
            </a:r>
          </a:p>
          <a:p>
            <a:pPr lvl="4" eaLnBrk="1" hangingPunct="1">
              <a:defRPr/>
            </a:pPr>
            <a:r>
              <a:rPr lang="en-US" altLang="zh-CN" sz="1800" dirty="0" smtClean="0"/>
              <a:t>LOWORD </a:t>
            </a:r>
            <a:r>
              <a:rPr lang="zh-CN" altLang="en-US" sz="1800" dirty="0" smtClean="0"/>
              <a:t>当前区域的代码（</a:t>
            </a:r>
            <a:r>
              <a:rPr lang="en-US" altLang="zh-CN" sz="1800" dirty="0" smtClean="0"/>
              <a:t>Hit-Test code ) </a:t>
            </a:r>
          </a:p>
          <a:p>
            <a:pPr marL="1828800" lvl="4" indent="0" eaLnBrk="1" hangingPunct="1">
              <a:buNone/>
              <a:defRPr/>
            </a:pPr>
            <a:r>
              <a:rPr lang="en-US" altLang="zh-CN" sz="1800" dirty="0" smtClean="0"/>
              <a:t>    HTCLIENT / HTCAPTION…</a:t>
            </a:r>
          </a:p>
          <a:p>
            <a:pPr lvl="4" eaLnBrk="1" hangingPunct="1">
              <a:defRPr/>
            </a:pPr>
            <a:r>
              <a:rPr lang="en-US" altLang="zh-CN" sz="1800" dirty="0" smtClean="0"/>
              <a:t>HIWORD - </a:t>
            </a:r>
            <a:r>
              <a:rPr lang="zh-CN" altLang="en-US" sz="1800" dirty="0" smtClean="0"/>
              <a:t>当前鼠标消息</a:t>
            </a:r>
            <a:r>
              <a:rPr lang="en-US" altLang="zh-CN" sz="1800" dirty="0" smtClean="0"/>
              <a:t>ID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7859216" cy="5040312"/>
          </a:xfrm>
        </p:spPr>
        <p:txBody>
          <a:bodyPr>
            <a:normAutofit/>
          </a:bodyPr>
          <a:lstStyle/>
          <a:p>
            <a:pPr marL="342900" lvl="2" indent="-342900" eaLnBrk="1" hangingPunct="1">
              <a:defRPr/>
            </a:pPr>
            <a:r>
              <a:rPr lang="zh-CN" altLang="en-US" sz="3500" dirty="0" smtClean="0"/>
              <a:t>字符串资源</a:t>
            </a:r>
            <a:endParaRPr lang="en-US" altLang="zh-CN" sz="3500" dirty="0" smtClean="0"/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en-US" altLang="zh-CN" sz="3000" dirty="0" smtClean="0"/>
              <a:t>1 </a:t>
            </a:r>
            <a:r>
              <a:rPr lang="zh-CN" altLang="en-US" sz="2800" dirty="0" smtClean="0"/>
              <a:t>添加字符串资源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zh-CN" altLang="en-US" sz="3200" dirty="0" smtClean="0"/>
              <a:t>	</a:t>
            </a:r>
            <a:r>
              <a:rPr lang="zh-CN" altLang="en-US" sz="2400" dirty="0" smtClean="0"/>
              <a:t>添加字符串表，在表中增加字符串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en-US" altLang="zh-CN" sz="3000" dirty="0" smtClean="0"/>
              <a:t>2 </a:t>
            </a:r>
            <a:r>
              <a:rPr lang="zh-CN" altLang="en-US" sz="2800" dirty="0" smtClean="0"/>
              <a:t>字符串资源的使用</a:t>
            </a:r>
          </a:p>
          <a:p>
            <a:pPr marL="800100" lvl="3" indent="-342900" eaLnBrk="1" hangingPunct="1">
              <a:buFont typeface="Arial" charset="0"/>
              <a:buNone/>
              <a:defRPr/>
            </a:pPr>
            <a:r>
              <a:rPr lang="zh-CN" altLang="en-US" sz="3200" dirty="0" smtClean="0"/>
              <a:t>	</a:t>
            </a:r>
            <a:endParaRPr lang="en-US" altLang="zh-CN" sz="3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61260" y="3789040"/>
            <a:ext cx="6696744" cy="224676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342900" lvl="2" indent="-342900">
              <a:buFont typeface="Arial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LoadString</a:t>
            </a:r>
            <a:r>
              <a:rPr lang="en-US" altLang="zh-CN" sz="2000" dirty="0"/>
              <a:t>(</a:t>
            </a:r>
          </a:p>
          <a:p>
            <a:pPr marL="342900" lvl="2" indent="-342900">
              <a:buFont typeface="Arial" charset="0"/>
              <a:buNone/>
              <a:defRPr/>
            </a:pPr>
            <a:r>
              <a:rPr lang="en-US" altLang="zh-CN" sz="2000" dirty="0" smtClean="0"/>
              <a:t>     HINSTANCE	</a:t>
            </a:r>
            <a:r>
              <a:rPr lang="en-US" altLang="zh-CN" sz="2000" dirty="0" err="1" smtClean="0"/>
              <a:t>hInstance</a:t>
            </a:r>
            <a:r>
              <a:rPr lang="en-US" altLang="zh-CN" sz="2000" dirty="0"/>
              <a:t>,  </a:t>
            </a:r>
            <a:r>
              <a:rPr lang="en-US" altLang="zh-CN" sz="2000" dirty="0" smtClean="0"/>
              <a:t> // </a:t>
            </a:r>
            <a:r>
              <a:rPr lang="en-US" altLang="zh-CN" sz="2000" dirty="0"/>
              <a:t>handle to resource module</a:t>
            </a:r>
          </a:p>
          <a:p>
            <a:pPr marL="342900" lvl="2" indent="-342900">
              <a:buFont typeface="Arial" charset="0"/>
              <a:buNone/>
              <a:defRPr/>
            </a:pPr>
            <a:r>
              <a:rPr lang="en-US" altLang="zh-CN" sz="2000" dirty="0" smtClean="0"/>
              <a:t>     UINT	</a:t>
            </a:r>
            <a:r>
              <a:rPr lang="en-US" altLang="zh-CN" sz="2000" dirty="0" err="1" smtClean="0"/>
              <a:t>uID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           //</a:t>
            </a:r>
            <a:r>
              <a:rPr lang="zh-CN" altLang="en-US" sz="2000" dirty="0"/>
              <a:t>字符串</a:t>
            </a:r>
            <a:r>
              <a:rPr lang="en-US" altLang="zh-CN" sz="2000" dirty="0"/>
              <a:t>ID</a:t>
            </a:r>
          </a:p>
          <a:p>
            <a:pPr marL="342900" lvl="2" indent="-342900">
              <a:buFont typeface="Arial" charset="0"/>
              <a:buNone/>
              <a:defRPr/>
            </a:pPr>
            <a:r>
              <a:rPr lang="en-US" altLang="zh-CN" sz="2000" dirty="0" smtClean="0"/>
              <a:t>     LPTSTR	</a:t>
            </a:r>
            <a:r>
              <a:rPr lang="en-US" altLang="zh-CN" sz="2000" dirty="0" err="1" smtClean="0"/>
              <a:t>lpBuffer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    //</a:t>
            </a:r>
            <a:r>
              <a:rPr lang="zh-CN" altLang="en-US" sz="2000" dirty="0"/>
              <a:t>存放字符串</a:t>
            </a:r>
            <a:r>
              <a:rPr lang="en-US" altLang="zh-CN" sz="2000" dirty="0"/>
              <a:t>BUFF</a:t>
            </a:r>
          </a:p>
          <a:p>
            <a:pPr marL="342900" lvl="2" indent="-342900">
              <a:buFont typeface="Arial" charset="0"/>
              <a:buNone/>
              <a:defRPr/>
            </a:pPr>
            <a:r>
              <a:rPr lang="en-US" altLang="zh-CN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nBufferMax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// </a:t>
            </a:r>
            <a:r>
              <a:rPr lang="zh-CN" altLang="en-US" sz="2000" dirty="0"/>
              <a:t>字符串</a:t>
            </a:r>
            <a:r>
              <a:rPr lang="en-US" altLang="zh-CN" sz="2000" dirty="0"/>
              <a:t>BUFF</a:t>
            </a:r>
            <a:r>
              <a:rPr lang="zh-CN" altLang="en-US" sz="2000" dirty="0"/>
              <a:t>长度</a:t>
            </a:r>
          </a:p>
          <a:p>
            <a:pPr marL="342900" lvl="2" indent="-342900">
              <a:buFont typeface="Arial" charset="0"/>
              <a:buNone/>
              <a:defRPr/>
            </a:pPr>
            <a:r>
              <a:rPr lang="en-US" altLang="zh-CN" sz="2000" dirty="0" smtClean="0"/>
              <a:t>); </a:t>
            </a:r>
          </a:p>
          <a:p>
            <a:pPr marL="342900" lvl="2" indent="-342900">
              <a:buFont typeface="Arial" charset="0"/>
              <a:buNone/>
              <a:defRPr/>
            </a:pPr>
            <a:r>
              <a:rPr lang="zh-CN" altLang="en-US" sz="2000" dirty="0" smtClean="0"/>
              <a:t>成功</a:t>
            </a:r>
            <a:r>
              <a:rPr lang="zh-CN" altLang="en-US" sz="2000" dirty="0"/>
              <a:t>返回字符串长度，失败</a:t>
            </a:r>
            <a:r>
              <a:rPr lang="en-US" altLang="zh-CN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43507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67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加速键资源的使用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1800" dirty="0" smtClean="0"/>
              <a:t>1 </a:t>
            </a:r>
            <a:r>
              <a:rPr lang="zh-CN" altLang="en-US" sz="1800" dirty="0" smtClean="0"/>
              <a:t>添加    资源添加加速键表，增加命令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对应的加速键。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1800" dirty="0" smtClean="0"/>
              <a:t>2 </a:t>
            </a:r>
            <a:r>
              <a:rPr lang="zh-CN" altLang="en-US" sz="1800" dirty="0" smtClean="0"/>
              <a:t>使用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dirty="0" smtClean="0"/>
              <a:t>    </a:t>
            </a:r>
            <a:r>
              <a:rPr lang="en-US" altLang="zh-CN" sz="1800" dirty="0" smtClean="0"/>
              <a:t>2.1 </a:t>
            </a:r>
            <a:r>
              <a:rPr lang="zh-CN" altLang="en-US" sz="1800" dirty="0" smtClean="0"/>
              <a:t>加载加速键表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1800" dirty="0" smtClean="0"/>
              <a:t>    2.2 </a:t>
            </a:r>
            <a:r>
              <a:rPr lang="zh-CN" altLang="en-US" sz="1800" dirty="0" smtClean="0"/>
              <a:t>翻译加速键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18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18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dirty="0" smtClean="0"/>
              <a:t>     </a:t>
            </a:r>
            <a:r>
              <a:rPr lang="en-US" altLang="zh-CN" sz="1800" dirty="0" smtClean="0"/>
              <a:t>2.3 </a:t>
            </a:r>
            <a:r>
              <a:rPr lang="zh-CN" altLang="en-US" sz="1800" dirty="0" smtClean="0"/>
              <a:t>在</a:t>
            </a:r>
            <a:r>
              <a:rPr lang="en-US" altLang="zh-CN" sz="1800" dirty="0" smtClean="0"/>
              <a:t>WM_COMMAND</a:t>
            </a:r>
            <a:r>
              <a:rPr lang="zh-CN" altLang="en-US" sz="1800" dirty="0" smtClean="0"/>
              <a:t>中相应消息，消息参数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dirty="0" smtClean="0"/>
              <a:t>	    </a:t>
            </a:r>
            <a:r>
              <a:rPr lang="en-US" altLang="zh-CN" sz="1800" dirty="0" smtClean="0"/>
              <a:t>WPARAM - HIWORD 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，表示加速键，为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，表示菜单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dirty="0" smtClean="0"/>
              <a:t>	                       </a:t>
            </a:r>
            <a:r>
              <a:rPr lang="en-US" altLang="zh-CN" sz="1800" dirty="0" smtClean="0"/>
              <a:t>LOWORD  </a:t>
            </a:r>
            <a:r>
              <a:rPr lang="zh-CN" altLang="en-US" sz="1800" dirty="0" smtClean="0"/>
              <a:t>为命令</a:t>
            </a:r>
            <a:r>
              <a:rPr lang="en-US" altLang="zh-CN" sz="1800" dirty="0" smtClean="0"/>
              <a:t>ID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1680" y="2564904"/>
            <a:ext cx="5688632" cy="9787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dirty="0"/>
              <a:t>HACCEL </a:t>
            </a:r>
            <a:r>
              <a:rPr lang="en-US" altLang="zh-CN" dirty="0" err="1"/>
              <a:t>LoadAccelerators</a:t>
            </a:r>
            <a:r>
              <a:rPr lang="en-US" altLang="zh-CN" dirty="0"/>
              <a:t>(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dirty="0" smtClean="0"/>
              <a:t>     HINSTANCE </a:t>
            </a:r>
            <a:r>
              <a:rPr lang="en-US" altLang="zh-CN" dirty="0" err="1"/>
              <a:t>hInstance</a:t>
            </a:r>
            <a:r>
              <a:rPr lang="en-US" altLang="zh-CN" dirty="0"/>
              <a:t>, </a:t>
            </a:r>
            <a:r>
              <a:rPr lang="en-US" altLang="zh-CN" dirty="0" smtClean="0"/>
              <a:t>      // </a:t>
            </a:r>
            <a:r>
              <a:rPr lang="zh-CN" altLang="en-US" dirty="0" smtClean="0"/>
              <a:t>程序实例句柄</a:t>
            </a:r>
            <a:r>
              <a:rPr lang="en-US" altLang="zh-CN" dirty="0" smtClean="0"/>
              <a:t>       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dirty="0" smtClean="0"/>
              <a:t>     LPCTSTR     </a:t>
            </a:r>
            <a:r>
              <a:rPr lang="en-US" altLang="zh-CN" dirty="0" err="1"/>
              <a:t>lpTableName</a:t>
            </a:r>
            <a:r>
              <a:rPr lang="en-US" altLang="zh-CN" dirty="0"/>
              <a:t>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加速键表名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dirty="0" smtClean="0"/>
              <a:t>); </a:t>
            </a:r>
            <a:r>
              <a:rPr lang="zh-CN" altLang="en-US" dirty="0"/>
              <a:t>返回加速键表句柄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5923" y="3933056"/>
            <a:ext cx="5688632" cy="120032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TranslateAccelerator</a:t>
            </a:r>
            <a:r>
              <a:rPr lang="en-US" altLang="zh-CN" dirty="0"/>
              <a:t>(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dirty="0" smtClean="0"/>
              <a:t>     HWND     </a:t>
            </a:r>
            <a:r>
              <a:rPr lang="en-US" altLang="zh-CN" dirty="0" err="1" smtClean="0"/>
              <a:t>hWnd</a:t>
            </a:r>
            <a:r>
              <a:rPr lang="en-US" altLang="zh-CN" dirty="0" smtClean="0"/>
              <a:t>,                //</a:t>
            </a:r>
            <a:r>
              <a:rPr lang="zh-CN" altLang="en-US" dirty="0"/>
              <a:t>处理消息的窗口句柄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HACCEL </a:t>
            </a:r>
            <a:r>
              <a:rPr lang="en-US" altLang="zh-CN" dirty="0" err="1"/>
              <a:t>hAccTable</a:t>
            </a:r>
            <a:r>
              <a:rPr lang="en-US" altLang="zh-CN" dirty="0"/>
              <a:t>,  </a:t>
            </a:r>
            <a:r>
              <a:rPr lang="en-US" altLang="zh-CN" dirty="0" smtClean="0"/>
              <a:t>       //</a:t>
            </a:r>
            <a:r>
              <a:rPr lang="zh-CN" altLang="en-US" dirty="0"/>
              <a:t>加速键句柄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LPMSG   </a:t>
            </a:r>
            <a:r>
              <a:rPr lang="en-US" altLang="zh-CN" dirty="0" err="1" smtClean="0"/>
              <a:t>lpMsg</a:t>
            </a:r>
            <a:r>
              <a:rPr lang="en-US" altLang="zh-CN" dirty="0" smtClean="0"/>
              <a:t>                 //</a:t>
            </a:r>
            <a:r>
              <a:rPr lang="zh-CN" altLang="en-US" dirty="0"/>
              <a:t>消息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dirty="0" smtClean="0"/>
              <a:t>); </a:t>
            </a:r>
            <a:r>
              <a:rPr lang="zh-CN" altLang="en-US" dirty="0"/>
              <a:t>如果是加速键，返回非零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资源的使用</a:t>
            </a:r>
          </a:p>
        </p:txBody>
      </p:sp>
      <p:sp>
        <p:nvSpPr>
          <p:cNvPr id="9728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加速键资源的使用</a:t>
            </a:r>
            <a:endParaRPr lang="en-US" altLang="zh-CN" sz="2800" dirty="0" smtClean="0"/>
          </a:p>
          <a:p>
            <a:pPr lvl="1" eaLnBrk="1" hangingPunct="1">
              <a:buFont typeface="Arial" charset="0"/>
              <a:buNone/>
            </a:pPr>
            <a:r>
              <a:rPr lang="en-US" altLang="zh-CN" dirty="0" smtClean="0"/>
              <a:t>3 </a:t>
            </a:r>
            <a:r>
              <a:rPr lang="en-US" altLang="zh-CN" dirty="0" err="1" smtClean="0"/>
              <a:t>TranslateAccelerator</a:t>
            </a:r>
            <a:r>
              <a:rPr lang="zh-CN" altLang="en-US" dirty="0" smtClean="0"/>
              <a:t>处理过程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dirty="0" smtClean="0"/>
              <a:t>3.1 </a:t>
            </a:r>
            <a:r>
              <a:rPr lang="zh-CN" altLang="en-US" dirty="0" smtClean="0"/>
              <a:t>检测消息是否是</a:t>
            </a:r>
            <a:r>
              <a:rPr lang="en-US" altLang="zh-CN" dirty="0" smtClean="0"/>
              <a:t>WM_KEYDOWN\WM_SYSKEYDOW,</a:t>
            </a:r>
            <a:r>
              <a:rPr lang="zh-CN" altLang="en-US" dirty="0" smtClean="0"/>
              <a:t>获取按键状态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根据按键状态，从</a:t>
            </a:r>
            <a:r>
              <a:rPr lang="en-US" altLang="zh-CN" dirty="0" smtClean="0"/>
              <a:t>HACCEL</a:t>
            </a:r>
            <a:r>
              <a:rPr lang="zh-CN" altLang="en-US" dirty="0" smtClean="0"/>
              <a:t>中查找对应命令</a:t>
            </a:r>
            <a:r>
              <a:rPr lang="en-US" altLang="zh-CN" dirty="0" smtClean="0"/>
              <a:t>ID</a:t>
            </a:r>
          </a:p>
          <a:p>
            <a:pPr lvl="2" eaLnBrk="1" hangingPunct="1">
              <a:buFont typeface="Arial" charset="0"/>
              <a:buNone/>
            </a:pPr>
            <a:r>
              <a:rPr lang="en-US" altLang="zh-CN" dirty="0" smtClean="0"/>
              <a:t>3.3 </a:t>
            </a:r>
            <a:r>
              <a:rPr lang="zh-CN" altLang="en-US" dirty="0" smtClean="0"/>
              <a:t>找到对应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，发送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消息，处理</a:t>
            </a:r>
            <a:r>
              <a:rPr lang="en-US" altLang="zh-CN" dirty="0" smtClean="0"/>
              <a:t>ID</a:t>
            </a:r>
            <a:r>
              <a:rPr lang="zh-CN" altLang="en-US" dirty="0" smtClean="0"/>
              <a:t>所对应的命令。</a:t>
            </a:r>
          </a:p>
          <a:p>
            <a:pPr eaLnBrk="1" hangingPunct="1">
              <a:buFont typeface="Arial" charset="0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开发环境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323850" y="1600200"/>
            <a:ext cx="882015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开发工具和库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库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kernel32.dll </a:t>
            </a:r>
          </a:p>
          <a:p>
            <a:pPr lvl="3" eaLnBrk="1" hangingPunct="1"/>
            <a:r>
              <a:rPr lang="zh-CN" altLang="en-US" dirty="0" smtClean="0"/>
              <a:t>提供</a:t>
            </a:r>
            <a:r>
              <a:rPr lang="zh-CN" altLang="en-US" dirty="0"/>
              <a:t>了核心的</a:t>
            </a:r>
            <a:r>
              <a:rPr lang="en-US" altLang="zh-CN" dirty="0"/>
              <a:t>API</a:t>
            </a:r>
            <a:r>
              <a:rPr lang="zh-CN" altLang="en-US" dirty="0"/>
              <a:t>，例如进程、线程、内存管理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user32.dll</a:t>
            </a:r>
          </a:p>
          <a:p>
            <a:pPr lvl="3" eaLnBrk="1" hangingPunct="1"/>
            <a:r>
              <a:rPr lang="en-US" altLang="zh-CN" dirty="0" smtClean="0"/>
              <a:t> </a:t>
            </a:r>
            <a:r>
              <a:rPr lang="zh-CN" altLang="en-US" dirty="0" smtClean="0"/>
              <a:t>提供了窗口、消息等</a:t>
            </a:r>
            <a:r>
              <a:rPr lang="en-US" altLang="zh-CN" dirty="0" smtClean="0"/>
              <a:t>API	</a:t>
            </a:r>
          </a:p>
          <a:p>
            <a:pPr lvl="2" eaLnBrk="1" hangingPunct="1"/>
            <a:r>
              <a:rPr lang="en-US" altLang="zh-CN" dirty="0" smtClean="0"/>
              <a:t>gdi32.dll</a:t>
            </a:r>
          </a:p>
          <a:p>
            <a:pPr lvl="3" eaLnBrk="1" hangingPunct="1"/>
            <a:r>
              <a:rPr lang="zh-CN" altLang="en-US" dirty="0" smtClean="0"/>
              <a:t>绘图</a:t>
            </a:r>
            <a:r>
              <a:rPr lang="zh-CN" altLang="en-US" dirty="0"/>
              <a:t>相关的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173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497888" cy="482441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altLang="zh-CN" sz="4400" dirty="0" smtClean="0"/>
              <a:t>1 </a:t>
            </a:r>
            <a:r>
              <a:rPr lang="zh-CN" altLang="en-US" sz="4400" dirty="0" smtClean="0"/>
              <a:t>绘图相关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绘图设备 </a:t>
            </a:r>
            <a:r>
              <a:rPr lang="en-US" altLang="zh-CN" dirty="0" smtClean="0"/>
              <a:t>DC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Device Context</a:t>
            </a:r>
            <a:r>
              <a:rPr lang="zh-CN" altLang="en-US" dirty="0" smtClean="0"/>
              <a:t>），绘图上下文</a:t>
            </a:r>
            <a:r>
              <a:rPr lang="en-US" altLang="zh-CN" dirty="0" smtClean="0"/>
              <a:t>/</a:t>
            </a:r>
            <a:r>
              <a:rPr lang="zh-CN" altLang="en-US" dirty="0" smtClean="0"/>
              <a:t>绘图描述表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HDC - DC</a:t>
            </a:r>
            <a:r>
              <a:rPr lang="zh-CN" altLang="en-US" dirty="0" smtClean="0"/>
              <a:t>句柄，表示绘图设备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GDI - Windows graphics device interface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Win32</a:t>
            </a:r>
            <a:r>
              <a:rPr lang="zh-CN" altLang="en-US" dirty="0" smtClean="0"/>
              <a:t>提供的绘图</a:t>
            </a:r>
            <a:r>
              <a:rPr lang="en-US" altLang="zh-CN" dirty="0" smtClean="0"/>
              <a:t>API</a:t>
            </a:r>
          </a:p>
          <a:p>
            <a:pPr eaLnBrk="1" hangingPunct="1">
              <a:defRPr/>
            </a:pPr>
            <a:r>
              <a:rPr lang="en-US" altLang="zh-CN" sz="4400" dirty="0" smtClean="0"/>
              <a:t>2 </a:t>
            </a:r>
            <a:r>
              <a:rPr lang="zh-CN" altLang="en-US" sz="4400" dirty="0" smtClean="0"/>
              <a:t>颜色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颜色的表示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    电脑使用红、绿、蓝，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R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G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B - 0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255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    </a:t>
            </a:r>
            <a:r>
              <a:rPr lang="zh-CN" altLang="en-US" dirty="0" smtClean="0"/>
              <a:t>每一个点颜色是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位保存 </a:t>
            </a:r>
            <a:r>
              <a:rPr lang="en-US" altLang="zh-CN" dirty="0" smtClean="0"/>
              <a:t>0-2^24-1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16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32</a:t>
            </a:r>
            <a:r>
              <a:rPr lang="zh-CN" altLang="en-US" dirty="0" smtClean="0"/>
              <a:t>位：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8</a:t>
            </a:r>
            <a:r>
              <a:rPr lang="zh-CN" altLang="en-US" dirty="0" smtClean="0"/>
              <a:t>绘图或透明度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颜色的使用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 smtClean="0"/>
              <a:t>COLORREF - </a:t>
            </a:r>
            <a:r>
              <a:rPr lang="zh-CN" altLang="en-US" dirty="0" smtClean="0"/>
              <a:t>实际</a:t>
            </a:r>
            <a:r>
              <a:rPr lang="en-US" altLang="zh-CN" dirty="0" smtClean="0"/>
              <a:t>DWORD</a:t>
            </a:r>
            <a:endParaRPr lang="en-US" altLang="zh-CN" dirty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COLORREF </a:t>
            </a:r>
            <a:r>
              <a:rPr lang="en-US" altLang="zh-CN" sz="2400" dirty="0" err="1" smtClean="0"/>
              <a:t>nColor</a:t>
            </a:r>
            <a:r>
              <a:rPr lang="en-US" altLang="zh-CN" sz="2400" dirty="0" smtClean="0"/>
              <a:t> = 0;</a:t>
            </a:r>
          </a:p>
          <a:p>
            <a:pPr lvl="1" eaLnBrk="1" hangingPunct="1">
              <a:defRPr/>
            </a:pPr>
            <a:r>
              <a:rPr lang="zh-CN" altLang="en-US" dirty="0" smtClean="0"/>
              <a:t>赋值使用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宏</a:t>
            </a:r>
            <a:endParaRPr lang="en-US" altLang="zh-CN" dirty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nColor</a:t>
            </a:r>
            <a:r>
              <a:rPr lang="en-US" altLang="zh-CN" sz="2400" dirty="0" smtClean="0"/>
              <a:t> = RGB( 0, 0, 255);</a:t>
            </a:r>
          </a:p>
          <a:p>
            <a:pPr lvl="1" eaLnBrk="1" hangingPunct="1">
              <a:defRPr/>
            </a:pPr>
            <a:r>
              <a:rPr lang="zh-CN" altLang="en-US" dirty="0" smtClean="0"/>
              <a:t>获取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sz="2400" dirty="0" err="1" smtClean="0"/>
              <a:t>GetRValue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GetGValue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GetBValue</a:t>
            </a:r>
            <a:endParaRPr lang="en-US" altLang="zh-CN" sz="2400" dirty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:BYTE </a:t>
            </a:r>
            <a:r>
              <a:rPr lang="en-US" altLang="zh-CN" sz="2400" dirty="0" err="1" smtClean="0"/>
              <a:t>nRed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GetRValue</a:t>
            </a:r>
            <a:r>
              <a:rPr lang="en-US" altLang="zh-CN" sz="2400" dirty="0" smtClean="0"/>
              <a:t>( </a:t>
            </a:r>
            <a:r>
              <a:rPr lang="en-US" altLang="zh-CN" sz="2400" dirty="0" err="1" smtClean="0"/>
              <a:t>nColor</a:t>
            </a:r>
            <a:r>
              <a:rPr lang="en-US" altLang="zh-CN" sz="2400" dirty="0" smtClean="0"/>
              <a:t> 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绘图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点的使用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000" dirty="0" err="1" smtClean="0"/>
              <a:t>GetPixel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获取指定点的颜色</a:t>
            </a:r>
            <a:endParaRPr lang="en-US" altLang="zh-CN" sz="2000" dirty="0" smtClean="0"/>
          </a:p>
          <a:p>
            <a:pPr lvl="1" eaLnBrk="1" hangingPunct="1">
              <a:defRPr/>
            </a:pPr>
            <a:endParaRPr lang="en-US" altLang="zh-CN" sz="2000" dirty="0"/>
          </a:p>
          <a:p>
            <a:pPr lvl="1" eaLnBrk="1" hangingPunct="1">
              <a:defRPr/>
            </a:pPr>
            <a:endParaRPr lang="en-US" altLang="zh-CN" sz="2000" dirty="0" smtClean="0"/>
          </a:p>
          <a:p>
            <a:pPr lvl="1" eaLnBrk="1" hangingPunct="1">
              <a:defRPr/>
            </a:pPr>
            <a:endParaRPr lang="en-US" altLang="zh-CN" sz="2000" dirty="0" smtClean="0"/>
          </a:p>
          <a:p>
            <a:pPr lvl="1" eaLnBrk="1" hangingPunct="1">
              <a:defRPr/>
            </a:pP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err="1" smtClean="0"/>
              <a:t>SetPixel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设置指定点的颜色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7664" y="2276872"/>
            <a:ext cx="5302228" cy="14773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COLORREF </a:t>
            </a:r>
            <a:r>
              <a:rPr lang="en-US" altLang="zh-CN" dirty="0" err="1"/>
              <a:t>GetPixel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HDC </a:t>
            </a:r>
            <a:r>
              <a:rPr lang="en-US" altLang="zh-CN" dirty="0" err="1"/>
              <a:t>hdc</a:t>
            </a:r>
            <a:r>
              <a:rPr lang="en-US" altLang="zh-CN" dirty="0"/>
              <a:t>,    // handle to DC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nXPos</a:t>
            </a:r>
            <a:r>
              <a:rPr lang="en-US" altLang="zh-CN" dirty="0"/>
              <a:t>,  // x-coordinate of pixel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nYPos</a:t>
            </a:r>
            <a:r>
              <a:rPr lang="en-US" altLang="zh-CN" dirty="0"/>
              <a:t>   // y-coordinate of pixel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4221088"/>
            <a:ext cx="5400600" cy="175432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COLORREF </a:t>
            </a:r>
            <a:r>
              <a:rPr lang="en-US" altLang="zh-CN" dirty="0" err="1"/>
              <a:t>SetPixel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HDC </a:t>
            </a:r>
            <a:r>
              <a:rPr lang="en-US" altLang="zh-CN" dirty="0" err="1" smtClean="0"/>
              <a:t>hdc</a:t>
            </a:r>
            <a:r>
              <a:rPr lang="en-US" altLang="zh-CN" dirty="0" smtClean="0"/>
              <a:t>,		//</a:t>
            </a:r>
            <a:r>
              <a:rPr lang="en-US" altLang="zh-CN" dirty="0"/>
              <a:t>DC</a:t>
            </a:r>
            <a:r>
              <a:rPr lang="zh-CN" altLang="en-US" dirty="0"/>
              <a:t>句柄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X,		//</a:t>
            </a:r>
            <a:r>
              <a:rPr lang="en-US" altLang="zh-CN" dirty="0"/>
              <a:t>X</a:t>
            </a:r>
            <a:r>
              <a:rPr lang="zh-CN" altLang="en-US" dirty="0"/>
              <a:t>坐标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Y,		//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COLORREF </a:t>
            </a:r>
            <a:r>
              <a:rPr lang="en-US" altLang="zh-CN" dirty="0" err="1"/>
              <a:t>crColor</a:t>
            </a:r>
            <a:r>
              <a:rPr lang="en-US" altLang="zh-CN" dirty="0"/>
              <a:t> </a:t>
            </a:r>
            <a:r>
              <a:rPr lang="en-US" altLang="zh-CN" dirty="0" smtClean="0"/>
              <a:t>	//</a:t>
            </a:r>
            <a:r>
              <a:rPr lang="zh-CN" altLang="en-US" dirty="0"/>
              <a:t>设置的颜色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); </a:t>
            </a:r>
            <a:r>
              <a:rPr lang="zh-CN" altLang="en-US" dirty="0"/>
              <a:t>返回点原来的颜色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绘图</a:t>
            </a:r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线的使用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</a:pPr>
            <a:r>
              <a:rPr lang="en-US" altLang="zh-CN" sz="2400" dirty="0" err="1" smtClean="0"/>
              <a:t>MoveToEx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移动 当前点 到 指定点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z="2400" dirty="0" err="1" smtClean="0"/>
              <a:t>LineTo</a:t>
            </a:r>
            <a:r>
              <a:rPr lang="en-US" altLang="zh-CN" sz="2400" dirty="0" smtClean="0"/>
              <a:t> - </a:t>
            </a:r>
            <a:r>
              <a:rPr lang="zh-CN" altLang="en-US" sz="2400" dirty="0" smtClean="0"/>
              <a:t>从当前点到指定点绘制一条直线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sz="2400" dirty="0" smtClean="0"/>
              <a:t>当前点：上一次绘图时的最后一点，初始为（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）点。</a:t>
            </a:r>
            <a:endParaRPr lang="en-US" altLang="zh-CN" sz="2400" dirty="0" smtClean="0"/>
          </a:p>
          <a:p>
            <a:pPr eaLnBrk="1" hangingPunct="1"/>
            <a:r>
              <a:rPr lang="zh-CN" altLang="en-US" dirty="0" smtClean="0"/>
              <a:t>封闭图形：能够用画刷填充的图形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</a:pPr>
            <a:r>
              <a:rPr lang="en-US" altLang="zh-CN" sz="2400" dirty="0" smtClean="0"/>
              <a:t>Rectangle/</a:t>
            </a:r>
            <a:r>
              <a:rPr lang="en-US" altLang="zh-CN" sz="2400" dirty="0" err="1" smtClean="0"/>
              <a:t>RoundRect</a:t>
            </a:r>
            <a:endParaRPr lang="en-US" altLang="zh-CN" sz="2400" dirty="0" smtClean="0"/>
          </a:p>
          <a:p>
            <a:pPr lvl="1" eaLnBrk="1" hangingPunct="1">
              <a:buFont typeface="Arial" charset="0"/>
              <a:buNone/>
            </a:pPr>
            <a:r>
              <a:rPr lang="en-US" altLang="zh-CN" sz="2400" dirty="0" smtClean="0"/>
              <a:t>Ellipse 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zh-CN" altLang="en-US" sz="4000" dirty="0" smtClean="0"/>
              <a:t>画笔的作用</a:t>
            </a:r>
            <a:endParaRPr lang="en-US" altLang="zh-CN" sz="40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400" dirty="0" smtClean="0"/>
              <a:t>线的颜色、线型、线粗。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HPEN - </a:t>
            </a:r>
            <a:r>
              <a:rPr lang="zh-CN" altLang="en-US" sz="3400" dirty="0" smtClean="0"/>
              <a:t>画笔句柄</a:t>
            </a:r>
          </a:p>
          <a:p>
            <a:pPr eaLnBrk="1" hangingPunct="1">
              <a:defRPr/>
            </a:pPr>
            <a:r>
              <a:rPr lang="en-US" altLang="zh-CN" sz="3600" dirty="0" smtClean="0"/>
              <a:t> </a:t>
            </a:r>
            <a:r>
              <a:rPr lang="zh-CN" altLang="en-US" sz="4000" dirty="0" smtClean="0"/>
              <a:t>画笔的使用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3400" dirty="0" smtClean="0"/>
              <a:t>1 </a:t>
            </a:r>
            <a:r>
              <a:rPr lang="zh-CN" altLang="en-US" sz="3400" dirty="0" smtClean="0"/>
              <a:t>创建画笔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	</a:t>
            </a:r>
            <a:endParaRPr lang="en-US" altLang="zh-CN" sz="31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1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31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1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31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100" dirty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	   </a:t>
            </a:r>
            <a:r>
              <a:rPr lang="en-US" altLang="zh-CN" sz="3100" dirty="0" smtClean="0"/>
              <a:t>PS_SOILD - </a:t>
            </a:r>
            <a:r>
              <a:rPr lang="zh-CN" altLang="en-US" sz="3100" dirty="0" smtClean="0"/>
              <a:t>实心线，可以支持多个像素宽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100" dirty="0" smtClean="0"/>
              <a:t>	   其他线型只能是一个像素宽。</a:t>
            </a:r>
            <a:endParaRPr lang="zh-CN" altLang="en-US" sz="3100" dirty="0"/>
          </a:p>
        </p:txBody>
      </p:sp>
      <p:sp>
        <p:nvSpPr>
          <p:cNvPr id="2" name="TextBox 1"/>
          <p:cNvSpPr txBox="1"/>
          <p:nvPr/>
        </p:nvSpPr>
        <p:spPr>
          <a:xfrm>
            <a:off x="1158268" y="3573016"/>
            <a:ext cx="6510075" cy="16312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/>
              <a:t>HPEN </a:t>
            </a:r>
            <a:r>
              <a:rPr lang="en-US" altLang="zh-CN" sz="2000" dirty="0" err="1"/>
              <a:t>CreatePen</a:t>
            </a:r>
            <a:r>
              <a:rPr lang="en-US" altLang="zh-CN" sz="2000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fnPenStyle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	//</a:t>
            </a:r>
            <a:r>
              <a:rPr lang="zh-CN" altLang="en-US" sz="2000" dirty="0"/>
              <a:t>画笔的样式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000" dirty="0" smtClean="0"/>
              <a:t>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nWidth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		//</a:t>
            </a:r>
            <a:r>
              <a:rPr lang="zh-CN" altLang="en-US" sz="2000" dirty="0"/>
              <a:t>画笔的粗细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000" dirty="0" smtClean="0"/>
              <a:t>        </a:t>
            </a:r>
            <a:r>
              <a:rPr lang="en-US" altLang="zh-CN" sz="2000" dirty="0" smtClean="0"/>
              <a:t>COLORREF </a:t>
            </a:r>
            <a:r>
              <a:rPr lang="en-US" altLang="zh-CN" sz="2000" dirty="0" err="1"/>
              <a:t>crColor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画笔的颜色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); </a:t>
            </a:r>
            <a:r>
              <a:rPr lang="zh-CN" altLang="en-US" sz="2000" dirty="0" smtClean="0"/>
              <a:t>创建</a:t>
            </a:r>
            <a:r>
              <a:rPr lang="zh-CN" altLang="en-US" sz="2000" dirty="0"/>
              <a:t>成功返回句柄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341438"/>
            <a:ext cx="8362950" cy="511175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5100" dirty="0" smtClean="0"/>
              <a:t>2 </a:t>
            </a:r>
            <a:r>
              <a:rPr lang="zh-CN" altLang="en-US" sz="5100" dirty="0" smtClean="0"/>
              <a:t>将画笔应用到</a:t>
            </a:r>
            <a:r>
              <a:rPr lang="en-US" altLang="zh-CN" sz="5100" dirty="0" smtClean="0"/>
              <a:t>DC</a:t>
            </a:r>
            <a:r>
              <a:rPr lang="zh-CN" altLang="en-US" sz="5100" dirty="0" smtClean="0"/>
              <a:t>中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8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8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800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5100" dirty="0" smtClean="0"/>
              <a:t>3 </a:t>
            </a:r>
            <a:r>
              <a:rPr lang="zh-CN" altLang="en-US" sz="5100" dirty="0" smtClean="0"/>
              <a:t>绘图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5100" dirty="0" smtClean="0"/>
              <a:t>4 </a:t>
            </a:r>
            <a:r>
              <a:rPr lang="zh-CN" altLang="en-US" sz="5100" dirty="0" smtClean="0"/>
              <a:t>取出</a:t>
            </a:r>
            <a:r>
              <a:rPr lang="en-US" altLang="zh-CN" sz="5100" dirty="0" smtClean="0"/>
              <a:t>DC</a:t>
            </a:r>
            <a:r>
              <a:rPr lang="zh-CN" altLang="en-US" sz="5100" dirty="0" smtClean="0"/>
              <a:t>中的画笔</a:t>
            </a:r>
            <a:endParaRPr lang="en-US" altLang="zh-CN" sz="51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/>
              <a:t>	</a:t>
            </a:r>
            <a:r>
              <a:rPr lang="en-US" altLang="zh-CN" sz="3800" dirty="0" smtClean="0"/>
              <a:t> </a:t>
            </a:r>
            <a:r>
              <a:rPr lang="zh-CN" altLang="en-US" sz="3800" dirty="0" smtClean="0"/>
              <a:t>将原来的画笔，使用</a:t>
            </a:r>
            <a:r>
              <a:rPr lang="en-US" altLang="zh-CN" sz="3800" dirty="0" err="1" smtClean="0"/>
              <a:t>SelectObject</a:t>
            </a:r>
            <a:r>
              <a:rPr lang="zh-CN" altLang="en-US" sz="3800" dirty="0" smtClean="0"/>
              <a:t>函数，放入到设备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中，就会将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我们创建的画笔取出。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5100" dirty="0" smtClean="0"/>
              <a:t>5 </a:t>
            </a:r>
            <a:r>
              <a:rPr lang="zh-CN" altLang="en-US" sz="5100" dirty="0" smtClean="0"/>
              <a:t>释放画笔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altLang="zh-CN" sz="32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3200" dirty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3200" dirty="0"/>
          </a:p>
          <a:p>
            <a:pPr eaLnBrk="1" hangingPunct="1">
              <a:buFont typeface="Arial" charset="0"/>
              <a:buNone/>
              <a:defRPr/>
            </a:pPr>
            <a:endParaRPr lang="en-US" altLang="zh-CN" sz="3600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sz="36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     </a:t>
            </a:r>
            <a:r>
              <a:rPr lang="zh-CN" altLang="en-US" sz="3800" dirty="0" smtClean="0"/>
              <a:t>只能删除不被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使用的画笔，所以在释放前，必须将画笔从</a:t>
            </a:r>
            <a:r>
              <a:rPr lang="en-US" altLang="zh-CN" sz="3800" dirty="0" smtClean="0"/>
              <a:t>DC</a:t>
            </a:r>
            <a:r>
              <a:rPr lang="zh-CN" altLang="en-US" sz="3800" dirty="0" smtClean="0"/>
              <a:t>中取出。</a:t>
            </a:r>
            <a:endParaRPr lang="zh-CN" altLang="en-US" sz="38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693348"/>
            <a:ext cx="7128792" cy="132343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/>
              <a:t>HGDIOBJ </a:t>
            </a:r>
            <a:r>
              <a:rPr lang="en-US" altLang="zh-CN" sz="2000" dirty="0" err="1"/>
              <a:t>SelectObject</a:t>
            </a:r>
            <a:r>
              <a:rPr lang="en-US" altLang="zh-CN" sz="2000" dirty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HDC </a:t>
            </a:r>
            <a:r>
              <a:rPr lang="en-US" altLang="zh-CN" sz="2000" dirty="0" err="1"/>
              <a:t>hdc</a:t>
            </a:r>
            <a:r>
              <a:rPr lang="en-US" altLang="zh-CN" sz="2000" dirty="0" smtClean="0"/>
              <a:t>,   		//</a:t>
            </a:r>
            <a:r>
              <a:rPr lang="zh-CN" altLang="en-US" sz="2000" dirty="0"/>
              <a:t>绘图设备句柄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HGDIOBJ </a:t>
            </a:r>
            <a:r>
              <a:rPr lang="en-US" altLang="zh-CN" sz="2000" dirty="0" err="1"/>
              <a:t>hgdiobj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//</a:t>
            </a:r>
            <a:r>
              <a:rPr lang="en-US" altLang="zh-CN" sz="2000" dirty="0"/>
              <a:t>GDI</a:t>
            </a:r>
            <a:r>
              <a:rPr lang="zh-CN" altLang="en-US" sz="2000" dirty="0"/>
              <a:t>绘图对象句柄，画笔句柄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/>
              <a:t>);</a:t>
            </a:r>
            <a:r>
              <a:rPr lang="zh-CN" altLang="en-US" sz="2000" dirty="0"/>
              <a:t>返回原来的</a:t>
            </a:r>
            <a:r>
              <a:rPr lang="en-US" altLang="zh-CN" sz="2000" dirty="0"/>
              <a:t>GDI</a:t>
            </a:r>
            <a:r>
              <a:rPr lang="zh-CN" altLang="en-US" sz="2000" dirty="0"/>
              <a:t>绘图对象句柄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957" y="4735902"/>
            <a:ext cx="7128792" cy="101566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DeleteObject</a:t>
            </a:r>
            <a:r>
              <a:rPr lang="en-US" altLang="zh-CN" sz="2000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  HGDIOBJ </a:t>
            </a:r>
            <a:r>
              <a:rPr lang="en-US" altLang="zh-CN" sz="2000" dirty="0" err="1"/>
              <a:t>hObject</a:t>
            </a:r>
            <a:r>
              <a:rPr lang="en-US" altLang="zh-CN" sz="2000" dirty="0"/>
              <a:t>   //GDI</a:t>
            </a:r>
            <a:r>
              <a:rPr lang="zh-CN" altLang="en-US" sz="2000" dirty="0"/>
              <a:t>绘图对象句柄，画笔句柄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/>
              <a:t>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画刷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958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画刷相关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画刷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封闭图形的填充的颜色、图案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HBRUSH - </a:t>
            </a:r>
            <a:r>
              <a:rPr lang="zh-CN" altLang="en-US" dirty="0" smtClean="0"/>
              <a:t>画刷句柄	</a:t>
            </a:r>
          </a:p>
          <a:p>
            <a:pPr eaLnBrk="1" hangingPunct="1">
              <a:defRPr/>
            </a:pPr>
            <a:r>
              <a:rPr lang="zh-CN" altLang="en-US" sz="3600" dirty="0" smtClean="0"/>
              <a:t>画刷的使用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创建画刷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CreateSolidBrush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创建实心画刷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CreateHatchBrush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创建纹理画刷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将画刷应用到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绘图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将画刷从</a:t>
            </a:r>
            <a:r>
              <a:rPr lang="en-US" altLang="zh-CN" dirty="0" smtClean="0"/>
              <a:t>DC</a:t>
            </a:r>
            <a:r>
              <a:rPr lang="zh-CN" altLang="en-US" dirty="0" smtClean="0"/>
              <a:t>中取出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删除画刷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DeleteObject</a:t>
            </a:r>
            <a:endParaRPr lang="en-US" altLang="zh-CN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</a:t>
            </a:r>
            <a:r>
              <a:rPr lang="en-US" altLang="zh-CN" smtClean="0"/>
              <a:t>- </a:t>
            </a:r>
            <a:r>
              <a:rPr lang="zh-CN" altLang="en-US" smtClean="0"/>
              <a:t>画刷</a:t>
            </a:r>
          </a:p>
        </p:txBody>
      </p:sp>
      <p:sp>
        <p:nvSpPr>
          <p:cNvPr id="10547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4211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其他</a:t>
            </a:r>
            <a:endParaRPr lang="en-US" altLang="zh-CN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可以使用 </a:t>
            </a:r>
            <a:r>
              <a:rPr lang="en-US" altLang="zh-CN" sz="2400" dirty="0" err="1" smtClean="0"/>
              <a:t>GetStockObject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函数获取系统维护的画刷、画笔等。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/>
              <a:t>如果不使用画刷填充，需要使用</a:t>
            </a:r>
            <a:r>
              <a:rPr lang="en-US" altLang="zh-CN" sz="2400" dirty="0" smtClean="0"/>
              <a:t>NULL_BRUSH</a:t>
            </a:r>
            <a:r>
              <a:rPr lang="zh-CN" altLang="en-US" sz="2400" dirty="0" smtClean="0"/>
              <a:t>参数，获取不填充的画刷。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GetStockObject</a:t>
            </a:r>
            <a:r>
              <a:rPr lang="zh-CN" altLang="en-US" sz="2400" dirty="0" smtClean="0"/>
              <a:t>返回的画刷不需要使用</a:t>
            </a:r>
            <a:r>
              <a:rPr lang="en-US" altLang="zh-CN" sz="2400" dirty="0" err="1" smtClean="0"/>
              <a:t>DeleteObject</a:t>
            </a:r>
            <a:r>
              <a:rPr lang="zh-CN" altLang="en-US" sz="2400" dirty="0" smtClean="0"/>
              <a:t>删除。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GDI</a:t>
            </a:r>
            <a:r>
              <a:rPr lang="zh-CN" altLang="en-US" dirty="0" smtClean="0"/>
              <a:t>绘图对象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6799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sz="3600" dirty="0" smtClean="0"/>
              <a:t>位图相关</a:t>
            </a:r>
            <a:endParaRPr lang="en-US" altLang="zh-CN" sz="3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光栅图形 </a:t>
            </a:r>
            <a:r>
              <a:rPr lang="en-US" altLang="zh-CN" sz="2600" dirty="0" smtClean="0"/>
              <a:t>- </a:t>
            </a:r>
            <a:r>
              <a:rPr lang="zh-CN" altLang="en-US" sz="2600" dirty="0" smtClean="0"/>
              <a:t>记录图像中每一点的颜色等信息。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2600" dirty="0" smtClean="0"/>
              <a:t>矢量图形 </a:t>
            </a:r>
            <a:r>
              <a:rPr lang="en-US" altLang="zh-CN" sz="2600" dirty="0" smtClean="0"/>
              <a:t>- </a:t>
            </a:r>
            <a:r>
              <a:rPr lang="zh-CN" altLang="en-US" sz="2600" dirty="0" smtClean="0"/>
              <a:t>记录图像算法、绘图指令等。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     HBITMAP - </a:t>
            </a:r>
            <a:r>
              <a:rPr lang="zh-CN" altLang="en-US" sz="2600" dirty="0" smtClean="0"/>
              <a:t>位图句柄</a:t>
            </a:r>
          </a:p>
          <a:p>
            <a:pPr eaLnBrk="1" hangingPunct="1">
              <a:defRPr/>
            </a:pPr>
            <a:r>
              <a:rPr lang="zh-CN" altLang="en-US" sz="3600" dirty="0" smtClean="0"/>
              <a:t> 位图的使用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1 </a:t>
            </a:r>
            <a:r>
              <a:rPr lang="zh-CN" altLang="en-US" sz="2600" dirty="0" smtClean="0"/>
              <a:t>在资源中添加位图资源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2 </a:t>
            </a:r>
            <a:r>
              <a:rPr lang="zh-CN" altLang="en-US" sz="2600" dirty="0" smtClean="0"/>
              <a:t>从资源中加载位图</a:t>
            </a:r>
            <a:r>
              <a:rPr lang="en-US" altLang="zh-CN" sz="2600" dirty="0" err="1" smtClean="0"/>
              <a:t>LoadBitmap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3 </a:t>
            </a:r>
            <a:r>
              <a:rPr lang="zh-CN" altLang="en-US" sz="2600" dirty="0" smtClean="0"/>
              <a:t>创建一个与当前</a:t>
            </a:r>
            <a:r>
              <a:rPr lang="en-US" altLang="zh-CN" sz="2600" dirty="0" smtClean="0"/>
              <a:t>DC</a:t>
            </a:r>
            <a:r>
              <a:rPr lang="zh-CN" altLang="en-US" sz="2600" dirty="0" smtClean="0"/>
              <a:t>相匹配的</a:t>
            </a:r>
            <a:r>
              <a:rPr lang="en-US" altLang="zh-CN" sz="2600" dirty="0" smtClean="0"/>
              <a:t>DC</a:t>
            </a:r>
            <a:r>
              <a:rPr lang="zh-CN" altLang="en-US" sz="2600" dirty="0" smtClean="0"/>
              <a:t>（内存</a:t>
            </a:r>
            <a:r>
              <a:rPr lang="en-US" altLang="zh-CN" sz="2600" dirty="0" smtClean="0"/>
              <a:t>DC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600" dirty="0" smtClean="0"/>
          </a:p>
          <a:p>
            <a:pPr lvl="1" eaLnBrk="1" hangingPunct="1">
              <a:buFont typeface="Arial" charset="0"/>
              <a:buNone/>
              <a:defRPr/>
            </a:pPr>
            <a:endParaRPr lang="zh-CN" altLang="en-US" sz="26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600" dirty="0" smtClean="0"/>
              <a:t>4 </a:t>
            </a:r>
            <a:r>
              <a:rPr lang="zh-CN" altLang="en-US" sz="2600" dirty="0" smtClean="0"/>
              <a:t>将位图放入匹配的</a:t>
            </a:r>
            <a:r>
              <a:rPr lang="en-US" altLang="zh-CN" sz="2600" dirty="0" smtClean="0"/>
              <a:t>DC</a:t>
            </a:r>
            <a:r>
              <a:rPr lang="zh-CN" altLang="en-US" sz="2600" dirty="0" smtClean="0"/>
              <a:t>中  </a:t>
            </a:r>
            <a:r>
              <a:rPr lang="en-US" altLang="zh-CN" sz="2600" dirty="0" err="1" smtClean="0"/>
              <a:t>SelectObject</a:t>
            </a:r>
            <a:endParaRPr lang="zh-CN" altLang="en-US" sz="2600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4654393"/>
            <a:ext cx="6840760" cy="9233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/>
              <a:t>HDC </a:t>
            </a:r>
            <a:r>
              <a:rPr lang="en-US" altLang="zh-CN" dirty="0" err="1"/>
              <a:t>CreateCompatibleDC</a:t>
            </a:r>
            <a:r>
              <a:rPr lang="en-US" altLang="zh-CN" dirty="0"/>
              <a:t>(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smtClean="0"/>
              <a:t>        HDC </a:t>
            </a:r>
            <a:r>
              <a:rPr lang="en-US" altLang="zh-CN" dirty="0" err="1"/>
              <a:t>hdc</a:t>
            </a:r>
            <a:r>
              <a:rPr lang="en-US" altLang="zh-CN" dirty="0"/>
              <a:t>   //</a:t>
            </a:r>
            <a:r>
              <a:rPr lang="zh-CN" altLang="en-US" dirty="0"/>
              <a:t>当前</a:t>
            </a:r>
            <a:r>
              <a:rPr lang="en-US" altLang="zh-CN" dirty="0"/>
              <a:t>DC</a:t>
            </a:r>
            <a:r>
              <a:rPr lang="zh-CN" altLang="en-US" dirty="0"/>
              <a:t>句柄，可以为</a:t>
            </a:r>
            <a:r>
              <a:rPr lang="en-US" altLang="zh-CN" dirty="0"/>
              <a:t>NULL</a:t>
            </a:r>
            <a:r>
              <a:rPr lang="zh-CN" altLang="en-US" dirty="0"/>
              <a:t>（使用屏幕</a:t>
            </a:r>
            <a:r>
              <a:rPr lang="en-US" altLang="zh-CN" dirty="0"/>
              <a:t>DC</a:t>
            </a:r>
            <a:r>
              <a:rPr lang="zh-CN" altLang="en-US" dirty="0"/>
              <a:t>）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/>
              <a:t>); </a:t>
            </a:r>
            <a:r>
              <a:rPr lang="zh-CN" altLang="en-US" dirty="0"/>
              <a:t>返回创建好的</a:t>
            </a:r>
            <a:r>
              <a:rPr lang="en-US" altLang="zh-CN" dirty="0"/>
              <a:t>DC</a:t>
            </a:r>
            <a:r>
              <a:rPr lang="zh-CN" altLang="en-US" dirty="0"/>
              <a:t>句柄</a:t>
            </a:r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GDI</a:t>
            </a:r>
            <a:r>
              <a:rPr lang="zh-CN" altLang="en-US" dirty="0" smtClean="0"/>
              <a:t>绘图对象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位图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 smtClean="0"/>
              <a:t>5 </a:t>
            </a:r>
            <a:r>
              <a:rPr lang="zh-CN" altLang="en-US" dirty="0" smtClean="0"/>
              <a:t>成像（</a:t>
            </a:r>
            <a:r>
              <a:rPr lang="en-US" altLang="zh-CN" dirty="0" smtClean="0"/>
              <a:t>1:1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88078" y="2420888"/>
            <a:ext cx="6968298" cy="34778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/>
              <a:t>BOOL </a:t>
            </a:r>
            <a:r>
              <a:rPr lang="en-US" altLang="zh-CN" sz="2000" dirty="0" err="1"/>
              <a:t>BitBlt</a:t>
            </a:r>
            <a:r>
              <a:rPr lang="en-US" altLang="zh-CN" sz="2000" dirty="0"/>
              <a:t>(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sz="2000" dirty="0" smtClean="0"/>
              <a:t>HDC </a:t>
            </a:r>
            <a:r>
              <a:rPr lang="en-US" altLang="zh-CN" sz="2000" dirty="0" err="1"/>
              <a:t>hdcDest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目的</a:t>
            </a:r>
            <a:r>
              <a:rPr lang="en-US" altLang="zh-CN" sz="2000" dirty="0"/>
              <a:t>DC</a:t>
            </a:r>
          </a:p>
          <a:p>
            <a:pPr lvl="1">
              <a:buFont typeface="Arial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nXDest</a:t>
            </a:r>
            <a:r>
              <a:rPr lang="en-US" altLang="zh-CN" sz="2000" dirty="0"/>
              <a:t>,  </a:t>
            </a:r>
            <a:r>
              <a:rPr lang="en-US" altLang="zh-CN" sz="2000" dirty="0" smtClean="0"/>
              <a:t>	// </a:t>
            </a:r>
            <a:r>
              <a:rPr lang="zh-CN" altLang="en-US" sz="2000" dirty="0"/>
              <a:t>目的左上</a:t>
            </a:r>
            <a:r>
              <a:rPr lang="en-US" altLang="zh-CN" sz="2000" dirty="0"/>
              <a:t>X</a:t>
            </a:r>
            <a:r>
              <a:rPr lang="zh-CN" altLang="en-US" sz="2000" dirty="0"/>
              <a:t>坐标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nYDest</a:t>
            </a:r>
            <a:r>
              <a:rPr lang="en-US" altLang="zh-CN" sz="2000" dirty="0"/>
              <a:t>,  </a:t>
            </a:r>
            <a:r>
              <a:rPr lang="en-US" altLang="zh-CN" sz="2000" dirty="0" smtClean="0"/>
              <a:t>	// </a:t>
            </a:r>
            <a:r>
              <a:rPr lang="zh-CN" altLang="en-US" sz="2000" dirty="0"/>
              <a:t>目的左上</a:t>
            </a:r>
            <a:r>
              <a:rPr lang="en-US" altLang="zh-CN" sz="2000" dirty="0"/>
              <a:t>Y</a:t>
            </a:r>
            <a:r>
              <a:rPr lang="zh-CN" altLang="en-US" sz="2000" dirty="0"/>
              <a:t>坐标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nWidth</a:t>
            </a:r>
            <a:r>
              <a:rPr lang="en-US" altLang="zh-CN" sz="2000" dirty="0"/>
              <a:t>,  </a:t>
            </a:r>
            <a:r>
              <a:rPr lang="en-US" altLang="zh-CN" sz="2000" dirty="0" smtClean="0"/>
              <a:t>		// </a:t>
            </a:r>
            <a:r>
              <a:rPr lang="zh-CN" altLang="en-US" sz="2000" dirty="0"/>
              <a:t>目的宽度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nHeight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// </a:t>
            </a:r>
            <a:r>
              <a:rPr lang="zh-CN" altLang="en-US" sz="2000" dirty="0"/>
              <a:t>目的高度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  HDC </a:t>
            </a:r>
            <a:r>
              <a:rPr lang="en-US" altLang="zh-CN" sz="2000" dirty="0" err="1"/>
              <a:t>hdcSrc</a:t>
            </a:r>
            <a:r>
              <a:rPr lang="en-US" altLang="zh-CN" sz="2000" dirty="0"/>
              <a:t>,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源</a:t>
            </a:r>
            <a:r>
              <a:rPr lang="en-US" altLang="zh-CN" sz="2000" dirty="0"/>
              <a:t>DC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nXSrc</a:t>
            </a:r>
            <a:r>
              <a:rPr lang="en-US" altLang="zh-CN" sz="2000" dirty="0"/>
              <a:t>,   </a:t>
            </a:r>
            <a:r>
              <a:rPr lang="en-US" altLang="zh-CN" sz="2000" dirty="0" smtClean="0"/>
              <a:t>		// </a:t>
            </a:r>
            <a:r>
              <a:rPr lang="zh-CN" altLang="en-US" sz="2000" dirty="0"/>
              <a:t>源左上</a:t>
            </a:r>
            <a:r>
              <a:rPr lang="en-US" altLang="zh-CN" sz="2000" dirty="0"/>
              <a:t>X</a:t>
            </a:r>
            <a:r>
              <a:rPr lang="zh-CN" altLang="en-US" sz="2000" dirty="0"/>
              <a:t>坐标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nYSrc</a:t>
            </a:r>
            <a:r>
              <a:rPr lang="en-US" altLang="zh-CN" sz="2000" dirty="0"/>
              <a:t>,   </a:t>
            </a:r>
            <a:r>
              <a:rPr lang="en-US" altLang="zh-CN" sz="2000" dirty="0" smtClean="0"/>
              <a:t>		// </a:t>
            </a:r>
            <a:r>
              <a:rPr lang="zh-CN" altLang="en-US" sz="2000" dirty="0"/>
              <a:t>源左上</a:t>
            </a:r>
            <a:r>
              <a:rPr lang="en-US" altLang="zh-CN" sz="2000" dirty="0"/>
              <a:t>Y</a:t>
            </a:r>
            <a:r>
              <a:rPr lang="zh-CN" altLang="en-US" sz="2000" dirty="0"/>
              <a:t>坐标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      DWORD </a:t>
            </a:r>
            <a:r>
              <a:rPr lang="en-US" altLang="zh-CN" sz="2000" dirty="0" err="1"/>
              <a:t>dwRop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	//</a:t>
            </a:r>
            <a:r>
              <a:rPr lang="zh-CN" altLang="en-US" sz="2000" dirty="0"/>
              <a:t>成像方法  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SRCCOPY</a:t>
            </a:r>
            <a:endParaRPr lang="zh-CN" altLang="en-US" sz="2000" dirty="0"/>
          </a:p>
          <a:p>
            <a:pPr>
              <a:buFont typeface="Arial" charset="0"/>
              <a:buNone/>
              <a:defRPr/>
            </a:pPr>
            <a:r>
              <a:rPr lang="en-US" altLang="zh-CN" sz="2000" dirty="0"/>
              <a:t>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开发环境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323850" y="1600200"/>
            <a:ext cx="882015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开发工具和库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2" eaLnBrk="1" hangingPunct="1"/>
            <a:r>
              <a:rPr lang="en-US" altLang="zh-CN" dirty="0" err="1" smtClean="0"/>
              <a:t>windows.h</a:t>
            </a:r>
            <a:r>
              <a:rPr lang="en-US" altLang="zh-CN" dirty="0"/>
              <a:t>	</a:t>
            </a:r>
            <a:r>
              <a:rPr lang="en-US" altLang="zh-CN" dirty="0" smtClean="0"/>
              <a:t>- </a:t>
            </a:r>
            <a:r>
              <a:rPr lang="zh-CN" altLang="en-US" dirty="0"/>
              <a:t>所有</a:t>
            </a:r>
            <a:r>
              <a:rPr lang="en-US" altLang="zh-CN" dirty="0"/>
              <a:t>windows</a:t>
            </a:r>
            <a:r>
              <a:rPr lang="zh-CN" altLang="en-US" dirty="0"/>
              <a:t>头文件的</a:t>
            </a:r>
            <a:r>
              <a:rPr lang="zh-CN" altLang="en-US" dirty="0" smtClean="0"/>
              <a:t>集合</a:t>
            </a:r>
            <a:endParaRPr lang="en-US" altLang="zh-CN" dirty="0" smtClean="0"/>
          </a:p>
          <a:p>
            <a:pPr lvl="2" eaLnBrk="1" hangingPunct="1"/>
            <a:r>
              <a:rPr lang="en-US" altLang="zh-CN" dirty="0" err="1" smtClean="0"/>
              <a:t>windef.h</a:t>
            </a:r>
            <a:r>
              <a:rPr lang="en-US" altLang="zh-CN" dirty="0" smtClean="0"/>
              <a:t> 	- </a:t>
            </a:r>
            <a:r>
              <a:rPr lang="en-US" altLang="zh-CN" dirty="0"/>
              <a:t>windows</a:t>
            </a:r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2" eaLnBrk="1" hangingPunct="1"/>
            <a:r>
              <a:rPr lang="en-US" altLang="zh-CN" dirty="0" err="1" smtClean="0"/>
              <a:t>winbase.h</a:t>
            </a:r>
            <a:r>
              <a:rPr lang="en-US" altLang="zh-CN" dirty="0" smtClean="0"/>
              <a:t>	- </a:t>
            </a:r>
            <a:r>
              <a:rPr lang="en-US" altLang="zh-CN" dirty="0"/>
              <a:t>kernel32</a:t>
            </a:r>
            <a:r>
              <a:rPr lang="zh-CN" altLang="en-US" dirty="0"/>
              <a:t>的</a:t>
            </a:r>
            <a:r>
              <a:rPr lang="en-US" altLang="zh-CN" dirty="0" smtClean="0"/>
              <a:t>API</a:t>
            </a:r>
          </a:p>
          <a:p>
            <a:pPr lvl="2" eaLnBrk="1" hangingPunct="1"/>
            <a:r>
              <a:rPr lang="en-US" altLang="zh-CN" dirty="0" err="1" smtClean="0"/>
              <a:t>wingdi.h</a:t>
            </a:r>
            <a:r>
              <a:rPr lang="en-US" altLang="zh-CN" dirty="0" smtClean="0"/>
              <a:t> 	- </a:t>
            </a:r>
            <a:r>
              <a:rPr lang="en-US" altLang="zh-CN" dirty="0"/>
              <a:t>gdi32</a:t>
            </a:r>
            <a:r>
              <a:rPr lang="zh-CN" altLang="en-US" dirty="0"/>
              <a:t>的</a:t>
            </a:r>
            <a:r>
              <a:rPr lang="en-US" altLang="zh-CN" dirty="0" smtClean="0"/>
              <a:t>API</a:t>
            </a:r>
          </a:p>
          <a:p>
            <a:pPr lvl="2" eaLnBrk="1" hangingPunct="1"/>
            <a:r>
              <a:rPr lang="en-US" altLang="zh-CN" dirty="0" err="1" smtClean="0"/>
              <a:t>winuser.h</a:t>
            </a:r>
            <a:r>
              <a:rPr lang="en-US" altLang="zh-CN" dirty="0" smtClean="0"/>
              <a:t> 	- </a:t>
            </a:r>
            <a:r>
              <a:rPr lang="en-US" altLang="zh-CN" dirty="0"/>
              <a:t>user32</a:t>
            </a:r>
            <a:r>
              <a:rPr lang="zh-CN" altLang="en-US" dirty="0"/>
              <a:t>的</a:t>
            </a:r>
            <a:r>
              <a:rPr lang="en-US" altLang="zh-CN" dirty="0" smtClean="0"/>
              <a:t>API</a:t>
            </a:r>
          </a:p>
          <a:p>
            <a:pPr lvl="2" eaLnBrk="1" hangingPunct="1"/>
            <a:r>
              <a:rPr lang="en-US" altLang="zh-CN" dirty="0" err="1" smtClean="0"/>
              <a:t>winnt.h</a:t>
            </a:r>
            <a:r>
              <a:rPr lang="en-US" altLang="zh-CN" dirty="0" smtClean="0"/>
              <a:t> 	- </a:t>
            </a:r>
            <a:r>
              <a:rPr lang="en-US" altLang="zh-CN" dirty="0"/>
              <a:t>UNICODE</a:t>
            </a:r>
            <a:r>
              <a:rPr lang="zh-CN" altLang="en-US" dirty="0"/>
              <a:t>字符集</a:t>
            </a:r>
            <a:r>
              <a:rPr lang="zh-CN" altLang="en-US" dirty="0" smtClean="0"/>
              <a:t>支持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65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 </a:t>
            </a:r>
            <a:r>
              <a:rPr lang="en-US" altLang="zh-CN" smtClean="0"/>
              <a:t>- </a:t>
            </a:r>
            <a:r>
              <a:rPr lang="zh-CN" altLang="en-US" smtClean="0"/>
              <a:t>位图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800" dirty="0" smtClean="0"/>
              <a:t>缩放成像</a:t>
            </a:r>
            <a:endParaRPr lang="en-US" altLang="zh-CN" sz="3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55576" y="2204864"/>
            <a:ext cx="7632848" cy="40934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lIns="0" tIns="0" rIns="0" bIns="0" rtlCol="0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BOOL </a:t>
            </a:r>
            <a:r>
              <a:rPr lang="en-US" altLang="zh-CN" sz="2000" dirty="0" err="1"/>
              <a:t>StretchBlt</a:t>
            </a:r>
            <a:r>
              <a:rPr lang="en-US" altLang="zh-CN" sz="2000" dirty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HDC </a:t>
            </a:r>
            <a:r>
              <a:rPr lang="en-US" altLang="zh-CN" sz="2000" dirty="0" err="1"/>
              <a:t>hdcDest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// </a:t>
            </a:r>
            <a:r>
              <a:rPr lang="en-US" altLang="zh-CN" sz="2000" dirty="0"/>
              <a:t>handle to destination DC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nXOriginDest</a:t>
            </a:r>
            <a:r>
              <a:rPr lang="en-US" altLang="zh-CN" sz="2000" dirty="0" smtClean="0"/>
              <a:t>,	// </a:t>
            </a:r>
            <a:r>
              <a:rPr lang="en-US" altLang="zh-CN" sz="2000" dirty="0"/>
              <a:t>x-</a:t>
            </a:r>
            <a:r>
              <a:rPr lang="en-US" altLang="zh-CN" sz="2000" dirty="0" err="1"/>
              <a:t>coord</a:t>
            </a:r>
            <a:r>
              <a:rPr lang="en-US" altLang="zh-CN" sz="2000" dirty="0"/>
              <a:t> of destination upper-left corner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nYOriginDest</a:t>
            </a:r>
            <a:r>
              <a:rPr lang="en-US" altLang="zh-CN" sz="2000" dirty="0" smtClean="0"/>
              <a:t>,	// </a:t>
            </a:r>
            <a:r>
              <a:rPr lang="en-US" altLang="zh-CN" sz="2000" dirty="0"/>
              <a:t>y-</a:t>
            </a:r>
            <a:r>
              <a:rPr lang="en-US" altLang="zh-CN" sz="2000" dirty="0" err="1"/>
              <a:t>coord</a:t>
            </a:r>
            <a:r>
              <a:rPr lang="en-US" altLang="zh-CN" sz="2000" dirty="0"/>
              <a:t> of destination upper-left corner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nWidthDest</a:t>
            </a:r>
            <a:r>
              <a:rPr lang="en-US" altLang="zh-CN" sz="2000" dirty="0" smtClean="0"/>
              <a:t>,	// </a:t>
            </a:r>
            <a:r>
              <a:rPr lang="en-US" altLang="zh-CN" sz="2000" dirty="0"/>
              <a:t>width of destination rectangle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nHeightDest</a:t>
            </a:r>
            <a:r>
              <a:rPr lang="en-US" altLang="zh-CN" sz="2000" dirty="0" smtClean="0"/>
              <a:t>,	// </a:t>
            </a:r>
            <a:r>
              <a:rPr lang="en-US" altLang="zh-CN" sz="2000" dirty="0"/>
              <a:t>height of destination rectangle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HDC </a:t>
            </a:r>
            <a:r>
              <a:rPr lang="en-US" altLang="zh-CN" sz="2000" dirty="0" err="1"/>
              <a:t>hdcSrc</a:t>
            </a:r>
            <a:r>
              <a:rPr lang="en-US" altLang="zh-CN" sz="2000" dirty="0" smtClean="0"/>
              <a:t>,	// </a:t>
            </a:r>
            <a:r>
              <a:rPr lang="en-US" altLang="zh-CN" sz="2000" dirty="0"/>
              <a:t>handle to source DC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nXOriginSrc</a:t>
            </a:r>
            <a:r>
              <a:rPr lang="en-US" altLang="zh-CN" sz="2000" dirty="0" smtClean="0"/>
              <a:t>,	// </a:t>
            </a:r>
            <a:r>
              <a:rPr lang="en-US" altLang="zh-CN" sz="2000" dirty="0"/>
              <a:t>x-</a:t>
            </a:r>
            <a:r>
              <a:rPr lang="en-US" altLang="zh-CN" sz="2000" dirty="0" err="1"/>
              <a:t>coord</a:t>
            </a:r>
            <a:r>
              <a:rPr lang="en-US" altLang="zh-CN" sz="2000" dirty="0"/>
              <a:t> of source upper-left corner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nYOriginSrc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// </a:t>
            </a:r>
            <a:r>
              <a:rPr lang="en-US" altLang="zh-CN" sz="2000" dirty="0"/>
              <a:t>y-</a:t>
            </a:r>
            <a:r>
              <a:rPr lang="en-US" altLang="zh-CN" sz="2000" dirty="0" err="1"/>
              <a:t>coord</a:t>
            </a:r>
            <a:r>
              <a:rPr lang="en-US" altLang="zh-CN" sz="2000" dirty="0"/>
              <a:t> of source upper-left corner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nWidthSrc</a:t>
            </a:r>
            <a:r>
              <a:rPr lang="en-US" altLang="zh-CN" sz="2000" dirty="0" smtClean="0"/>
              <a:t>,	// </a:t>
            </a:r>
            <a:r>
              <a:rPr lang="zh-CN" altLang="en-US" sz="2000" dirty="0"/>
              <a:t>源</a:t>
            </a:r>
            <a:r>
              <a:rPr lang="en-US" altLang="zh-CN" sz="2000" dirty="0"/>
              <a:t>DC</a:t>
            </a:r>
            <a:r>
              <a:rPr lang="zh-CN" altLang="en-US" sz="2000" dirty="0"/>
              <a:t>宽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nHeightSrc</a:t>
            </a:r>
            <a:r>
              <a:rPr lang="en-US" altLang="zh-CN" sz="2000" dirty="0" smtClean="0"/>
              <a:t>,	// </a:t>
            </a:r>
            <a:r>
              <a:rPr lang="zh-CN" altLang="en-US" sz="2000" dirty="0"/>
              <a:t>源</a:t>
            </a:r>
            <a:r>
              <a:rPr lang="en-US" altLang="zh-CN" sz="2000" dirty="0"/>
              <a:t>DC</a:t>
            </a:r>
            <a:r>
              <a:rPr lang="zh-CN" altLang="en-US" sz="2000" dirty="0"/>
              <a:t>高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DWORD </a:t>
            </a:r>
            <a:r>
              <a:rPr lang="en-US" altLang="zh-CN" sz="2000" dirty="0" err="1" smtClean="0"/>
              <a:t>dwRop</a:t>
            </a:r>
            <a:r>
              <a:rPr lang="en-US" altLang="zh-CN" sz="2000" dirty="0" smtClean="0"/>
              <a:t>	// </a:t>
            </a:r>
            <a:r>
              <a:rPr lang="en-US" altLang="zh-CN" sz="2000" dirty="0"/>
              <a:t>raster operation code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/>
              <a:t> 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GDI</a:t>
            </a:r>
            <a:r>
              <a:rPr lang="zh-CN" altLang="en-US" smtClean="0"/>
              <a:t>绘图对象 </a:t>
            </a:r>
            <a:r>
              <a:rPr lang="en-US" altLang="zh-CN" smtClean="0"/>
              <a:t>- </a:t>
            </a:r>
            <a:r>
              <a:rPr lang="zh-CN" altLang="en-US" smtClean="0"/>
              <a:t>位图</a:t>
            </a:r>
          </a:p>
        </p:txBody>
      </p:sp>
      <p:sp>
        <p:nvSpPr>
          <p:cNvPr id="10957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6 </a:t>
            </a:r>
            <a:r>
              <a:rPr lang="zh-CN" altLang="en-US" dirty="0" smtClean="0"/>
              <a:t>取出位图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7 </a:t>
            </a:r>
            <a:r>
              <a:rPr lang="zh-CN" altLang="en-US" dirty="0" smtClean="0"/>
              <a:t>释放位图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err="1" smtClean="0"/>
              <a:t>DeleteObject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8 </a:t>
            </a:r>
            <a:r>
              <a:rPr lang="zh-CN" altLang="en-US" dirty="0" smtClean="0"/>
              <a:t>释放匹配的</a:t>
            </a:r>
            <a:r>
              <a:rPr lang="en-US" altLang="zh-CN" dirty="0" smtClean="0"/>
              <a:t>DC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dirty="0" err="1" smtClean="0"/>
              <a:t>DeleteDC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其他</a:t>
            </a:r>
          </a:p>
          <a:p>
            <a:pPr lvl="1" eaLnBrk="1" hangingPunct="1">
              <a:buFont typeface="Arial" charset="0"/>
              <a:buNone/>
            </a:pPr>
            <a:r>
              <a:rPr lang="zh-CN" altLang="en-US" dirty="0" smtClean="0"/>
              <a:t>使用 </a:t>
            </a:r>
            <a:r>
              <a:rPr lang="en-US" altLang="zh-CN" dirty="0" err="1" smtClean="0"/>
              <a:t>GetObject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获取位图信息。	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文字和字体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文字的绘制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TextOut</a:t>
            </a:r>
            <a:r>
              <a:rPr lang="en-US" altLang="zh-CN" sz="2400" dirty="0" smtClean="0"/>
              <a:t> 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	</a:t>
            </a:r>
            <a:r>
              <a:rPr lang="zh-CN" altLang="en-US" sz="2000" dirty="0"/>
              <a:t>将文字绘制在指定坐标位置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DrawText</a:t>
            </a:r>
            <a:endParaRPr lang="en-US" altLang="zh-CN" sz="2400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	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87624" y="3573016"/>
            <a:ext cx="6996405" cy="224676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DrawText</a:t>
            </a:r>
            <a:r>
              <a:rPr lang="en-US" altLang="zh-CN" sz="2000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     HDC </a:t>
            </a:r>
            <a:r>
              <a:rPr lang="en-US" altLang="zh-CN" sz="2000" dirty="0" err="1"/>
              <a:t>hDC</a:t>
            </a:r>
            <a:r>
              <a:rPr lang="en-US" altLang="zh-CN" sz="2000" dirty="0" smtClean="0"/>
              <a:t>,		//</a:t>
            </a:r>
            <a:r>
              <a:rPr lang="en-US" altLang="zh-CN" sz="2000" dirty="0"/>
              <a:t>DC</a:t>
            </a:r>
            <a:r>
              <a:rPr lang="zh-CN" altLang="en-US" sz="2000" dirty="0"/>
              <a:t>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LPCTSTR </a:t>
            </a:r>
            <a:r>
              <a:rPr lang="en-US" altLang="zh-CN" sz="2000" dirty="0" err="1"/>
              <a:t>lpString</a:t>
            </a:r>
            <a:r>
              <a:rPr lang="en-US" altLang="zh-CN" sz="2000" dirty="0" smtClean="0"/>
              <a:t>,	//</a:t>
            </a:r>
            <a:r>
              <a:rPr lang="zh-CN" altLang="en-US" sz="2000" dirty="0"/>
              <a:t>字符串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nCount</a:t>
            </a:r>
            <a:r>
              <a:rPr lang="en-US" altLang="zh-CN" sz="2000" dirty="0" smtClean="0"/>
              <a:t>,		//</a:t>
            </a:r>
            <a:r>
              <a:rPr lang="zh-CN" altLang="en-US" sz="2000" dirty="0"/>
              <a:t>字符数量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LPRECT </a:t>
            </a:r>
            <a:r>
              <a:rPr lang="en-US" altLang="zh-CN" sz="2000" dirty="0" err="1"/>
              <a:t>lpRect</a:t>
            </a:r>
            <a:r>
              <a:rPr lang="en-US" altLang="zh-CN" sz="2000" dirty="0" smtClean="0"/>
              <a:t>,		//</a:t>
            </a:r>
            <a:r>
              <a:rPr lang="zh-CN" altLang="en-US" sz="2000" dirty="0"/>
              <a:t>绘制文字的矩形框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UINT </a:t>
            </a:r>
            <a:r>
              <a:rPr lang="en-US" altLang="zh-CN" sz="2000" dirty="0" err="1" smtClean="0"/>
              <a:t>uFormat</a:t>
            </a:r>
            <a:r>
              <a:rPr lang="en-US" altLang="zh-CN" sz="2000" dirty="0" smtClean="0"/>
              <a:t>		//</a:t>
            </a:r>
            <a:r>
              <a:rPr lang="zh-CN" altLang="en-US" sz="2000" dirty="0"/>
              <a:t>绘制的方式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文字和字体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CN" altLang="en-US" dirty="0" smtClean="0"/>
              <a:t>文字颜色和背景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文字颜色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SetTextColor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文字背景色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SetBkColor</a:t>
            </a:r>
            <a:endParaRPr lang="en-US" altLang="zh-CN" dirty="0" smtClean="0"/>
          </a:p>
          <a:p>
            <a:pPr lvl="1" eaLnBrk="1" hangingPunct="1">
              <a:buNone/>
              <a:defRPr/>
            </a:pPr>
            <a:r>
              <a:rPr lang="zh-CN" altLang="en-US" dirty="0" smtClean="0"/>
              <a:t>文字背景模式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SetBkMode</a:t>
            </a:r>
            <a:r>
              <a:rPr lang="en-US" altLang="zh-CN" dirty="0" smtClean="0"/>
              <a:t>  (OPAQUE / TRANSPARENT)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……..</a:t>
            </a:r>
          </a:p>
          <a:p>
            <a:pPr eaLnBrk="1" hangingPunct="1">
              <a:defRPr/>
            </a:pPr>
            <a:r>
              <a:rPr lang="zh-CN" altLang="en-US" dirty="0" smtClean="0"/>
              <a:t>字体相关</a:t>
            </a:r>
          </a:p>
          <a:p>
            <a:pPr lvl="1" eaLnBrk="1" hangingPunct="1">
              <a:buNone/>
              <a:defRPr/>
            </a:pPr>
            <a:r>
              <a:rPr lang="en-US" altLang="zh-CN" dirty="0" smtClean="0"/>
              <a:t>Window</a:t>
            </a:r>
            <a:r>
              <a:rPr lang="zh-CN" altLang="en-US" dirty="0" smtClean="0"/>
              <a:t>常用的字体格式为 </a:t>
            </a:r>
            <a:r>
              <a:rPr lang="en-US" altLang="zh-CN" dirty="0" smtClean="0"/>
              <a:t>TrueType </a:t>
            </a:r>
            <a:r>
              <a:rPr lang="zh-CN" altLang="en-US" dirty="0" smtClean="0"/>
              <a:t>字体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字体名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标识字体类型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HFONT - </a:t>
            </a:r>
            <a:r>
              <a:rPr lang="zh-CN" altLang="en-US" dirty="0" smtClean="0"/>
              <a:t>字体句柄</a:t>
            </a:r>
          </a:p>
          <a:p>
            <a:pPr lvl="1"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844824"/>
            <a:ext cx="6840760" cy="43924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67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文字和字体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08100"/>
            <a:ext cx="8229600" cy="5145088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4400" dirty="0" smtClean="0"/>
              <a:t>字体的使用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1 </a:t>
            </a:r>
            <a:r>
              <a:rPr lang="zh-CN" altLang="en-US" sz="3300" dirty="0" smtClean="0"/>
              <a:t>创建字体</a:t>
            </a:r>
            <a:endParaRPr lang="en-US" altLang="zh-CN" sz="33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HFONT </a:t>
            </a:r>
            <a:r>
              <a:rPr lang="en-US" altLang="zh-CN" sz="3300" dirty="0" err="1" smtClean="0"/>
              <a:t>CreateFont</a:t>
            </a:r>
            <a:r>
              <a:rPr lang="en-US" altLang="zh-CN" sz="3300" dirty="0" smtClean="0"/>
              <a:t>(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nHeight</a:t>
            </a:r>
            <a:r>
              <a:rPr lang="en-US" altLang="zh-CN" sz="3300" dirty="0" smtClean="0"/>
              <a:t>, 		//</a:t>
            </a:r>
            <a:r>
              <a:rPr lang="zh-CN" altLang="en-US" sz="3300" dirty="0" smtClean="0"/>
              <a:t>字体高度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nWidth</a:t>
            </a:r>
            <a:r>
              <a:rPr lang="en-US" altLang="zh-CN" sz="3300" dirty="0" smtClean="0"/>
              <a:t>, 		//</a:t>
            </a:r>
            <a:r>
              <a:rPr lang="zh-CN" altLang="en-US" sz="3300" dirty="0" smtClean="0"/>
              <a:t>字体宽度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nEscapement</a:t>
            </a:r>
            <a:r>
              <a:rPr lang="en-US" altLang="zh-CN" sz="3300" dirty="0" smtClean="0"/>
              <a:t>, 	//</a:t>
            </a:r>
            <a:r>
              <a:rPr lang="zh-CN" altLang="en-US" sz="3300" dirty="0" smtClean="0"/>
              <a:t>字符串倾斜角度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nOrientation</a:t>
            </a:r>
            <a:r>
              <a:rPr lang="en-US" altLang="zh-CN" sz="3300" dirty="0" smtClean="0"/>
              <a:t>,		//</a:t>
            </a:r>
            <a:r>
              <a:rPr lang="zh-CN" altLang="en-US" sz="3300" dirty="0" smtClean="0"/>
              <a:t>字符旋转角度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err="1" smtClean="0"/>
              <a:t>int</a:t>
            </a:r>
            <a:r>
              <a:rPr lang="en-US" altLang="zh-CN" sz="3300" dirty="0" smtClean="0"/>
              <a:t> </a:t>
            </a:r>
            <a:r>
              <a:rPr lang="en-US" altLang="zh-CN" sz="3300" dirty="0" err="1" smtClean="0"/>
              <a:t>fnWeight</a:t>
            </a:r>
            <a:r>
              <a:rPr lang="en-US" altLang="zh-CN" sz="3300" dirty="0" smtClean="0"/>
              <a:t>,		//</a:t>
            </a:r>
            <a:r>
              <a:rPr lang="zh-CN" altLang="en-US" sz="3300" dirty="0" smtClean="0"/>
              <a:t>字体的粗细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fdwItalic</a:t>
            </a:r>
            <a:r>
              <a:rPr lang="en-US" altLang="zh-CN" sz="3300" dirty="0" smtClean="0"/>
              <a:t>,	//</a:t>
            </a:r>
            <a:r>
              <a:rPr lang="zh-CN" altLang="en-US" sz="3300" dirty="0" smtClean="0"/>
              <a:t>斜体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fdwUnderline</a:t>
            </a:r>
            <a:r>
              <a:rPr lang="en-US" altLang="zh-CN" sz="3300" dirty="0" smtClean="0"/>
              <a:t>,	//</a:t>
            </a:r>
            <a:r>
              <a:rPr lang="zh-CN" altLang="en-US" sz="3300" dirty="0" smtClean="0"/>
              <a:t>字符下划线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fdwStrikeOut</a:t>
            </a:r>
            <a:r>
              <a:rPr lang="en-US" altLang="zh-CN" sz="3300" dirty="0" smtClean="0"/>
              <a:t>,	//</a:t>
            </a:r>
            <a:r>
              <a:rPr lang="zh-CN" altLang="en-US" sz="3300" dirty="0" smtClean="0"/>
              <a:t>删除线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fdwCharSet</a:t>
            </a:r>
            <a:r>
              <a:rPr lang="en-US" altLang="zh-CN" sz="3300" dirty="0" smtClean="0"/>
              <a:t>,	//</a:t>
            </a:r>
            <a:r>
              <a:rPr lang="zh-CN" altLang="en-US" sz="3300" dirty="0" smtClean="0"/>
              <a:t>字符集  </a:t>
            </a:r>
            <a:r>
              <a:rPr lang="en-US" altLang="zh-CN" sz="3300" dirty="0" smtClean="0"/>
              <a:t>GB2312_CHARSET</a:t>
            </a:r>
            <a:endParaRPr lang="zh-CN" altLang="en-US" sz="33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fdwOutputPrecision</a:t>
            </a:r>
            <a:r>
              <a:rPr lang="en-US" altLang="zh-CN" sz="3300" dirty="0" smtClean="0"/>
              <a:t>,	//</a:t>
            </a:r>
            <a:r>
              <a:rPr lang="zh-CN" altLang="en-US" sz="3300" dirty="0" smtClean="0"/>
              <a:t>输出精度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fdwClipPrecision</a:t>
            </a:r>
            <a:r>
              <a:rPr lang="en-US" altLang="zh-CN" sz="3300" dirty="0" smtClean="0"/>
              <a:t>,	//</a:t>
            </a:r>
            <a:r>
              <a:rPr lang="zh-CN" altLang="en-US" sz="3300" dirty="0" smtClean="0"/>
              <a:t>剪切精度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fdwQuality</a:t>
            </a:r>
            <a:r>
              <a:rPr lang="en-US" altLang="zh-CN" sz="3300" dirty="0" smtClean="0"/>
              <a:t>,		//</a:t>
            </a:r>
            <a:r>
              <a:rPr lang="zh-CN" altLang="en-US" sz="3300" dirty="0" smtClean="0"/>
              <a:t>输出质量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DWORD </a:t>
            </a:r>
            <a:r>
              <a:rPr lang="en-US" altLang="zh-CN" sz="3300" dirty="0" err="1" smtClean="0"/>
              <a:t>fdwPitchAndFamily</a:t>
            </a:r>
            <a:r>
              <a:rPr lang="en-US" altLang="zh-CN" sz="3300" dirty="0" smtClean="0"/>
              <a:t>,	//</a:t>
            </a:r>
            <a:r>
              <a:rPr lang="zh-CN" altLang="en-US" sz="3300" dirty="0" smtClean="0"/>
              <a:t>匹配字体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300" dirty="0" smtClean="0"/>
              <a:t>		</a:t>
            </a:r>
            <a:r>
              <a:rPr lang="en-US" altLang="zh-CN" sz="3300" dirty="0" smtClean="0"/>
              <a:t>LPCTSTR </a:t>
            </a:r>
            <a:r>
              <a:rPr lang="en-US" altLang="zh-CN" sz="3300" dirty="0" err="1" smtClean="0"/>
              <a:t>lpszFace</a:t>
            </a:r>
            <a:r>
              <a:rPr lang="en-US" altLang="zh-CN" sz="3300" dirty="0" smtClean="0"/>
              <a:t> 		//</a:t>
            </a:r>
            <a:r>
              <a:rPr lang="zh-CN" altLang="en-US" sz="3300" dirty="0" smtClean="0"/>
              <a:t>字体名称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300" dirty="0" smtClean="0"/>
              <a:t>);	</a:t>
            </a:r>
            <a:endParaRPr lang="zh-CN" altLang="en-US" sz="33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文字和字体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应用字体到</a:t>
            </a:r>
            <a:r>
              <a:rPr lang="en-US" altLang="zh-CN" dirty="0" smtClean="0"/>
              <a:t>DC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SelectObject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绘制文字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DrawText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TextOut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取出字体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SelectObject</a:t>
            </a: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5 </a:t>
            </a:r>
            <a:r>
              <a:rPr lang="zh-CN" altLang="en-US" dirty="0" smtClean="0"/>
              <a:t>删除字体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err="1" smtClean="0"/>
              <a:t>DeleteObject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对话框的分类</a:t>
            </a:r>
            <a:endParaRPr lang="en-US" altLang="zh-CN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  模式对话框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当对话框显示时，会禁止其他窗口的输入等用户交互操作。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	无模式对话框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在对话框显示后，其他窗口同样可以接收输入等用户交互操作。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对话框基本使用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对话框窗口处理函数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注册窗口类（不使用）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创建对话框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4 </a:t>
            </a:r>
            <a:r>
              <a:rPr lang="zh-CN" altLang="en-US" dirty="0" smtClean="0"/>
              <a:t>对话框的关闭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对话框窗口</a:t>
            </a:r>
          </a:p>
        </p:txBody>
      </p:sp>
      <p:sp>
        <p:nvSpPr>
          <p:cNvPr id="11981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 smtClean="0"/>
              <a:t>模式对话框的使用</a:t>
            </a:r>
            <a:endParaRPr lang="en-US" altLang="zh-CN" sz="26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 smtClean="0"/>
              <a:t>1 </a:t>
            </a:r>
            <a:r>
              <a:rPr lang="zh-CN" altLang="en-US" sz="2400" dirty="0" smtClean="0"/>
              <a:t>对话框窗口处理函数（并非真正的对话框窗口处理函数）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返回</a:t>
            </a:r>
            <a:r>
              <a:rPr lang="en-US" altLang="zh-CN" sz="2200" dirty="0" smtClean="0"/>
              <a:t>TRUE - </a:t>
            </a:r>
            <a:r>
              <a:rPr lang="zh-CN" altLang="en-US" sz="2200" dirty="0" smtClean="0"/>
              <a:t>缺省处理函数不需要处理。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返回</a:t>
            </a:r>
            <a:r>
              <a:rPr lang="en-US" altLang="zh-CN" sz="2200" dirty="0" smtClean="0"/>
              <a:t>FALSE- </a:t>
            </a:r>
            <a:r>
              <a:rPr lang="zh-CN" altLang="en-US" sz="2200" dirty="0" smtClean="0"/>
              <a:t>交给缺省处理函数处理。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不需要调用缺省对话框窗口处理函数。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592" y="2636912"/>
            <a:ext cx="7632848" cy="17173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INT </a:t>
            </a:r>
            <a:r>
              <a:rPr lang="en-US" altLang="zh-CN" sz="2200" dirty="0"/>
              <a:t>CALLBACK </a:t>
            </a:r>
            <a:r>
              <a:rPr lang="en-US" altLang="zh-CN" sz="2200" dirty="0" err="1"/>
              <a:t>DialogProc</a:t>
            </a:r>
            <a:r>
              <a:rPr lang="en-US" altLang="zh-CN" sz="2200" dirty="0"/>
              <a:t>(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      HWND </a:t>
            </a:r>
            <a:r>
              <a:rPr lang="en-US" altLang="zh-CN" sz="2200" dirty="0" err="1"/>
              <a:t>hwndDlg</a:t>
            </a:r>
            <a:r>
              <a:rPr lang="en-US" altLang="zh-CN" sz="2200" dirty="0"/>
              <a:t>,  </a:t>
            </a:r>
            <a:r>
              <a:rPr lang="en-US" altLang="zh-CN" sz="2200" dirty="0" smtClean="0"/>
              <a:t>	//</a:t>
            </a:r>
            <a:r>
              <a:rPr lang="zh-CN" altLang="en-US" sz="2200" dirty="0"/>
              <a:t>窗口句柄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      </a:t>
            </a:r>
            <a:r>
              <a:rPr lang="en-US" altLang="zh-CN" sz="2200" dirty="0" smtClean="0"/>
              <a:t>UINT </a:t>
            </a:r>
            <a:r>
              <a:rPr lang="en-US" altLang="zh-CN" sz="2200" dirty="0" err="1"/>
              <a:t>uMsg</a:t>
            </a:r>
            <a:r>
              <a:rPr lang="en-US" altLang="zh-CN" sz="2200" dirty="0"/>
              <a:t>,     </a:t>
            </a:r>
            <a:r>
              <a:rPr lang="en-US" altLang="zh-CN" sz="2200" dirty="0" smtClean="0"/>
              <a:t>		//</a:t>
            </a:r>
            <a:r>
              <a:rPr lang="zh-CN" altLang="en-US" sz="2200" dirty="0"/>
              <a:t>消息</a:t>
            </a:r>
            <a:r>
              <a:rPr lang="en-US" altLang="zh-CN" sz="2200" dirty="0"/>
              <a:t>ID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      WPARAM </a:t>
            </a:r>
            <a:r>
              <a:rPr lang="en-US" altLang="zh-CN" sz="2200" dirty="0" err="1"/>
              <a:t>wParam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	//</a:t>
            </a:r>
            <a:r>
              <a:rPr lang="zh-CN" altLang="en-US" sz="2200" dirty="0"/>
              <a:t>消息参数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      </a:t>
            </a:r>
            <a:r>
              <a:rPr lang="en-US" altLang="zh-CN" sz="2200" dirty="0" smtClean="0"/>
              <a:t>LPARAM </a:t>
            </a:r>
            <a:r>
              <a:rPr lang="en-US" altLang="zh-CN" sz="2200" dirty="0" err="1"/>
              <a:t>lParam</a:t>
            </a:r>
            <a:r>
              <a:rPr lang="en-US" altLang="zh-CN" sz="2200" dirty="0"/>
              <a:t>  </a:t>
            </a:r>
            <a:r>
              <a:rPr lang="en-US" altLang="zh-CN" sz="2200" dirty="0" smtClean="0"/>
              <a:t>	//</a:t>
            </a:r>
            <a:r>
              <a:rPr lang="zh-CN" altLang="en-US" sz="2200" dirty="0"/>
              <a:t>消息参数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);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5020881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 smtClean="0"/>
              <a:t>    2 </a:t>
            </a:r>
            <a:r>
              <a:rPr lang="zh-CN" altLang="en-US" sz="2400" dirty="0" smtClean="0"/>
              <a:t>创建对话框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需要添加对话框资源。	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err="1" smtClean="0"/>
              <a:t>DialogBox</a:t>
            </a:r>
            <a:r>
              <a:rPr lang="zh-CN" altLang="en-US" sz="2200" dirty="0" smtClean="0"/>
              <a:t>是一个阻塞函数，只有当对话框关闭后，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才会返回，继续执行后续代码。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返回值是通过</a:t>
            </a:r>
            <a:r>
              <a:rPr lang="en-US" altLang="zh-CN" sz="2200" dirty="0" err="1" smtClean="0"/>
              <a:t>EndDialog</a:t>
            </a:r>
            <a:r>
              <a:rPr lang="zh-CN" altLang="en-US" sz="2200" dirty="0" smtClean="0"/>
              <a:t>设置。	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576" y="2168663"/>
            <a:ext cx="7632848" cy="17173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</a:t>
            </a:r>
            <a:r>
              <a:rPr lang="en-US" altLang="zh-CN" sz="2200" dirty="0"/>
              <a:t>INT </a:t>
            </a:r>
            <a:r>
              <a:rPr lang="en-US" altLang="zh-CN" sz="2200" dirty="0" err="1"/>
              <a:t>DialogBox</a:t>
            </a:r>
            <a:r>
              <a:rPr lang="en-US" altLang="zh-CN" sz="2200" dirty="0"/>
              <a:t>(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       HINSTANCE </a:t>
            </a:r>
            <a:r>
              <a:rPr lang="en-US" altLang="zh-CN" sz="2200" dirty="0" err="1"/>
              <a:t>hInstance</a:t>
            </a:r>
            <a:r>
              <a:rPr lang="en-US" altLang="zh-CN" sz="2200" dirty="0" smtClean="0"/>
              <a:t>,	//</a:t>
            </a:r>
            <a:r>
              <a:rPr lang="zh-CN" altLang="en-US" sz="2200" dirty="0"/>
              <a:t>应用程序实例句柄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       </a:t>
            </a:r>
            <a:r>
              <a:rPr lang="en-US" altLang="zh-CN" sz="2200" dirty="0" smtClean="0"/>
              <a:t>LPCTSTR </a:t>
            </a:r>
            <a:r>
              <a:rPr lang="en-US" altLang="zh-CN" sz="2200" dirty="0" err="1"/>
              <a:t>lpTemplate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		//</a:t>
            </a:r>
            <a:r>
              <a:rPr lang="zh-CN" altLang="en-US" sz="2200" dirty="0"/>
              <a:t>对话框模板资源</a:t>
            </a:r>
            <a:r>
              <a:rPr lang="en-US" altLang="zh-CN" sz="2200" dirty="0"/>
              <a:t>ID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       HWND </a:t>
            </a:r>
            <a:r>
              <a:rPr lang="en-US" altLang="zh-CN" sz="2200" dirty="0" err="1"/>
              <a:t>hWndParent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		//</a:t>
            </a:r>
            <a:r>
              <a:rPr lang="zh-CN" altLang="en-US" sz="2200" dirty="0"/>
              <a:t>对话框父窗口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       </a:t>
            </a:r>
            <a:r>
              <a:rPr lang="en-US" altLang="zh-CN" sz="2200" dirty="0" smtClean="0"/>
              <a:t>DLGPROC </a:t>
            </a:r>
            <a:r>
              <a:rPr lang="en-US" altLang="zh-CN" sz="2200" dirty="0" err="1"/>
              <a:t>lpDialogFunc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	//</a:t>
            </a:r>
            <a:r>
              <a:rPr lang="zh-CN" altLang="en-US" sz="2200" dirty="0"/>
              <a:t>自定义函数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</a:t>
            </a:r>
            <a:r>
              <a:rPr lang="en-US" altLang="zh-CN" sz="2200" dirty="0" smtClean="0"/>
              <a:t>);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7042171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3 </a:t>
            </a:r>
            <a:r>
              <a:rPr lang="zh-CN" altLang="en-US" sz="3600" dirty="0" smtClean="0"/>
              <a:t>对话框的关闭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关闭模式对话框，只能使用</a:t>
            </a:r>
            <a:r>
              <a:rPr lang="en-US" altLang="zh-CN" dirty="0" err="1" smtClean="0"/>
              <a:t>EndDialog</a:t>
            </a:r>
            <a:r>
              <a:rPr lang="zh-CN" altLang="en-US" dirty="0" smtClean="0"/>
              <a:t>，不能使用</a:t>
            </a:r>
            <a:r>
              <a:rPr lang="en-US" altLang="zh-CN" dirty="0" err="1" smtClean="0"/>
              <a:t>DestroyWindow</a:t>
            </a:r>
            <a:r>
              <a:rPr lang="zh-CN" altLang="en-US" dirty="0" smtClean="0"/>
              <a:t>等函数。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nResult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DialogBox</a:t>
            </a:r>
            <a:r>
              <a:rPr lang="zh-CN" altLang="en-US" dirty="0" smtClean="0"/>
              <a:t>函数退出时的返回值。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600" dirty="0" smtClean="0"/>
              <a:t>4 </a:t>
            </a:r>
            <a:r>
              <a:rPr lang="zh-CN" altLang="en-US" sz="3600" dirty="0" smtClean="0"/>
              <a:t>对话框的消息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WM_INITDIALOG - </a:t>
            </a:r>
            <a:r>
              <a:rPr lang="zh-CN" altLang="en-US" dirty="0" smtClean="0"/>
              <a:t>对话框创建之后显示之前，通知对话框窗口处理函数，可以完成自己的初始化相关的操作。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2132856"/>
            <a:ext cx="7632848" cy="15696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2200" dirty="0" smtClean="0"/>
              <a:t> </a:t>
            </a:r>
            <a:r>
              <a:rPr lang="en-US" altLang="zh-CN" sz="2400" dirty="0"/>
              <a:t>BOOL </a:t>
            </a:r>
            <a:r>
              <a:rPr lang="en-US" altLang="zh-CN" sz="2400" dirty="0" err="1"/>
              <a:t>EndDialog</a:t>
            </a:r>
            <a:r>
              <a:rPr lang="en-US" altLang="zh-CN" sz="2400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HWND </a:t>
            </a:r>
            <a:r>
              <a:rPr lang="en-US" altLang="zh-CN" sz="2400" dirty="0" err="1"/>
              <a:t>hDlg</a:t>
            </a:r>
            <a:r>
              <a:rPr lang="en-US" altLang="zh-CN" sz="2400" dirty="0" smtClean="0"/>
              <a:t>,		//</a:t>
            </a:r>
            <a:r>
              <a:rPr lang="zh-CN" altLang="en-US" sz="2400" dirty="0"/>
              <a:t>关闭的对话框窗口句柄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400" dirty="0"/>
              <a:t>	</a:t>
            </a:r>
            <a:r>
              <a:rPr lang="en-US" altLang="zh-CN" sz="2400" dirty="0" smtClean="0"/>
              <a:t>INT_PTR </a:t>
            </a:r>
            <a:r>
              <a:rPr lang="en-US" altLang="zh-CN" sz="2400" dirty="0" err="1"/>
              <a:t>nResult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	//</a:t>
            </a:r>
            <a:r>
              <a:rPr lang="zh-CN" altLang="en-US" sz="2400" dirty="0"/>
              <a:t>关闭的返回值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2400" dirty="0" smtClean="0"/>
              <a:t> </a:t>
            </a:r>
            <a:r>
              <a:rPr lang="en-US" altLang="zh-CN" sz="2400" dirty="0" smtClean="0"/>
              <a:t>);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2598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一个简单的窗口程序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67117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相关函数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 err="1" smtClean="0"/>
              <a:t>WinMain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02205" y="2636912"/>
            <a:ext cx="7128792" cy="252376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WINAPI </a:t>
            </a:r>
            <a:r>
              <a:rPr lang="en-US" altLang="zh-CN" sz="2000" dirty="0" err="1"/>
              <a:t>WinMain</a:t>
            </a:r>
            <a:r>
              <a:rPr lang="en-US" altLang="zh-CN" sz="2000" dirty="0"/>
              <a:t>(</a:t>
            </a:r>
          </a:p>
          <a:p>
            <a:pPr eaLnBrk="1" hangingPunct="1">
              <a:defRPr/>
            </a:pPr>
            <a:r>
              <a:rPr lang="en-US" altLang="zh-CN" sz="2000" dirty="0"/>
              <a:t>      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HINSTANCE </a:t>
            </a:r>
            <a:r>
              <a:rPr lang="en-US" altLang="zh-CN" sz="2000" dirty="0" err="1"/>
              <a:t>hInstance</a:t>
            </a:r>
            <a:r>
              <a:rPr lang="en-US" altLang="zh-CN" sz="2000" dirty="0" smtClean="0"/>
              <a:t>,	     //</a:t>
            </a:r>
            <a:r>
              <a:rPr lang="zh-CN" altLang="en-US" sz="2000" dirty="0"/>
              <a:t>当前程序的实例句柄</a:t>
            </a:r>
          </a:p>
          <a:p>
            <a:pPr eaLnBrk="1" hangingPunct="1">
              <a:defRPr/>
            </a:pPr>
            <a:r>
              <a:rPr lang="zh-CN" altLang="en-US" sz="2000" dirty="0" smtClean="0"/>
              <a:t>          </a:t>
            </a:r>
            <a:r>
              <a:rPr lang="en-US" altLang="zh-CN" sz="2000" dirty="0" smtClean="0"/>
              <a:t>HINSTANCE </a:t>
            </a:r>
            <a:r>
              <a:rPr lang="en-US" altLang="zh-CN" sz="2000" dirty="0" err="1"/>
              <a:t>hPrevInstance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//</a:t>
            </a:r>
            <a:r>
              <a:rPr lang="zh-CN" altLang="en-US" sz="2000" dirty="0"/>
              <a:t>当前程序前一个实例句柄</a:t>
            </a:r>
          </a:p>
          <a:p>
            <a:pPr eaLnBrk="1" hangingPunct="1">
              <a:defRPr/>
            </a:pPr>
            <a:r>
              <a:rPr lang="zh-CN" altLang="en-US" sz="2000" dirty="0" smtClean="0"/>
              <a:t>          </a:t>
            </a:r>
            <a:r>
              <a:rPr lang="en-US" altLang="zh-CN" sz="2000" dirty="0" smtClean="0"/>
              <a:t>LPSTR </a:t>
            </a:r>
            <a:r>
              <a:rPr lang="en-US" altLang="zh-CN" sz="2000" dirty="0" err="1"/>
              <a:t>lpCmdLine</a:t>
            </a:r>
            <a:r>
              <a:rPr lang="en-US" altLang="zh-CN" sz="2000" dirty="0" smtClean="0"/>
              <a:t>,	    //</a:t>
            </a:r>
            <a:r>
              <a:rPr lang="zh-CN" altLang="en-US" sz="2000" dirty="0"/>
              <a:t>命令行参数字符串</a:t>
            </a:r>
          </a:p>
          <a:p>
            <a:pPr eaLnBrk="1" hangingPunct="1">
              <a:defRPr/>
            </a:pPr>
            <a:r>
              <a:rPr lang="zh-CN" altLang="en-US" sz="2000" dirty="0" smtClean="0"/>
              <a:t>       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nCmdShow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	    //</a:t>
            </a:r>
            <a:r>
              <a:rPr lang="zh-CN" altLang="en-US" sz="2000" dirty="0"/>
              <a:t>窗口的显示方式</a:t>
            </a:r>
          </a:p>
          <a:p>
            <a:pPr eaLnBrk="1" hangingPunct="1">
              <a:defRPr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);</a:t>
            </a:r>
          </a:p>
          <a:p>
            <a:pPr eaLnBrk="1" hangingPunct="1">
              <a:defRPr/>
            </a:pPr>
            <a:endParaRPr lang="en-US" altLang="zh-CN" sz="2000" dirty="0" smtClean="0"/>
          </a:p>
          <a:p>
            <a:pPr marL="0" lvl="1">
              <a:defRPr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hPrevInstance</a:t>
            </a:r>
            <a:r>
              <a:rPr lang="en-US" altLang="zh-CN" dirty="0" smtClean="0"/>
              <a:t>    </a:t>
            </a:r>
            <a:r>
              <a:rPr lang="en-US" altLang="zh-CN" dirty="0"/>
              <a:t>- Win32</a:t>
            </a:r>
            <a:r>
              <a:rPr lang="zh-CN" altLang="en-US" dirty="0"/>
              <a:t>下，一般为</a:t>
            </a:r>
            <a:r>
              <a:rPr lang="en-US" altLang="zh-CN" dirty="0" smtClean="0"/>
              <a:t>NULL</a:t>
            </a:r>
            <a:endParaRPr lang="en-US" altLang="zh-CN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122882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 smtClean="0"/>
              <a:t>无模式对话框</a:t>
            </a:r>
            <a:endParaRPr lang="en-US" altLang="zh-CN" sz="26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1 </a:t>
            </a:r>
            <a:r>
              <a:rPr lang="zh-CN" altLang="en-US" sz="2200" dirty="0" smtClean="0"/>
              <a:t>对话框窗口处理函数  </a:t>
            </a:r>
            <a:r>
              <a:rPr lang="en-US" altLang="zh-CN" sz="2200" dirty="0" err="1" smtClean="0"/>
              <a:t>DialogProc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2 </a:t>
            </a:r>
            <a:r>
              <a:rPr lang="zh-CN" altLang="en-US" sz="2200" dirty="0" smtClean="0"/>
              <a:t>创建对话框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</a:t>
            </a: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	</a:t>
            </a:r>
            <a:r>
              <a:rPr lang="zh-CN" altLang="en-US" sz="2200" dirty="0" smtClean="0"/>
              <a:t>非阻塞函数，创建成功返回窗口句柄，需要使用</a:t>
            </a:r>
            <a:r>
              <a:rPr lang="en-US" altLang="zh-CN" sz="2200" dirty="0" err="1" smtClean="0"/>
              <a:t>ShowWindow</a:t>
            </a:r>
            <a:r>
              <a:rPr lang="zh-CN" altLang="en-US" sz="2200" dirty="0" smtClean="0"/>
              <a:t>函数显示对话框。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3 </a:t>
            </a:r>
            <a:r>
              <a:rPr lang="zh-CN" altLang="en-US" sz="2200" dirty="0" smtClean="0"/>
              <a:t>对话框的关闭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关闭时使用</a:t>
            </a:r>
            <a:r>
              <a:rPr lang="en-US" altLang="zh-CN" sz="2200" dirty="0" err="1" smtClean="0"/>
              <a:t>DestroyWindow</a:t>
            </a:r>
            <a:r>
              <a:rPr lang="zh-CN" altLang="en-US" sz="2200" dirty="0" smtClean="0"/>
              <a:t>销毁窗口，不能使用</a:t>
            </a:r>
            <a:r>
              <a:rPr lang="en-US" altLang="zh-CN" sz="2200" dirty="0" err="1" smtClean="0"/>
              <a:t>EndDialog</a:t>
            </a:r>
            <a:r>
              <a:rPr lang="zh-CN" altLang="en-US" sz="2200" dirty="0" smtClean="0"/>
              <a:t>关闭对话框。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592" y="2492896"/>
            <a:ext cx="7632848" cy="171739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HWND </a:t>
            </a:r>
            <a:r>
              <a:rPr lang="en-US" altLang="zh-CN" sz="2200" dirty="0" err="1"/>
              <a:t>CreateDialog</a:t>
            </a:r>
            <a:r>
              <a:rPr lang="en-US" altLang="zh-CN" sz="2200" dirty="0"/>
              <a:t>(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       HINSTANCE </a:t>
            </a:r>
            <a:r>
              <a:rPr lang="en-US" altLang="zh-CN" sz="2200" dirty="0" err="1"/>
              <a:t>hInstance</a:t>
            </a:r>
            <a:r>
              <a:rPr lang="en-US" altLang="zh-CN" sz="2200" dirty="0"/>
              <a:t>,  </a:t>
            </a:r>
            <a:r>
              <a:rPr lang="en-US" altLang="zh-CN" sz="2200" dirty="0" smtClean="0"/>
              <a:t>	//</a:t>
            </a:r>
            <a:r>
              <a:rPr lang="zh-CN" altLang="en-US" sz="2200" dirty="0"/>
              <a:t>应用程序实例句柄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       </a:t>
            </a:r>
            <a:r>
              <a:rPr lang="en-US" altLang="zh-CN" sz="2200" dirty="0" smtClean="0"/>
              <a:t>LPCTSTR </a:t>
            </a:r>
            <a:r>
              <a:rPr lang="en-US" altLang="zh-CN" sz="2200" dirty="0" err="1"/>
              <a:t>lpTemplate</a:t>
            </a:r>
            <a:r>
              <a:rPr lang="en-US" altLang="zh-CN" sz="2200" dirty="0"/>
              <a:t>,   </a:t>
            </a:r>
            <a:r>
              <a:rPr lang="en-US" altLang="zh-CN" sz="2200" dirty="0" smtClean="0"/>
              <a:t>	//</a:t>
            </a:r>
            <a:r>
              <a:rPr lang="zh-CN" altLang="en-US" sz="2200" dirty="0"/>
              <a:t>模板资源</a:t>
            </a:r>
            <a:r>
              <a:rPr lang="en-US" altLang="zh-CN" sz="2200" dirty="0"/>
              <a:t>ID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       HWND </a:t>
            </a:r>
            <a:r>
              <a:rPr lang="en-US" altLang="zh-CN" sz="2200" dirty="0" err="1"/>
              <a:t>hWndParent</a:t>
            </a:r>
            <a:r>
              <a:rPr lang="en-US" altLang="zh-CN" sz="2200" dirty="0"/>
              <a:t>,      </a:t>
            </a:r>
            <a:r>
              <a:rPr lang="en-US" altLang="zh-CN" sz="2200" dirty="0" smtClean="0"/>
              <a:t>	//</a:t>
            </a:r>
            <a:r>
              <a:rPr lang="zh-CN" altLang="en-US" sz="2200" dirty="0"/>
              <a:t>父窗口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       </a:t>
            </a:r>
            <a:r>
              <a:rPr lang="en-US" altLang="zh-CN" sz="2200" dirty="0" smtClean="0"/>
              <a:t>DLGPROC </a:t>
            </a:r>
            <a:r>
              <a:rPr lang="en-US" altLang="zh-CN" sz="2200" dirty="0" err="1"/>
              <a:t>lpDialogFunc</a:t>
            </a:r>
            <a:r>
              <a:rPr lang="en-US" altLang="zh-CN" sz="2200" dirty="0"/>
              <a:t>  </a:t>
            </a:r>
            <a:r>
              <a:rPr lang="en-US" altLang="zh-CN" sz="2200" dirty="0" smtClean="0"/>
              <a:t>	//</a:t>
            </a:r>
            <a:r>
              <a:rPr lang="zh-CN" altLang="en-US" sz="2200" dirty="0"/>
              <a:t>自定义函数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  );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3988471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对话框窗口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9585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  4 </a:t>
            </a:r>
            <a:r>
              <a:rPr lang="zh-CN" altLang="en-US" sz="3800" dirty="0" smtClean="0"/>
              <a:t>对话框的消息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sz="3800" dirty="0" smtClean="0"/>
              <a:t>WM_INITDIALOG - </a:t>
            </a:r>
            <a:r>
              <a:rPr lang="zh-CN" altLang="en-US" sz="3800" dirty="0" smtClean="0"/>
              <a:t>对话框创建之后显示之前，通知对话框窗口处理函数，可以完成自己的初始化相关的操作。</a:t>
            </a:r>
          </a:p>
          <a:p>
            <a:pPr eaLnBrk="1" hangingPunct="1">
              <a:defRPr/>
            </a:pPr>
            <a:r>
              <a:rPr lang="zh-CN" altLang="en-US" sz="5500" dirty="0" smtClean="0"/>
              <a:t>对话框</a:t>
            </a:r>
            <a:r>
              <a:rPr lang="en-US" altLang="zh-CN" sz="5500" dirty="0" smtClean="0"/>
              <a:t>VS</a:t>
            </a:r>
            <a:r>
              <a:rPr lang="zh-CN" altLang="en-US" sz="5500" dirty="0" smtClean="0"/>
              <a:t>普通窗口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1 </a:t>
            </a:r>
            <a:r>
              <a:rPr lang="zh-CN" altLang="en-US" sz="3800" dirty="0" smtClean="0"/>
              <a:t>创建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DialogBox</a:t>
            </a:r>
            <a:r>
              <a:rPr lang="en-US" altLang="zh-CN" sz="3800" dirty="0" smtClean="0"/>
              <a:t>,</a:t>
            </a:r>
            <a:r>
              <a:rPr lang="zh-CN" altLang="en-US" sz="3800" dirty="0" smtClean="0"/>
              <a:t>阻塞函数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无模式对话框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CreateDialog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CreateWindow</a:t>
            </a:r>
            <a:r>
              <a:rPr lang="en-US" altLang="zh-CN" sz="3800" dirty="0" smtClean="0"/>
              <a:t>/Ex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2 </a:t>
            </a:r>
            <a:r>
              <a:rPr lang="zh-CN" altLang="en-US" sz="3800" dirty="0" smtClean="0"/>
              <a:t>窗口处理函数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对话框 </a:t>
            </a:r>
            <a:r>
              <a:rPr lang="en-US" altLang="zh-CN" sz="3800" dirty="0" smtClean="0"/>
              <a:t>– </a:t>
            </a:r>
            <a:r>
              <a:rPr lang="en-US" altLang="zh-CN" sz="3800" dirty="0" err="1" smtClean="0"/>
              <a:t>DialogProc</a:t>
            </a:r>
            <a:r>
              <a:rPr lang="en-US" altLang="zh-CN" sz="3800" dirty="0" smtClean="0"/>
              <a:t>(</a:t>
            </a:r>
            <a:r>
              <a:rPr lang="zh-CN" altLang="en-US" sz="3800" dirty="0" smtClean="0"/>
              <a:t>并非真正的对话框窗口处理函数</a:t>
            </a:r>
            <a:r>
              <a:rPr lang="en-US" altLang="zh-CN" sz="3800" dirty="0" smtClean="0"/>
              <a:t>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WindowProc</a:t>
            </a:r>
            <a:r>
              <a:rPr lang="zh-CN" altLang="en-US" sz="3800" dirty="0" smtClean="0"/>
              <a:t>，需要调用缺省窗口处理函数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3 </a:t>
            </a:r>
            <a:r>
              <a:rPr lang="zh-CN" altLang="en-US" sz="3800" dirty="0" smtClean="0"/>
              <a:t>窗口消息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普通窗口 </a:t>
            </a:r>
            <a:r>
              <a:rPr lang="en-US" altLang="zh-CN" sz="3800" dirty="0" smtClean="0"/>
              <a:t>- WM_CREATE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对话框   </a:t>
            </a:r>
            <a:r>
              <a:rPr lang="en-US" altLang="zh-CN" sz="3800" dirty="0" smtClean="0"/>
              <a:t>- WM_INITDIALOG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4 </a:t>
            </a:r>
            <a:r>
              <a:rPr lang="zh-CN" altLang="en-US" sz="3800" dirty="0" smtClean="0"/>
              <a:t>窗口关闭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sz="3800" dirty="0" smtClean="0"/>
              <a:t>	模式对话框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EndDialog</a:t>
            </a:r>
            <a:endParaRPr lang="en-US" altLang="zh-CN" sz="3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	</a:t>
            </a:r>
            <a:r>
              <a:rPr lang="zh-CN" altLang="en-US" sz="3800" dirty="0" smtClean="0"/>
              <a:t>无模式对话框</a:t>
            </a:r>
            <a:r>
              <a:rPr lang="en-US" altLang="zh-CN" sz="3800" dirty="0" smtClean="0"/>
              <a:t>/</a:t>
            </a:r>
            <a:r>
              <a:rPr lang="zh-CN" altLang="en-US" sz="3800" dirty="0" smtClean="0"/>
              <a:t>普通窗口 </a:t>
            </a:r>
            <a:r>
              <a:rPr lang="en-US" altLang="zh-CN" sz="3800" dirty="0" smtClean="0"/>
              <a:t>- </a:t>
            </a:r>
            <a:r>
              <a:rPr lang="en-US" altLang="zh-CN" sz="3800" dirty="0" err="1" smtClean="0"/>
              <a:t>DestroyWindow</a:t>
            </a:r>
            <a:endParaRPr lang="zh-CN" altLang="en-US" sz="3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子控件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dirty="0" smtClean="0"/>
              <a:t>子控件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600" dirty="0" smtClean="0"/>
              <a:t>系统已经定义窗口类型，相应窗口的处理函数等都已经由系统完成。例如 编辑框、按钮等等。</a:t>
            </a:r>
            <a:r>
              <a:rPr lang="zh-CN" altLang="en-US" dirty="0" smtClean="0"/>
              <a:t>	</a:t>
            </a:r>
            <a:endParaRPr lang="en-US" altLang="zh-CN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dirty="0" smtClean="0"/>
              <a:t>子控件的创建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600" dirty="0" smtClean="0"/>
              <a:t>每个控件都具有一个</a:t>
            </a:r>
            <a:r>
              <a:rPr lang="en-US" altLang="zh-CN" sz="2600" dirty="0" smtClean="0"/>
              <a:t>ID</a:t>
            </a:r>
            <a:r>
              <a:rPr lang="zh-CN" altLang="en-US" sz="2600" dirty="0" smtClean="0"/>
              <a:t>号。</a:t>
            </a:r>
            <a:endParaRPr lang="en-US" altLang="zh-CN" sz="26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dirty="0" smtClean="0"/>
              <a:t>控件的消息</a:t>
            </a:r>
            <a:endParaRPr lang="en-US" altLang="zh-CN" dirty="0" smtClean="0"/>
          </a:p>
          <a:p>
            <a:pPr marL="0" indent="0" eaLnBrk="1" hangingPunct="1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sz="2600" dirty="0" smtClean="0"/>
              <a:t>程序和子控件之间交互，都是通过消息完成。</a:t>
            </a:r>
            <a:endParaRPr lang="en-US" altLang="zh-CN" sz="2600" dirty="0" smtClean="0"/>
          </a:p>
          <a:p>
            <a:pPr lvl="1" eaLnBrk="1" hangingPunct="1">
              <a:buFont typeface="微软雅黑" pitchFamily="34" charset="-122"/>
              <a:buChar char="-"/>
              <a:defRPr/>
            </a:pPr>
            <a:r>
              <a:rPr lang="zh-CN" altLang="en-US" dirty="0" smtClean="0"/>
              <a:t>窗口消息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程序可以使用</a:t>
            </a:r>
            <a:r>
              <a:rPr lang="en-US" altLang="zh-CN" dirty="0" err="1" smtClean="0"/>
              <a:t>SendMessage</a:t>
            </a:r>
            <a:r>
              <a:rPr lang="zh-CN" altLang="en-US" dirty="0" smtClean="0"/>
              <a:t>向控件发送消息，获取控件的信息或设置控件的状态。</a:t>
            </a:r>
            <a:endParaRPr lang="en-US" altLang="zh-CN" dirty="0" smtClean="0"/>
          </a:p>
          <a:p>
            <a:pPr lvl="1" eaLnBrk="1" hangingPunct="1">
              <a:buFont typeface="微软雅黑" pitchFamily="34" charset="-122"/>
              <a:buChar char="-"/>
              <a:defRPr/>
            </a:pPr>
            <a:r>
              <a:rPr lang="zh-CN" altLang="en-US" dirty="0" smtClean="0"/>
              <a:t>通知消息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控件有相应的事件发生后，会向所在的父窗口发送通知消息（</a:t>
            </a:r>
            <a:r>
              <a:rPr lang="en-US" altLang="zh-CN" dirty="0" smtClean="0"/>
              <a:t>WM_COMMAND</a:t>
            </a:r>
            <a:r>
              <a:rPr lang="zh-CN" altLang="en-US" dirty="0" smtClean="0"/>
              <a:t>），父窗口可以根据通知消息的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，做相应的处理。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1 </a:t>
            </a:r>
            <a:r>
              <a:rPr lang="zh-CN" altLang="en-US" sz="4300" dirty="0" smtClean="0"/>
              <a:t>风格</a:t>
            </a:r>
            <a:r>
              <a:rPr lang="en-US" altLang="zh-CN" dirty="0" smtClean="0"/>
              <a:t>	</a:t>
            </a:r>
          </a:p>
          <a:p>
            <a:pPr eaLnBrk="1" hangingPunct="1">
              <a:buNone/>
              <a:defRPr/>
            </a:pPr>
            <a:r>
              <a:rPr lang="en-US" altLang="zh-CN" sz="3400" dirty="0" smtClean="0"/>
              <a:t>	</a:t>
            </a:r>
            <a:r>
              <a:rPr lang="zh-CN" altLang="en-US" sz="3400" dirty="0" smtClean="0"/>
              <a:t>下压按钮：       </a:t>
            </a:r>
            <a:endParaRPr lang="en-US" altLang="zh-CN" sz="3400" dirty="0" smtClean="0"/>
          </a:p>
          <a:p>
            <a:pPr eaLnBrk="1" hangingPunct="1">
              <a:buNone/>
              <a:defRPr/>
            </a:pPr>
            <a:r>
              <a:rPr lang="en-US" altLang="zh-CN" sz="3400" dirty="0" smtClean="0"/>
              <a:t>			  BS_PUSHBUTTON</a:t>
            </a:r>
          </a:p>
          <a:p>
            <a:pPr eaLnBrk="1" hangingPunct="1">
              <a:buNone/>
              <a:defRPr/>
            </a:pPr>
            <a:r>
              <a:rPr lang="en-US" altLang="zh-CN" sz="3400" dirty="0" smtClean="0"/>
              <a:t>			  BS_DEFPUSHBUTTON</a:t>
            </a:r>
            <a:endParaRPr lang="en-US" altLang="zh-CN" sz="3400" dirty="0"/>
          </a:p>
          <a:p>
            <a:pPr eaLnBrk="1" hangingPunct="1">
              <a:buNone/>
              <a:defRPr/>
            </a:pPr>
            <a:r>
              <a:rPr lang="en-US" altLang="zh-CN" sz="3400" dirty="0"/>
              <a:t> </a:t>
            </a:r>
            <a:r>
              <a:rPr lang="en-US" altLang="zh-CN" sz="3400" dirty="0" smtClean="0"/>
              <a:t>    2</a:t>
            </a:r>
            <a:r>
              <a:rPr lang="en-US" altLang="zh-CN" sz="3400" dirty="0"/>
              <a:t>) </a:t>
            </a:r>
            <a:r>
              <a:rPr lang="zh-CN" altLang="en-US" sz="3400" dirty="0"/>
              <a:t>分组框</a:t>
            </a:r>
            <a:r>
              <a:rPr lang="zh-CN" altLang="en-US" sz="3400" dirty="0" smtClean="0"/>
              <a:t>：</a:t>
            </a:r>
            <a:r>
              <a:rPr lang="en-US" altLang="zh-CN" sz="3400" dirty="0" smtClean="0"/>
              <a:t>BS_GROUPBOX</a:t>
            </a:r>
            <a:endParaRPr lang="en-US" altLang="zh-CN" sz="3400" dirty="0"/>
          </a:p>
          <a:p>
            <a:pPr eaLnBrk="1" hangingPunct="1">
              <a:buNone/>
              <a:defRPr/>
            </a:pPr>
            <a:r>
              <a:rPr lang="en-US" altLang="zh-CN" sz="3400" dirty="0"/>
              <a:t> </a:t>
            </a:r>
            <a:r>
              <a:rPr lang="en-US" altLang="zh-CN" sz="3400" dirty="0" smtClean="0"/>
              <a:t>    3</a:t>
            </a:r>
            <a:r>
              <a:rPr lang="en-US" altLang="zh-CN" sz="3400" dirty="0"/>
              <a:t>) </a:t>
            </a:r>
            <a:r>
              <a:rPr lang="zh-CN" altLang="en-US" sz="3400" dirty="0"/>
              <a:t>复选框：</a:t>
            </a:r>
          </a:p>
          <a:p>
            <a:pPr eaLnBrk="1" hangingPunct="1">
              <a:buNone/>
              <a:defRPr/>
            </a:pPr>
            <a:r>
              <a:rPr lang="en-US" altLang="zh-CN" sz="3400" dirty="0" smtClean="0"/>
              <a:t>        		  BS_CHECKBOX </a:t>
            </a:r>
            <a:r>
              <a:rPr lang="en-US" altLang="zh-CN" sz="3400" dirty="0"/>
              <a:t>(</a:t>
            </a:r>
            <a:r>
              <a:rPr lang="zh-CN" altLang="en-US" sz="3400" dirty="0"/>
              <a:t>通过代码设置状态</a:t>
            </a:r>
            <a:r>
              <a:rPr lang="en-US" altLang="zh-CN" sz="3400" dirty="0"/>
              <a:t>)</a:t>
            </a:r>
          </a:p>
          <a:p>
            <a:pPr eaLnBrk="1" hangingPunct="1">
              <a:buNone/>
              <a:defRPr/>
            </a:pPr>
            <a:r>
              <a:rPr lang="en-US" altLang="zh-CN" sz="3400" dirty="0"/>
              <a:t>    	</a:t>
            </a:r>
            <a:r>
              <a:rPr lang="en-US" altLang="zh-CN" sz="3400" dirty="0" smtClean="0"/>
              <a:t>	  BS_AUTOCHECKBOX(</a:t>
            </a:r>
            <a:r>
              <a:rPr lang="zh-CN" altLang="en-US" sz="3400" dirty="0"/>
              <a:t>系统自动设置状态</a:t>
            </a:r>
            <a:r>
              <a:rPr lang="en-US" altLang="zh-CN" sz="3400" dirty="0"/>
              <a:t>) </a:t>
            </a:r>
          </a:p>
          <a:p>
            <a:pPr eaLnBrk="1" hangingPunct="1">
              <a:buNone/>
              <a:defRPr/>
            </a:pPr>
            <a:r>
              <a:rPr lang="en-US" altLang="zh-CN" sz="3400" dirty="0" smtClean="0"/>
              <a:t>     4</a:t>
            </a:r>
            <a:r>
              <a:rPr lang="en-US" altLang="zh-CN" sz="3400" dirty="0"/>
              <a:t>) </a:t>
            </a:r>
            <a:r>
              <a:rPr lang="zh-CN" altLang="en-US" sz="3400" dirty="0"/>
              <a:t>单选框：	</a:t>
            </a:r>
            <a:endParaRPr lang="en-US" altLang="zh-CN" sz="3400" dirty="0" smtClean="0"/>
          </a:p>
          <a:p>
            <a:pPr eaLnBrk="1" hangingPunct="1">
              <a:buNone/>
              <a:defRPr/>
            </a:pPr>
            <a:r>
              <a:rPr lang="en-US" altLang="zh-CN" sz="3400" dirty="0"/>
              <a:t>	</a:t>
            </a:r>
            <a:r>
              <a:rPr lang="en-US" altLang="zh-CN" sz="3400" dirty="0" smtClean="0"/>
              <a:t>		  BS_RADIOBUTTON</a:t>
            </a:r>
            <a:endParaRPr lang="en-US" altLang="zh-CN" sz="3400" dirty="0"/>
          </a:p>
          <a:p>
            <a:pPr eaLnBrk="1" hangingPunct="1">
              <a:buNone/>
              <a:defRPr/>
            </a:pPr>
            <a:r>
              <a:rPr lang="en-US" altLang="zh-CN" sz="3400" dirty="0"/>
              <a:t>		</a:t>
            </a:r>
            <a:r>
              <a:rPr lang="en-US" altLang="zh-CN" sz="3400" dirty="0" smtClean="0"/>
              <a:t>	  BS_AUTORADIOBUTTON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4300" dirty="0" smtClean="0"/>
              <a:t>2 </a:t>
            </a:r>
            <a:r>
              <a:rPr lang="zh-CN" altLang="en-US" sz="4300" dirty="0" smtClean="0"/>
              <a:t>类名</a:t>
            </a:r>
            <a:endParaRPr lang="en-US" altLang="zh-CN" sz="43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BUTTON</a:t>
            </a:r>
            <a:r>
              <a:rPr lang="zh-CN" altLang="en-US" dirty="0" smtClean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50955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下压按钮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/>
              <a:t>风格：		</a:t>
            </a:r>
            <a:endParaRPr lang="en-US" altLang="zh-CN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sz="2600" dirty="0" smtClean="0"/>
              <a:t>BS_PUSHBUTTON		            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BS_DEFPUSHBUTTON</a:t>
            </a:r>
            <a:endParaRPr lang="en-US" altLang="zh-CN" sz="2600" dirty="0"/>
          </a:p>
          <a:p>
            <a:pPr lvl="1" eaLnBrk="1" hangingPunct="1">
              <a:defRPr/>
            </a:pPr>
            <a:r>
              <a:rPr lang="en-US" altLang="zh-CN" dirty="0"/>
              <a:t>  </a:t>
            </a:r>
            <a:r>
              <a:rPr lang="zh-CN" altLang="en-US" dirty="0" smtClean="0"/>
              <a:t>通知消息：</a:t>
            </a:r>
            <a:r>
              <a:rPr lang="zh-CN" altLang="en-US" dirty="0"/>
              <a:t>	</a:t>
            </a:r>
            <a:endParaRPr lang="en-US" altLang="zh-CN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	 </a:t>
            </a:r>
            <a:r>
              <a:rPr lang="en-US" altLang="zh-CN" dirty="0" smtClean="0"/>
              <a:t> </a:t>
            </a:r>
            <a:r>
              <a:rPr lang="en-US" altLang="zh-CN" sz="2600" dirty="0" smtClean="0"/>
              <a:t>BN_CLICKED</a:t>
            </a:r>
          </a:p>
          <a:p>
            <a:pPr marL="914400" lvl="2" indent="0" eaLnBrk="1" hangingPunct="1">
              <a:buNone/>
              <a:defRPr/>
            </a:pPr>
            <a:r>
              <a:rPr lang="en-US" altLang="zh-CN" sz="2600" dirty="0" smtClean="0"/>
              <a:t>  BN_DBLCLK        (</a:t>
            </a:r>
            <a:r>
              <a:rPr lang="en-US" altLang="zh-CN" sz="2800" dirty="0" smtClean="0"/>
              <a:t>BS_NOTIFY</a:t>
            </a:r>
            <a:r>
              <a:rPr lang="en-US" altLang="zh-CN" sz="2600" dirty="0" smtClean="0"/>
              <a:t>)</a:t>
            </a:r>
          </a:p>
          <a:p>
            <a:pPr eaLnBrk="1" hangingPunct="1">
              <a:defRPr/>
            </a:pPr>
            <a:r>
              <a:rPr lang="zh-CN" altLang="en-US" dirty="0" smtClean="0"/>
              <a:t>分组框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风格：</a:t>
            </a:r>
            <a:r>
              <a:rPr lang="en-US" altLang="zh-CN" dirty="0"/>
              <a:t>BS_GROUPBOX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94948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CN" altLang="en-US" sz="3400" dirty="0" smtClean="0"/>
              <a:t>复选框</a:t>
            </a:r>
            <a:endParaRPr lang="en-US" altLang="zh-CN" sz="3400" dirty="0" smtClean="0"/>
          </a:p>
          <a:p>
            <a:pPr lvl="1" eaLnBrk="1" hangingPunct="1">
              <a:defRPr/>
            </a:pPr>
            <a:r>
              <a:rPr lang="zh-CN" altLang="en-US" dirty="0" smtClean="0"/>
              <a:t>风格</a:t>
            </a:r>
            <a:r>
              <a:rPr lang="zh-CN" altLang="en-US" dirty="0"/>
              <a:t>	</a:t>
            </a:r>
          </a:p>
          <a:p>
            <a:pPr marL="914400" lvl="2" indent="0" eaLnBrk="1" hangingPunct="1">
              <a:buNone/>
              <a:defRPr/>
            </a:pPr>
            <a:r>
              <a:rPr lang="en-US" altLang="zh-CN" dirty="0" smtClean="0"/>
              <a:t>BS_CHECKBOX / BS_AUTOCHECKBOX  </a:t>
            </a:r>
          </a:p>
          <a:p>
            <a:pPr lvl="1" eaLnBrk="1" hangingPunct="1">
              <a:defRPr/>
            </a:pPr>
            <a:r>
              <a:rPr lang="zh-CN" altLang="en-US" dirty="0" smtClean="0"/>
              <a:t>窗口消息</a:t>
            </a:r>
          </a:p>
          <a:p>
            <a:pPr marL="457200" lvl="1" indent="0" eaLnBrk="1" hangingPunct="1"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1) BM_SETCHECK</a:t>
            </a:r>
            <a:endParaRPr lang="en-US" altLang="zh-CN" dirty="0"/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 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wParam</a:t>
            </a:r>
            <a:r>
              <a:rPr lang="en-US" altLang="zh-CN" dirty="0" smtClean="0"/>
              <a:t> </a:t>
            </a:r>
            <a:r>
              <a:rPr lang="en-US" altLang="zh-CN" dirty="0"/>
              <a:t>- BST_CHECKED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                       - </a:t>
            </a:r>
            <a:r>
              <a:rPr lang="en-US" altLang="zh-CN" dirty="0"/>
              <a:t>BST_UNCHECKED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      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lParam</a:t>
            </a:r>
            <a:r>
              <a:rPr lang="en-US" altLang="zh-CN" dirty="0" smtClean="0"/>
              <a:t> </a:t>
            </a:r>
            <a:r>
              <a:rPr lang="en-US" altLang="zh-CN" dirty="0"/>
              <a:t>- 0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smtClean="0"/>
              <a:t>2) BM_GETCHECK </a:t>
            </a:r>
            <a:r>
              <a:rPr lang="en-US" altLang="zh-CN" dirty="0"/>
              <a:t>- </a:t>
            </a:r>
            <a:r>
              <a:rPr lang="zh-CN" altLang="en-US" dirty="0"/>
              <a:t>获取选择状态  </a:t>
            </a:r>
            <a:r>
              <a:rPr lang="en-US" altLang="zh-CN" dirty="0" err="1"/>
              <a:t>SendMessage</a:t>
            </a:r>
            <a:r>
              <a:rPr lang="zh-CN" altLang="en-US" dirty="0"/>
              <a:t>返回</a:t>
            </a:r>
          </a:p>
          <a:p>
            <a:pPr lvl="1" eaLnBrk="1" hangingPunct="1">
              <a:defRPr/>
            </a:pPr>
            <a:r>
              <a:rPr lang="zh-CN" altLang="en-US" dirty="0" smtClean="0"/>
              <a:t>通知</a:t>
            </a:r>
            <a:r>
              <a:rPr lang="zh-CN" altLang="en-US" dirty="0"/>
              <a:t>消息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	BN_CLICKED</a:t>
            </a:r>
          </a:p>
          <a:p>
            <a:pPr eaLnBrk="1" hangingPunct="1">
              <a:defRPr/>
            </a:pPr>
            <a:r>
              <a:rPr lang="zh-CN" altLang="en-US" sz="3400" dirty="0" smtClean="0"/>
              <a:t>单选框</a:t>
            </a:r>
            <a:endParaRPr lang="en-US" altLang="zh-CN" sz="3400" dirty="0" smtClean="0"/>
          </a:p>
          <a:p>
            <a:pPr marL="0" indent="0" eaLnBrk="1" hangingPunct="1">
              <a:buNone/>
              <a:defRPr/>
            </a:pPr>
            <a:r>
              <a:rPr lang="en-US" altLang="zh-CN" dirty="0" smtClean="0"/>
              <a:t>       </a:t>
            </a:r>
            <a:r>
              <a:rPr lang="en-US" altLang="zh-CN" sz="2800" dirty="0" smtClean="0"/>
              <a:t>WS_GROUP</a:t>
            </a:r>
            <a:r>
              <a:rPr lang="en-US" altLang="zh-CN" dirty="0" smtClean="0"/>
              <a:t>	</a:t>
            </a:r>
          </a:p>
          <a:p>
            <a:pPr eaLnBrk="1" hangingPunct="1">
              <a:buNone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13322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zh-CN" altLang="en-US" smtClean="0"/>
              <a:t>编辑框</a:t>
            </a:r>
          </a:p>
        </p:txBody>
      </p:sp>
      <p:sp>
        <p:nvSpPr>
          <p:cNvPr id="131074" name="内容占位符 2"/>
          <p:cNvSpPr>
            <a:spLocks noGrp="1"/>
          </p:cNvSpPr>
          <p:nvPr>
            <p:ph idx="1"/>
          </p:nvPr>
        </p:nvSpPr>
        <p:spPr>
          <a:xfrm>
            <a:off x="457200" y="1617663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700" dirty="0" smtClean="0"/>
              <a:t>1 </a:t>
            </a:r>
            <a:r>
              <a:rPr lang="zh-CN" altLang="en-US" sz="2700" dirty="0" smtClean="0"/>
              <a:t>编辑框相关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从风格可以将编辑框分成几类：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单行编辑框 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只能处理一行文字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200" dirty="0" smtClean="0"/>
              <a:t>	多行编辑框 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可以显示多行文字</a:t>
            </a:r>
            <a:r>
              <a:rPr lang="en-US" altLang="zh-CN" sz="2200" dirty="0" smtClean="0"/>
              <a:t>	</a:t>
            </a:r>
            <a:r>
              <a:rPr lang="en-US" altLang="zh-CN" sz="2400" dirty="0" smtClean="0"/>
              <a:t>ES_MULTILINE</a:t>
            </a:r>
            <a:endParaRPr lang="zh-CN" altLang="en-US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密码编辑框 </a:t>
            </a:r>
            <a:r>
              <a:rPr lang="en-US" altLang="zh-CN" sz="2200" dirty="0" smtClean="0"/>
              <a:t>- </a:t>
            </a:r>
            <a:r>
              <a:rPr lang="zh-CN" altLang="en-US" sz="2200" dirty="0" smtClean="0"/>
              <a:t>密码输入</a:t>
            </a:r>
            <a:r>
              <a:rPr lang="en-US" altLang="zh-CN" sz="2200" dirty="0" smtClean="0"/>
              <a:t>		ES_PASSWORD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	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700" dirty="0" smtClean="0"/>
              <a:t>2 </a:t>
            </a:r>
            <a:r>
              <a:rPr lang="zh-CN" altLang="en-US" sz="2700" dirty="0" smtClean="0"/>
              <a:t>编辑框的使用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2.1 </a:t>
            </a:r>
            <a:r>
              <a:rPr lang="zh-CN" altLang="en-US" sz="2200" dirty="0" smtClean="0"/>
              <a:t>创建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	窗口类名称 </a:t>
            </a:r>
            <a:r>
              <a:rPr lang="en-US" altLang="zh-CN" sz="2200" dirty="0" smtClean="0"/>
              <a:t>EDIT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/>
              <a:t>	2.2 </a:t>
            </a:r>
            <a:r>
              <a:rPr lang="zh-CN" altLang="en-US" sz="2200" dirty="0" smtClean="0"/>
              <a:t>窗口消息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        </a:t>
            </a:r>
            <a:r>
              <a:rPr lang="en-US" altLang="zh-CN" sz="2200" dirty="0" smtClean="0"/>
              <a:t>WM_GETTEXT / WM_SETTEXT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</a:t>
            </a:r>
            <a:r>
              <a:rPr lang="en-US" altLang="zh-CN" sz="2200" dirty="0" smtClean="0"/>
              <a:t>2.3 </a:t>
            </a:r>
            <a:r>
              <a:rPr lang="zh-CN" altLang="en-US" sz="2200" dirty="0" smtClean="0"/>
              <a:t>通知消息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200" dirty="0" smtClean="0"/>
              <a:t>		</a:t>
            </a:r>
            <a:r>
              <a:rPr lang="en-US" altLang="zh-CN" sz="2200" dirty="0" smtClean="0"/>
              <a:t>EN_CHANGE </a:t>
            </a:r>
            <a:r>
              <a:rPr lang="zh-CN" altLang="en-US" sz="2200" dirty="0" smtClean="0"/>
              <a:t>当编辑框内的文字被修改，通知父窗口。</a:t>
            </a: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2.4 </a:t>
            </a:r>
            <a:r>
              <a:rPr lang="en-US" altLang="zh-CN" sz="2400" dirty="0" err="1" smtClean="0"/>
              <a:t>GetGlgItem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11455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库程序</a:t>
            </a:r>
            <a:endParaRPr lang="en-US" altLang="zh-CN" dirty="0" smtClean="0"/>
          </a:p>
          <a:p>
            <a:pPr lvl="1"/>
            <a:r>
              <a:rPr lang="zh-CN" altLang="en-US" dirty="0"/>
              <a:t>运行时不存在，会被</a:t>
            </a:r>
            <a:r>
              <a:rPr lang="zh-CN" altLang="en-US" dirty="0" smtClean="0"/>
              <a:t>链接到</a:t>
            </a:r>
            <a:r>
              <a:rPr lang="zh-CN" altLang="en-US" dirty="0"/>
              <a:t>可执行文件或者动态库中，目标程序的</a:t>
            </a:r>
            <a:r>
              <a:rPr lang="zh-CN" altLang="en-US" dirty="0" smtClean="0"/>
              <a:t>归档</a:t>
            </a:r>
            <a:endParaRPr lang="en-US" altLang="zh-CN" dirty="0" smtClean="0"/>
          </a:p>
          <a:p>
            <a:pPr lvl="1"/>
            <a:r>
              <a:rPr lang="zh-CN" altLang="en-US" dirty="0"/>
              <a:t>文件扩展名：</a:t>
            </a:r>
            <a:r>
              <a:rPr lang="en-US" altLang="zh-CN" dirty="0" smtClean="0"/>
              <a:t>LIB</a:t>
            </a:r>
          </a:p>
          <a:p>
            <a:r>
              <a:rPr lang="zh-CN" altLang="en-US" dirty="0"/>
              <a:t>动态</a:t>
            </a:r>
            <a:r>
              <a:rPr lang="zh-CN" altLang="en-US" dirty="0" smtClean="0"/>
              <a:t>库程序</a:t>
            </a:r>
            <a:endParaRPr lang="en-US" altLang="zh-CN" dirty="0" smtClean="0"/>
          </a:p>
          <a:p>
            <a:pPr lvl="1"/>
            <a:r>
              <a:rPr lang="zh-CN" altLang="en-US" dirty="0"/>
              <a:t>运行时独立存在，不会被链接到可执行文件或其他动态库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/>
              <a:t>文件扩展名：</a:t>
            </a:r>
            <a:r>
              <a:rPr lang="en-US" altLang="zh-CN" dirty="0" smtClean="0"/>
              <a:t>DLL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517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13619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静态库程序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1 </a:t>
            </a:r>
            <a:r>
              <a:rPr lang="zh-CN" altLang="en-US" sz="2000" dirty="0" smtClean="0"/>
              <a:t>静态库特点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    1</a:t>
            </a:r>
            <a:r>
              <a:rPr lang="zh-CN" altLang="en-US" sz="2000" dirty="0" smtClean="0"/>
              <a:t>）运行时不存在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    2</a:t>
            </a:r>
            <a:r>
              <a:rPr lang="zh-CN" altLang="en-US" sz="2000" dirty="0" smtClean="0"/>
              <a:t>）链接到可执行文件或者动态库中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    3</a:t>
            </a:r>
            <a:r>
              <a:rPr lang="zh-CN" altLang="en-US" sz="2000" dirty="0" smtClean="0"/>
              <a:t>）目标程序的归档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2 C</a:t>
            </a:r>
            <a:r>
              <a:rPr lang="zh-CN" altLang="en-US" sz="2000" dirty="0" smtClean="0"/>
              <a:t>语言静态库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2.1 </a:t>
            </a:r>
            <a:r>
              <a:rPr lang="zh-CN" altLang="en-US" sz="2000" dirty="0" smtClean="0"/>
              <a:t>静态库的使用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建立一个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文件，可以在文件中直接使用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库函数，不需要头文件。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编译器只是根据库函数名称，在库中找到对应的函数代码，进行链接。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2.2 </a:t>
            </a:r>
            <a:r>
              <a:rPr lang="zh-CN" altLang="en-US" sz="2000" dirty="0" smtClean="0"/>
              <a:t>静态库的创建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）建项目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）添加库程序，源文件使用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文件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2.3 </a:t>
            </a:r>
            <a:r>
              <a:rPr lang="zh-CN" altLang="en-US" sz="2000" dirty="0" smtClean="0"/>
              <a:t>库的路径设置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使用 </a:t>
            </a:r>
            <a:r>
              <a:rPr lang="en-US" altLang="zh-CN" sz="2000" dirty="0" err="1" smtClean="0"/>
              <a:t>pragma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关键字设置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#pragma comment( lib, "..\\lib\\clib.lib")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1372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3000" dirty="0" smtClean="0"/>
              <a:t>3 C++</a:t>
            </a:r>
            <a:r>
              <a:rPr lang="zh-CN" altLang="en-US" sz="3000" dirty="0" smtClean="0"/>
              <a:t>语言的静态库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3000" dirty="0" smtClean="0"/>
              <a:t>	</a:t>
            </a:r>
            <a:r>
              <a:rPr lang="en-US" altLang="zh-CN" sz="2600" dirty="0" smtClean="0"/>
              <a:t>3.1 </a:t>
            </a:r>
            <a:r>
              <a:rPr lang="zh-CN" altLang="en-US" sz="2600" dirty="0" smtClean="0"/>
              <a:t>静态库的建立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）建立项目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dirty="0" smtClean="0"/>
              <a:t>		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）添加库程序，源文件使用</a:t>
            </a:r>
            <a:r>
              <a:rPr lang="en-US" altLang="zh-CN" sz="2600" dirty="0" smtClean="0"/>
              <a:t>CPP</a:t>
            </a:r>
            <a:r>
              <a:rPr lang="zh-CN" altLang="en-US" sz="2600" dirty="0" smtClean="0"/>
              <a:t>文件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3.2 </a:t>
            </a:r>
            <a:r>
              <a:rPr lang="zh-CN" altLang="en-US" sz="2600" dirty="0" smtClean="0"/>
              <a:t>库的导入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dirty="0" smtClean="0"/>
              <a:t>		可以使用 </a:t>
            </a:r>
            <a:r>
              <a:rPr lang="en-US" altLang="zh-CN" sz="2600" dirty="0" err="1" smtClean="0"/>
              <a:t>pragma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关键字设置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dirty="0" smtClean="0"/>
              <a:t>	</a:t>
            </a:r>
            <a:r>
              <a:rPr lang="en-US" altLang="zh-CN" sz="2600" dirty="0" smtClean="0"/>
              <a:t>3.3 </a:t>
            </a:r>
            <a:r>
              <a:rPr lang="zh-CN" altLang="en-US" sz="2600" dirty="0" smtClean="0"/>
              <a:t>注意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600" dirty="0" smtClean="0"/>
              <a:t>		在</a:t>
            </a:r>
            <a:r>
              <a:rPr lang="en-US" altLang="zh-CN" sz="2600" dirty="0" smtClean="0"/>
              <a:t>CPP</a:t>
            </a:r>
            <a:r>
              <a:rPr lang="zh-CN" altLang="en-US" sz="2600" dirty="0" smtClean="0"/>
              <a:t>环境使用</a:t>
            </a:r>
            <a:r>
              <a:rPr lang="en-US" altLang="zh-CN" sz="2600" dirty="0" smtClean="0"/>
              <a:t>C</a:t>
            </a:r>
            <a:r>
              <a:rPr lang="zh-CN" altLang="en-US" sz="2600" dirty="0" smtClean="0"/>
              <a:t>静态库，库中函数原型定义要增加 </a:t>
            </a:r>
            <a:r>
              <a:rPr lang="en-US" altLang="zh-CN" sz="2600" dirty="0" smtClean="0"/>
              <a:t>extern “C”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     </a:t>
            </a:r>
            <a:r>
              <a:rPr lang="zh-CN" altLang="en-US" sz="2600" dirty="0" smtClean="0"/>
              <a:t>例如：</a:t>
            </a:r>
            <a:r>
              <a:rPr lang="en-US" altLang="zh-CN" sz="2600" dirty="0" smtClean="0"/>
              <a:t>extern "C" 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Add(... );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一个简单的窗口程序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67117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相关函数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 err="1" smtClean="0"/>
              <a:t>MessageBox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02205" y="2636912"/>
            <a:ext cx="7128792" cy="255454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altLang="zh-CN" sz="2000" dirty="0" smtClean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MessageBox</a:t>
            </a:r>
            <a:r>
              <a:rPr lang="en-US" altLang="zh-CN" sz="2000" dirty="0"/>
              <a:t>(</a:t>
            </a:r>
          </a:p>
          <a:p>
            <a:pPr eaLnBrk="1" hangingPunct="1">
              <a:defRPr/>
            </a:pPr>
            <a:r>
              <a:rPr lang="en-US" altLang="zh-CN" sz="2000" dirty="0" smtClean="0"/>
              <a:t>     HWND </a:t>
            </a:r>
            <a:r>
              <a:rPr lang="en-US" altLang="zh-CN" sz="2000" dirty="0" err="1"/>
              <a:t>hWnd</a:t>
            </a:r>
            <a:r>
              <a:rPr lang="en-US" altLang="zh-CN" sz="2000" dirty="0" smtClean="0"/>
              <a:t>,	  //</a:t>
            </a:r>
            <a:r>
              <a:rPr lang="zh-CN" altLang="en-US" sz="2000" dirty="0"/>
              <a:t>父窗口句柄</a:t>
            </a:r>
          </a:p>
          <a:p>
            <a:pPr eaLnBrk="1" hangingPunct="1"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LPCTSTR </a:t>
            </a:r>
            <a:r>
              <a:rPr lang="en-US" altLang="zh-CN" sz="2000" dirty="0" err="1"/>
              <a:t>lpText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	  //</a:t>
            </a:r>
            <a:r>
              <a:rPr lang="zh-CN" altLang="en-US" sz="2000" dirty="0"/>
              <a:t>显示在消息框中的文字</a:t>
            </a:r>
          </a:p>
          <a:p>
            <a:pPr eaLnBrk="1" hangingPunct="1"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LPCTSTR </a:t>
            </a:r>
            <a:r>
              <a:rPr lang="en-US" altLang="zh-CN" sz="2000" dirty="0" err="1"/>
              <a:t>lpCaption</a:t>
            </a:r>
            <a:r>
              <a:rPr lang="en-US" altLang="zh-CN" sz="2000" dirty="0"/>
              <a:t>,  //</a:t>
            </a:r>
            <a:r>
              <a:rPr lang="zh-CN" altLang="en-US" sz="2000" dirty="0"/>
              <a:t>显示在标题栏中的文字</a:t>
            </a:r>
          </a:p>
          <a:p>
            <a:pPr eaLnBrk="1" hangingPunct="1">
              <a:defRPr/>
            </a:pPr>
            <a:r>
              <a:rPr lang="zh-CN" altLang="en-US" sz="2000" dirty="0" smtClean="0"/>
              <a:t>     </a:t>
            </a:r>
            <a:r>
              <a:rPr lang="en-US" altLang="zh-CN" sz="2000" dirty="0" smtClean="0"/>
              <a:t>UINT </a:t>
            </a:r>
            <a:r>
              <a:rPr lang="en-US" altLang="zh-CN" sz="2000" dirty="0" err="1"/>
              <a:t>uType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		  //</a:t>
            </a:r>
            <a:r>
              <a:rPr lang="zh-CN" altLang="en-US" sz="2000" dirty="0"/>
              <a:t>消息框中的按钮、图标显示类型</a:t>
            </a:r>
          </a:p>
          <a:p>
            <a:pPr eaLnBrk="1" hangingPunct="1">
              <a:defRPr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); </a:t>
            </a:r>
          </a:p>
          <a:p>
            <a:pPr eaLnBrk="1" hangingPunct="1">
              <a:defRPr/>
            </a:pPr>
            <a:endParaRPr lang="en-US" altLang="zh-CN" sz="2000" dirty="0" smtClean="0"/>
          </a:p>
          <a:p>
            <a:pPr eaLnBrk="1" hangingPunct="1">
              <a:defRPr/>
            </a:pPr>
            <a:r>
              <a:rPr lang="en-US" altLang="zh-CN" sz="2000" dirty="0" smtClean="0"/>
              <a:t>  </a:t>
            </a:r>
            <a:r>
              <a:rPr lang="zh-CN" altLang="en-US" sz="2000" dirty="0" smtClean="0"/>
              <a:t>返回</a:t>
            </a:r>
            <a:r>
              <a:rPr lang="zh-CN" altLang="en-US" sz="2000" dirty="0"/>
              <a:t>点击的按钮</a:t>
            </a:r>
            <a:r>
              <a:rPr lang="en-US" altLang="zh-CN" sz="2000" dirty="0"/>
              <a:t>ID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62839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642350" cy="518318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CN" altLang="en-US" sz="3800" dirty="0" smtClean="0"/>
              <a:t>动态库程序</a:t>
            </a:r>
            <a:endParaRPr lang="en-US" altLang="zh-CN" sz="3800" dirty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动态库特点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）运行时独立存在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）不会链接到执行程序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）使用时加载</a:t>
            </a:r>
            <a:r>
              <a:rPr lang="en-US" altLang="zh-CN" dirty="0" smtClean="0"/>
              <a:t>(</a:t>
            </a:r>
            <a:r>
              <a:rPr lang="zh-CN" altLang="en-US" dirty="0" smtClean="0"/>
              <a:t>使用动态库必须使动态库执行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与静态库的比较：</a:t>
            </a:r>
            <a:endParaRPr lang="en-US" altLang="zh-CN" dirty="0"/>
          </a:p>
          <a:p>
            <a:pPr lvl="2" eaLnBrk="1" hangingPunct="1"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）由于静态库是将代码嵌入到使用程序中，多个程序使用时，会有多份代码，所以代码体积会增大。动态库的代码只需要存在一份，其他程序通过函数地址使用，所以代码体积小。</a:t>
            </a:r>
            <a:endParaRPr lang="en-US" altLang="zh-CN" dirty="0"/>
          </a:p>
          <a:p>
            <a:pPr lvl="2" eaLnBrk="1" hangingPunct="1"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）静态库发生变化后，新的代码需要重新链接嵌入到执行程序中。动态库发生变化后，如果库中函数的定义（或地址）未变化，其他使用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的程序不需重新链接。	   </a:t>
            </a:r>
            <a:endParaRPr lang="en-US" altLang="zh-CN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dirty="0" smtClean="0"/>
              <a:t>3 </a:t>
            </a:r>
            <a:r>
              <a:rPr lang="zh-CN" altLang="en-US" dirty="0" smtClean="0"/>
              <a:t>动态库的创建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1 ) </a:t>
            </a:r>
            <a:r>
              <a:rPr lang="zh-CN" altLang="en-US" dirty="0" smtClean="0"/>
              <a:t>建立项目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2 ) </a:t>
            </a:r>
            <a:r>
              <a:rPr lang="zh-CN" altLang="en-US" dirty="0" smtClean="0"/>
              <a:t>添加库程序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3 ) </a:t>
            </a:r>
            <a:r>
              <a:rPr lang="zh-CN" altLang="en-US" dirty="0" smtClean="0"/>
              <a:t>库程序导出 － 提供给使用者库中的函数等信息。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139266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动态库的使用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3.1 </a:t>
            </a:r>
            <a:r>
              <a:rPr lang="zh-CN" altLang="en-US" sz="2000" dirty="0" smtClean="0"/>
              <a:t>隐式链接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操作系统负责使动态库执行 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3.2 </a:t>
            </a:r>
            <a:r>
              <a:rPr lang="zh-CN" altLang="en-US" sz="2000" dirty="0" smtClean="0"/>
              <a:t>显式链接 </a:t>
            </a:r>
            <a:r>
              <a:rPr lang="en-US" altLang="zh-CN" sz="2000" dirty="0" smtClean="0"/>
              <a:t>( </a:t>
            </a:r>
            <a:r>
              <a:rPr lang="zh-CN" altLang="en-US" sz="2000" dirty="0" smtClean="0"/>
              <a:t>程序员自己负责使动态库执行 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动态库的函数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1800" dirty="0" smtClean="0"/>
              <a:t>	</a:t>
            </a:r>
            <a:r>
              <a:rPr lang="en-US" altLang="zh-CN" sz="2000" dirty="0" smtClean="0"/>
              <a:t>4.1 </a:t>
            </a:r>
            <a:r>
              <a:rPr lang="zh-CN" altLang="en-US" sz="2000" dirty="0" smtClean="0"/>
              <a:t>实现动态库的函数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4.2 </a:t>
            </a:r>
            <a:r>
              <a:rPr lang="zh-CN" altLang="en-US" sz="2000" dirty="0" smtClean="0"/>
              <a:t>库函数的导出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 声明导出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 使用 </a:t>
            </a:r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declspec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dllexport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导出函数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 注意：动态库编译链接后，也会有</a:t>
            </a:r>
            <a:r>
              <a:rPr lang="en-US" altLang="zh-CN" sz="2000" dirty="0" smtClean="0"/>
              <a:t>LIB</a:t>
            </a:r>
            <a:r>
              <a:rPr lang="zh-CN" altLang="en-US" sz="2000" dirty="0" smtClean="0"/>
              <a:t>文件，是作为动态库函数映射   使用，与静态库不完全相同。</a:t>
            </a: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	 2</a:t>
            </a:r>
            <a:r>
              <a:rPr lang="zh-CN" altLang="en-US" sz="2000" dirty="0" smtClean="0"/>
              <a:t>）模块定义文件 </a:t>
            </a:r>
            <a:r>
              <a:rPr lang="en-US" altLang="zh-CN" sz="2000" dirty="0" smtClean="0"/>
              <a:t>.def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	 </a:t>
            </a:r>
            <a:r>
              <a:rPr lang="zh-CN" altLang="en-US" sz="2000" dirty="0" smtClean="0"/>
              <a:t>例如：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LIBRARY </a:t>
            </a:r>
            <a:r>
              <a:rPr lang="en-US" altLang="zh-CN" sz="2000" dirty="0" err="1" smtClean="0"/>
              <a:t>DLLFunc</a:t>
            </a:r>
            <a:r>
              <a:rPr lang="en-US" altLang="zh-CN" sz="2000" dirty="0" smtClean="0"/>
              <a:t> //</a:t>
            </a:r>
            <a:r>
              <a:rPr lang="zh-CN" altLang="en-US" sz="2000" dirty="0" smtClean="0"/>
              <a:t>库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	</a:t>
            </a:r>
            <a:r>
              <a:rPr lang="en-US" altLang="zh-CN" sz="2000" dirty="0" smtClean="0"/>
              <a:t>EXPORTS         //</a:t>
            </a:r>
            <a:r>
              <a:rPr lang="zh-CN" altLang="en-US" sz="2000" dirty="0" smtClean="0"/>
              <a:t>库导出表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	</a:t>
            </a:r>
            <a:r>
              <a:rPr lang="en-US" altLang="zh-CN" sz="2000" dirty="0" err="1" smtClean="0"/>
              <a:t>DLL_Mul</a:t>
            </a:r>
            <a:r>
              <a:rPr lang="en-US" altLang="zh-CN" sz="2000" dirty="0" smtClean="0"/>
              <a:t>	@1	//</a:t>
            </a:r>
            <a:r>
              <a:rPr lang="zh-CN" altLang="en-US" sz="2000" dirty="0" smtClean="0"/>
              <a:t>导出的函数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140290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400" dirty="0" smtClean="0"/>
              <a:t>4.3 </a:t>
            </a:r>
            <a:r>
              <a:rPr lang="zh-CN" altLang="en-US" sz="2400" dirty="0" smtClean="0"/>
              <a:t>库函数的使用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4.3.1 </a:t>
            </a:r>
            <a:r>
              <a:rPr lang="zh-CN" altLang="en-US" sz="2000" dirty="0" smtClean="0"/>
              <a:t>隐式链接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）头文件和函数原型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可以在函数原型的定义前，增加</a:t>
            </a:r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declspec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dllimport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 例如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_</a:t>
            </a:r>
            <a:r>
              <a:rPr lang="en-US" altLang="zh-CN" sz="2000" dirty="0" err="1" smtClean="0"/>
              <a:t>declspec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dllimport</a:t>
            </a:r>
            <a:r>
              <a:rPr lang="en-US" altLang="zh-CN" sz="2000" dirty="0" smtClean="0"/>
              <a:t>)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DLL_Add</a:t>
            </a:r>
            <a:r>
              <a:rPr lang="en-US" altLang="zh-CN" sz="2000" dirty="0" smtClean="0"/>
              <a:t>( ... );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	2</a:t>
            </a:r>
            <a:r>
              <a:rPr lang="zh-CN" altLang="en-US" sz="2000" dirty="0" smtClean="0"/>
              <a:t>）导入动态库的</a:t>
            </a:r>
            <a:r>
              <a:rPr lang="en-US" altLang="zh-CN" sz="2000" dirty="0" smtClean="0"/>
              <a:t>LIB</a:t>
            </a:r>
            <a:r>
              <a:rPr lang="zh-CN" altLang="en-US" sz="2000" dirty="0" smtClean="0"/>
              <a:t>文件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）在程序中使用函数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）隐式链接的情况，</a:t>
            </a:r>
            <a:r>
              <a:rPr lang="en-US" altLang="zh-CN" sz="2000" dirty="0" smtClean="0"/>
              <a:t>DLL</a:t>
            </a:r>
            <a:r>
              <a:rPr lang="zh-CN" altLang="en-US" sz="2000" dirty="0" smtClean="0"/>
              <a:t>可以存放的路径：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	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）与执行文件中同一个目录下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	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）当前工作目录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	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目录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	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Windows/System32</a:t>
            </a:r>
            <a:r>
              <a:rPr lang="zh-CN" altLang="en-US" sz="2000" dirty="0" smtClean="0"/>
              <a:t>目录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zh-CN" altLang="en-US" sz="2000" dirty="0" smtClean="0"/>
              <a:t>		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Windows/System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000" dirty="0" smtClean="0"/>
              <a:t>		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）环境变量</a:t>
            </a:r>
            <a:r>
              <a:rPr lang="en-US" altLang="zh-CN" sz="2000" dirty="0" smtClean="0"/>
              <a:t>PATH</a:t>
            </a:r>
            <a:r>
              <a:rPr lang="zh-CN" altLang="en-US" sz="2000" dirty="0" smtClean="0"/>
              <a:t>指定目录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318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3800" dirty="0" smtClean="0"/>
              <a:t>4.3.2 </a:t>
            </a:r>
            <a:r>
              <a:rPr lang="zh-CN" altLang="en-US" sz="3800" dirty="0" smtClean="0"/>
              <a:t>显式链接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）定义函数指针类型   </a:t>
            </a:r>
            <a:r>
              <a:rPr lang="en-US" altLang="zh-CN" dirty="0" err="1" smtClean="0"/>
              <a:t>typedef</a:t>
            </a:r>
            <a:endParaRPr lang="zh-CN" alt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）加载动态库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HMODULE </a:t>
            </a:r>
            <a:r>
              <a:rPr lang="en-US" altLang="zh-CN" dirty="0" err="1" smtClean="0"/>
              <a:t>LoadLibrary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LPCTSTR </a:t>
            </a:r>
            <a:r>
              <a:rPr lang="en-US" altLang="zh-CN" dirty="0" err="1" smtClean="0"/>
              <a:t>lpFileName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动态库文件名或全路径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的实例句柄（</a:t>
            </a:r>
            <a:r>
              <a:rPr lang="en-US" altLang="zh-CN" dirty="0" smtClean="0"/>
              <a:t>HINSTANCE</a:t>
            </a:r>
            <a:r>
              <a:rPr lang="zh-CN" altLang="en-US" dirty="0" smtClean="0"/>
              <a:t>）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）获取函数地址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FARPROC </a:t>
            </a:r>
            <a:r>
              <a:rPr lang="en-US" altLang="zh-CN" dirty="0" err="1" smtClean="0"/>
              <a:t>GetProcAddress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,    //DLL</a:t>
            </a:r>
            <a:r>
              <a:rPr lang="zh-CN" altLang="en-US" dirty="0" smtClean="0"/>
              <a:t>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/>
              <a:t>LPCSTR </a:t>
            </a:r>
            <a:r>
              <a:rPr lang="en-US" altLang="zh-CN" dirty="0" err="1" smtClean="0"/>
              <a:t>lpProcName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函数名称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 </a:t>
            </a:r>
            <a:r>
              <a:rPr lang="zh-CN" altLang="en-US" dirty="0" smtClean="0"/>
              <a:t>成功返回函数地址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）使用函数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）卸载动态库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BOOL </a:t>
            </a:r>
            <a:r>
              <a:rPr lang="en-US" altLang="zh-CN" dirty="0" err="1" smtClean="0"/>
              <a:t>FreeLibrary</a:t>
            </a:r>
            <a:r>
              <a:rPr lang="en-US" altLang="zh-CN" dirty="0" smtClean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	HMODULE </a:t>
            </a:r>
            <a:r>
              <a:rPr lang="en-US" altLang="zh-CN" dirty="0" err="1" smtClean="0"/>
              <a:t>hModule</a:t>
            </a:r>
            <a:r>
              <a:rPr lang="en-US" altLang="zh-CN" dirty="0" smtClean="0"/>
              <a:t>   //DLL</a:t>
            </a:r>
            <a:r>
              <a:rPr lang="zh-CN" altLang="en-US" dirty="0" smtClean="0"/>
              <a:t>的实例句柄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5688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4.3.3 </a:t>
            </a:r>
            <a:r>
              <a:rPr lang="zh-CN" altLang="en-US" dirty="0" smtClean="0"/>
              <a:t>两种链接方式对比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）在库函数的定义不变情况下：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隐式链接，由于库函数地址是在程序编译链接时设置，所以当动态库变化后，使用程序需要重新编译链接。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显式链接，由于库函数地址是在程序执行时，动态的从库中查询，所以库变化后，不需要重新编译链接。				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）动态库加载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隐式链接，动态库是在程序启动时就被加载，当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不存在，程序无法启动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zh-CN" altLang="en-US" dirty="0" smtClean="0"/>
              <a:t>显式链接，动态库只在使用</a:t>
            </a:r>
            <a:r>
              <a:rPr lang="en-US" altLang="zh-CN" dirty="0" err="1" smtClean="0"/>
              <a:t>LoadLibrary</a:t>
            </a:r>
            <a:r>
              <a:rPr lang="zh-CN" altLang="en-US" dirty="0" smtClean="0"/>
              <a:t>函数，才会被加载。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117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sz="4100" dirty="0" smtClean="0"/>
              <a:t>DLL</a:t>
            </a:r>
            <a:r>
              <a:rPr lang="zh-CN" altLang="en-US" sz="4100" dirty="0" smtClean="0"/>
              <a:t>中类的使</a:t>
            </a:r>
            <a:r>
              <a:rPr lang="zh-CN" altLang="en-US" sz="4400" dirty="0" smtClean="0"/>
              <a:t>用</a:t>
            </a:r>
            <a:endParaRPr lang="en-US" altLang="zh-CN" sz="4400" dirty="0" smtClean="0"/>
          </a:p>
          <a:p>
            <a:pPr lvl="1" eaLnBrk="1" hangingPunct="1">
              <a:defRPr/>
            </a:pPr>
            <a:r>
              <a:rPr lang="en-US" altLang="zh-CN" sz="3100" dirty="0" smtClean="0"/>
              <a:t>DLL</a:t>
            </a:r>
            <a:r>
              <a:rPr lang="zh-CN" altLang="en-US" sz="3100" dirty="0" smtClean="0"/>
              <a:t>中类的导出</a:t>
            </a:r>
            <a:endParaRPr lang="en-US" altLang="zh-CN" sz="3100" dirty="0"/>
          </a:p>
          <a:p>
            <a:pPr lvl="2" eaLnBrk="1" hangingPunct="1">
              <a:defRPr/>
            </a:pPr>
            <a:r>
              <a:rPr lang="zh-CN" altLang="en-US" sz="3100" dirty="0" smtClean="0"/>
              <a:t>在类名称前增加 </a:t>
            </a:r>
            <a:r>
              <a:rPr lang="en-US" altLang="zh-CN" sz="3100" dirty="0" smtClean="0"/>
              <a:t>_</a:t>
            </a:r>
            <a:r>
              <a:rPr lang="en-US" altLang="zh-CN" sz="3100" dirty="0" err="1" smtClean="0"/>
              <a:t>declspec</a:t>
            </a:r>
            <a:r>
              <a:rPr lang="en-US" altLang="zh-CN" sz="3100" dirty="0" smtClean="0"/>
              <a:t>(</a:t>
            </a:r>
            <a:r>
              <a:rPr lang="en-US" altLang="zh-CN" sz="3100" dirty="0" err="1" smtClean="0"/>
              <a:t>dllexport</a:t>
            </a:r>
            <a:r>
              <a:rPr lang="en-US" altLang="zh-CN" sz="3100" dirty="0" smtClean="0"/>
              <a:t>) </a:t>
            </a:r>
            <a:r>
              <a:rPr lang="zh-CN" altLang="en-US" sz="3100" dirty="0" smtClean="0"/>
              <a:t>定义</a:t>
            </a:r>
            <a:r>
              <a:rPr lang="en-US" altLang="zh-CN" sz="3100" dirty="0"/>
              <a:t> </a:t>
            </a:r>
            <a:r>
              <a:rPr lang="en-US" altLang="zh-CN" sz="3100" dirty="0" smtClean="0"/>
              <a:t> </a:t>
            </a:r>
            <a:r>
              <a:rPr lang="zh-CN" altLang="en-US" sz="3100" dirty="0" smtClean="0"/>
              <a:t>例如</a:t>
            </a:r>
            <a:r>
              <a:rPr lang="zh-CN" altLang="en-US" sz="3100" dirty="0"/>
              <a:t>：</a:t>
            </a:r>
          </a:p>
          <a:p>
            <a:pPr eaLnBrk="1" hangingPunct="1">
              <a:buNone/>
              <a:defRPr/>
            </a:pPr>
            <a:r>
              <a:rPr lang="zh-CN" altLang="en-US" sz="3600" dirty="0"/>
              <a:t>	</a:t>
            </a:r>
            <a:r>
              <a:rPr lang="zh-CN" altLang="en-US" sz="2800" dirty="0" smtClean="0"/>
              <a:t>         </a:t>
            </a:r>
            <a:r>
              <a:rPr lang="en-US" altLang="zh-CN" sz="2800" dirty="0" smtClean="0"/>
              <a:t>class </a:t>
            </a:r>
            <a:r>
              <a:rPr lang="en-US" altLang="zh-CN" sz="2800" dirty="0"/>
              <a:t>_</a:t>
            </a:r>
            <a:r>
              <a:rPr lang="en-US" altLang="zh-CN" sz="2800" dirty="0" err="1"/>
              <a:t>declspec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dllexport</a:t>
            </a:r>
            <a:r>
              <a:rPr lang="en-US" altLang="zh-CN" sz="2800" dirty="0"/>
              <a:t>) </a:t>
            </a:r>
            <a:r>
              <a:rPr lang="en-US" altLang="zh-CN" sz="2800" dirty="0" err="1"/>
              <a:t>CMath</a:t>
            </a:r>
            <a:r>
              <a:rPr lang="en-US" altLang="zh-CN" sz="2800" dirty="0"/>
              <a:t> {</a:t>
            </a:r>
          </a:p>
          <a:p>
            <a:pPr eaLnBrk="1" hangingPunct="1"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         ...</a:t>
            </a:r>
            <a:endParaRPr lang="en-US" altLang="zh-CN" sz="2800" dirty="0"/>
          </a:p>
          <a:p>
            <a:pPr eaLnBrk="1" hangingPunct="1">
              <a:buNone/>
              <a:defRPr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         };</a:t>
            </a:r>
            <a:endParaRPr lang="en-US" altLang="zh-CN" sz="3200" dirty="0" smtClean="0"/>
          </a:p>
          <a:p>
            <a:pPr lvl="2" eaLnBrk="1" hangingPunct="1">
              <a:defRPr/>
            </a:pPr>
            <a:r>
              <a:rPr lang="zh-CN" altLang="en-US" sz="3100" dirty="0"/>
              <a:t>通常使用预编译开关切换类的导入导出</a:t>
            </a:r>
            <a:r>
              <a:rPr lang="zh-CN" altLang="en-US" sz="3100" dirty="0" smtClean="0"/>
              <a:t>定义  例如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lvl="1" eaLnBrk="1" hangingPunct="1">
              <a:defRPr/>
            </a:pPr>
            <a:endParaRPr lang="en-US" altLang="zh-CN" sz="3600" dirty="0"/>
          </a:p>
          <a:p>
            <a:pPr lvl="1" eaLnBrk="1" hangingPunct="1">
              <a:defRPr/>
            </a:pPr>
            <a:endParaRPr lang="en-US" altLang="zh-CN" sz="3600" dirty="0" smtClean="0"/>
          </a:p>
          <a:p>
            <a:pPr lvl="1" eaLnBrk="1" hangingPunct="1">
              <a:defRPr/>
            </a:pPr>
            <a:endParaRPr lang="en-US" altLang="zh-CN" sz="3600" dirty="0"/>
          </a:p>
          <a:p>
            <a:pPr lvl="1" eaLnBrk="1" hangingPunct="1">
              <a:defRPr/>
            </a:pPr>
            <a:endParaRPr lang="zh-CN" altLang="en-US" sz="36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sz="3600" dirty="0" smtClean="0"/>
              <a:t>	</a:t>
            </a:r>
            <a:endParaRPr lang="zh-CN" alt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691680" y="4077072"/>
            <a:ext cx="6192688" cy="2308324"/>
          </a:xfrm>
          <a:prstGeom prst="rect">
            <a:avLst/>
          </a:prstGeom>
          <a:gradFill>
            <a:gsLst>
              <a:gs pos="2000">
                <a:schemeClr val="accent1">
                  <a:lumMod val="60000"/>
                  <a:lumOff val="4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en-US" altLang="zh-CN" dirty="0"/>
              <a:t> DLLCLASS_EXPORTS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#</a:t>
            </a:r>
            <a:r>
              <a:rPr lang="en-US" altLang="zh-CN" dirty="0"/>
              <a:t>define EXT_CLASS _</a:t>
            </a:r>
            <a:r>
              <a:rPr lang="en-US" altLang="zh-CN" dirty="0" err="1"/>
              <a:t>declspec</a:t>
            </a:r>
            <a:r>
              <a:rPr lang="en-US" altLang="zh-CN" dirty="0"/>
              <a:t>(</a:t>
            </a:r>
            <a:r>
              <a:rPr lang="en-US" altLang="zh-CN" dirty="0" err="1"/>
              <a:t>dllexport</a:t>
            </a:r>
            <a:r>
              <a:rPr lang="en-US" altLang="zh-CN" dirty="0"/>
              <a:t>)//DLL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#</a:t>
            </a:r>
            <a:r>
              <a:rPr lang="en-US" altLang="zh-CN" dirty="0"/>
              <a:t>else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 #</a:t>
            </a:r>
            <a:r>
              <a:rPr lang="en-US" altLang="zh-CN" dirty="0"/>
              <a:t>define EXT_CLASS _</a:t>
            </a:r>
            <a:r>
              <a:rPr lang="en-US" altLang="zh-CN" dirty="0" err="1"/>
              <a:t>declspec</a:t>
            </a:r>
            <a:r>
              <a:rPr lang="en-US" altLang="zh-CN" dirty="0"/>
              <a:t>(</a:t>
            </a:r>
            <a:r>
              <a:rPr lang="en-US" altLang="zh-CN" dirty="0" err="1"/>
              <a:t>dllimport</a:t>
            </a:r>
            <a:r>
              <a:rPr lang="en-US" altLang="zh-CN" dirty="0"/>
              <a:t>)//</a:t>
            </a:r>
            <a:r>
              <a:rPr lang="zh-CN" altLang="en-US" dirty="0"/>
              <a:t>使用者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#</a:t>
            </a:r>
            <a:r>
              <a:rPr lang="en-US" altLang="zh-CN" dirty="0" err="1"/>
              <a:t>endif</a:t>
            </a:r>
            <a:endParaRPr lang="en-US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class </a:t>
            </a:r>
            <a:r>
              <a:rPr lang="en-US" altLang="zh-CN" dirty="0"/>
              <a:t>EXT_CLASS </a:t>
            </a:r>
            <a:r>
              <a:rPr lang="en-US" altLang="zh-CN" dirty="0" err="1"/>
              <a:t>CMath</a:t>
            </a:r>
            <a:r>
              <a:rPr lang="en-US" altLang="zh-CN" dirty="0"/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...</a:t>
            </a:r>
            <a:endParaRPr lang="en-US" altLang="zh-CN" dirty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smtClean="0"/>
              <a:t>Windows</a:t>
            </a:r>
            <a:r>
              <a:rPr lang="zh-CN" altLang="en-US" smtClean="0"/>
              <a:t>库程序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400" dirty="0" smtClean="0"/>
              <a:t>使用</a:t>
            </a:r>
            <a:r>
              <a:rPr lang="en-US" altLang="zh-CN" sz="3400" dirty="0" smtClean="0"/>
              <a:t>DLL</a:t>
            </a:r>
            <a:r>
              <a:rPr lang="zh-CN" altLang="en-US" sz="3400" dirty="0" smtClean="0"/>
              <a:t>中的类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1 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DLL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lib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2 </a:t>
            </a:r>
            <a:r>
              <a:rPr lang="zh-CN" altLang="en-US" dirty="0" smtClean="0"/>
              <a:t>类的定义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3 </a:t>
            </a:r>
            <a:r>
              <a:rPr lang="zh-CN" altLang="en-US" dirty="0" smtClean="0"/>
              <a:t>使用类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363272" cy="496887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sz="3800" dirty="0" smtClean="0"/>
              <a:t>Windows</a:t>
            </a:r>
            <a:r>
              <a:rPr lang="zh-CN" altLang="en-US" sz="3800" dirty="0" smtClean="0"/>
              <a:t>线程</a:t>
            </a:r>
            <a:endParaRPr lang="en-US" altLang="zh-CN" sz="3800" dirty="0"/>
          </a:p>
          <a:p>
            <a:pPr lvl="1" eaLnBrk="1" hangingPunct="1"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线程是可以执行的代码的实例。系统是以线程为单位调度程序。一个程序当中可以有多个线程，实现多任务的处理。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Windows</a:t>
            </a:r>
            <a:r>
              <a:rPr lang="zh-CN" altLang="en-US" dirty="0" smtClean="0"/>
              <a:t>线程的特点：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）线程都具有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ID</a:t>
            </a:r>
          </a:p>
          <a:p>
            <a:pPr lvl="2" eaLnBrk="1" hangingPunct="1"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）线程具有自己的安全属性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）每个线程都具有自己的内存栈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）每个线程都具有自己的寄存器信息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进程多任务和线程多任务：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进程多任务是每个进程都使用私有地址空间，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线程多任务是进程内的多个线程使用同一个地址空间。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线程的调度</a:t>
            </a:r>
            <a:r>
              <a:rPr lang="en-US" altLang="zh-CN" dirty="0" smtClean="0"/>
              <a:t>:</a:t>
            </a:r>
          </a:p>
          <a:p>
            <a:pPr lvl="2" eaLnBrk="1" hangingPunct="1">
              <a:defRPr/>
            </a:pPr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的执行时间划分成时间片，依次根据时间片执行不同的线程。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线程轮询：线程</a:t>
            </a:r>
            <a:r>
              <a:rPr lang="en-US" altLang="zh-CN" dirty="0" smtClean="0"/>
              <a:t>A -&gt; 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B -&gt; 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A......</a:t>
            </a:r>
            <a:endParaRPr lang="zh-CN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标题 1"/>
          <p:cNvSpPr>
            <a:spLocks noGrp="1"/>
          </p:cNvSpPr>
          <p:nvPr>
            <p:ph type="ctrTitle"/>
          </p:nvPr>
        </p:nvSpPr>
        <p:spPr>
          <a:xfrm>
            <a:off x="0" y="340073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41438"/>
            <a:ext cx="8435975" cy="49672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线程的使用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400" dirty="0" smtClean="0"/>
              <a:t>1 </a:t>
            </a:r>
            <a:r>
              <a:rPr lang="zh-CN" altLang="en-US" sz="2400" dirty="0" smtClean="0"/>
              <a:t>定义线程处理函数</a:t>
            </a:r>
            <a:endParaRPr lang="en-US" altLang="zh-CN" sz="2400" dirty="0" smtClean="0"/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创建线程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/>
          </a:p>
          <a:p>
            <a:pPr eaLnBrk="1" hangingPunct="1">
              <a:buFont typeface="Arial" charset="0"/>
              <a:buNone/>
              <a:defRPr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594" y="3728573"/>
            <a:ext cx="8064896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HANDLE </a:t>
            </a:r>
            <a:r>
              <a:rPr lang="en-US" altLang="zh-CN" dirty="0" err="1"/>
              <a:t>CreateThread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LPSECURITY_ATTRIBUTES </a:t>
            </a:r>
            <a:r>
              <a:rPr lang="en-US" altLang="zh-CN" dirty="0" err="1"/>
              <a:t>lpThreadAttributes</a:t>
            </a:r>
            <a:r>
              <a:rPr lang="en-US" altLang="zh-CN" dirty="0" smtClean="0"/>
              <a:t>,//</a:t>
            </a:r>
            <a:r>
              <a:rPr lang="zh-CN" altLang="en-US" dirty="0"/>
              <a:t>安全属性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SIZE_T </a:t>
            </a:r>
            <a:r>
              <a:rPr lang="en-US" altLang="zh-CN" dirty="0" err="1" smtClean="0"/>
              <a:t>dwStackSize</a:t>
            </a:r>
            <a:r>
              <a:rPr lang="en-US" altLang="zh-CN" dirty="0" smtClean="0"/>
              <a:t>,                        //</a:t>
            </a:r>
            <a:r>
              <a:rPr lang="zh-CN" altLang="en-US" dirty="0" smtClean="0"/>
              <a:t>线程栈的大小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LPTHREAD_START_ROUTINE </a:t>
            </a:r>
            <a:r>
              <a:rPr lang="en-US" altLang="zh-CN" dirty="0" err="1" smtClean="0"/>
              <a:t>lpStartAddress</a:t>
            </a:r>
            <a:r>
              <a:rPr lang="en-US" altLang="zh-CN" dirty="0" smtClean="0"/>
              <a:t>, //</a:t>
            </a:r>
            <a:r>
              <a:rPr lang="zh-CN" altLang="en-US" dirty="0" smtClean="0"/>
              <a:t>线程处理函数的函数地址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LPVOID </a:t>
            </a:r>
            <a:r>
              <a:rPr lang="en-US" altLang="zh-CN" dirty="0" err="1" smtClean="0"/>
              <a:t>lpParameter</a:t>
            </a:r>
            <a:r>
              <a:rPr lang="en-US" altLang="zh-CN" dirty="0" smtClean="0"/>
              <a:t>,                         //</a:t>
            </a:r>
            <a:r>
              <a:rPr lang="zh-CN" altLang="en-US" dirty="0" smtClean="0"/>
              <a:t>传递给线程处理函数的参数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DWORD </a:t>
            </a:r>
            <a:r>
              <a:rPr lang="en-US" altLang="zh-CN" dirty="0" err="1"/>
              <a:t>dwCreationFlags</a:t>
            </a:r>
            <a:r>
              <a:rPr lang="en-US" altLang="zh-CN" dirty="0" smtClean="0"/>
              <a:t>,                //</a:t>
            </a:r>
            <a:r>
              <a:rPr lang="zh-CN" altLang="en-US" dirty="0"/>
              <a:t>线程的创建方式，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LPDWORD </a:t>
            </a:r>
            <a:r>
              <a:rPr lang="en-US" altLang="zh-CN" dirty="0" err="1"/>
              <a:t>lpThreadId</a:t>
            </a:r>
            <a:r>
              <a:rPr lang="en-US" altLang="zh-CN" dirty="0"/>
              <a:t>                       //</a:t>
            </a:r>
            <a:r>
              <a:rPr lang="zh-CN" altLang="en-US" dirty="0"/>
              <a:t>创建成功，返回线程的</a:t>
            </a:r>
            <a:r>
              <a:rPr lang="en-US" altLang="zh-CN" dirty="0"/>
              <a:t>ID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); </a:t>
            </a:r>
            <a:r>
              <a:rPr lang="zh-CN" altLang="en-US" dirty="0"/>
              <a:t>创建成功，返回线程句柄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598" y="2348207"/>
            <a:ext cx="7992888" cy="923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DWORD WINAPI </a:t>
            </a:r>
            <a:r>
              <a:rPr lang="en-US" altLang="zh-CN" dirty="0" err="1"/>
              <a:t>ThreadProc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LPVOID </a:t>
            </a:r>
            <a:r>
              <a:rPr lang="en-US" altLang="zh-CN" dirty="0" err="1"/>
              <a:t>lpParameter</a:t>
            </a:r>
            <a:r>
              <a:rPr lang="en-US" altLang="zh-CN" dirty="0"/>
              <a:t> //</a:t>
            </a:r>
            <a:r>
              <a:rPr lang="zh-CN" altLang="en-US" dirty="0"/>
              <a:t>创建线程时，传递给线程的参数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);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标题 1"/>
          <p:cNvSpPr>
            <a:spLocks noGrp="1"/>
          </p:cNvSpPr>
          <p:nvPr>
            <p:ph type="ctrTitle"/>
          </p:nvPr>
        </p:nvSpPr>
        <p:spPr>
          <a:xfrm>
            <a:off x="0" y="357188"/>
            <a:ext cx="8201025" cy="928687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Windows</a:t>
            </a:r>
            <a:r>
              <a:rPr lang="zh-CN" altLang="en-US" dirty="0" smtClean="0"/>
              <a:t>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 err="1" smtClean="0"/>
              <a:t>dwCreationFlags</a:t>
            </a:r>
            <a:r>
              <a:rPr lang="zh-CN" altLang="en-US" dirty="0" smtClean="0"/>
              <a:t>：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0 - </a:t>
            </a:r>
            <a:r>
              <a:rPr lang="zh-CN" altLang="en-US" dirty="0" smtClean="0"/>
              <a:t>创建之后线程立刻执行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dirty="0" smtClean="0"/>
              <a:t>CREATE_SUSPENDED - </a:t>
            </a:r>
            <a:r>
              <a:rPr lang="zh-CN" altLang="en-US" dirty="0" smtClean="0"/>
              <a:t>创建之后线程处于挂起状态。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sz="3400" dirty="0" smtClean="0"/>
              <a:t>3 </a:t>
            </a:r>
            <a:r>
              <a:rPr lang="zh-CN" altLang="en-US" sz="3400" dirty="0" smtClean="0"/>
              <a:t>结束线程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结束指定线程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endParaRPr lang="en-US" altLang="zh-CN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结束函数所在的线程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 smtClean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573016"/>
            <a:ext cx="5760640" cy="120032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BOOL </a:t>
            </a:r>
            <a:r>
              <a:rPr lang="en-US" altLang="zh-CN" dirty="0" err="1"/>
              <a:t>TerminateThread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HANDLE </a:t>
            </a:r>
            <a:r>
              <a:rPr lang="en-US" altLang="zh-CN" dirty="0" err="1"/>
              <a:t>hThread</a:t>
            </a:r>
            <a:r>
              <a:rPr lang="en-US" altLang="zh-CN" dirty="0"/>
              <a:t>,    // handle to thread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DWORD </a:t>
            </a:r>
            <a:r>
              <a:rPr lang="en-US" altLang="zh-CN" dirty="0" err="1"/>
              <a:t>dwExitCode</a:t>
            </a:r>
            <a:r>
              <a:rPr lang="en-US" altLang="zh-CN" dirty="0"/>
              <a:t>   // exit code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5445224"/>
            <a:ext cx="5760640" cy="92333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 err="1"/>
              <a:t>ExitThread</a:t>
            </a:r>
            <a:r>
              <a:rPr lang="en-US" altLang="zh-CN" dirty="0"/>
              <a:t>(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    DWORD </a:t>
            </a:r>
            <a:r>
              <a:rPr lang="en-US" altLang="zh-CN" dirty="0" err="1"/>
              <a:t>dwExitCode</a:t>
            </a:r>
            <a:r>
              <a:rPr lang="en-US" altLang="zh-CN" dirty="0"/>
              <a:t>   // exit code for this thread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55599</TotalTime>
  <Words>5139</Words>
  <Application>Microsoft Office PowerPoint</Application>
  <PresentationFormat>全屏显示(4:3)</PresentationFormat>
  <Paragraphs>1473</Paragraphs>
  <Slides>112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13" baseType="lpstr">
      <vt:lpstr>Office 主题</vt:lpstr>
      <vt:lpstr>C/C++教学课程</vt:lpstr>
      <vt:lpstr>Points</vt:lpstr>
      <vt:lpstr>Windows编程基础</vt:lpstr>
      <vt:lpstr>Windows编程基础</vt:lpstr>
      <vt:lpstr>Windows开发环境</vt:lpstr>
      <vt:lpstr>Windows开发环境</vt:lpstr>
      <vt:lpstr>Windows开发环境</vt:lpstr>
      <vt:lpstr>一个简单的窗口程序</vt:lpstr>
      <vt:lpstr>一个简单的窗口程序</vt:lpstr>
      <vt:lpstr>编译、链接和执行</vt:lpstr>
      <vt:lpstr>资源的使用</vt:lpstr>
      <vt:lpstr>编写第一个窗口程序</vt:lpstr>
      <vt:lpstr>DBCS和UNICODE编码的区别</vt:lpstr>
      <vt:lpstr>字符集的应用</vt:lpstr>
      <vt:lpstr>字符集的应用</vt:lpstr>
      <vt:lpstr>窗口的注册</vt:lpstr>
      <vt:lpstr>系统窗口类的注册</vt:lpstr>
      <vt:lpstr>应用程序窗口类的注册</vt:lpstr>
      <vt:lpstr>应用程序窗口类的注册</vt:lpstr>
      <vt:lpstr>窗口类的风格</vt:lpstr>
      <vt:lpstr>窗口的创建</vt:lpstr>
      <vt:lpstr>窗口类的查找过程</vt:lpstr>
      <vt:lpstr>子窗口的创建</vt:lpstr>
      <vt:lpstr>消息机制</vt:lpstr>
      <vt:lpstr>窗口处理函数和消息</vt:lpstr>
      <vt:lpstr>消息相关函数</vt:lpstr>
      <vt:lpstr>消息相关函数</vt:lpstr>
      <vt:lpstr>Windows常用消息</vt:lpstr>
      <vt:lpstr>Windows常用消息</vt:lpstr>
      <vt:lpstr>Windows常用消息</vt:lpstr>
      <vt:lpstr>Windows常用消息</vt:lpstr>
      <vt:lpstr>消息的获取</vt:lpstr>
      <vt:lpstr>消息的发送</vt:lpstr>
      <vt:lpstr>消息的分类</vt:lpstr>
      <vt:lpstr>消息队列</vt:lpstr>
      <vt:lpstr>消息和消息队列</vt:lpstr>
      <vt:lpstr>GetMessage/PeekMessage次序</vt:lpstr>
      <vt:lpstr>绘图消息－WM_PAINT</vt:lpstr>
      <vt:lpstr>绘图消息－WM_PAINT</vt:lpstr>
      <vt:lpstr>键盘消息</vt:lpstr>
      <vt:lpstr>键盘消息</vt:lpstr>
      <vt:lpstr>鼠标消息</vt:lpstr>
      <vt:lpstr>鼠标消息</vt:lpstr>
      <vt:lpstr>鼠标消息</vt:lpstr>
      <vt:lpstr>鼠标消息</vt:lpstr>
      <vt:lpstr>定时器消息</vt:lpstr>
      <vt:lpstr>定时器消息</vt:lpstr>
      <vt:lpstr>菜单的使用</vt:lpstr>
      <vt:lpstr>资源的使用</vt:lpstr>
      <vt:lpstr>菜单的使用</vt:lpstr>
      <vt:lpstr>菜单的使用</vt:lpstr>
      <vt:lpstr>右键菜单 Context Menu的使用</vt:lpstr>
      <vt:lpstr>右键菜单 Context Menu的使用</vt:lpstr>
      <vt:lpstr>资源的使用</vt:lpstr>
      <vt:lpstr>资源的使用</vt:lpstr>
      <vt:lpstr>资源的使用</vt:lpstr>
      <vt:lpstr>资源的使用</vt:lpstr>
      <vt:lpstr>资源的使用</vt:lpstr>
      <vt:lpstr>资源的使用</vt:lpstr>
      <vt:lpstr>Windows绘图</vt:lpstr>
      <vt:lpstr>Windows绘图</vt:lpstr>
      <vt:lpstr>Windows绘图</vt:lpstr>
      <vt:lpstr>Windows绘图</vt:lpstr>
      <vt:lpstr>GDI绘图对象- 画笔</vt:lpstr>
      <vt:lpstr>GDI绘图对象- 画笔</vt:lpstr>
      <vt:lpstr>GDI绘图对象- 画刷</vt:lpstr>
      <vt:lpstr>GDI绘图对象- 画刷</vt:lpstr>
      <vt:lpstr>GDI绘图对象- 位图</vt:lpstr>
      <vt:lpstr>GDI绘图对象 - 位图</vt:lpstr>
      <vt:lpstr>GDI绘图对象 - 位图</vt:lpstr>
      <vt:lpstr>GDI绘图对象 - 位图</vt:lpstr>
      <vt:lpstr>文字和字体</vt:lpstr>
      <vt:lpstr>文字和字体</vt:lpstr>
      <vt:lpstr>文字和字体</vt:lpstr>
      <vt:lpstr>文字和字体</vt:lpstr>
      <vt:lpstr>对话框窗口</vt:lpstr>
      <vt:lpstr>对话框窗口</vt:lpstr>
      <vt:lpstr>对话框窗口</vt:lpstr>
      <vt:lpstr>对话框窗口</vt:lpstr>
      <vt:lpstr>对话框窗口</vt:lpstr>
      <vt:lpstr>对话框窗口</vt:lpstr>
      <vt:lpstr>子控件</vt:lpstr>
      <vt:lpstr>按钮</vt:lpstr>
      <vt:lpstr>按钮</vt:lpstr>
      <vt:lpstr>按钮</vt:lpstr>
      <vt:lpstr>编辑框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Windows库程序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  <vt:lpstr>Windows线程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zhanglm</dc:creator>
  <cp:lastModifiedBy>tarena</cp:lastModifiedBy>
  <cp:revision>1235</cp:revision>
  <dcterms:modified xsi:type="dcterms:W3CDTF">2019-08-20T10:09:46Z</dcterms:modified>
</cp:coreProperties>
</file>