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59"/>
  </p:handoutMasterIdLst>
  <p:sldIdLst>
    <p:sldId id="256" r:id="rId3"/>
    <p:sldId id="284" r:id="rId4"/>
    <p:sldId id="307" r:id="rId6"/>
    <p:sldId id="310" r:id="rId7"/>
    <p:sldId id="311" r:id="rId8"/>
    <p:sldId id="312" r:id="rId9"/>
    <p:sldId id="313" r:id="rId10"/>
    <p:sldId id="314" r:id="rId11"/>
    <p:sldId id="315" r:id="rId12"/>
    <p:sldId id="478" r:id="rId13"/>
    <p:sldId id="318" r:id="rId14"/>
    <p:sldId id="477" r:id="rId15"/>
    <p:sldId id="320" r:id="rId16"/>
    <p:sldId id="321" r:id="rId17"/>
    <p:sldId id="322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9" r:id="rId33"/>
    <p:sldId id="340" r:id="rId34"/>
    <p:sldId id="341" r:id="rId35"/>
    <p:sldId id="342" r:id="rId36"/>
    <p:sldId id="343" r:id="rId37"/>
    <p:sldId id="491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8" r:id="rId52"/>
    <p:sldId id="359" r:id="rId53"/>
    <p:sldId id="360" r:id="rId54"/>
    <p:sldId id="361" r:id="rId55"/>
    <p:sldId id="362" r:id="rId56"/>
    <p:sldId id="363" r:id="rId57"/>
    <p:sldId id="364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559" autoAdjust="0"/>
    <p:restoredTop sz="94620" autoAdjust="0"/>
  </p:normalViewPr>
  <p:slideViewPr>
    <p:cSldViewPr>
      <p:cViewPr>
        <p:scale>
          <a:sx n="100" d="100"/>
          <a:sy n="100" d="100"/>
        </p:scale>
        <p:origin x="192" y="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zh-CN" altLang="en-US" b="1" dirty="0" smtClean="0"/>
            <a:t>模板起源</a:t>
          </a:r>
          <a:endParaRPr lang="en-US" b="1" dirty="0"/>
        </a:p>
      </dgm:t>
    </dgm:pt>
    <dgm:pt modelId="{7ADF13F8-FBFD-4ADD-85F6-7CA59370C74F}" cxnId="{06FCF869-6382-4A65-AAE7-60B12BD75FDA}" type="parTrans">
      <dgm:prSet/>
      <dgm:spPr/>
      <dgm:t>
        <a:bodyPr/>
        <a:lstStyle/>
        <a:p>
          <a:endParaRPr lang="zh-CN" altLang="en-US"/>
        </a:p>
      </dgm:t>
    </dgm:pt>
    <dgm:pt modelId="{674CBD26-F950-48A7-9034-E8C3288FA15A}" cxnId="{06FCF869-6382-4A65-AAE7-60B12BD75FDA}" type="sibTrans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24AEA7-16B6-4BBF-8734-6A4B638DBAAF}" type="presOf" srcId="{FA6A9925-0F30-4C7D-B494-4CCE951DD3EE}" destId="{9A4892A8-BAE2-4B9A-A606-F56152F6AC5C}" srcOrd="0" destOrd="0" presId="urn:microsoft.com/office/officeart/2005/8/layout/vList2#1"/>
    <dgm:cxn modelId="{18389BEF-E2C9-4829-B674-96D456374CEE}" type="presOf" srcId="{2F9D2632-58B7-46EA-A09E-998159BD66C3}" destId="{6B3D547E-35DF-43CB-9219-03B68E70037C}" srcOrd="0" destOrd="0" presId="urn:microsoft.com/office/officeart/2005/8/layout/vList2#1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7222B5D6-F9C1-4E0E-BAB7-2C0BFF930091}" type="presParOf" srcId="{6B3D547E-35DF-43CB-9219-03B68E70037C}" destId="{9A4892A8-BAE2-4B9A-A606-F56152F6AC5C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#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zh-CN" altLang="en-US" b="1" dirty="0" smtClean="0"/>
            <a:t>函数模板</a:t>
          </a:r>
          <a:endParaRPr lang="en-US" b="1" dirty="0"/>
        </a:p>
      </dgm:t>
    </dgm:pt>
    <dgm:pt modelId="{67991D15-8F81-43F7-8BCA-817A94D6D1BE}" cxnId="{12F74FB1-41E1-434F-8CB5-811EB73C2852}" type="parTrans">
      <dgm:prSet/>
      <dgm:spPr/>
      <dgm:t>
        <a:bodyPr/>
        <a:lstStyle/>
        <a:p>
          <a:endParaRPr lang="zh-CN" altLang="en-US"/>
        </a:p>
      </dgm:t>
    </dgm:pt>
    <dgm:pt modelId="{765E5D48-18D9-4BF8-9942-7912FDBF9446}" cxnId="{12F74FB1-41E1-434F-8CB5-811EB73C2852}" type="sibTrans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 custLinFactNeighborX="-4340" custLinFactNeighborY="459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E51F7CF0-F997-4326-9B7B-84CBF33B4791}" type="presOf" srcId="{27BEBE19-270A-49F4-B47C-DBFAA1716D31}" destId="{B44A0BD5-E56C-4525-AC12-7BFC891E9BD0}" srcOrd="0" destOrd="0" presId="urn:microsoft.com/office/officeart/2005/8/layout/vList2#2"/>
    <dgm:cxn modelId="{F816C13E-8370-4EDA-852D-A8621F75CB0C}" type="presOf" srcId="{30B74406-1027-447D-AA23-BFB523D8697F}" destId="{645A8384-8515-416E-8847-CB8A205C0CEA}" srcOrd="0" destOrd="0" presId="urn:microsoft.com/office/officeart/2005/8/layout/vList2#2"/>
    <dgm:cxn modelId="{C51C172F-F5CC-486D-AAFE-59CDBCD4F500}" type="presParOf" srcId="{B44A0BD5-E56C-4525-AC12-7BFC891E9BD0}" destId="{645A8384-8515-416E-8847-CB8A205C0CEA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#3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zh-CN" altLang="en-US" b="1" dirty="0" smtClean="0"/>
            <a:t>类模板</a:t>
          </a:r>
          <a:endParaRPr lang="en-US" b="1" dirty="0"/>
        </a:p>
      </dgm:t>
    </dgm:pt>
    <dgm:pt modelId="{70D82C0E-DA0A-4C61-B60A-6953E3C41EA4}" cxnId="{232BCC47-B325-45BF-B51F-C43F99B055E9}" type="parTrans">
      <dgm:prSet/>
      <dgm:spPr/>
      <dgm:t>
        <a:bodyPr/>
        <a:lstStyle/>
        <a:p>
          <a:endParaRPr lang="zh-CN" altLang="en-US"/>
        </a:p>
      </dgm:t>
    </dgm:pt>
    <dgm:pt modelId="{C9B285F8-E2D8-43C8-AA49-BA258DFC37A4}" cxnId="{232BCC47-B325-45BF-B51F-C43F99B055E9}" type="sibTrans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 custLinFactNeighborY="4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B5D2F4D9-A74C-4E6B-89CF-E8186670DB3B}" type="presOf" srcId="{825F40C3-FAEB-472E-ABB3-7A4F74AEEF9A}" destId="{99413C83-5034-4A8D-840D-47BBC0F0C401}" srcOrd="0" destOrd="0" presId="urn:microsoft.com/office/officeart/2005/8/layout/vList2#3"/>
    <dgm:cxn modelId="{9D2570E2-F24A-4B08-99DA-92257350EF0B}" type="presOf" srcId="{02D07497-FEB6-4BB3-83A4-9BF045CDDEFD}" destId="{00521E10-775A-4E7A-B0FD-4E09105689E6}" srcOrd="0" destOrd="0" presId="urn:microsoft.com/office/officeart/2005/8/layout/vList2#3"/>
    <dgm:cxn modelId="{BB959739-C303-4360-9C5F-9001EF45373A}" type="presParOf" srcId="{00521E10-775A-4E7A-B0FD-4E09105689E6}" destId="{99413C83-5034-4A8D-840D-47BBC0F0C401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#4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FF723A14-AAD1-43D9-9F9C-A16FFE5D04D9}">
      <dgm:prSet/>
      <dgm:spPr/>
      <dgm:t>
        <a:bodyPr/>
        <a:lstStyle/>
        <a:p>
          <a:pPr rtl="0"/>
          <a:r>
            <a:rPr lang="en-US" b="1" dirty="0" smtClean="0"/>
            <a:t>STL</a:t>
          </a:r>
          <a:r>
            <a:rPr lang="zh-CN" altLang="en-US" b="1" dirty="0" smtClean="0"/>
            <a:t>模板库十大容器</a:t>
          </a:r>
          <a:endParaRPr lang="en-US" b="1" dirty="0"/>
        </a:p>
      </dgm:t>
    </dgm:pt>
    <dgm:pt modelId="{757FC8B0-F8A3-41C3-A5C9-E5F23C88C4D2}" cxnId="{57B52E19-9AD2-4D9F-AE0C-52DE33988308}" type="parTrans">
      <dgm:prSet/>
      <dgm:spPr/>
      <dgm:t>
        <a:bodyPr/>
        <a:lstStyle/>
        <a:p>
          <a:endParaRPr lang="zh-CN" altLang="en-US"/>
        </a:p>
      </dgm:t>
    </dgm:pt>
    <dgm:pt modelId="{503B2E4D-0B42-4248-B828-FD549C4D6E88}" cxnId="{57B52E19-9AD2-4D9F-AE0C-52DE33988308}" type="sibTrans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C1E5B3-7F72-4311-A4D9-FE2B75E1546F}" type="pres">
      <dgm:prSet presAssocID="{FF723A14-AAD1-43D9-9F9C-A16FFE5D0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B52E19-9AD2-4D9F-AE0C-52DE33988308}" srcId="{A97DD3F8-C5FA-4C82-BC8D-6D38A63FE022}" destId="{FF723A14-AAD1-43D9-9F9C-A16FFE5D04D9}" srcOrd="0" destOrd="0" parTransId="{757FC8B0-F8A3-41C3-A5C9-E5F23C88C4D2}" sibTransId="{503B2E4D-0B42-4248-B828-FD549C4D6E88}"/>
    <dgm:cxn modelId="{1C2C1940-3DF6-438D-9EC8-4A6B0135D1CB}" type="presOf" srcId="{FF723A14-AAD1-43D9-9F9C-A16FFE5D04D9}" destId="{5EC1E5B3-7F72-4311-A4D9-FE2B75E1546F}" srcOrd="0" destOrd="0" presId="urn:microsoft.com/office/officeart/2005/8/layout/vList2#4"/>
    <dgm:cxn modelId="{8A4ECDF1-E311-4DC8-A970-803FD8BDD9E2}" type="presOf" srcId="{A97DD3F8-C5FA-4C82-BC8D-6D38A63FE022}" destId="{640577F4-9015-4327-B2E2-A809BABCA66E}" srcOrd="0" destOrd="0" presId="urn:microsoft.com/office/officeart/2005/8/layout/vList2#4"/>
    <dgm:cxn modelId="{8AA14A2E-C3A1-433C-B1B6-E329D1BC7A05}" type="presParOf" srcId="{640577F4-9015-4327-B2E2-A809BABCA66E}" destId="{5EC1E5B3-7F72-4311-A4D9-FE2B75E1546F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#5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zh-CN" altLang="en-US" b="1" dirty="0" smtClean="0"/>
            <a:t>链表容器</a:t>
          </a:r>
          <a:endParaRPr lang="en-US" b="1" dirty="0"/>
        </a:p>
      </dgm:t>
    </dgm:pt>
    <dgm:pt modelId="{1494B05B-95C6-4471-8B3F-C48C92A77830}" cxnId="{D1218433-BE44-4F58-882D-8A18D20350DA}" type="parTrans">
      <dgm:prSet/>
      <dgm:spPr/>
      <dgm:t>
        <a:bodyPr/>
        <a:lstStyle/>
        <a:p>
          <a:endParaRPr lang="zh-CN" altLang="en-US"/>
        </a:p>
      </dgm:t>
    </dgm:pt>
    <dgm:pt modelId="{03748012-34C7-4808-B8B3-D79F3324926F}" cxnId="{D1218433-BE44-4F58-882D-8A18D20350DA}" type="sibTrans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 custLinFactNeighborX="130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E4FACDDC-7224-4ECD-9C32-E6637FD83C7E}" type="presOf" srcId="{293E40AE-758F-4EDC-8C97-5325AE6B433A}" destId="{549571FE-8453-4B9C-889C-4E1DA175796D}" srcOrd="0" destOrd="0" presId="urn:microsoft.com/office/officeart/2005/8/layout/vList2#5"/>
    <dgm:cxn modelId="{9A192374-2E35-43B2-981C-E311CE07314D}" type="presOf" srcId="{4809DE1C-B978-4D81-A339-D9DF7054C7A2}" destId="{0A4750B8-F2ED-44A7-9398-45633A8A0E9F}" srcOrd="0" destOrd="0" presId="urn:microsoft.com/office/officeart/2005/8/layout/vList2#5"/>
    <dgm:cxn modelId="{783B884F-2D8E-4F48-B5A5-82AFE4F91ECB}" type="presParOf" srcId="{549571FE-8453-4B9C-889C-4E1DA175796D}" destId="{0A4750B8-F2ED-44A7-9398-45633A8A0E9F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#6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FF723A14-AAD1-43D9-9F9C-A16FFE5D04D9}">
      <dgm:prSet/>
      <dgm:spPr/>
      <dgm:t>
        <a:bodyPr/>
        <a:lstStyle/>
        <a:p>
          <a:pPr rtl="0"/>
          <a:r>
            <a:rPr lang="zh-CN" altLang="en-US" b="1" dirty="0" smtClean="0"/>
            <a:t>项目难点</a:t>
          </a:r>
          <a:endParaRPr lang="en-US" b="1" dirty="0"/>
        </a:p>
      </dgm:t>
    </dgm:pt>
    <dgm:pt modelId="{757FC8B0-F8A3-41C3-A5C9-E5F23C88C4D2}" cxnId="{57B52E19-9AD2-4D9F-AE0C-52DE33988308}" type="parTrans">
      <dgm:prSet/>
      <dgm:spPr/>
      <dgm:t>
        <a:bodyPr/>
        <a:lstStyle/>
        <a:p>
          <a:endParaRPr lang="zh-CN" altLang="en-US"/>
        </a:p>
      </dgm:t>
    </dgm:pt>
    <dgm:pt modelId="{503B2E4D-0B42-4248-B828-FD549C4D6E88}" cxnId="{57B52E19-9AD2-4D9F-AE0C-52DE33988308}" type="sibTrans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C1E5B3-7F72-4311-A4D9-FE2B75E1546F}" type="pres">
      <dgm:prSet presAssocID="{FF723A14-AAD1-43D9-9F9C-A16FFE5D0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B52E19-9AD2-4D9F-AE0C-52DE33988308}" srcId="{A97DD3F8-C5FA-4C82-BC8D-6D38A63FE022}" destId="{FF723A14-AAD1-43D9-9F9C-A16FFE5D04D9}" srcOrd="0" destOrd="0" parTransId="{757FC8B0-F8A3-41C3-A5C9-E5F23C88C4D2}" sibTransId="{503B2E4D-0B42-4248-B828-FD549C4D6E88}"/>
    <dgm:cxn modelId="{ADD52573-B560-4FA6-BCF8-22041F85A748}" type="presOf" srcId="{FF723A14-AAD1-43D9-9F9C-A16FFE5D04D9}" destId="{5EC1E5B3-7F72-4311-A4D9-FE2B75E1546F}" srcOrd="0" destOrd="0" presId="urn:microsoft.com/office/officeart/2005/8/layout/vList2#6"/>
    <dgm:cxn modelId="{CC2D014F-697A-4371-B228-6E5D803F618B}" type="presOf" srcId="{A97DD3F8-C5FA-4C82-BC8D-6D38A63FE022}" destId="{640577F4-9015-4327-B2E2-A809BABCA66E}" srcOrd="0" destOrd="0" presId="urn:microsoft.com/office/officeart/2005/8/layout/vList2#6"/>
    <dgm:cxn modelId="{44D3C6F9-6CF3-4680-AA57-138212C5C642}" type="presParOf" srcId="{640577F4-9015-4327-B2E2-A809BABCA66E}" destId="{5EC1E5B3-7F72-4311-A4D9-FE2B75E1546F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模板起源</a:t>
          </a:r>
          <a:endParaRPr lang="en-US" sz="1800" b="1" kern="1200" dirty="0"/>
        </a:p>
      </dsp:txBody>
      <dsp:txXfrm>
        <a:off x="22103" y="27482"/>
        <a:ext cx="5464419" cy="408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9172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函数模板</a:t>
          </a:r>
          <a:endParaRPr lang="en-US" sz="1800" b="1" kern="1200" dirty="0"/>
        </a:p>
      </dsp:txBody>
      <dsp:txXfrm>
        <a:off x="22103" y="31275"/>
        <a:ext cx="5464419" cy="408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10761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类模板</a:t>
          </a:r>
          <a:endParaRPr lang="en-US" sz="1800" b="1" kern="1200" dirty="0"/>
        </a:p>
      </dsp:txBody>
      <dsp:txXfrm>
        <a:off x="22103" y="32864"/>
        <a:ext cx="5464419" cy="408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1E5B3-7F72-4311-A4D9-FE2B75E1546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STL</a:t>
          </a:r>
          <a:r>
            <a:rPr lang="zh-CN" altLang="en-US" sz="1800" b="1" kern="1200" dirty="0" smtClean="0"/>
            <a:t>模板库十大容器</a:t>
          </a:r>
          <a:endParaRPr lang="en-US" sz="1800" b="1" kern="1200" dirty="0"/>
        </a:p>
      </dsp:txBody>
      <dsp:txXfrm>
        <a:off x="22103" y="26688"/>
        <a:ext cx="5464419" cy="4085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链表容器</a:t>
          </a:r>
          <a:endParaRPr lang="en-US" sz="1800" b="1" kern="1200" dirty="0"/>
        </a:p>
      </dsp:txBody>
      <dsp:txXfrm>
        <a:off x="22103" y="26688"/>
        <a:ext cx="5464419" cy="4085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1E5B3-7F72-4311-A4D9-FE2B75E1546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项目难点</a:t>
          </a:r>
          <a:endParaRPr lang="en-US" sz="1800" b="1" kern="1200" dirty="0"/>
        </a:p>
      </dsp:txBody>
      <dsp:txXfrm>
        <a:off x="22103" y="26688"/>
        <a:ext cx="5464419" cy="408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AE0B55-7E75-46BE-A6E6-46683D4FA75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4608780-DD0B-41FD-8C57-00BFDB9F820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AAFDEF9-26A1-48E8-AF11-D01DC5E3DEA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1B0CF01-22A4-4986-B9DB-B88318308F2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BBD43E-B538-4F42-AC7B-3EAD0AC36D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 userDrawn="1"/>
        </p:nvSpPr>
        <p:spPr>
          <a:xfrm>
            <a:off x="3786188" y="5500688"/>
            <a:ext cx="5357812" cy="5715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6" descr="Logo(达内-白色)_Link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 rot="5400000">
            <a:off x="3250406" y="-2464593"/>
            <a:ext cx="2643187" cy="914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/>
          </a:p>
        </p:txBody>
      </p:sp>
      <p:grpSp>
        <p:nvGrpSpPr>
          <p:cNvPr id="7" name="组合 12"/>
          <p:cNvGrpSpPr/>
          <p:nvPr userDrawn="1"/>
        </p:nvGrpSpPr>
        <p:grpSpPr bwMode="auto">
          <a:xfrm>
            <a:off x="758825" y="928688"/>
            <a:ext cx="9358313" cy="2786062"/>
            <a:chOff x="571472" y="928670"/>
            <a:chExt cx="9358378" cy="2786082"/>
          </a:xfrm>
        </p:grpSpPr>
        <p:pic>
          <p:nvPicPr>
            <p:cNvPr id="8" name="Picture 2" descr="E:\PPT素材\精选ppt\免费分享的PPT资料\08PPT可用的图片\锐普创意图片\地图\创意商务 (1649)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704" t="26892" r="70505" b="6342"/>
            <a:stretch>
              <a:fillRect/>
            </a:stretch>
          </p:blipFill>
          <p:spPr bwMode="auto">
            <a:xfrm>
              <a:off x="3929058" y="1314436"/>
              <a:ext cx="1500198" cy="2400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71472" y="928670"/>
              <a:ext cx="9358378" cy="22161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800" dirty="0">
                  <a:solidFill>
                    <a:schemeClr val="tx2"/>
                  </a:solidFill>
                  <a:latin typeface="Arial Black" panose="020B0A04020102020204" pitchFamily="34" charset="0"/>
                  <a:ea typeface="+mn-ea"/>
                </a:rPr>
                <a:t>Tar   </a:t>
              </a:r>
              <a:r>
                <a:rPr lang="en-US" altLang="zh-CN" sz="13800" dirty="0" err="1">
                  <a:solidFill>
                    <a:schemeClr val="tx2"/>
                  </a:solidFill>
                  <a:latin typeface="Arial Black" panose="020B0A04020102020204" pitchFamily="34" charset="0"/>
                  <a:ea typeface="+mn-ea"/>
                </a:rPr>
                <a:t>na</a:t>
              </a:r>
              <a:endParaRPr lang="zh-CN" altLang="en-US" sz="13800" dirty="0">
                <a:solidFill>
                  <a:schemeClr val="tx2"/>
                </a:solidFill>
                <a:latin typeface="Arial Black" panose="020B0A04020102020204" pitchFamily="34" charset="0"/>
                <a:ea typeface="+mn-ea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00430" y="5429265"/>
            <a:ext cx="5643570" cy="9286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3744926"/>
            <a:ext cx="7772400" cy="1470025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PPT素材\图片素材\达内素材\封面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07950" y="0"/>
            <a:ext cx="9251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EE011-96FA-436F-81CE-5B8B85B55C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195CE-9CC4-48E3-9BF6-DFED8E7A07C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D939E-D161-488F-AFA2-DBD00A7B11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DF40B-9193-48EE-A1B4-9701BBA9DC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57EF5-6214-4F73-8E7E-B531F11B57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照片\企业答谢会名企素材\达内IT企业联盟部分参会企业logo展示.JPG"/>
          <p:cNvPicPr>
            <a:picLocks noChangeAspect="1" noChangeArrowheads="1"/>
          </p:cNvPicPr>
          <p:nvPr userDrawn="1"/>
        </p:nvPicPr>
        <p:blipFill>
          <a:blip r:embed="rId2"/>
          <a:srcRect r="10490"/>
          <a:stretch>
            <a:fillRect/>
          </a:stretch>
        </p:blipFill>
        <p:spPr bwMode="auto">
          <a:xfrm>
            <a:off x="0" y="0"/>
            <a:ext cx="914400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86191"/>
            <a:ext cx="9144000" cy="1714512"/>
          </a:xfrm>
          <a:prstGeom prst="rect">
            <a:avLst/>
          </a:prstGeom>
          <a:solidFill>
            <a:schemeClr val="tx2">
              <a:alpha val="74000"/>
            </a:schemeClr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18187-6A9D-40A3-AB43-B027B994AD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Logo(达内-白色)_Link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49685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4CF07-EB24-4AAA-A7A3-A8AF90A28D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同侧圆角矩形 4"/>
          <p:cNvSpPr/>
          <p:nvPr userDrawn="1"/>
        </p:nvSpPr>
        <p:spPr>
          <a:xfrm rot="5400000">
            <a:off x="3643313" y="-3286125"/>
            <a:ext cx="928687" cy="8215313"/>
          </a:xfrm>
          <a:prstGeom prst="round2Same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0" y="357166"/>
            <a:ext cx="8201060" cy="9286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428596" y="285729"/>
            <a:ext cx="8201060" cy="928695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99DA8-EFDB-42ED-9295-316AE7BD065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7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2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EED5E16-309F-40FD-B5DD-B2D01C05AD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3" Type="http://schemas.openxmlformats.org/officeDocument/2006/relationships/notesSlide" Target="../notesSlides/notesSlide1.xml"/><Relationship Id="rId32" Type="http://schemas.openxmlformats.org/officeDocument/2006/relationships/slideLayout" Target="../slideLayouts/slideLayout2.xml"/><Relationship Id="rId31" Type="http://schemas.microsoft.com/office/2007/relationships/diagramDrawing" Target="../diagrams/drawing6.xml"/><Relationship Id="rId30" Type="http://schemas.openxmlformats.org/officeDocument/2006/relationships/diagramColors" Target="../diagrams/colors6.xml"/><Relationship Id="rId3" Type="http://schemas.openxmlformats.org/officeDocument/2006/relationships/diagramQuickStyle" Target="../diagrams/quickStyle1.xml"/><Relationship Id="rId29" Type="http://schemas.openxmlformats.org/officeDocument/2006/relationships/diagramQuickStyle" Target="../diagrams/quickStyle6.xml"/><Relationship Id="rId28" Type="http://schemas.openxmlformats.org/officeDocument/2006/relationships/diagramLayout" Target="../diagrams/layout6.xml"/><Relationship Id="rId27" Type="http://schemas.openxmlformats.org/officeDocument/2006/relationships/diagramData" Target="../diagrams/data6.xml"/><Relationship Id="rId26" Type="http://schemas.openxmlformats.org/officeDocument/2006/relationships/image" Target="../media/image10.jpeg"/><Relationship Id="rId25" Type="http://schemas.microsoft.com/office/2007/relationships/diagramDrawing" Target="../diagrams/drawing5.xml"/><Relationship Id="rId24" Type="http://schemas.openxmlformats.org/officeDocument/2006/relationships/diagramColors" Target="../diagrams/colors5.xml"/><Relationship Id="rId23" Type="http://schemas.openxmlformats.org/officeDocument/2006/relationships/diagramQuickStyle" Target="../diagrams/quickStyle5.xml"/><Relationship Id="rId22" Type="http://schemas.openxmlformats.org/officeDocument/2006/relationships/diagramLayout" Target="../diagrams/layout5.xml"/><Relationship Id="rId21" Type="http://schemas.openxmlformats.org/officeDocument/2006/relationships/diagramData" Target="../diagrams/data5.xml"/><Relationship Id="rId20" Type="http://schemas.microsoft.com/office/2007/relationships/diagramDrawing" Target="../diagrams/drawing4.xml"/><Relationship Id="rId2" Type="http://schemas.openxmlformats.org/officeDocument/2006/relationships/diagramLayout" Target="../diagrams/layout1.xml"/><Relationship Id="rId19" Type="http://schemas.openxmlformats.org/officeDocument/2006/relationships/diagramColors" Target="../diagrams/colors4.xml"/><Relationship Id="rId18" Type="http://schemas.openxmlformats.org/officeDocument/2006/relationships/diagramQuickStyle" Target="../diagrams/quickStyle4.xml"/><Relationship Id="rId17" Type="http://schemas.openxmlformats.org/officeDocument/2006/relationships/diagramLayout" Target="../diagrams/layout4.xml"/><Relationship Id="rId16" Type="http://schemas.openxmlformats.org/officeDocument/2006/relationships/diagramData" Target="../diagrams/data4.xml"/><Relationship Id="rId15" Type="http://schemas.microsoft.com/office/2007/relationships/diagramDrawing" Target="../diagrams/drawing3.xml"/><Relationship Id="rId14" Type="http://schemas.openxmlformats.org/officeDocument/2006/relationships/diagramColors" Target="../diagrams/colors3.xml"/><Relationship Id="rId13" Type="http://schemas.openxmlformats.org/officeDocument/2006/relationships/diagramQuickStyle" Target="../diagrams/quickStyle3.xml"/><Relationship Id="rId12" Type="http://schemas.openxmlformats.org/officeDocument/2006/relationships/diagramLayout" Target="../diagrams/layout3.xml"/><Relationship Id="rId11" Type="http://schemas.openxmlformats.org/officeDocument/2006/relationships/diagramData" Target="../diagrams/data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C/C++</a:t>
            </a:r>
            <a:r>
              <a:rPr lang="zh-CN" altLang="en-US" dirty="0" smtClean="0"/>
              <a:t>教学课程</a:t>
            </a:r>
            <a:endParaRPr lang="zh-CN" altLang="en-US" dirty="0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500438" y="5429250"/>
            <a:ext cx="5643562" cy="928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模板和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以及项目难点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编译器隐式推断</a:t>
            </a:r>
            <a:endParaRPr lang="zh-CN" altLang="en-US" dirty="0" smtClean="0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2600" dirty="0" smtClean="0"/>
              <a:t>5</a:t>
            </a:r>
            <a:r>
              <a:rPr lang="zh-CN" altLang="en-US" sz="2600" dirty="0" smtClean="0"/>
              <a:t>）</a:t>
            </a:r>
            <a:r>
              <a:rPr lang="zh-CN" altLang="en-US" sz="2600" dirty="0" smtClean="0"/>
              <a:t>编译器隐式推断</a:t>
            </a:r>
            <a:r>
              <a:rPr lang="zh-CN" altLang="en-US" sz="2600" dirty="0" smtClean="0"/>
              <a:t>类型实参</a:t>
            </a:r>
            <a:endParaRPr lang="zh-CN" altLang="en-US" sz="2600" dirty="0" smtClean="0"/>
          </a:p>
          <a:p>
            <a:pPr eaLnBrk="1" hangingPunct="1">
              <a:buNone/>
            </a:pPr>
            <a:r>
              <a:rPr lang="zh-CN" altLang="en-US" sz="2000" dirty="0" smtClean="0"/>
              <a:t> 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）如果函数模板的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调用形参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类型形参</a:t>
            </a:r>
            <a:r>
              <a:rPr lang="zh-CN" altLang="en-US" sz="2400" dirty="0" smtClean="0"/>
              <a:t>相关。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      </a:t>
            </a:r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template&lt;class T&gt;T Max(T </a:t>
            </a:r>
            <a:r>
              <a:rPr lang="en-US" altLang="zh-CN" sz="2400" dirty="0" err="1" smtClean="0"/>
              <a:t>x,T</a:t>
            </a:r>
            <a:r>
              <a:rPr lang="en-US" altLang="zh-CN" sz="2400" dirty="0" smtClean="0"/>
              <a:t> y){…}</a:t>
            </a:r>
            <a:endParaRPr lang="en-US" altLang="zh-CN" sz="2400" dirty="0" smtClean="0"/>
          </a:p>
          <a:p>
            <a:pPr eaLnBrk="1" hangingPunct="1">
              <a:buNone/>
            </a:pP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）那么在实例化函数模板时即使不显示指明函数模板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      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类型实参</a:t>
            </a:r>
            <a:r>
              <a:rPr lang="zh-CN" altLang="en-US" sz="2400" dirty="0" smtClean="0"/>
              <a:t>，编译器也有能力根据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调用实参的类型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zh-CN" sz="2400" dirty="0" smtClean="0"/>
              <a:t>              </a:t>
            </a:r>
            <a:r>
              <a:rPr lang="zh-CN" altLang="en-US" sz="2400" dirty="0" smtClean="0"/>
              <a:t>隐式推断出正确的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类型实参的类型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              例如：</a:t>
            </a:r>
            <a:r>
              <a:rPr lang="en-US" altLang="zh-CN" sz="2400" dirty="0" smtClean="0"/>
              <a:t>Max(123,456);</a:t>
            </a:r>
            <a:r>
              <a:rPr lang="en-US" altLang="zh-CN" sz="2400" dirty="0" smtClean="0">
                <a:sym typeface="Wingdings" panose="05000000000000000000" pitchFamily="2" charset="2"/>
              </a:rPr>
              <a:t>Max&lt;</a:t>
            </a:r>
            <a:r>
              <a:rPr lang="en-US" altLang="zh-CN" sz="2400" dirty="0" err="1" smtClean="0">
                <a:sym typeface="Wingdings" panose="05000000000000000000" pitchFamily="2" charset="2"/>
              </a:rPr>
              <a:t>int</a:t>
            </a:r>
            <a:r>
              <a:rPr lang="en-US" altLang="zh-CN" sz="2400" dirty="0" smtClean="0">
                <a:sym typeface="Wingdings" panose="05000000000000000000" pitchFamily="2" charset="2"/>
              </a:rPr>
              <a:t>&gt;(123,456);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eaLnBrk="1" hangingPunct="1">
              <a:buNone/>
            </a:pP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）获得和调用普通函数一致的语法表现形式。</a:t>
            </a:r>
            <a:endParaRPr lang="zh-CN" altLang="en-US" sz="2400" dirty="0" smtClean="0"/>
          </a:p>
          <a:p>
            <a:pPr eaLnBrk="1" hangingPunct="1"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函数模板隐式推断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zh-CN" altLang="en-US" sz="2800" dirty="0" smtClean="0"/>
              <a:t>三种情况不能做隐式推断</a:t>
            </a:r>
            <a:endParaRPr lang="zh-CN" altLang="en-US" sz="2800" dirty="0" smtClean="0"/>
          </a:p>
          <a:p>
            <a:pPr eaLnBrk="1" hangingPunct="1">
              <a:buNone/>
              <a:defRPr/>
            </a:pPr>
            <a:r>
              <a:rPr lang="zh-CN" altLang="en-US" dirty="0" smtClean="0"/>
              <a:t>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）调用参数 和 类型参数 不完全相关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  </a:t>
            </a:r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template&lt;class </a:t>
            </a:r>
            <a:r>
              <a:rPr lang="en-US" altLang="zh-CN" sz="2400" dirty="0" err="1" smtClean="0"/>
              <a:t>T,class</a:t>
            </a:r>
            <a:r>
              <a:rPr lang="en-US" altLang="zh-CN" sz="2400" dirty="0" smtClean="0"/>
              <a:t> D&gt;T Max(T </a:t>
            </a:r>
            <a:r>
              <a:rPr lang="en-US" altLang="zh-CN" sz="2400" dirty="0" err="1" smtClean="0"/>
              <a:t>x,T</a:t>
            </a:r>
            <a:r>
              <a:rPr lang="en-US" altLang="zh-CN" sz="2400" dirty="0" smtClean="0"/>
              <a:t> y){}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 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）隐式推断不支持隐式类型转换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  </a:t>
            </a:r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template&lt;class T&gt; T Max(T x, T y){…}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            </a:t>
            </a:r>
            <a:r>
              <a:rPr lang="zh-CN" altLang="en-US" sz="2400" dirty="0" smtClean="0"/>
              <a:t>使用时 ： </a:t>
            </a:r>
            <a:r>
              <a:rPr lang="en-US" altLang="zh-CN" sz="2400" dirty="0" smtClean="0"/>
              <a:t>Max(123,45.6);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  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）返回值类型不支持隐式推断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函数模板扩展</a:t>
            </a:r>
            <a:endParaRPr lang="zh-CN" altLang="en-US" dirty="0" smtClean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）二次编译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 smtClean="0"/>
              <a:t>    </a:t>
            </a:r>
            <a:r>
              <a:rPr lang="zh-CN" altLang="en-US" sz="2400" dirty="0" smtClean="0"/>
              <a:t>编译器对函数模板都会进行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两次编译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2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200" dirty="0" smtClean="0"/>
              <a:t>    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）第一次编译发生在实例化函数模板之前（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产生真正函数实体之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前</a:t>
            </a:r>
            <a:r>
              <a:rPr lang="zh-CN" altLang="en-US" sz="2200" dirty="0" smtClean="0"/>
              <a:t>）</a:t>
            </a:r>
            <a:endParaRPr lang="zh-CN" altLang="en-US" sz="22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200" dirty="0" smtClean="0"/>
              <a:t>             先检查函数模板本身内部代码，查看基本词法是否正确（比</a:t>
            </a:r>
            <a:endParaRPr lang="en-US" altLang="zh-CN" sz="22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200" dirty="0" smtClean="0"/>
              <a:t>             </a:t>
            </a:r>
            <a:r>
              <a:rPr lang="zh-CN" altLang="en-US" sz="2200" dirty="0" smtClean="0"/>
              <a:t>如：函数模板内部出现的所有标识符是否均有出处）对于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已知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     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类型的调用要查看调用是否有效</a:t>
            </a:r>
            <a:r>
              <a:rPr lang="zh-CN" altLang="en-US" sz="2200" dirty="0" smtClean="0"/>
              <a:t>，对于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未知类型调用认为都合理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2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200" dirty="0" smtClean="0"/>
              <a:t>     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）第二次发生在实例化之后（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产生真正函数实体之后</a:t>
            </a:r>
            <a:r>
              <a:rPr lang="zh-CN" altLang="en-US" sz="2200" dirty="0" smtClean="0"/>
              <a:t>）</a:t>
            </a:r>
            <a:endParaRPr lang="zh-CN" altLang="en-US" sz="22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200" dirty="0" smtClean="0"/>
              <a:t>              结合所使用的类型实参，再次检查模板代码，查看所有调</a:t>
            </a:r>
            <a:endParaRPr lang="en-US" altLang="zh-CN" sz="22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200" dirty="0" smtClean="0"/>
              <a:t>              </a:t>
            </a:r>
            <a:r>
              <a:rPr lang="zh-CN" altLang="en-US" sz="2200" dirty="0" smtClean="0"/>
              <a:t>用是否均有效。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函数模板</a:t>
            </a:r>
            <a:endParaRPr lang="zh-CN" altLang="en-US"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2922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 smtClean="0"/>
              <a:t>8</a:t>
            </a:r>
            <a:r>
              <a:rPr lang="zh-CN" altLang="en-US" sz="2800" dirty="0" smtClean="0"/>
              <a:t>）函数模板的重载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 smtClean="0"/>
              <a:t>  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）普通函数和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可实例化出该函数的函数模板</a:t>
            </a:r>
            <a:r>
              <a:rPr lang="zh-CN" altLang="en-US" sz="2200" dirty="0" smtClean="0"/>
              <a:t>构成重载关系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             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数据类型匹配度</a:t>
            </a:r>
            <a:r>
              <a:rPr lang="zh-CN" altLang="en-US" sz="2200" dirty="0" smtClean="0"/>
              <a:t>相同情况下编译器优先选择普通函数。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             除非函数模板可以产生具有更好的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数据类型匹配度</a:t>
            </a:r>
            <a:r>
              <a:rPr lang="zh-CN" altLang="en-US" sz="2200" dirty="0" smtClean="0"/>
              <a:t>的实例。</a:t>
            </a:r>
            <a:endParaRPr lang="zh-CN" altLang="en-US" sz="2200" dirty="0" smtClean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    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函数模板的实例化不支持隐式类型转换</a:t>
            </a:r>
            <a:r>
              <a:rPr lang="zh-CN" altLang="en-US" sz="2200" dirty="0" smtClean="0"/>
              <a:t>但普通函数支持。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        </a:t>
            </a:r>
            <a:r>
              <a:rPr lang="zh-CN" altLang="en-US" sz="2200" dirty="0" smtClean="0"/>
              <a:t>在传递参数时如果需要编译器做隐式类型转换，则编译器选择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        </a:t>
            </a:r>
            <a:r>
              <a:rPr lang="zh-CN" altLang="en-US" sz="2200" dirty="0" smtClean="0"/>
              <a:t>普通函数。</a:t>
            </a:r>
            <a:endParaRPr lang="zh-CN" altLang="en-US" sz="2200" dirty="0" smtClean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    （</a:t>
            </a:r>
            <a:r>
              <a:rPr lang="en-US" altLang="zh-CN" sz="2200" dirty="0" smtClean="0"/>
              <a:t>3 ) </a:t>
            </a:r>
            <a:r>
              <a:rPr lang="zh-CN" altLang="en-US" sz="2200" dirty="0" smtClean="0"/>
              <a:t>可以在实例化时用</a:t>
            </a:r>
            <a:r>
              <a:rPr lang="en-US" altLang="zh-CN" sz="2200" dirty="0" smtClean="0"/>
              <a:t>&lt;&gt;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强行通知</a:t>
            </a:r>
            <a:r>
              <a:rPr lang="zh-CN" altLang="en-US" sz="2200" dirty="0" smtClean="0"/>
              <a:t>编译器选择函数模板。</a:t>
            </a:r>
            <a:endParaRPr lang="zh-CN" altLang="en-US" sz="2200" dirty="0" smtClean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    （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）但是如果让编译器隐式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推断类型</a:t>
            </a:r>
            <a:r>
              <a:rPr lang="zh-CN" altLang="en-US" sz="2200" dirty="0" smtClean="0"/>
              <a:t>，编译器仍然坚持选择约束性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        </a:t>
            </a:r>
            <a:r>
              <a:rPr lang="zh-CN" altLang="en-US" sz="2200" dirty="0" smtClean="0"/>
              <a:t>较强的版本（即更特殊的版本）。</a:t>
            </a: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类模板定义</a:t>
            </a:r>
            <a:endParaRPr lang="zh-CN" altLang="en-US" dirty="0" smtClean="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3000" dirty="0" smtClean="0"/>
              <a:t>三 类模板</a:t>
            </a:r>
            <a:endParaRPr lang="zh-CN" altLang="en-US" sz="25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）类模板的定义</a:t>
            </a:r>
            <a:endParaRPr lang="zh-CN" altLang="en-US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     在类模板内部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“类型形参”</a:t>
            </a:r>
            <a:r>
              <a:rPr lang="zh-CN" altLang="en-US" sz="2200" dirty="0" smtClean="0"/>
              <a:t>可以像其他具体类型一样，用于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成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员变量，成员函数，成员类型（内部类），甚至基类声明</a:t>
            </a:r>
            <a:r>
              <a:rPr lang="zh-CN" altLang="en-US" sz="2200" dirty="0" smtClean="0"/>
              <a:t>。</a:t>
            </a:r>
            <a:endParaRPr lang="zh-CN" altLang="en-US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     </a:t>
            </a:r>
            <a:r>
              <a:rPr lang="en-US" altLang="zh-CN" sz="2200" dirty="0" smtClean="0"/>
              <a:t>template&lt;class </a:t>
            </a:r>
            <a:r>
              <a:rPr lang="zh-CN" altLang="en-US" sz="2200" dirty="0" smtClean="0"/>
              <a:t>类型形参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....&gt; class </a:t>
            </a:r>
            <a:r>
              <a:rPr lang="zh-CN" altLang="en-US" sz="2200" dirty="0" smtClean="0"/>
              <a:t>类模板名｛</a:t>
            </a:r>
            <a:r>
              <a:rPr lang="en-US" altLang="zh-CN" sz="2200" dirty="0" smtClean="0"/>
              <a:t>...</a:t>
            </a:r>
            <a:r>
              <a:rPr lang="zh-CN" altLang="en-US" sz="2200" dirty="0" smtClean="0"/>
              <a:t>｝；</a:t>
            </a:r>
            <a:endParaRPr lang="zh-CN" altLang="en-US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     例如：</a:t>
            </a:r>
            <a:endParaRPr lang="zh-CN" altLang="en-US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     </a:t>
            </a:r>
            <a:r>
              <a:rPr lang="en-US" altLang="zh-CN" sz="2200" dirty="0" smtClean="0"/>
              <a:t>template&lt;class A, class B&gt; 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class </a:t>
            </a:r>
            <a:r>
              <a:rPr lang="en-US" altLang="zh-CN" sz="2200" dirty="0" err="1" smtClean="0"/>
              <a:t>CMath</a:t>
            </a:r>
            <a:r>
              <a:rPr lang="en-US" altLang="zh-CN" sz="2200" dirty="0" smtClean="0"/>
              <a:t> {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</a:t>
            </a:r>
            <a:r>
              <a:rPr lang="en-US" altLang="zh-CN" sz="2200" dirty="0" smtClean="0"/>
              <a:t>public: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      </a:t>
            </a:r>
            <a:r>
              <a:rPr lang="en-US" altLang="zh-CN" sz="2200" dirty="0" smtClean="0"/>
              <a:t>A </a:t>
            </a:r>
            <a:r>
              <a:rPr lang="en-US" altLang="zh-CN" sz="2200" dirty="0" err="1" smtClean="0"/>
              <a:t>m_a</a:t>
            </a:r>
            <a:r>
              <a:rPr lang="en-US" altLang="zh-CN" sz="2200" dirty="0" smtClean="0"/>
              <a:t>;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      </a:t>
            </a:r>
            <a:r>
              <a:rPr lang="en-US" altLang="zh-CN" sz="2200" dirty="0" smtClean="0"/>
              <a:t>B </a:t>
            </a:r>
            <a:r>
              <a:rPr lang="en-US" altLang="zh-CN" sz="2200" dirty="0" err="1" smtClean="0"/>
              <a:t>func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｛</a:t>
            </a:r>
            <a:r>
              <a:rPr lang="en-US" altLang="zh-CN" sz="2200" dirty="0" smtClean="0"/>
              <a:t>....</a:t>
            </a:r>
            <a:r>
              <a:rPr lang="zh-CN" altLang="en-US" sz="2200" dirty="0" smtClean="0"/>
              <a:t>｝</a:t>
            </a:r>
            <a:r>
              <a:rPr lang="en-US" altLang="zh-CN" sz="2200" dirty="0" smtClean="0"/>
              <a:t>; 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};</a:t>
            </a: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类模板定义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725"/>
          </a:xfrm>
        </p:spPr>
        <p:txBody>
          <a:bodyPr>
            <a:normAutofit fontScale="92500"/>
          </a:bodyPr>
          <a:lstStyle/>
          <a:p>
            <a:pPr eaLnBrk="1" hangingPunct="1">
              <a:buNone/>
              <a:defRPr/>
            </a:pPr>
            <a:r>
              <a:rPr lang="zh-CN" altLang="en-US" sz="2600" dirty="0" smtClean="0"/>
              <a:t>如果在类外实现成员函数 ：</a:t>
            </a:r>
            <a:endParaRPr lang="zh-CN" altLang="en-US" sz="2600" dirty="0" smtClean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template&lt;class </a:t>
            </a:r>
            <a:r>
              <a:rPr lang="zh-CN" altLang="en-US" sz="2600" dirty="0" smtClean="0"/>
              <a:t>类型形参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...&gt; </a:t>
            </a:r>
            <a:endParaRPr lang="en-US" altLang="zh-CN" sz="26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返回值类型  类模板名</a:t>
            </a:r>
            <a:r>
              <a:rPr lang="en-US" altLang="zh-CN" sz="2600" dirty="0" smtClean="0"/>
              <a:t>&lt;</a:t>
            </a:r>
            <a:r>
              <a:rPr lang="zh-CN" altLang="en-US" sz="2600" dirty="0" smtClean="0"/>
              <a:t>类型形参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...&gt;::</a:t>
            </a:r>
            <a:r>
              <a:rPr lang="zh-CN" altLang="en-US" sz="2600" dirty="0" smtClean="0"/>
              <a:t>函数名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调用形</a:t>
            </a:r>
            <a:endParaRPr lang="en-US" altLang="zh-CN" sz="26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参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....){  </a:t>
            </a:r>
            <a:r>
              <a:rPr lang="zh-CN" altLang="en-US" sz="2600" dirty="0" smtClean="0"/>
              <a:t>函数体实现； </a:t>
            </a:r>
            <a:r>
              <a:rPr lang="en-US" altLang="zh-CN" sz="2600" dirty="0" smtClean="0"/>
              <a:t>}  </a:t>
            </a:r>
            <a:endParaRPr lang="en-US" altLang="zh-CN" sz="2600" dirty="0" smtClean="0"/>
          </a:p>
          <a:p>
            <a:pPr eaLnBrk="1" hangingPunct="1">
              <a:buNone/>
              <a:defRPr/>
            </a:pPr>
            <a:endParaRPr lang="en-US" altLang="zh-CN" sz="26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例如：</a:t>
            </a:r>
            <a:endParaRPr lang="zh-CN" altLang="en-US" sz="26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       </a:t>
            </a:r>
            <a:r>
              <a:rPr lang="en-US" altLang="zh-CN" sz="2600" dirty="0" smtClean="0"/>
              <a:t>template&lt;class </a:t>
            </a:r>
            <a:r>
              <a:rPr lang="en-US" altLang="zh-CN" sz="2600" dirty="0" err="1" smtClean="0"/>
              <a:t>A,class</a:t>
            </a:r>
            <a:r>
              <a:rPr lang="en-US" altLang="zh-CN" sz="2600" dirty="0" smtClean="0"/>
              <a:t> B&gt; B </a:t>
            </a:r>
            <a:r>
              <a:rPr lang="en-US" altLang="zh-CN" sz="2600" dirty="0" err="1" smtClean="0"/>
              <a:t>CMath</a:t>
            </a:r>
            <a:r>
              <a:rPr lang="en-US" altLang="zh-CN" sz="2600" dirty="0" smtClean="0"/>
              <a:t>&lt;A,B&gt;::</a:t>
            </a:r>
            <a:r>
              <a:rPr lang="en-US" altLang="zh-CN" sz="2600" dirty="0" err="1" smtClean="0"/>
              <a:t>func</a:t>
            </a:r>
            <a:r>
              <a:rPr lang="en-US" altLang="zh-CN" sz="2600" dirty="0" smtClean="0"/>
              <a:t>(){</a:t>
            </a:r>
            <a:endParaRPr lang="en-US" altLang="zh-CN" sz="2600" dirty="0" smtClean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        ........</a:t>
            </a:r>
            <a:r>
              <a:rPr lang="zh-CN" altLang="en-US" sz="2600" dirty="0" smtClean="0"/>
              <a:t>；</a:t>
            </a:r>
            <a:endParaRPr lang="zh-CN" altLang="en-US" sz="26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        </a:t>
            </a:r>
            <a:r>
              <a:rPr lang="en-US" altLang="zh-CN" sz="2600" dirty="0" smtClean="0"/>
              <a:t>}</a:t>
            </a:r>
            <a:endParaRPr lang="en-US" altLang="zh-C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类模板使用</a:t>
            </a:r>
            <a:endParaRPr lang="zh-CN" altLang="en-US" dirty="0" smtClean="0"/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）类模板的使用</a:t>
            </a:r>
            <a:endParaRPr lang="zh-CN" altLang="en-US" sz="2800" dirty="0" smtClean="0"/>
          </a:p>
          <a:p>
            <a:pPr eaLnBrk="1" hangingPunct="1">
              <a:buNone/>
            </a:pPr>
            <a:r>
              <a:rPr lang="zh-CN" altLang="en-US" sz="2000" dirty="0" smtClean="0"/>
              <a:t>     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2400" dirty="0" smtClean="0"/>
              <a:t>使用类模板必须对类模板进行实例化（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产生真正的类</a:t>
            </a:r>
            <a:r>
              <a:rPr lang="zh-CN" altLang="en-US" sz="2400" dirty="0" smtClean="0"/>
              <a:t>）</a:t>
            </a:r>
            <a:endParaRPr lang="zh-CN" altLang="en-US" sz="2400" dirty="0" smtClean="0"/>
          </a:p>
          <a:p>
            <a:pPr eaLnBrk="1" hangingPunct="1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   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类模板本身并不代表一个确定的类型</a:t>
            </a:r>
            <a:r>
              <a:rPr lang="zh-CN" altLang="en-US" sz="2400" dirty="0" smtClean="0"/>
              <a:t>（即不能用于定义对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象），只有通过类型实参实例化成真正的类后才具备类的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语义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即可以定义对象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eaLnBrk="1" hangingPunct="1">
              <a:buNone/>
            </a:pPr>
            <a:r>
              <a:rPr lang="zh-CN" altLang="en-US" sz="2000" dirty="0" smtClean="0"/>
              <a:t>    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类模板成员函数</a:t>
            </a:r>
            <a:endParaRPr lang="zh-CN" altLang="en-US" dirty="0" smtClean="0"/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）类模板被实例化时类模板中的成员函数并没有实例化，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成员函数只有在被调用时才会被实例化</a:t>
            </a:r>
            <a:r>
              <a:rPr lang="zh-CN" altLang="en-US" sz="2400" dirty="0" smtClean="0"/>
              <a:t>（即产生真正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成员函数）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注意：成员虚函数除外</a:t>
            </a:r>
            <a:endParaRPr lang="zh-CN" altLang="en-US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        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某些类型虽然并没有提供类模板所需要的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全部功能</a:t>
            </a:r>
            <a:r>
              <a:rPr lang="zh-CN" altLang="en-US" sz="2400" dirty="0" smtClean="0"/>
              <a:t>但照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样可以实例化类模板，只要不调用那些未提供功能的成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员函数即可。</a:t>
            </a:r>
            <a:endParaRPr lang="zh-CN" altLang="en-US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       </a:t>
            </a:r>
            <a:endParaRPr lang="zh-CN" altLang="en-US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）类模板的类型实参不支持隐式推断。</a:t>
            </a:r>
            <a:endParaRPr lang="zh-CN" altLang="en-US" sz="2400" dirty="0" smtClean="0"/>
          </a:p>
          <a:p>
            <a:pPr eaLnBrk="1" hangingPunct="1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类模板的静态成员</a:t>
            </a:r>
            <a:endParaRPr lang="zh-CN" altLang="en-US" dirty="0" smtClean="0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）类模板的静态成员</a:t>
            </a:r>
            <a:endParaRPr lang="zh-CN" altLang="en-US" sz="28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   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 类模板中的静态成员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即不是每个对象拥有一份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zh-CN" sz="2400" dirty="0" smtClean="0"/>
              <a:t>                       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也不是类模板拥有一份，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而应该是由类模板实例化出的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每一个真正的类各有一份</a:t>
            </a:r>
            <a:r>
              <a:rPr lang="zh-CN" altLang="en-US" sz="2400" dirty="0" smtClean="0"/>
              <a:t>，且为该实例化类定义的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所有对象共享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类模板递归实例化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）类模板的递归实例化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 smtClean="0"/>
              <a:t>    </a:t>
            </a:r>
            <a:r>
              <a:rPr lang="zh-CN" altLang="en-US" sz="2400" dirty="0" smtClean="0"/>
              <a:t> 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）可以使用</a:t>
            </a:r>
            <a:r>
              <a:rPr lang="zh-CN" altLang="en-US" sz="2400" dirty="0" smtClean="0">
                <a:solidFill>
                  <a:srgbClr val="FF0000"/>
                </a:solidFill>
              </a:rPr>
              <a:t>任何类型</a:t>
            </a:r>
            <a:r>
              <a:rPr lang="zh-CN" altLang="en-US" sz="2400" dirty="0" smtClean="0"/>
              <a:t>来实例化类模板，只要这个类型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             </a:t>
            </a:r>
            <a:r>
              <a:rPr lang="zh-CN" altLang="en-US" sz="2400" dirty="0" smtClean="0"/>
              <a:t>提供了类模板所需要的功能。</a:t>
            </a:r>
            <a:endParaRPr lang="zh-CN" altLang="en-US" sz="2400" dirty="0" smtClean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 smtClean="0"/>
              <a:t>   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）由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类模板实例化产生的类</a:t>
            </a:r>
            <a:r>
              <a:rPr lang="zh-CN" altLang="en-US" sz="2400" dirty="0" smtClean="0"/>
              <a:t>也可以用来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实例化类模板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自身</a:t>
            </a:r>
            <a:r>
              <a:rPr lang="zh-CN" altLang="en-US" sz="2400" dirty="0" smtClean="0"/>
              <a:t>，这种做法称之为类模板的递归实例化。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 smtClean="0"/>
              <a:t>    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）通过这种方法可以构建空间上具有递归特性的数据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             </a:t>
            </a:r>
            <a:r>
              <a:rPr lang="zh-CN" altLang="en-US" sz="2400" dirty="0" smtClean="0"/>
              <a:t>结构（例如：多维数组）。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Points</a:t>
            </a:r>
            <a:endParaRPr lang="zh-CN" altLang="en-US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563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474808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500654"/>
            <a:ext cx="5610225" cy="475252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53669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285992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071810"/>
          <a:ext cx="5508625" cy="463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4786322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3929066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26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  <p:graphicFrame>
        <p:nvGraphicFramePr>
          <p:cNvPr id="12" name="图示 11"/>
          <p:cNvGraphicFramePr/>
          <p:nvPr/>
        </p:nvGraphicFramePr>
        <p:xfrm>
          <a:off x="3160702" y="5531369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类模板特化</a:t>
            </a:r>
            <a:endParaRPr lang="zh-CN" altLang="en-US" dirty="0" smtClean="0"/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）类模板的特化（全局特化）</a:t>
            </a:r>
            <a:endParaRPr lang="zh-CN" altLang="en-US" sz="2800" dirty="0" smtClean="0"/>
          </a:p>
          <a:p>
            <a:pPr eaLnBrk="1" hangingPunct="1">
              <a:buNone/>
            </a:pPr>
            <a:r>
              <a:rPr lang="zh-CN" altLang="en-US" dirty="0" smtClean="0"/>
              <a:t>   </a:t>
            </a:r>
            <a:r>
              <a:rPr lang="zh-CN" altLang="en-US" sz="2400" dirty="0" smtClean="0"/>
              <a:t>全类特化 ：特化一个类模板可以特化该类模板所有的成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              </a:t>
            </a:r>
            <a:r>
              <a:rPr lang="zh-CN" altLang="en-US" sz="2400" dirty="0" smtClean="0"/>
              <a:t>员函数，相当于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重新</a:t>
            </a:r>
            <a:r>
              <a:rPr lang="zh-CN" altLang="en-US" sz="2400" dirty="0" smtClean="0"/>
              <a:t>写了一个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针对某种特定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       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数据类型的具体类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声明形式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template&lt;&gt;class </a:t>
            </a:r>
            <a:r>
              <a:rPr lang="zh-CN" altLang="en-US" sz="2400" dirty="0" smtClean="0"/>
              <a:t>类模板名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类型参数</a:t>
            </a:r>
            <a:r>
              <a:rPr lang="en-US" altLang="zh-CN" sz="2400" dirty="0" smtClean="0"/>
              <a:t>1,...&gt;{.....};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例如：          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template&lt;&gt;class </a:t>
            </a:r>
            <a:r>
              <a:rPr lang="en-US" altLang="zh-CN" sz="2400" dirty="0" err="1" smtClean="0"/>
              <a:t>CMath</a:t>
            </a:r>
            <a:r>
              <a:rPr lang="en-US" altLang="zh-CN" sz="2400" dirty="0" smtClean="0"/>
              <a:t>&lt;char*&gt;{.....};</a:t>
            </a:r>
            <a:endParaRPr lang="en-US" altLang="zh-CN" sz="2400" dirty="0" smtClean="0"/>
          </a:p>
          <a:p>
            <a:pPr eaLnBrk="1" hangingPunct="1">
              <a:buNone/>
            </a:pPr>
            <a:endParaRPr lang="zh-CN" altLang="en-US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    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类模板特化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None/>
            </a:pPr>
            <a:r>
              <a:rPr lang="zh-CN" altLang="en-US" sz="2800" dirty="0" smtClean="0"/>
              <a:t>成员特化：类模板特化除了可以对整个类进行特化以外，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还       </a:t>
            </a:r>
            <a:endParaRPr lang="en-US" altLang="zh-CN" sz="2800" dirty="0" smtClean="0"/>
          </a:p>
          <a:p>
            <a:pPr eaLnBrk="1" hangingPunct="1">
              <a:buNone/>
            </a:pPr>
            <a:r>
              <a:rPr lang="en-US" altLang="zh-CN" sz="2800" dirty="0" smtClean="0"/>
              <a:t>                 </a:t>
            </a:r>
            <a:r>
              <a:rPr lang="zh-CN" altLang="en-US" sz="2800" dirty="0" smtClean="0"/>
              <a:t>可以只针对某部分成员函数进行特化。</a:t>
            </a:r>
            <a:endParaRPr lang="en-US" altLang="zh-CN" sz="2800" dirty="0" smtClean="0"/>
          </a:p>
          <a:p>
            <a:pPr eaLnBrk="1" hangingPunct="1">
              <a:buNone/>
            </a:pPr>
            <a:endParaRPr lang="en-US" altLang="zh-CN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声明形式：  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template&lt;&gt;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返回值类型  类模板名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类型参数</a:t>
            </a:r>
            <a:r>
              <a:rPr lang="en-US" altLang="zh-CN" sz="2400" dirty="0" smtClean="0"/>
              <a:t>1,…&gt;::</a:t>
            </a:r>
            <a:r>
              <a:rPr lang="zh-CN" altLang="en-US" sz="2400" dirty="0" smtClean="0"/>
              <a:t>成员函数名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调用参数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...){....}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例如</a:t>
            </a:r>
            <a:r>
              <a:rPr lang="en-US" altLang="zh-CN" sz="2400" dirty="0" smtClean="0"/>
              <a:t>:       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template&lt;&gt; char *const </a:t>
            </a:r>
            <a:r>
              <a:rPr lang="en-US" altLang="zh-CN" sz="2400" dirty="0" err="1" smtClean="0"/>
              <a:t>CMath</a:t>
            </a:r>
            <a:r>
              <a:rPr lang="en-US" altLang="zh-CN" sz="2400" dirty="0" smtClean="0"/>
              <a:t>&lt;char *const&gt;::sum(...){....}</a:t>
            </a:r>
            <a:endParaRPr lang="en-US" altLang="zh-CN" sz="2400" dirty="0" smtClean="0"/>
          </a:p>
          <a:p>
            <a:pPr eaLnBrk="1" hangingPunct="1"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 smtClean="0"/>
              <a:t>6 ) </a:t>
            </a:r>
            <a:r>
              <a:rPr lang="zh-CN" altLang="en-US" sz="2800" dirty="0" smtClean="0"/>
              <a:t>类模板的局部特化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 smtClean="0"/>
              <a:t>     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     </a:t>
            </a:r>
            <a:r>
              <a:rPr lang="zh-CN" altLang="en-US" sz="2800" dirty="0" smtClean="0"/>
              <a:t>类模板的局部特化，除非必要，否则尽量不要特化，因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为特化版本过多容易引发编译器匹配歧义。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类模板类型参数缺省值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800" dirty="0" smtClean="0"/>
              <a:t>7 ) </a:t>
            </a:r>
            <a:r>
              <a:rPr lang="zh-CN" altLang="en-US" sz="2800" dirty="0" smtClean="0"/>
              <a:t>类模板类型形参的缺省值</a:t>
            </a:r>
            <a:endParaRPr lang="zh-CN" altLang="en-US" sz="28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  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）类模板的类型形参可以带缺省值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       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实例化类模板时，如果提供了模板的类型实参则用所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提供的模板的类型实参来实例化类模板，如果没有提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供模板类型实参则用相应的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模板形参的缺省类型</a:t>
            </a:r>
            <a:r>
              <a:rPr lang="zh-CN" altLang="en-US" sz="2400" dirty="0" smtClean="0"/>
              <a:t>来实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例化类模板。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 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）如果类模板的某个类型形参带有缺省值，那么它后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 </a:t>
            </a:r>
            <a:r>
              <a:rPr lang="zh-CN" altLang="en-US" sz="2400" dirty="0" smtClean="0"/>
              <a:t>面的模板形参都必须带有缺省值。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类模板的数值型模板参数</a:t>
            </a:r>
            <a:endParaRPr lang="zh-CN" altLang="en-US" dirty="0" smtClean="0"/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dirty="0" smtClean="0"/>
              <a:t>8</a:t>
            </a:r>
            <a:r>
              <a:rPr lang="zh-CN" altLang="en-US" sz="2800" dirty="0" smtClean="0"/>
              <a:t>）数值形式的模板参数</a:t>
            </a:r>
            <a:endParaRPr lang="zh-CN" altLang="en-US" sz="28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     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类模板的模板参数并不限于类型参数，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普通数值</a:t>
            </a:r>
            <a:r>
              <a:rPr lang="zh-CN" altLang="en-US" sz="2400" dirty="0" smtClean="0"/>
              <a:t>也可以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作为模板的参数。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模板技巧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zh-CN" altLang="en-US" dirty="0" smtClean="0"/>
              <a:t>四 模板技巧</a:t>
            </a: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）模板型类模板成员</a:t>
            </a:r>
            <a:endParaRPr lang="zh-CN" altLang="en-US" sz="2800" dirty="0" smtClean="0"/>
          </a:p>
          <a:p>
            <a:pPr eaLnBrk="1" hangingPunct="1">
              <a:buNone/>
              <a:defRPr/>
            </a:pPr>
            <a:r>
              <a:rPr lang="zh-CN" altLang="en-US" dirty="0" smtClean="0"/>
              <a:t>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）模板型成员变量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类模板的成员变量</a:t>
            </a:r>
            <a:r>
              <a:rPr lang="zh-CN" altLang="en-US" sz="2400" dirty="0" smtClean="0"/>
              <a:t>，但类型是由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一个类模板实例化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的未知类</a:t>
            </a:r>
            <a:r>
              <a:rPr lang="zh-CN" altLang="en-US" sz="2400" dirty="0" smtClean="0"/>
              <a:t>，那么它就是模板型成员变量。</a:t>
            </a: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dirty="0" smtClean="0"/>
              <a:t>         </a:t>
            </a:r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template&lt;class T&gt;class </a:t>
            </a:r>
            <a:r>
              <a:rPr lang="en-US" altLang="zh-CN" sz="2400" dirty="0" err="1" smtClean="0"/>
              <a:t>Arrary</a:t>
            </a:r>
            <a:r>
              <a:rPr lang="en-US" altLang="zh-CN" sz="2400" dirty="0" smtClean="0"/>
              <a:t>{…};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           template&lt;class D&gt;class Sum{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           public: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               </a:t>
            </a:r>
            <a:r>
              <a:rPr lang="en-US" altLang="zh-CN" sz="2400" dirty="0" err="1" smtClean="0"/>
              <a:t>Arrary</a:t>
            </a:r>
            <a:r>
              <a:rPr lang="en-US" altLang="zh-CN" sz="2400" dirty="0" smtClean="0"/>
              <a:t>&lt;D&gt; </a:t>
            </a:r>
            <a:r>
              <a:rPr lang="en-US" altLang="zh-CN" sz="2400" dirty="0" err="1" smtClean="0"/>
              <a:t>m_arr</a:t>
            </a:r>
            <a:r>
              <a:rPr lang="en-US" altLang="zh-CN" sz="2400" dirty="0" smtClean="0"/>
              <a:t>[10]; //</a:t>
            </a:r>
            <a:r>
              <a:rPr lang="zh-CN" altLang="en-US" sz="2400" dirty="0" smtClean="0"/>
              <a:t>模板型成员变量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           }</a:t>
            </a:r>
            <a:r>
              <a:rPr lang="zh-CN" altLang="en-US" sz="2400" dirty="0" smtClean="0"/>
              <a:t>  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模板技巧</a:t>
            </a:r>
            <a:endParaRPr lang="zh-CN" altLang="en-US" dirty="0" smtClean="0"/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buNone/>
            </a:pPr>
            <a:r>
              <a:rPr lang="zh-CN" altLang="en-US" sz="7000" dirty="0" smtClean="0"/>
              <a:t>（</a:t>
            </a:r>
            <a:r>
              <a:rPr lang="en-US" altLang="zh-CN" sz="7000" dirty="0" smtClean="0"/>
              <a:t>2</a:t>
            </a:r>
            <a:r>
              <a:rPr lang="zh-CN" altLang="en-US" sz="7000" dirty="0" smtClean="0"/>
              <a:t>）模板型成员函数</a:t>
            </a:r>
            <a:r>
              <a:rPr lang="en-US" altLang="zh-CN" sz="7000" dirty="0" smtClean="0"/>
              <a:t>(</a:t>
            </a:r>
            <a:r>
              <a:rPr lang="zh-CN" altLang="en-US" sz="7000" b="1" dirty="0" smtClean="0">
                <a:solidFill>
                  <a:srgbClr val="FF0000"/>
                </a:solidFill>
              </a:rPr>
              <a:t>成员函数模板</a:t>
            </a:r>
            <a:r>
              <a:rPr lang="en-US" altLang="zh-CN" sz="7000" dirty="0" smtClean="0"/>
              <a:t>)</a:t>
            </a:r>
            <a:endParaRPr lang="zh-CN" altLang="en-US" sz="7000" dirty="0" smtClean="0"/>
          </a:p>
          <a:p>
            <a:pPr eaLnBrk="1" hangingPunct="1">
              <a:buNone/>
            </a:pPr>
            <a:r>
              <a:rPr lang="zh-CN" altLang="en-US" sz="6000" dirty="0" smtClean="0"/>
              <a:t>         类模板的</a:t>
            </a:r>
            <a:r>
              <a:rPr lang="zh-CN" altLang="en-US" sz="6000" b="1" dirty="0" smtClean="0">
                <a:solidFill>
                  <a:srgbClr val="FF0000"/>
                </a:solidFill>
              </a:rPr>
              <a:t>成员函数模板</a:t>
            </a:r>
            <a:r>
              <a:rPr lang="zh-CN" altLang="en-US" sz="6000" dirty="0" smtClean="0"/>
              <a:t>。</a:t>
            </a:r>
            <a:endParaRPr lang="zh-CN" altLang="en-US" sz="6000" dirty="0" smtClean="0"/>
          </a:p>
          <a:p>
            <a:pPr eaLnBrk="1" hangingPunct="1">
              <a:buNone/>
            </a:pPr>
            <a:r>
              <a:rPr lang="zh-CN" altLang="en-US" sz="6000" dirty="0" smtClean="0"/>
              <a:t>         例如</a:t>
            </a:r>
            <a:r>
              <a:rPr lang="en-US" altLang="zh-CN" sz="6000" dirty="0" smtClean="0"/>
              <a:t>:</a:t>
            </a:r>
            <a:endParaRPr lang="en-US" altLang="zh-CN" sz="6000" dirty="0" smtClean="0"/>
          </a:p>
          <a:p>
            <a:pPr eaLnBrk="1" hangingPunct="1">
              <a:buNone/>
            </a:pPr>
            <a:r>
              <a:rPr lang="en-US" altLang="zh-CN" sz="6000" dirty="0" smtClean="0"/>
              <a:t>            template&lt;class T&gt;class </a:t>
            </a:r>
            <a:r>
              <a:rPr lang="en-US" altLang="zh-CN" sz="6000" dirty="0" err="1" smtClean="0"/>
              <a:t>CMath</a:t>
            </a:r>
            <a:r>
              <a:rPr lang="en-US" altLang="zh-CN" sz="6000" dirty="0" smtClean="0"/>
              <a:t>{</a:t>
            </a:r>
            <a:endParaRPr lang="en-US" altLang="zh-CN" sz="6000" dirty="0" smtClean="0"/>
          </a:p>
          <a:p>
            <a:pPr eaLnBrk="1" hangingPunct="1">
              <a:buNone/>
            </a:pPr>
            <a:r>
              <a:rPr lang="en-US" altLang="zh-CN" sz="6000" dirty="0" smtClean="0"/>
              <a:t>            public:</a:t>
            </a:r>
            <a:endParaRPr lang="en-US" altLang="zh-CN" sz="6000" dirty="0" smtClean="0"/>
          </a:p>
          <a:p>
            <a:pPr eaLnBrk="1" hangingPunct="1">
              <a:buNone/>
            </a:pPr>
            <a:r>
              <a:rPr lang="en-US" altLang="zh-CN" sz="6000" dirty="0" smtClean="0"/>
              <a:t>                 template&lt;class D&gt;void </a:t>
            </a:r>
            <a:r>
              <a:rPr lang="en-US" altLang="zh-CN" sz="6000" dirty="0" err="1" smtClean="0"/>
              <a:t>foo</a:t>
            </a:r>
            <a:r>
              <a:rPr lang="en-US" altLang="zh-CN" sz="6000" dirty="0" smtClean="0"/>
              <a:t>(){......}</a:t>
            </a:r>
            <a:endParaRPr lang="en-US" altLang="zh-CN" sz="6000" dirty="0" smtClean="0"/>
          </a:p>
          <a:p>
            <a:pPr eaLnBrk="1" hangingPunct="1">
              <a:buNone/>
            </a:pPr>
            <a:r>
              <a:rPr lang="en-US" altLang="zh-CN" sz="6000" dirty="0" smtClean="0"/>
              <a:t>            };</a:t>
            </a:r>
            <a:endParaRPr lang="en-US" altLang="zh-CN" sz="6000" dirty="0" smtClean="0"/>
          </a:p>
          <a:p>
            <a:pPr eaLnBrk="1" hangingPunct="1">
              <a:buNone/>
            </a:pPr>
            <a:endParaRPr lang="en-US" altLang="zh-CN" sz="6000" dirty="0" smtClean="0"/>
          </a:p>
          <a:p>
            <a:pPr eaLnBrk="1" hangingPunct="1">
              <a:buNone/>
            </a:pPr>
            <a:r>
              <a:rPr lang="zh-CN" altLang="en-US" sz="6000" dirty="0" smtClean="0"/>
              <a:t>如果在类外实现：</a:t>
            </a:r>
            <a:endParaRPr lang="zh-CN" altLang="en-US" sz="6000" dirty="0" smtClean="0"/>
          </a:p>
          <a:p>
            <a:pPr eaLnBrk="1" hangingPunct="1">
              <a:buNone/>
            </a:pPr>
            <a:r>
              <a:rPr lang="zh-CN" altLang="en-US" sz="6000" dirty="0" smtClean="0"/>
              <a:t>            </a:t>
            </a:r>
            <a:r>
              <a:rPr lang="en-US" altLang="zh-CN" sz="6000" dirty="0" smtClean="0"/>
              <a:t>template&lt;class T&gt;</a:t>
            </a:r>
            <a:endParaRPr lang="en-US" altLang="zh-CN" sz="6000" dirty="0" smtClean="0"/>
          </a:p>
          <a:p>
            <a:pPr eaLnBrk="1" hangingPunct="1">
              <a:buNone/>
            </a:pPr>
            <a:r>
              <a:rPr lang="en-US" altLang="zh-CN" sz="6000" dirty="0" smtClean="0"/>
              <a:t>            template&lt;class D&gt;void </a:t>
            </a:r>
            <a:r>
              <a:rPr lang="en-US" altLang="zh-CN" sz="6000" dirty="0" err="1" smtClean="0"/>
              <a:t>CMath</a:t>
            </a:r>
            <a:r>
              <a:rPr lang="en-US" altLang="zh-CN" sz="6000" dirty="0" smtClean="0"/>
              <a:t>&lt;T&gt;::</a:t>
            </a:r>
            <a:r>
              <a:rPr lang="en-US" altLang="zh-CN" sz="6000" dirty="0" err="1" smtClean="0"/>
              <a:t>foo</a:t>
            </a:r>
            <a:r>
              <a:rPr lang="en-US" altLang="zh-CN" sz="6000" dirty="0" smtClean="0"/>
              <a:t>(){.....}</a:t>
            </a:r>
            <a:endParaRPr lang="zh-CN" altLang="en-US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模板技巧</a:t>
            </a:r>
            <a:endParaRPr lang="zh-CN" altLang="en-US" dirty="0" smtClean="0"/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）模板型成员类型</a:t>
            </a:r>
            <a:endParaRPr lang="zh-CN" altLang="en-US" sz="2800" dirty="0" smtClean="0"/>
          </a:p>
          <a:p>
            <a:pPr eaLnBrk="1" hangingPunct="1">
              <a:buNone/>
            </a:pPr>
            <a:r>
              <a:rPr lang="zh-CN" altLang="en-US" sz="2600" dirty="0" smtClean="0"/>
              <a:t>            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类模板中嵌套的类模板</a:t>
            </a:r>
            <a:endParaRPr lang="zh-CN" altLang="en-US" sz="2600" dirty="0" smtClean="0"/>
          </a:p>
          <a:p>
            <a:pPr eaLnBrk="1" hangingPunct="1">
              <a:buNone/>
            </a:pPr>
            <a:r>
              <a:rPr lang="zh-CN" altLang="en-US" sz="2600" dirty="0" smtClean="0"/>
              <a:t>            例如：</a:t>
            </a:r>
            <a:endParaRPr lang="zh-CN" altLang="en-US" sz="2600" dirty="0" smtClean="0"/>
          </a:p>
          <a:p>
            <a:pPr eaLnBrk="1" hangingPunct="1">
              <a:buNone/>
            </a:pPr>
            <a:r>
              <a:rPr lang="zh-CN" altLang="en-US" sz="2600" dirty="0" smtClean="0"/>
              <a:t>            </a:t>
            </a:r>
            <a:r>
              <a:rPr lang="en-US" altLang="zh-CN" sz="2600" dirty="0" smtClean="0"/>
              <a:t>template&lt;class X&gt;class A{</a:t>
            </a:r>
            <a:endParaRPr lang="en-US" altLang="zh-CN" sz="2600" dirty="0" smtClean="0"/>
          </a:p>
          <a:p>
            <a:pPr eaLnBrk="1" hangingPunct="1">
              <a:buNone/>
            </a:pPr>
            <a:r>
              <a:rPr lang="en-US" altLang="zh-CN" sz="2600" dirty="0" smtClean="0"/>
              <a:t>            public:</a:t>
            </a:r>
            <a:endParaRPr lang="en-US" altLang="zh-CN" sz="2600" dirty="0" smtClean="0"/>
          </a:p>
          <a:p>
            <a:pPr eaLnBrk="1" hangingPunct="1">
              <a:buNone/>
            </a:pPr>
            <a:r>
              <a:rPr lang="en-US" altLang="zh-CN" sz="2600" dirty="0" smtClean="0"/>
              <a:t>               template&lt;class Y&gt;class B{.....};</a:t>
            </a:r>
            <a:endParaRPr lang="en-US" altLang="zh-CN" sz="2600" dirty="0" smtClean="0"/>
          </a:p>
          <a:p>
            <a:pPr eaLnBrk="1" hangingPunct="1">
              <a:buNone/>
            </a:pPr>
            <a:r>
              <a:rPr lang="en-US" altLang="zh-CN" sz="2600" dirty="0" smtClean="0"/>
              <a:t>           };</a:t>
            </a:r>
            <a:endParaRPr lang="zh-CN" altLang="en-US" sz="26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ctrTitle"/>
          </p:nvPr>
        </p:nvSpPr>
        <p:spPr>
          <a:xfrm>
            <a:off x="21590" y="31273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模板技巧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）模板型模板参数</a:t>
            </a:r>
            <a:endParaRPr lang="zh-CN" altLang="en-US" sz="28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   类模板的模板形参也可以是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类模板</a:t>
            </a:r>
            <a:r>
              <a:rPr lang="zh-CN" altLang="en-US" sz="2400" dirty="0" smtClean="0"/>
              <a:t>，可以有缺省值。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template&lt;class T&gt; class </a:t>
            </a:r>
            <a:r>
              <a:rPr lang="en-US" altLang="zh-CN" sz="2400" dirty="0" err="1" smtClean="0"/>
              <a:t>Arrary</a:t>
            </a:r>
            <a:r>
              <a:rPr lang="en-US" altLang="zh-CN" sz="2400" dirty="0" smtClean="0"/>
              <a:t>{….};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template&lt; template&lt;class D&gt;class C=</a:t>
            </a:r>
            <a:r>
              <a:rPr lang="en-US" altLang="zh-CN" sz="2400" dirty="0" err="1" smtClean="0"/>
              <a:t>Arrary</a:t>
            </a:r>
            <a:r>
              <a:rPr lang="en-US" altLang="zh-CN" sz="2400" dirty="0" smtClean="0"/>
              <a:t>&gt;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class Sum{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……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};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模板技巧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None/>
              <a:defRPr/>
            </a:pPr>
            <a:r>
              <a:rPr lang="en-US" altLang="zh-CN" sz="3400" dirty="0" smtClean="0"/>
              <a:t>3</a:t>
            </a:r>
            <a:r>
              <a:rPr lang="zh-CN" altLang="en-US" sz="3400" dirty="0" smtClean="0"/>
              <a:t>）嵌套依赖（这里的模板即是类模板也可是函数模板）</a:t>
            </a:r>
            <a:endParaRPr lang="zh-CN" altLang="en-US" sz="3400" dirty="0" smtClean="0"/>
          </a:p>
          <a:p>
            <a:pPr eaLnBrk="1" hangingPunct="1">
              <a:buNone/>
              <a:defRPr/>
            </a:pPr>
            <a:r>
              <a:rPr lang="zh-CN" altLang="en-US" sz="3100" dirty="0" smtClean="0"/>
              <a:t>    （</a:t>
            </a:r>
            <a:r>
              <a:rPr lang="en-US" altLang="zh-CN" sz="3100" dirty="0" smtClean="0"/>
              <a:t>1</a:t>
            </a:r>
            <a:r>
              <a:rPr lang="zh-CN" altLang="en-US" sz="3100" dirty="0" smtClean="0"/>
              <a:t>）问题 </a:t>
            </a:r>
            <a:r>
              <a:rPr lang="en-US" altLang="zh-CN" sz="3100" dirty="0" smtClean="0"/>
              <a:t>: </a:t>
            </a:r>
            <a:endParaRPr lang="zh-CN" altLang="en-US" sz="3100" dirty="0" smtClean="0"/>
          </a:p>
          <a:p>
            <a:pPr eaLnBrk="1" hangingPunct="1">
              <a:buNone/>
              <a:defRPr/>
            </a:pPr>
            <a:r>
              <a:rPr lang="zh-CN" altLang="en-US" sz="3100" dirty="0" smtClean="0"/>
              <a:t>             由于模板要经过两次编译，在第一次编译模板的</a:t>
            </a:r>
            <a:endParaRPr lang="en-US" altLang="zh-CN" sz="3100" dirty="0" smtClean="0"/>
          </a:p>
          <a:p>
            <a:pPr eaLnBrk="1" hangingPunct="1">
              <a:buNone/>
              <a:defRPr/>
            </a:pPr>
            <a:r>
              <a:rPr lang="en-US" altLang="zh-CN" sz="3100" dirty="0" smtClean="0"/>
              <a:t>             </a:t>
            </a:r>
            <a:r>
              <a:rPr lang="zh-CN" altLang="en-US" sz="3100" dirty="0" smtClean="0"/>
              <a:t>代码时，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模板的类型形参的具体类型尚不明确</a:t>
            </a:r>
            <a:r>
              <a:rPr lang="zh-CN" altLang="en-US" sz="3100" dirty="0" smtClean="0"/>
              <a:t>，</a:t>
            </a:r>
            <a:endParaRPr lang="en-US" altLang="zh-CN" sz="3100" dirty="0" smtClean="0"/>
          </a:p>
          <a:p>
            <a:pPr eaLnBrk="1" hangingPunct="1">
              <a:buNone/>
              <a:defRPr/>
            </a:pPr>
            <a:r>
              <a:rPr lang="en-US" altLang="zh-CN" sz="3100" dirty="0" smtClean="0"/>
              <a:t>             </a:t>
            </a:r>
            <a:r>
              <a:rPr lang="zh-CN" altLang="en-US" sz="3100" dirty="0" smtClean="0"/>
              <a:t>编译器将把模板类型形参的嵌套类型理解为某个未   </a:t>
            </a:r>
            <a:endParaRPr lang="en-US" altLang="zh-CN" sz="3100" dirty="0" smtClean="0"/>
          </a:p>
          <a:p>
            <a:pPr eaLnBrk="1" hangingPunct="1">
              <a:buNone/>
              <a:defRPr/>
            </a:pPr>
            <a:r>
              <a:rPr lang="en-US" altLang="zh-CN" sz="3100" dirty="0" smtClean="0"/>
              <a:t>             </a:t>
            </a:r>
            <a:r>
              <a:rPr lang="zh-CN" altLang="en-US" sz="3100" dirty="0" smtClean="0"/>
              <a:t>知类型的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静态成员变量</a:t>
            </a:r>
            <a:r>
              <a:rPr lang="zh-CN" altLang="en-US" sz="3100" dirty="0" smtClean="0"/>
              <a:t>，因此编译器看到使用这样</a:t>
            </a:r>
            <a:endParaRPr lang="en-US" altLang="zh-CN" sz="3100" dirty="0" smtClean="0"/>
          </a:p>
          <a:p>
            <a:pPr eaLnBrk="1" hangingPunct="1">
              <a:buNone/>
              <a:defRPr/>
            </a:pPr>
            <a:r>
              <a:rPr lang="en-US" altLang="zh-CN" sz="3100" dirty="0" smtClean="0"/>
              <a:t>             </a:t>
            </a:r>
            <a:r>
              <a:rPr lang="zh-CN" altLang="en-US" sz="3100" dirty="0" smtClean="0"/>
              <a:t>的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标识符</a:t>
            </a:r>
            <a:r>
              <a:rPr lang="zh-CN" altLang="en-US" sz="3100" dirty="0" smtClean="0"/>
              <a:t>声明变量时会报告错误，这就叫嵌套依赖。</a:t>
            </a:r>
            <a:endParaRPr lang="en-US" altLang="zh-CN" sz="3100" dirty="0" smtClean="0"/>
          </a:p>
          <a:p>
            <a:pPr eaLnBrk="1" hangingPunct="1">
              <a:buNone/>
              <a:defRPr/>
            </a:pPr>
            <a:endParaRPr lang="zh-CN" altLang="en-US" sz="3100" dirty="0" smtClean="0"/>
          </a:p>
          <a:p>
            <a:pPr eaLnBrk="1" hangingPunct="1">
              <a:buNone/>
              <a:defRPr/>
            </a:pPr>
            <a:r>
              <a:rPr lang="zh-CN" altLang="en-US" sz="3100" dirty="0" smtClean="0"/>
              <a:t>    （</a:t>
            </a:r>
            <a:r>
              <a:rPr lang="en-US" altLang="zh-CN" sz="3100" dirty="0" smtClean="0"/>
              <a:t>2</a:t>
            </a:r>
            <a:r>
              <a:rPr lang="zh-CN" altLang="en-US" sz="3100" dirty="0" smtClean="0"/>
              <a:t>）解决方法</a:t>
            </a:r>
            <a:endParaRPr lang="zh-CN" altLang="en-US" sz="3100" dirty="0" smtClean="0"/>
          </a:p>
          <a:p>
            <a:pPr eaLnBrk="1" hangingPunct="1">
              <a:buNone/>
              <a:defRPr/>
            </a:pPr>
            <a:r>
              <a:rPr lang="zh-CN" altLang="en-US" sz="3100" dirty="0" smtClean="0"/>
              <a:t>            在类型形参的前面增加一个 </a:t>
            </a:r>
            <a:r>
              <a:rPr lang="en-US" altLang="zh-CN" sz="3100" dirty="0" err="1" smtClean="0"/>
              <a:t>typename</a:t>
            </a:r>
            <a:r>
              <a:rPr lang="en-US" altLang="zh-CN" sz="3100" dirty="0" smtClean="0"/>
              <a:t> </a:t>
            </a:r>
            <a:r>
              <a:rPr lang="zh-CN" altLang="en-US" sz="3100" dirty="0" smtClean="0"/>
              <a:t>标识符，意</a:t>
            </a:r>
            <a:endParaRPr lang="en-US" altLang="zh-CN" sz="3100" dirty="0" smtClean="0"/>
          </a:p>
          <a:p>
            <a:pPr eaLnBrk="1" hangingPunct="1">
              <a:buNone/>
              <a:defRPr/>
            </a:pPr>
            <a:r>
              <a:rPr lang="en-US" altLang="zh-CN" sz="3100" dirty="0" smtClean="0"/>
              <a:t>            </a:t>
            </a:r>
            <a:r>
              <a:rPr lang="zh-CN" altLang="en-US" sz="3100" dirty="0" smtClean="0"/>
              <a:t>在告诉编译器其后是一个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类模板的嵌套使用</a:t>
            </a:r>
            <a:r>
              <a:rPr lang="zh-CN" altLang="en-US" sz="3100" dirty="0" smtClean="0"/>
              <a:t>。</a:t>
            </a:r>
            <a:endParaRPr lang="zh-CN" altLang="en-US" sz="3100" dirty="0" smtClean="0"/>
          </a:p>
          <a:p>
            <a:pPr eaLnBrk="1" hangingPunct="1"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模板技巧</a:t>
            </a:r>
            <a:endParaRPr lang="zh-CN" altLang="en-US" dirty="0" smtClean="0"/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92500"/>
          </a:bodyPr>
          <a:lstStyle/>
          <a:p>
            <a:pPr eaLnBrk="1" hangingPunct="1">
              <a:buNone/>
            </a:pPr>
            <a:r>
              <a:rPr lang="en-US" altLang="zh-CN" sz="3000" dirty="0" smtClean="0"/>
              <a:t>4</a:t>
            </a:r>
            <a:r>
              <a:rPr lang="zh-CN" altLang="en-US" sz="3000" dirty="0" smtClean="0"/>
              <a:t>）依赖模板参数访问成员函数模板</a:t>
            </a:r>
            <a:endParaRPr lang="zh-CN" altLang="en-US" sz="3000" dirty="0" smtClean="0"/>
          </a:p>
          <a:p>
            <a:pPr eaLnBrk="1" hangingPunct="1">
              <a:buNone/>
            </a:pPr>
            <a:r>
              <a:rPr lang="zh-CN" altLang="en-US" sz="2600" dirty="0" smtClean="0"/>
              <a:t>     （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）问题 </a:t>
            </a:r>
            <a:r>
              <a:rPr lang="en-US" altLang="zh-CN" sz="2600" dirty="0" smtClean="0"/>
              <a:t>: </a:t>
            </a:r>
            <a:endParaRPr lang="zh-CN" altLang="en-US" sz="2600" dirty="0" smtClean="0"/>
          </a:p>
          <a:p>
            <a:pPr eaLnBrk="1" hangingPunct="1">
              <a:buNone/>
            </a:pPr>
            <a:r>
              <a:rPr lang="zh-CN" altLang="en-US" sz="2600" dirty="0" smtClean="0"/>
              <a:t>              利用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未知类</a:t>
            </a:r>
            <a:r>
              <a:rPr lang="zh-CN" altLang="en-US" sz="2600" dirty="0" smtClean="0"/>
              <a:t>定义的对象来访问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成员函数模板</a:t>
            </a:r>
            <a:r>
              <a:rPr lang="zh-CN" altLang="en-US" sz="2600" dirty="0" smtClean="0"/>
              <a:t>时，编</a:t>
            </a:r>
            <a:endParaRPr lang="en-US" altLang="zh-CN" sz="2600" dirty="0" smtClean="0"/>
          </a:p>
          <a:p>
            <a:pPr eaLnBrk="1" hangingPunct="1">
              <a:buNone/>
            </a:pPr>
            <a:r>
              <a:rPr lang="en-US" altLang="zh-CN" sz="2600" dirty="0" smtClean="0"/>
              <a:t>              </a:t>
            </a:r>
            <a:r>
              <a:rPr lang="zh-CN" altLang="en-US" sz="2600" dirty="0" smtClean="0"/>
              <a:t>译器在第一次编译时无法解析成员函数模板的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类型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zh-CN" sz="2600" b="1" dirty="0" smtClean="0">
                <a:solidFill>
                  <a:srgbClr val="FF0000"/>
                </a:solidFill>
              </a:rPr>
              <a:t>              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参数列表的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&lt;&gt;</a:t>
            </a:r>
            <a:r>
              <a:rPr lang="zh-CN" altLang="en-US" sz="2600" dirty="0" smtClean="0"/>
              <a:t>而报告编译错误。</a:t>
            </a:r>
            <a:endParaRPr lang="en-US" altLang="zh-CN" sz="2600" dirty="0" smtClean="0"/>
          </a:p>
          <a:p>
            <a:pPr eaLnBrk="1" hangingPunct="1">
              <a:buNone/>
            </a:pPr>
            <a:endParaRPr lang="zh-CN" altLang="en-US" sz="2600" dirty="0" smtClean="0"/>
          </a:p>
          <a:p>
            <a:pPr eaLnBrk="1" hangingPunct="1">
              <a:buNone/>
            </a:pPr>
            <a:r>
              <a:rPr lang="zh-CN" altLang="en-US" sz="2600" dirty="0" smtClean="0"/>
              <a:t>     （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）解决方法</a:t>
            </a:r>
            <a:endParaRPr lang="zh-CN" altLang="en-US" sz="2600" dirty="0" smtClean="0"/>
          </a:p>
          <a:p>
            <a:pPr eaLnBrk="1" hangingPunct="1">
              <a:buNone/>
            </a:pPr>
            <a:r>
              <a:rPr lang="zh-CN" altLang="en-US" sz="2600" dirty="0" smtClean="0"/>
              <a:t>              在成员函数模板之前增加</a:t>
            </a:r>
            <a:r>
              <a:rPr lang="en-US" altLang="zh-CN" sz="2600" dirty="0" smtClean="0"/>
              <a:t>template</a:t>
            </a:r>
            <a:r>
              <a:rPr lang="zh-CN" altLang="en-US" sz="2600" dirty="0" smtClean="0"/>
              <a:t>关键字，意在</a:t>
            </a:r>
            <a:endParaRPr lang="en-US" altLang="zh-CN" sz="2600" dirty="0" smtClean="0"/>
          </a:p>
          <a:p>
            <a:pPr eaLnBrk="1" hangingPunct="1">
              <a:buNone/>
            </a:pPr>
            <a:r>
              <a:rPr lang="en-US" altLang="zh-CN" sz="2600" dirty="0" smtClean="0"/>
              <a:t>              </a:t>
            </a:r>
            <a:r>
              <a:rPr lang="zh-CN" altLang="en-US" sz="2600" dirty="0" smtClean="0"/>
              <a:t>告诉编译器其后是一个函数模板实例，编译器就可</a:t>
            </a:r>
            <a:endParaRPr lang="en-US" altLang="zh-CN" sz="2600" dirty="0" smtClean="0"/>
          </a:p>
          <a:p>
            <a:pPr eaLnBrk="1" hangingPunct="1">
              <a:buNone/>
            </a:pPr>
            <a:r>
              <a:rPr lang="en-US" altLang="zh-CN" sz="2600" dirty="0" smtClean="0"/>
              <a:t>              </a:t>
            </a:r>
            <a:r>
              <a:rPr lang="zh-CN" altLang="en-US" sz="2600" dirty="0" smtClean="0"/>
              <a:t>以正确理解</a:t>
            </a:r>
            <a:r>
              <a:rPr lang="en-US" altLang="zh-CN" sz="2600" dirty="0" smtClean="0"/>
              <a:t>&lt;&gt;</a:t>
            </a:r>
            <a:r>
              <a:rPr lang="zh-CN" altLang="en-US" sz="2600" dirty="0" smtClean="0"/>
              <a:t>了。</a:t>
            </a:r>
            <a:endParaRPr lang="zh-CN" altLang="en-US" sz="2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模板起源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/>
              <a:t>一 模板的起源</a:t>
            </a:r>
            <a:endParaRPr lang="zh-CN" altLang="en-US" dirty="0" smtClean="0"/>
          </a:p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 C/C++</a:t>
            </a:r>
            <a:r>
              <a:rPr lang="zh-CN" altLang="en-US" sz="2400" dirty="0" smtClean="0"/>
              <a:t>语言是</a:t>
            </a:r>
            <a:r>
              <a:rPr lang="zh-CN" altLang="en-US" sz="2400" b="1" dirty="0" smtClean="0">
                <a:solidFill>
                  <a:srgbClr val="FF0000"/>
                </a:solidFill>
                <a:uFillTx/>
              </a:rPr>
              <a:t>静态类型</a:t>
            </a:r>
            <a:r>
              <a:rPr lang="zh-CN" altLang="en-US" sz="2400" dirty="0" smtClean="0"/>
              <a:t>语言</a:t>
            </a:r>
            <a:endParaRPr lang="zh-CN" altLang="en-US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）这类语言有很多的数据类型（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/double/float</a:t>
            </a:r>
            <a:r>
              <a:rPr lang="zh-CN" altLang="en-US" sz="2400" dirty="0" smtClean="0"/>
              <a:t>等等</a:t>
            </a:r>
            <a:r>
              <a:rPr lang="en-US" altLang="zh-CN" sz="2400" dirty="0" smtClean="0"/>
              <a:t>...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   </a:t>
            </a:r>
            <a:r>
              <a:rPr lang="zh-CN" altLang="en-US" sz="2400" dirty="0" smtClean="0"/>
              <a:t>在效率和类型安全性的方面是无可比拟的。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   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）这类语言在很大程度上也给程序员编写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通用代码</a:t>
            </a:r>
            <a:r>
              <a:rPr lang="zh-CN" altLang="en-US" sz="2400" dirty="0" smtClean="0"/>
              <a:t>带来瓶颈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   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        使程序员不得不为每一种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数据类型</a:t>
            </a:r>
            <a:r>
              <a:rPr lang="zh-CN" altLang="en-US" sz="2400" dirty="0" smtClean="0"/>
              <a:t>编写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完全相同或几乎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完全相同的代码实现</a:t>
            </a:r>
            <a:r>
              <a:rPr lang="zh-CN" altLang="en-US" sz="2400" dirty="0" smtClean="0"/>
              <a:t>，虽然他们在抽象层面是一致的。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模板技巧</a:t>
            </a:r>
            <a:endParaRPr lang="zh-CN" altLang="en-US" dirty="0" smtClean="0"/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）子模板访问基模板</a:t>
            </a:r>
            <a:endParaRPr lang="zh-CN" altLang="en-US" sz="28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     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）问题</a:t>
            </a:r>
            <a:endParaRPr lang="zh-CN" altLang="en-US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      在子类模板中访问基类模板的成员，编译器在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第一次</a:t>
            </a:r>
            <a:r>
              <a:rPr lang="zh-CN" altLang="en-US" sz="2400" dirty="0" smtClean="0"/>
              <a:t>编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译子类模板时，通常会认为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基类类型不确定（未知类）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  </a:t>
            </a:r>
            <a:r>
              <a:rPr lang="zh-CN" altLang="en-US" sz="2400" dirty="0" smtClean="0"/>
              <a:t>所以只在子类模板和全局域中搜索使用的标识符号。</a:t>
            </a:r>
            <a:endParaRPr lang="en-US" altLang="zh-CN" sz="2400" dirty="0" smtClean="0"/>
          </a:p>
          <a:p>
            <a:pPr eaLnBrk="1" hangingPunct="1">
              <a:buNone/>
            </a:pPr>
            <a:endParaRPr lang="zh-CN" altLang="en-US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    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）解决方法</a:t>
            </a:r>
            <a:endParaRPr lang="zh-CN" altLang="en-US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      在子类模板中可以通过使用作用域限定符或显示使用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this</a:t>
            </a:r>
            <a:r>
              <a:rPr lang="zh-CN" altLang="en-US" sz="2400" dirty="0" smtClean="0"/>
              <a:t>指针。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模板技巧</a:t>
            </a:r>
            <a:endParaRPr lang="zh-CN" altLang="en-US" dirty="0" smtClean="0"/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None/>
            </a:pPr>
            <a:r>
              <a:rPr lang="en-US" altLang="zh-CN" sz="3700" dirty="0" smtClean="0"/>
              <a:t>6</a:t>
            </a:r>
            <a:r>
              <a:rPr lang="zh-CN" altLang="en-US" sz="3700" dirty="0" smtClean="0"/>
              <a:t>）零初始化</a:t>
            </a:r>
            <a:endParaRPr lang="zh-CN" altLang="en-US" sz="3700" dirty="0" smtClean="0"/>
          </a:p>
          <a:p>
            <a:pPr eaLnBrk="1" hangingPunct="1">
              <a:buNone/>
            </a:pPr>
            <a:r>
              <a:rPr lang="zh-CN" altLang="en-US" dirty="0" smtClean="0"/>
              <a:t>  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基本类型不存在缺省构造函数</a:t>
            </a:r>
            <a:r>
              <a:rPr lang="zh-CN" altLang="en-US" dirty="0" smtClean="0"/>
              <a:t>，未被初始化的局部变量都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具有一个</a:t>
            </a:r>
            <a:r>
              <a:rPr lang="zh-CN" altLang="en-US" b="1" dirty="0" smtClean="0">
                <a:solidFill>
                  <a:srgbClr val="FF0000"/>
                </a:solidFill>
              </a:rPr>
              <a:t>不确定的值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a;//</a:t>
            </a:r>
            <a:r>
              <a:rPr lang="zh-CN" altLang="en-US" dirty="0" smtClean="0"/>
              <a:t>值不确定</a:t>
            </a:r>
            <a:endParaRPr lang="zh-CN" altLang="en-US" dirty="0" smtClean="0"/>
          </a:p>
          <a:p>
            <a:pPr eaLnBrk="1" hangingPunct="1">
              <a:buNone/>
            </a:pPr>
            <a:r>
              <a:rPr lang="zh-CN" altLang="en-US" dirty="0" smtClean="0"/>
              <a:t>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类类型由于存在缺省构造函数</a:t>
            </a:r>
            <a:r>
              <a:rPr lang="zh-CN" altLang="en-US" dirty="0" smtClean="0"/>
              <a:t>，在未被初始化的情况下可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以有一个</a:t>
            </a:r>
            <a:r>
              <a:rPr lang="zh-CN" altLang="en-US" b="1" dirty="0" smtClean="0">
                <a:solidFill>
                  <a:srgbClr val="FF0000"/>
                </a:solidFill>
              </a:rPr>
              <a:t>确定的缺省初始化状态</a:t>
            </a:r>
            <a:r>
              <a:rPr lang="zh-CN" altLang="en-US" dirty="0" smtClean="0"/>
              <a:t>。</a:t>
            </a:r>
            <a:r>
              <a:rPr lang="en-US" altLang="zh-CN" dirty="0" smtClean="0"/>
              <a:t>Integer  a;//</a:t>
            </a:r>
            <a:r>
              <a:rPr lang="zh-CN" altLang="en-US" dirty="0" smtClean="0"/>
              <a:t>值确定</a:t>
            </a:r>
            <a:endParaRPr lang="zh-CN" altLang="en-US" dirty="0" smtClean="0"/>
          </a:p>
          <a:p>
            <a:pPr eaLnBrk="1" hangingPunct="1">
              <a:buNone/>
            </a:pPr>
            <a:r>
              <a:rPr lang="zh-CN" altLang="en-US" dirty="0" smtClean="0"/>
              <a:t>           基于以上两点，就会在模板实现中产生不一致的语法语义。</a:t>
            </a:r>
            <a:endParaRPr lang="zh-CN" altLang="en-US" dirty="0" smtClean="0"/>
          </a:p>
          <a:p>
            <a:pPr eaLnBrk="1" hangingPunct="1">
              <a:buNone/>
            </a:pPr>
            <a:r>
              <a:rPr lang="zh-CN" altLang="en-US" dirty="0" smtClean="0"/>
              <a:t>  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）显示缺省构造</a:t>
            </a:r>
            <a:endParaRPr lang="zh-CN" altLang="en-US" dirty="0" smtClean="0"/>
          </a:p>
          <a:p>
            <a:pPr eaLnBrk="1" hangingPunct="1">
              <a:buNone/>
            </a:pPr>
            <a:r>
              <a:rPr lang="zh-CN" altLang="en-US" dirty="0" smtClean="0"/>
              <a:t>            如果希望模板中，所有类型参数的变量，无论是类类型还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是基本类型都以缺省方式获得初始化，就必须对其进行显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示的缺省构造</a:t>
            </a:r>
            <a:r>
              <a:rPr lang="en-US" altLang="zh-CN" dirty="0" smtClean="0"/>
              <a:t>T()</a:t>
            </a:r>
            <a:endParaRPr lang="en-US" altLang="zh-CN" dirty="0" smtClean="0"/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对于类模板可以在其缺省构造函数的</a:t>
            </a:r>
            <a:r>
              <a:rPr lang="zh-CN" altLang="en-US" b="1" dirty="0" smtClean="0">
                <a:solidFill>
                  <a:srgbClr val="FF0000"/>
                </a:solidFill>
              </a:rPr>
              <a:t>初始化表</a:t>
            </a:r>
            <a:r>
              <a:rPr lang="zh-CN" altLang="en-US" dirty="0" smtClean="0"/>
              <a:t>中对每个成员变量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显示的初始化，无论是类类型还是基本类型。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模板技巧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None/>
              <a:defRPr/>
            </a:pPr>
            <a:r>
              <a:rPr lang="en-US" altLang="zh-CN" sz="3700" dirty="0" smtClean="0"/>
              <a:t>7</a:t>
            </a:r>
            <a:r>
              <a:rPr lang="zh-CN" altLang="en-US" sz="3700" dirty="0" smtClean="0"/>
              <a:t>）类模板中的成员虚函数</a:t>
            </a:r>
            <a:endParaRPr lang="zh-CN" altLang="en-US" sz="3700" dirty="0" smtClean="0"/>
          </a:p>
          <a:p>
            <a:pPr eaLnBrk="1" hangingPunct="1">
              <a:buNone/>
              <a:defRPr/>
            </a:pPr>
            <a:r>
              <a:rPr lang="zh-CN" altLang="en-US" dirty="0" smtClean="0"/>
              <a:t>   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类模板</a:t>
            </a:r>
            <a:r>
              <a:rPr lang="zh-CN" altLang="en-US" dirty="0" smtClean="0"/>
              <a:t>中的</a:t>
            </a:r>
            <a:r>
              <a:rPr lang="zh-CN" altLang="en-US" b="1" dirty="0" smtClean="0">
                <a:solidFill>
                  <a:srgbClr val="FF0000"/>
                </a:solidFill>
              </a:rPr>
              <a:t>普通成员函数可以是</a:t>
            </a:r>
            <a:r>
              <a:rPr lang="zh-CN" altLang="en-US" dirty="0" smtClean="0"/>
              <a:t>虚函数（即可以为类模板       </a:t>
            </a: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定义成员虚函数），和普通类的成员虚函数一样，类模</a:t>
            </a: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板的成员虚函数也可以表现出</a:t>
            </a:r>
            <a:r>
              <a:rPr lang="zh-CN" altLang="en-US" b="1" dirty="0" smtClean="0">
                <a:solidFill>
                  <a:srgbClr val="FF0000"/>
                </a:solidFill>
              </a:rPr>
              <a:t>多态性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buNone/>
              <a:defRPr/>
            </a:pPr>
            <a:endParaRPr lang="zh-CN" altLang="en-US" dirty="0" smtClean="0"/>
          </a:p>
          <a:p>
            <a:pPr eaLnBrk="1" hangingPunct="1">
              <a:buNone/>
              <a:defRPr/>
            </a:pPr>
            <a:r>
              <a:rPr lang="zh-CN" altLang="en-US" dirty="0" smtClean="0"/>
              <a:t> 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b="1" dirty="0" smtClean="0">
                <a:solidFill>
                  <a:srgbClr val="FF0000"/>
                </a:solidFill>
              </a:rPr>
              <a:t>类模板</a:t>
            </a:r>
            <a:r>
              <a:rPr lang="zh-CN" altLang="en-US" dirty="0" smtClean="0"/>
              <a:t>中的</a:t>
            </a:r>
            <a:r>
              <a:rPr lang="zh-CN" altLang="en-US" b="1" dirty="0" smtClean="0">
                <a:solidFill>
                  <a:srgbClr val="FF0000"/>
                </a:solidFill>
              </a:rPr>
              <a:t>成员函数模板不可以是</a:t>
            </a:r>
            <a:r>
              <a:rPr lang="zh-CN" altLang="en-US" dirty="0" smtClean="0"/>
              <a:t>虚函数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根据成员虚函数的多态机制，需要一个虚函数表（表中</a:t>
            </a: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保存成员虚函数的入口地址），而</a:t>
            </a:r>
            <a:r>
              <a:rPr lang="zh-CN" altLang="en-US" b="1" dirty="0" smtClean="0">
                <a:solidFill>
                  <a:srgbClr val="FF0000"/>
                </a:solidFill>
              </a:rPr>
              <a:t>这个表是编译器在实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例化类模板时就产生</a:t>
            </a:r>
            <a:r>
              <a:rPr lang="zh-CN" altLang="en-US" dirty="0" smtClean="0"/>
              <a:t>，类的成员函数模板的实例化（即</a:t>
            </a: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产生真正的函数实体）需要编译器处理完调用后才会完</a:t>
            </a: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成，这时才出现成员虚函数的地址。</a:t>
            </a: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总结：</a:t>
            </a:r>
            <a:endParaRPr lang="zh-CN" altLang="en-US" dirty="0" smtClean="0"/>
          </a:p>
          <a:p>
            <a:pPr eaLnBrk="1" hangingPunct="1">
              <a:buNone/>
              <a:defRPr/>
            </a:pPr>
            <a:r>
              <a:rPr lang="zh-CN" altLang="en-US" dirty="0" smtClean="0"/>
              <a:t>         成员函数模板的延迟编译 阻碍了虚函数表的静态构建。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自制链表容器</a:t>
            </a:r>
            <a:endParaRPr lang="zh-CN" altLang="en-US" dirty="0" smtClean="0"/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zh-CN" altLang="en-US" sz="2800" dirty="0" smtClean="0"/>
              <a:t>五 自制基本链表容器</a:t>
            </a:r>
            <a:endParaRPr lang="en-US" altLang="zh-CN" sz="2800" dirty="0" smtClean="0"/>
          </a:p>
          <a:p>
            <a:pPr eaLnBrk="1" hangingPunct="1">
              <a:buNone/>
            </a:pPr>
            <a:r>
              <a:rPr lang="en-US" altLang="zh-CN" sz="2800" dirty="0" smtClean="0"/>
              <a:t>  </a:t>
            </a:r>
            <a:r>
              <a:rPr lang="en-US" altLang="zh-CN" sz="2400" dirty="0" smtClean="0"/>
              <a:t> 1</a:t>
            </a:r>
            <a:r>
              <a:rPr lang="zh-CN" altLang="en-US" sz="2400" dirty="0" smtClean="0"/>
              <a:t>）实现功能：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缺省构造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拷贝构造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析构函数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输出流缓冲重载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push_back</a:t>
            </a:r>
            <a:r>
              <a:rPr lang="en-US" altLang="zh-CN" sz="2400" dirty="0" smtClean="0"/>
              <a:t> / </a:t>
            </a:r>
            <a:r>
              <a:rPr lang="en-US" altLang="zh-CN" sz="2400" dirty="0" err="1" smtClean="0"/>
              <a:t>pop_back</a:t>
            </a:r>
            <a:r>
              <a:rPr lang="en-US" altLang="zh-CN" sz="2400" dirty="0" smtClean="0"/>
              <a:t> – </a:t>
            </a:r>
            <a:r>
              <a:rPr lang="zh-CN" altLang="en-US" sz="2400" dirty="0" smtClean="0"/>
              <a:t>尾部添加删除节点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push_front</a:t>
            </a:r>
            <a:r>
              <a:rPr lang="en-US" altLang="zh-CN" sz="2400" dirty="0" smtClean="0"/>
              <a:t> / </a:t>
            </a:r>
            <a:r>
              <a:rPr lang="en-US" altLang="zh-CN" sz="2400" dirty="0" err="1" smtClean="0"/>
              <a:t>pop_front</a:t>
            </a:r>
            <a:r>
              <a:rPr lang="en-US" altLang="zh-CN" sz="2400" dirty="0" smtClean="0"/>
              <a:t> – </a:t>
            </a:r>
            <a:r>
              <a:rPr lang="zh-CN" altLang="en-US" sz="2400" dirty="0" smtClean="0"/>
              <a:t>首部添加删除节点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front / back – </a:t>
            </a:r>
            <a:r>
              <a:rPr lang="zh-CN" altLang="en-US" sz="2400" dirty="0" smtClean="0"/>
              <a:t>获取 首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尾部的元素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clear / empty – </a:t>
            </a:r>
            <a:r>
              <a:rPr lang="zh-CN" altLang="en-US" sz="2400" dirty="0" smtClean="0"/>
              <a:t>清空链表 </a:t>
            </a:r>
            <a:r>
              <a:rPr lang="en-US" altLang="zh-CN" sz="2400" dirty="0" smtClean="0"/>
              <a:t>/ </a:t>
            </a:r>
            <a:r>
              <a:rPr lang="zh-CN" altLang="en-US" sz="2400" dirty="0" smtClean="0"/>
              <a:t>判空链表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size – </a:t>
            </a:r>
            <a:r>
              <a:rPr lang="zh-CN" altLang="en-US" sz="2400" dirty="0" smtClean="0"/>
              <a:t>获取链表大小（节点个数）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自制链表容器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）自制迭代器：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定义：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 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）迭代器就是一个类（迭代类）对象。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 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）通过对这个对象进行操作（例如 </a:t>
            </a:r>
            <a:r>
              <a:rPr lang="en-US" altLang="zh-CN" sz="2400" dirty="0" smtClean="0"/>
              <a:t>++/--</a:t>
            </a:r>
            <a:r>
              <a:rPr lang="zh-CN" altLang="en-US" sz="2400" dirty="0" smtClean="0"/>
              <a:t>）可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               </a:t>
            </a:r>
            <a:r>
              <a:rPr lang="zh-CN" altLang="en-US" sz="2400" dirty="0" smtClean="0"/>
              <a:t>以对链表容器进行某种程度（全局或局部）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               </a:t>
            </a:r>
            <a:r>
              <a:rPr lang="zh-CN" altLang="en-US" sz="2400" dirty="0" smtClean="0"/>
              <a:t>的遍历。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 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）这样可以使用户不必关心链表容器的内部结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                </a:t>
            </a:r>
            <a:r>
              <a:rPr lang="zh-CN" altLang="en-US" sz="2400" dirty="0" smtClean="0"/>
              <a:t>构。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）迭代器类型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iterator</a:t>
            </a:r>
            <a:r>
              <a:rPr lang="en-US" altLang="zh-CN" sz="2400" dirty="0" smtClean="0"/>
              <a:t> / </a:t>
            </a:r>
            <a:r>
              <a:rPr lang="en-US" altLang="zh-CN" sz="2400" dirty="0" err="1" smtClean="0"/>
              <a:t>const_iterator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自制链表容器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）查找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利用</a:t>
            </a:r>
            <a:r>
              <a:rPr lang="en-US" altLang="zh-CN" sz="2400" dirty="0" smtClean="0"/>
              <a:t>==</a:t>
            </a:r>
            <a:r>
              <a:rPr lang="zh-CN" altLang="en-US" sz="2400" dirty="0" smtClean="0"/>
              <a:t>实现比较查找</a:t>
            </a:r>
            <a:endParaRPr lang="en-US" altLang="zh-CN" sz="2400" dirty="0" smtClean="0"/>
          </a:p>
          <a:p>
            <a:pPr eaLnBrk="1" hangingPunct="1">
              <a:buNone/>
            </a:pP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5</a:t>
            </a:r>
            <a:r>
              <a:rPr lang="zh-CN" altLang="en-US" sz="2400" dirty="0" smtClean="0"/>
              <a:t>）排序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利用 </a:t>
            </a:r>
            <a:r>
              <a:rPr lang="en-US" altLang="zh-CN" sz="2400" dirty="0" smtClean="0"/>
              <a:t>&lt; </a:t>
            </a:r>
            <a:r>
              <a:rPr lang="zh-CN" altLang="en-US" sz="2400" dirty="0" smtClean="0"/>
              <a:t>实现排序</a:t>
            </a:r>
            <a:endParaRPr lang="en-US" altLang="zh-CN" sz="2400" dirty="0" smtClean="0"/>
          </a:p>
          <a:p>
            <a:pPr eaLnBrk="1" hangingPunct="1">
              <a:buNone/>
            </a:pP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利用比较器实现排序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STL</a:t>
            </a:r>
            <a:r>
              <a:rPr lang="zh-CN" altLang="en-US" dirty="0" smtClean="0"/>
              <a:t>容器介绍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  <a:defRPr/>
            </a:pPr>
            <a:r>
              <a:rPr lang="zh-CN" altLang="en-US" dirty="0" smtClean="0"/>
              <a:t>六 </a:t>
            </a:r>
            <a:r>
              <a:rPr lang="en-US" altLang="zh-CN" dirty="0" smtClean="0"/>
              <a:t>STL</a:t>
            </a:r>
            <a:r>
              <a:rPr lang="zh-CN" altLang="en-US" dirty="0" smtClean="0"/>
              <a:t>（标准模板库）</a:t>
            </a: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STL</a:t>
            </a:r>
            <a:r>
              <a:rPr lang="zh-CN" altLang="en-US" sz="2400" dirty="0" smtClean="0"/>
              <a:t>的概念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   全称为 </a:t>
            </a:r>
            <a:r>
              <a:rPr lang="en-US" altLang="zh-CN" sz="2400" dirty="0" smtClean="0"/>
              <a:t>Standard Template Library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STL</a:t>
            </a:r>
            <a:r>
              <a:rPr lang="zh-CN" altLang="en-US" sz="2400" dirty="0" smtClean="0"/>
              <a:t>的作用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  首先</a:t>
            </a:r>
            <a:r>
              <a:rPr lang="en-US" altLang="zh-CN" sz="2400" dirty="0" smtClean="0"/>
              <a:t>STL</a:t>
            </a:r>
            <a:r>
              <a:rPr lang="zh-CN" altLang="en-US" sz="2400" dirty="0" smtClean="0"/>
              <a:t>并不是语言的一部分（一开始并没有）它就是一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个工具库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没有这个工具时程序员写程序都要自己做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（例如：数据结构中的 链表，堆栈</a:t>
            </a:r>
            <a:r>
              <a:rPr lang="en-US" altLang="zh-CN" sz="2400" dirty="0" smtClean="0"/>
              <a:t>...</a:t>
            </a:r>
            <a:r>
              <a:rPr lang="zh-CN" altLang="en-US" sz="2400" dirty="0" smtClean="0"/>
              <a:t>）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 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STL</a:t>
            </a:r>
            <a:r>
              <a:rPr lang="zh-CN" altLang="en-US" sz="2400" dirty="0" smtClean="0"/>
              <a:t>模板库内部使用模板使操作更加泛化</a:t>
            </a:r>
            <a:r>
              <a:rPr lang="en-US" altLang="zh-CN" sz="2400" dirty="0" smtClean="0"/>
              <a:t>, STL</a:t>
            </a:r>
            <a:r>
              <a:rPr lang="zh-CN" altLang="en-US" sz="2400" dirty="0" smtClean="0"/>
              <a:t>内部两大部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分构成（容器和泛型算法）</a:t>
            </a:r>
            <a:endParaRPr lang="en-US" altLang="zh-CN" sz="2400" dirty="0" smtClean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STL</a:t>
            </a:r>
            <a:r>
              <a:rPr lang="zh-CN" altLang="en-US" dirty="0" smtClean="0"/>
              <a:t>容器介绍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>
            <a:normAutofit fontScale="92500"/>
          </a:bodyPr>
          <a:lstStyle/>
          <a:p>
            <a:pPr eaLnBrk="1" hangingPunct="1">
              <a:buNone/>
              <a:defRPr/>
            </a:pPr>
            <a:r>
              <a:rPr lang="en-US" altLang="zh-CN" sz="3000" dirty="0" smtClean="0"/>
              <a:t>3</a:t>
            </a:r>
            <a:r>
              <a:rPr lang="zh-CN" altLang="en-US" sz="3000" dirty="0" smtClean="0"/>
              <a:t>） 数组和链表优缺点</a:t>
            </a:r>
            <a:endParaRPr lang="zh-CN" altLang="en-US" sz="30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    （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）数组</a:t>
            </a:r>
            <a:endParaRPr lang="zh-CN" altLang="en-US" sz="26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         优点：随即访问方便，速度快效率高。</a:t>
            </a:r>
            <a:endParaRPr lang="zh-CN" altLang="en-US" sz="26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         缺点：插入删除不方便</a:t>
            </a:r>
            <a:r>
              <a:rPr lang="en-US" altLang="zh-CN" sz="2600" dirty="0" smtClean="0"/>
              <a:t>,</a:t>
            </a:r>
            <a:r>
              <a:rPr lang="zh-CN" altLang="en-US" sz="2600" dirty="0" smtClean="0"/>
              <a:t>效率低（内存空间分布的限制）</a:t>
            </a:r>
            <a:endParaRPr lang="zh-CN" altLang="en-US" sz="26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    （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）链表</a:t>
            </a:r>
            <a:endParaRPr lang="zh-CN" altLang="en-US" sz="26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         优点：插入删除操作方便，效率高。</a:t>
            </a:r>
            <a:endParaRPr lang="zh-CN" altLang="en-US" sz="26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         缺点：随即访问不方便效率低，往往就是通过在遍历</a:t>
            </a:r>
            <a:endParaRPr lang="en-US" altLang="zh-CN" sz="2600" dirty="0" smtClean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                </a:t>
            </a:r>
            <a:r>
              <a:rPr lang="zh-CN" altLang="en-US" sz="2600" dirty="0" smtClean="0"/>
              <a:t>过程中对给定的条件进行检测。</a:t>
            </a:r>
            <a:endParaRPr lang="zh-CN" altLang="en-US" sz="26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总结：   </a:t>
            </a:r>
            <a:r>
              <a:rPr lang="en-US" altLang="zh-CN" sz="2600" dirty="0" smtClean="0"/>
              <a:t>STL</a:t>
            </a:r>
            <a:r>
              <a:rPr lang="zh-CN" altLang="en-US" sz="2600" dirty="0" smtClean="0"/>
              <a:t>模板库中所提供的容器类</a:t>
            </a:r>
            <a:r>
              <a:rPr lang="en-US" altLang="zh-CN" sz="2600" dirty="0" smtClean="0"/>
              <a:t>,</a:t>
            </a:r>
            <a:r>
              <a:rPr lang="zh-CN" altLang="en-US" sz="2600" dirty="0" smtClean="0"/>
              <a:t>结合了数组和链表的</a:t>
            </a:r>
            <a:endParaRPr lang="en-US" altLang="zh-CN" sz="26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             优缺点，使用户从</a:t>
            </a:r>
            <a:r>
              <a:rPr lang="zh-CN" altLang="en-US" sz="2600" smtClean="0"/>
              <a:t>诸如内存管理的</a:t>
            </a:r>
            <a:r>
              <a:rPr lang="zh-CN" altLang="en-US" sz="2600" dirty="0" smtClean="0"/>
              <a:t>细节中得以解脱</a:t>
            </a:r>
            <a:endParaRPr lang="en-US" altLang="zh-CN" sz="2600" dirty="0" smtClean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         </a:t>
            </a:r>
            <a:r>
              <a:rPr lang="zh-CN" altLang="en-US" sz="2600" dirty="0" smtClean="0"/>
              <a:t>（对数组和链表的操作进行了封装）</a:t>
            </a:r>
            <a:endParaRPr lang="zh-CN" altLang="en-US" sz="2600" dirty="0" smtClean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STL</a:t>
            </a:r>
            <a:r>
              <a:rPr lang="zh-CN" altLang="en-US" dirty="0" smtClean="0"/>
              <a:t>容器介绍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 eaLnBrk="1" hangingPunct="1">
              <a:buNone/>
              <a:defRPr/>
            </a:pPr>
            <a:r>
              <a:rPr lang="en-US" altLang="zh-CN" sz="3000" dirty="0" smtClean="0"/>
              <a:t>4</a:t>
            </a:r>
            <a:r>
              <a:rPr lang="zh-CN" altLang="en-US" sz="3000" dirty="0" smtClean="0"/>
              <a:t>） 十大容器</a:t>
            </a:r>
            <a:endParaRPr lang="zh-CN" altLang="en-US" sz="30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  （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）向量（</a:t>
            </a:r>
            <a:r>
              <a:rPr lang="en-US" altLang="zh-CN" sz="2600" dirty="0" smtClean="0"/>
              <a:t>vector</a:t>
            </a:r>
            <a:r>
              <a:rPr lang="zh-CN" altLang="en-US" sz="2600" dirty="0" smtClean="0"/>
              <a:t>）：类似数组（内部是线性存储）支持</a:t>
            </a:r>
            <a:r>
              <a:rPr lang="en-US" altLang="zh-CN" sz="2600" dirty="0" smtClean="0"/>
              <a:t>       </a:t>
            </a:r>
            <a:endParaRPr lang="en-US" altLang="zh-CN" sz="2600" dirty="0" smtClean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        </a:t>
            </a:r>
            <a:r>
              <a:rPr lang="zh-CN" altLang="en-US" sz="2600" dirty="0" smtClean="0"/>
              <a:t>下标访问，在尾部添加和删除元素效率高，中间执行</a:t>
            </a:r>
            <a:endParaRPr lang="en-US" altLang="zh-CN" sz="2600" dirty="0" smtClean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        </a:t>
            </a:r>
            <a:r>
              <a:rPr lang="zh-CN" altLang="en-US" sz="2600" dirty="0" smtClean="0"/>
              <a:t>添加删除操作可以，但效率很低。</a:t>
            </a:r>
            <a:endParaRPr lang="zh-CN" altLang="en-US" sz="26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  （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）双端队列</a:t>
            </a:r>
            <a:r>
              <a:rPr lang="en-US" altLang="zh-CN" sz="2600" dirty="0" smtClean="0"/>
              <a:t>( </a:t>
            </a:r>
            <a:r>
              <a:rPr lang="en-US" altLang="zh-CN" sz="2600" dirty="0" err="1" smtClean="0"/>
              <a:t>deque</a:t>
            </a:r>
            <a:r>
              <a:rPr lang="en-US" altLang="zh-CN" sz="2600" dirty="0" smtClean="0"/>
              <a:t> ) : </a:t>
            </a:r>
            <a:r>
              <a:rPr lang="zh-CN" altLang="en-US" sz="2600" dirty="0" smtClean="0"/>
              <a:t>支持下标访问（头尾两端都支持   </a:t>
            </a:r>
            <a:endParaRPr lang="en-US" altLang="zh-CN" sz="2600" dirty="0" smtClean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        </a:t>
            </a:r>
            <a:r>
              <a:rPr lang="zh-CN" altLang="en-US" sz="2600" dirty="0" smtClean="0"/>
              <a:t>添加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删除操作）</a:t>
            </a:r>
            <a:endParaRPr lang="en-US" altLang="zh-CN" sz="26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  （</a:t>
            </a:r>
            <a:r>
              <a:rPr lang="en-US" altLang="zh-CN" sz="2600" dirty="0" smtClean="0"/>
              <a:t>3</a:t>
            </a:r>
            <a:r>
              <a:rPr lang="zh-CN" altLang="en-US" sz="2600" dirty="0" smtClean="0"/>
              <a:t>）列表（</a:t>
            </a:r>
            <a:r>
              <a:rPr lang="en-US" altLang="zh-CN" sz="2600" dirty="0" smtClean="0"/>
              <a:t>list</a:t>
            </a:r>
            <a:r>
              <a:rPr lang="zh-CN" altLang="en-US" sz="2600" dirty="0" smtClean="0"/>
              <a:t>）：在任何位置添加和删除操作都很方便，</a:t>
            </a:r>
            <a:endParaRPr lang="en-US" altLang="zh-CN" sz="2600" dirty="0" smtClean="0"/>
          </a:p>
          <a:p>
            <a:pPr eaLnBrk="1" hangingPunct="1">
              <a:buNone/>
              <a:defRPr/>
            </a:pPr>
            <a:r>
              <a:rPr lang="en-US" altLang="zh-CN" sz="2600" dirty="0" smtClean="0"/>
              <a:t>           </a:t>
            </a:r>
            <a:r>
              <a:rPr lang="zh-CN" altLang="en-US" sz="2600" dirty="0" smtClean="0"/>
              <a:t>不支持下标访问。</a:t>
            </a:r>
            <a:endParaRPr lang="zh-CN" altLang="en-US" sz="26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  （</a:t>
            </a:r>
            <a:r>
              <a:rPr lang="en-US" altLang="zh-CN" sz="2600" dirty="0" smtClean="0"/>
              <a:t>4</a:t>
            </a:r>
            <a:r>
              <a:rPr lang="zh-CN" altLang="en-US" sz="2600" dirty="0" smtClean="0"/>
              <a:t>）栈（</a:t>
            </a:r>
            <a:r>
              <a:rPr lang="en-US" altLang="zh-CN" sz="2600" dirty="0" smtClean="0"/>
              <a:t>stack</a:t>
            </a:r>
            <a:r>
              <a:rPr lang="zh-CN" altLang="en-US" sz="2600" dirty="0" smtClean="0"/>
              <a:t>）：支持在一端存储和提取元素。</a:t>
            </a:r>
            <a:endParaRPr lang="zh-CN" altLang="en-US" sz="26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  （</a:t>
            </a:r>
            <a:r>
              <a:rPr lang="en-US" altLang="zh-CN" sz="2600" dirty="0" smtClean="0"/>
              <a:t>5</a:t>
            </a:r>
            <a:r>
              <a:rPr lang="zh-CN" altLang="en-US" sz="2600" dirty="0" smtClean="0"/>
              <a:t>）队列（</a:t>
            </a:r>
            <a:r>
              <a:rPr lang="en-US" altLang="zh-CN" sz="2600" dirty="0" smtClean="0"/>
              <a:t>queue</a:t>
            </a:r>
            <a:r>
              <a:rPr lang="zh-CN" altLang="en-US" sz="2600" dirty="0" smtClean="0"/>
              <a:t>）：支持从前端提取，后端压入元素。</a:t>
            </a:r>
            <a:endParaRPr lang="zh-CN" altLang="en-US" sz="2600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STL</a:t>
            </a:r>
            <a:r>
              <a:rPr lang="zh-CN" altLang="en-US" dirty="0" smtClean="0"/>
              <a:t>容器介绍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zh-CN" altLang="en-US" sz="2400" dirty="0" smtClean="0"/>
              <a:t>  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）优先队列（</a:t>
            </a:r>
            <a:r>
              <a:rPr lang="en-US" altLang="zh-CN" sz="2400" dirty="0" err="1" smtClean="0"/>
              <a:t>priority_queue</a:t>
            </a:r>
            <a:r>
              <a:rPr lang="zh-CN" altLang="en-US" sz="2400" dirty="0" smtClean="0"/>
              <a:t>）：类似队列，但所提取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的是具有最高优先级的元素（默认大者优先）。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（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）映射（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）：以 </a:t>
            </a:r>
            <a:r>
              <a:rPr lang="en-US" altLang="zh-CN" sz="2400" dirty="0" smtClean="0"/>
              <a:t>key-value</a:t>
            </a:r>
            <a:r>
              <a:rPr lang="zh-CN" altLang="en-US" sz="2400" dirty="0" smtClean="0"/>
              <a:t>对 的形式存储数据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以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key</a:t>
            </a:r>
            <a:r>
              <a:rPr lang="zh-CN" altLang="en-US" sz="2400" dirty="0" smtClean="0"/>
              <a:t>的升序排列</a:t>
            </a:r>
            <a:r>
              <a:rPr lang="en-US" altLang="zh-CN" sz="2400" dirty="0" smtClean="0"/>
              <a:t>,key</a:t>
            </a:r>
            <a:r>
              <a:rPr lang="zh-CN" altLang="en-US" sz="2400" dirty="0" smtClean="0"/>
              <a:t>唯一（内部结构是红黑树）。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（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）多重映射（</a:t>
            </a:r>
            <a:r>
              <a:rPr lang="en-US" altLang="zh-CN" sz="2400" dirty="0" err="1" smtClean="0"/>
              <a:t>multimap</a:t>
            </a:r>
            <a:r>
              <a:rPr lang="zh-CN" altLang="en-US" sz="2400" dirty="0" smtClean="0"/>
              <a:t>）：允许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重复出现的映射。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（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）集合（</a:t>
            </a:r>
            <a:r>
              <a:rPr lang="en-US" altLang="zh-CN" sz="2400" dirty="0" smtClean="0"/>
              <a:t>set</a:t>
            </a:r>
            <a:r>
              <a:rPr lang="zh-CN" altLang="en-US" sz="2400" dirty="0" smtClean="0"/>
              <a:t>）：没有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的映射 。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）多重集合（</a:t>
            </a:r>
            <a:r>
              <a:rPr lang="en-US" altLang="zh-CN" sz="2400" dirty="0" err="1" smtClean="0"/>
              <a:t>multiset</a:t>
            </a:r>
            <a:r>
              <a:rPr lang="zh-CN" altLang="en-US" sz="2400" dirty="0" smtClean="0"/>
              <a:t>）：没有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的多重映射。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模板起源</a:t>
            </a:r>
            <a:endParaRPr lang="zh-CN" altLang="en-US" dirty="0" smtClean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142844" y="1600200"/>
            <a:ext cx="8820150" cy="4525963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600" dirty="0" smtClean="0"/>
              <a:t>2</a:t>
            </a:r>
            <a:r>
              <a:rPr lang="zh-CN" altLang="en-US" sz="2600" dirty="0" smtClean="0"/>
              <a:t>）借助宏可以摆脱数据类型的限制</a:t>
            </a:r>
            <a:r>
              <a:rPr lang="en-US" altLang="zh-CN" sz="2600" dirty="0" smtClean="0"/>
              <a:t>(</a:t>
            </a:r>
            <a:r>
              <a:rPr lang="zh-CN" altLang="zh-CN" sz="2600" b="1" dirty="0" smtClean="0">
                <a:solidFill>
                  <a:srgbClr val="FF0000"/>
                </a:solidFill>
                <a:uFillTx/>
              </a:rPr>
              <a:t>书写通用型代码</a:t>
            </a:r>
            <a:r>
              <a:rPr lang="en-US" altLang="zh-CN" sz="2600" dirty="0" smtClean="0"/>
              <a:t>)</a:t>
            </a:r>
            <a:endParaRPr lang="zh-CN" altLang="en-US" sz="2600" dirty="0" smtClean="0"/>
          </a:p>
          <a:p>
            <a:pPr eaLnBrk="1" hangingPunct="1">
              <a:buNone/>
            </a:pPr>
            <a:r>
              <a:rPr lang="zh-CN" altLang="en-US" sz="2600" dirty="0" smtClean="0"/>
              <a:t>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）宏只是在预处理阶段针对代码的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纯文本替换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buNone/>
            </a:pPr>
            <a:endParaRPr lang="zh-CN" altLang="en-US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   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）宏本身没有函数的语义（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不会对数据类型进行检查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 eaLnBrk="1" hangingPunct="1">
              <a:buNone/>
            </a:pPr>
            <a:endParaRPr lang="zh-CN" altLang="en-US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    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）因此借助宏虽然可以摆脱类型的约束和限制，但同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     </a:t>
            </a:r>
            <a:r>
              <a:rPr lang="zh-CN" altLang="en-US" sz="2400" dirty="0" smtClean="0"/>
              <a:t>时也丧失了对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数据类型的检查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STL</a:t>
            </a:r>
            <a:r>
              <a:rPr lang="zh-CN" altLang="en-US" dirty="0" smtClean="0"/>
              <a:t>容器介绍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3000" dirty="0" smtClean="0"/>
              <a:t>5</a:t>
            </a:r>
            <a:r>
              <a:rPr lang="zh-CN" altLang="en-US" sz="3000" dirty="0" smtClean="0"/>
              <a:t>）容器分类</a:t>
            </a:r>
            <a:endParaRPr lang="zh-CN" altLang="en-US" sz="3000" dirty="0" smtClean="0"/>
          </a:p>
          <a:p>
            <a:pPr eaLnBrk="1" hangingPunct="1">
              <a:buNone/>
              <a:defRPr/>
            </a:pPr>
            <a:r>
              <a:rPr lang="zh-CN" altLang="en-US" sz="2600" dirty="0" smtClean="0"/>
              <a:t> 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）线性容器：（向量，双端队列，列表）这类容器元素按照       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                  </a:t>
            </a:r>
            <a:r>
              <a:rPr lang="zh-CN" altLang="en-US" sz="2200" dirty="0" smtClean="0"/>
              <a:t>线性顺序排列，必须支持某种形式的</a:t>
            </a:r>
            <a:r>
              <a:rPr lang="en-US" altLang="zh-CN" sz="2200" dirty="0" smtClean="0"/>
              <a:t>next</a:t>
            </a:r>
            <a:r>
              <a:rPr lang="zh-CN" altLang="en-US" sz="2200" dirty="0" smtClean="0"/>
              <a:t>操作，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                  </a:t>
            </a:r>
            <a:r>
              <a:rPr lang="zh-CN" altLang="en-US" sz="2200" dirty="0" smtClean="0"/>
              <a:t>以便从一个元素移动到下一个元素（迭代）</a:t>
            </a:r>
            <a:endParaRPr lang="zh-CN" altLang="en-US" sz="2200" dirty="0" smtClean="0"/>
          </a:p>
          <a:p>
            <a:pPr eaLnBrk="1" hangingPunct="1">
              <a:buNone/>
              <a:defRPr/>
            </a:pPr>
            <a:r>
              <a:rPr lang="zh-CN" altLang="en-US" sz="2200" dirty="0" smtClean="0"/>
              <a:t>  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）适配器容器 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（栈，队列，优先队列）这类容器是对线性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                  </a:t>
            </a:r>
            <a:r>
              <a:rPr lang="zh-CN" altLang="en-US" sz="2200" dirty="0" smtClean="0"/>
              <a:t>容器的一些接口加以屏蔽的产物。</a:t>
            </a:r>
            <a:endParaRPr lang="zh-CN" altLang="en-US" sz="2200" dirty="0" smtClean="0"/>
          </a:p>
          <a:p>
            <a:pPr eaLnBrk="1" hangingPunct="1">
              <a:buNone/>
              <a:defRPr/>
            </a:pPr>
            <a:r>
              <a:rPr lang="zh-CN" altLang="en-US" sz="2200" dirty="0" smtClean="0"/>
              <a:t>  （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）关联容器 ：（映射，多重映射，集合，多重集合）</a:t>
            </a:r>
            <a:r>
              <a:rPr lang="en-US" altLang="zh-CN" sz="2200" dirty="0" smtClean="0"/>
              <a:t>                         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                  </a:t>
            </a:r>
            <a:r>
              <a:rPr lang="zh-CN" altLang="en-US" sz="2200" dirty="0" smtClean="0"/>
              <a:t>这类容器根据一个元素相关联的</a:t>
            </a:r>
            <a:r>
              <a:rPr lang="en-US" altLang="zh-CN" sz="2200" dirty="0" smtClean="0"/>
              <a:t>key</a:t>
            </a:r>
            <a:r>
              <a:rPr lang="zh-CN" altLang="en-US" sz="2200" dirty="0" smtClean="0"/>
              <a:t>来存储或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                  </a:t>
            </a:r>
            <a:r>
              <a:rPr lang="zh-CN" altLang="en-US" sz="2200" dirty="0" smtClean="0"/>
              <a:t>提取数据元素，存储是以</a:t>
            </a:r>
            <a:r>
              <a:rPr lang="en-US" altLang="zh-CN" sz="2200" dirty="0" smtClean="0"/>
              <a:t>key-value</a:t>
            </a:r>
            <a:r>
              <a:rPr lang="zh-CN" altLang="en-US" sz="2200" dirty="0" smtClean="0"/>
              <a:t>对的形式，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                  </a:t>
            </a:r>
            <a:r>
              <a:rPr lang="zh-CN" altLang="en-US" sz="2200" dirty="0" smtClean="0"/>
              <a:t>按照</a:t>
            </a:r>
            <a:r>
              <a:rPr lang="en-US" altLang="zh-CN" sz="2200" dirty="0" smtClean="0"/>
              <a:t>key</a:t>
            </a:r>
            <a:r>
              <a:rPr lang="zh-CN" altLang="en-US" sz="2200" dirty="0" smtClean="0"/>
              <a:t>的升序（二叉树存储）</a:t>
            </a:r>
            <a:endParaRPr lang="zh-CN" altLang="en-US" sz="2200" dirty="0" smtClean="0"/>
          </a:p>
          <a:p>
            <a:pPr eaLnBrk="1" hangingPunct="1">
              <a:buNone/>
              <a:defRPr/>
            </a:pPr>
            <a:endParaRPr lang="zh-CN" altLang="en-US" sz="3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STL</a:t>
            </a:r>
            <a:r>
              <a:rPr lang="zh-CN" altLang="en-US" dirty="0" smtClean="0"/>
              <a:t>容器介绍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800" dirty="0" smtClean="0"/>
              <a:t>6</a:t>
            </a:r>
            <a:r>
              <a:rPr lang="zh-CN" altLang="en-US" sz="2800" dirty="0" smtClean="0"/>
              <a:t>） 容器的共同特点</a:t>
            </a:r>
            <a:endParaRPr lang="zh-CN" altLang="en-US" sz="28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）所有容器都支持拷贝构造 和 拷贝赋值。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）相同类型的两个容器之间可以通过</a:t>
            </a:r>
            <a:r>
              <a:rPr lang="en-US" altLang="zh-CN" sz="2400" dirty="0" smtClean="0"/>
              <a:t>==</a:t>
            </a:r>
            <a:r>
              <a:rPr lang="zh-CN" altLang="en-US" sz="2400" dirty="0" smtClean="0"/>
              <a:t>进行相等性判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</a:t>
            </a:r>
            <a:r>
              <a:rPr lang="zh-CN" altLang="en-US" sz="2400" smtClean="0"/>
              <a:t>断。</a:t>
            </a:r>
            <a:r>
              <a:rPr lang="en-US" altLang="zh-CN" sz="2400" smtClean="0"/>
              <a:t>       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）容器存储的为数据的副本这也就意味着存入容器中的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对象应支持拷贝构造和拷贝赋值。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）通常情况下被存放到容器中的对象应支持无参构造。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向量</a:t>
            </a:r>
            <a:endParaRPr lang="zh-CN" altLang="en-US" dirty="0" smtClean="0"/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800" dirty="0" smtClean="0"/>
              <a:t>七 十大容器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zh-CN" altLang="en-US" sz="2600" dirty="0" smtClean="0"/>
              <a:t>向量</a:t>
            </a:r>
            <a:r>
              <a:rPr lang="en-US" altLang="zh-CN" sz="2600" dirty="0" smtClean="0"/>
              <a:t>(vector)</a:t>
            </a:r>
            <a:endParaRPr lang="en-US" altLang="zh-CN" sz="26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 smtClean="0"/>
              <a:t>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1 ) </a:t>
            </a:r>
            <a:r>
              <a:rPr lang="zh-CN" altLang="en-US" sz="2400" dirty="0" smtClean="0"/>
              <a:t>成员函数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     	front() / back() / insert() / erase() 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     	</a:t>
            </a:r>
            <a:r>
              <a:rPr lang="en-US" altLang="zh-CN" sz="2400" dirty="0" err="1" smtClean="0"/>
              <a:t>push_back</a:t>
            </a:r>
            <a:r>
              <a:rPr lang="en-US" altLang="zh-CN" sz="2400" dirty="0" smtClean="0"/>
              <a:t>() / </a:t>
            </a:r>
            <a:r>
              <a:rPr lang="en-US" altLang="zh-CN" sz="2400" dirty="0" err="1" smtClean="0"/>
              <a:t>pop_back</a:t>
            </a:r>
            <a:r>
              <a:rPr lang="en-US" altLang="zh-CN" sz="2400" dirty="0" smtClean="0"/>
              <a:t>() / empty() / clear()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     	size() –</a:t>
            </a:r>
            <a:r>
              <a:rPr lang="zh-CN" altLang="en-US" sz="2400" dirty="0" smtClean="0"/>
              <a:t>向量维护元素个数  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     	resize() - </a:t>
            </a:r>
            <a:r>
              <a:rPr lang="zh-CN" altLang="en-US" sz="2400" dirty="0" smtClean="0"/>
              <a:t>设置向量元素个数 </a:t>
            </a:r>
            <a:endParaRPr lang="zh-CN" altLang="en-US" sz="2400" dirty="0" smtClean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     	capacity() - </a:t>
            </a:r>
            <a:r>
              <a:rPr lang="zh-CN" altLang="en-US" sz="2400" dirty="0" smtClean="0"/>
              <a:t>获取向量容量  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     	reserve() -</a:t>
            </a:r>
            <a:r>
              <a:rPr lang="zh-CN" altLang="en-US" sz="2400" dirty="0" smtClean="0"/>
              <a:t>设置向量的容量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向量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357298"/>
            <a:ext cx="8643998" cy="4929222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zh-CN" altLang="en-US" sz="2400" dirty="0" smtClean="0"/>
              <a:t> 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 向量的初始化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     </a:t>
            </a:r>
            <a:r>
              <a:rPr lang="en-US" altLang="zh-CN" sz="2200" dirty="0" smtClean="0"/>
              <a:t>1&gt;.</a:t>
            </a:r>
            <a:r>
              <a:rPr lang="zh-CN" altLang="en-US" sz="2200" dirty="0" smtClean="0"/>
              <a:t>向量中的元素被存储在一段连续的内存空间中通过下标访问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    </a:t>
            </a:r>
            <a:r>
              <a:rPr lang="zh-CN" altLang="en-US" sz="2200" dirty="0" smtClean="0"/>
              <a:t>向量元素的效率与数组相当。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2&gt;.</a:t>
            </a:r>
            <a:r>
              <a:rPr lang="zh-CN" altLang="en-US" sz="2200" dirty="0" smtClean="0"/>
              <a:t>向量维护的内存空间会随着新元素的增加而自动增长。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3&gt;.</a:t>
            </a:r>
            <a:r>
              <a:rPr lang="zh-CN" altLang="en-US" sz="2200" dirty="0" smtClean="0"/>
              <a:t>内存空间的连续性不会妨碍向量元素的增加，如果内存空间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   </a:t>
            </a:r>
            <a:r>
              <a:rPr lang="zh-CN" altLang="en-US" sz="2200" dirty="0" smtClean="0"/>
              <a:t>无法满足新元素的增加，向量会开辟新的足够的连续内存空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   </a:t>
            </a:r>
            <a:r>
              <a:rPr lang="zh-CN" altLang="en-US" sz="2200" dirty="0" smtClean="0"/>
              <a:t>间，并把原内存空间的数据复制到新的内存空间，释放原内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   </a:t>
            </a:r>
            <a:r>
              <a:rPr lang="zh-CN" altLang="en-US" sz="2200" dirty="0" smtClean="0"/>
              <a:t>存空间。</a:t>
            </a:r>
            <a:endParaRPr lang="zh-CN" altLang="en-US" sz="2200" dirty="0" smtClean="0"/>
          </a:p>
          <a:p>
            <a:pPr eaLnBrk="1" hangingPunct="1">
              <a:buNone/>
              <a:defRPr/>
            </a:pPr>
            <a:r>
              <a:rPr lang="zh-CN" altLang="en-US" sz="2200" dirty="0" smtClean="0"/>
              <a:t>        </a:t>
            </a:r>
            <a:r>
              <a:rPr lang="en-US" altLang="zh-CN" sz="2200" dirty="0" smtClean="0"/>
              <a:t>4&gt;.</a:t>
            </a:r>
            <a:r>
              <a:rPr lang="zh-CN" altLang="en-US" sz="2200" dirty="0" smtClean="0"/>
              <a:t>向量元素的增加会伴随着内存空间的分配和释放，元素复制</a:t>
            </a:r>
            <a:endParaRPr lang="zh-CN" altLang="en-US" sz="2200" dirty="0" smtClean="0"/>
          </a:p>
          <a:p>
            <a:pPr eaLnBrk="1" hangingPunct="1">
              <a:buNone/>
              <a:defRPr/>
            </a:pPr>
            <a:r>
              <a:rPr lang="zh-CN" altLang="en-US" sz="2200" dirty="0" smtClean="0"/>
              <a:t>             和销毁等额外开销。</a:t>
            </a:r>
            <a:endParaRPr lang="zh-CN" altLang="en-US" sz="2200" dirty="0" smtClean="0"/>
          </a:p>
          <a:p>
            <a:pPr eaLnBrk="1" hangingPunct="1">
              <a:buNone/>
              <a:defRPr/>
            </a:pPr>
            <a:r>
              <a:rPr lang="zh-CN" altLang="en-US" sz="2200" dirty="0" smtClean="0"/>
              <a:t>        </a:t>
            </a:r>
            <a:r>
              <a:rPr lang="en-US" altLang="zh-CN" sz="2200" dirty="0" smtClean="0"/>
              <a:t>5&gt;.</a:t>
            </a:r>
            <a:r>
              <a:rPr lang="zh-CN" altLang="en-US" sz="2200" dirty="0" smtClean="0"/>
              <a:t>如果能够在创建向量时，合理预分配一些空间将很大程度上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   </a:t>
            </a:r>
            <a:r>
              <a:rPr lang="zh-CN" altLang="en-US" sz="2200" dirty="0" smtClean="0"/>
              <a:t>缓解这些额外开销。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向量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600200"/>
            <a:ext cx="8858312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None/>
              <a:defRPr/>
            </a:pPr>
            <a:r>
              <a:rPr lang="en-US" altLang="zh-CN" sz="3600" dirty="0" smtClean="0"/>
              <a:t>  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） 迭代器</a:t>
            </a:r>
            <a:endParaRPr lang="zh-CN" altLang="en-US" sz="3600" dirty="0" smtClean="0"/>
          </a:p>
          <a:p>
            <a:pPr eaLnBrk="1" hangingPunct="1">
              <a:buNone/>
              <a:defRPr/>
            </a:pPr>
            <a:r>
              <a:rPr lang="zh-CN" altLang="en-US" sz="3400" dirty="0" smtClean="0"/>
              <a:t>  </a:t>
            </a:r>
            <a:r>
              <a:rPr lang="zh-CN" altLang="en-US" sz="3100" dirty="0" smtClean="0"/>
              <a:t> </a:t>
            </a:r>
            <a:endParaRPr lang="en-US" altLang="zh-CN" sz="3100" dirty="0" smtClean="0"/>
          </a:p>
          <a:p>
            <a:pPr eaLnBrk="1" hangingPunct="1">
              <a:buNone/>
              <a:defRPr/>
            </a:pPr>
            <a:r>
              <a:rPr lang="en-US" altLang="zh-CN" sz="3100" dirty="0" smtClean="0"/>
              <a:t>   </a:t>
            </a:r>
            <a:r>
              <a:rPr lang="zh-CN" altLang="en-US" sz="3100" dirty="0" smtClean="0"/>
              <a:t>     </a:t>
            </a:r>
            <a:r>
              <a:rPr lang="en-US" altLang="zh-CN" sz="3100" dirty="0" smtClean="0"/>
              <a:t>1&gt;.</a:t>
            </a:r>
            <a:r>
              <a:rPr lang="zh-CN" altLang="en-US" sz="3100" dirty="0" smtClean="0"/>
              <a:t>顺序迭代器</a:t>
            </a:r>
            <a:endParaRPr lang="zh-CN" altLang="en-US" sz="3100" dirty="0" smtClean="0"/>
          </a:p>
          <a:p>
            <a:pPr eaLnBrk="1" hangingPunct="1">
              <a:buNone/>
              <a:defRPr/>
            </a:pPr>
            <a:r>
              <a:rPr lang="zh-CN" altLang="en-US" sz="3100" dirty="0" smtClean="0"/>
              <a:t>          一次只能向后或者向前迭代一步，只支持</a:t>
            </a:r>
            <a:r>
              <a:rPr lang="en-US" altLang="zh-CN" sz="3100" dirty="0" smtClean="0"/>
              <a:t>++</a:t>
            </a:r>
            <a:r>
              <a:rPr lang="zh-CN" altLang="en-US" sz="3100" dirty="0" smtClean="0"/>
              <a:t>和</a:t>
            </a:r>
            <a:r>
              <a:rPr lang="en-US" altLang="zh-CN" sz="3100" dirty="0" smtClean="0"/>
              <a:t>--</a:t>
            </a:r>
            <a:r>
              <a:rPr lang="zh-CN" altLang="en-US" sz="3100" dirty="0" smtClean="0"/>
              <a:t>运算。</a:t>
            </a:r>
            <a:endParaRPr lang="zh-CN" altLang="en-US" sz="3100" dirty="0" smtClean="0"/>
          </a:p>
          <a:p>
            <a:pPr eaLnBrk="1" hangingPunct="1">
              <a:buNone/>
              <a:defRPr/>
            </a:pPr>
            <a:r>
              <a:rPr lang="zh-CN" altLang="en-US" sz="3100" dirty="0" smtClean="0"/>
              <a:t> </a:t>
            </a:r>
            <a:endParaRPr lang="en-US" altLang="zh-CN" sz="3100" dirty="0" smtClean="0"/>
          </a:p>
          <a:p>
            <a:pPr eaLnBrk="1" hangingPunct="1">
              <a:buNone/>
              <a:defRPr/>
            </a:pPr>
            <a:r>
              <a:rPr lang="zh-CN" altLang="en-US" sz="3100" dirty="0" smtClean="0"/>
              <a:t>        </a:t>
            </a:r>
            <a:r>
              <a:rPr lang="en-US" altLang="zh-CN" sz="3100" dirty="0" smtClean="0"/>
              <a:t>2&gt;.</a:t>
            </a:r>
            <a:r>
              <a:rPr lang="zh-CN" altLang="en-US" sz="3100" dirty="0" smtClean="0"/>
              <a:t>随即迭代器</a:t>
            </a:r>
            <a:endParaRPr lang="zh-CN" altLang="en-US" sz="3100" dirty="0" smtClean="0"/>
          </a:p>
          <a:p>
            <a:pPr eaLnBrk="1" hangingPunct="1">
              <a:buNone/>
              <a:defRPr/>
            </a:pPr>
            <a:r>
              <a:rPr lang="zh-CN" altLang="en-US" sz="3100" dirty="0" smtClean="0"/>
              <a:t>   </a:t>
            </a:r>
            <a:r>
              <a:rPr lang="en-US" altLang="zh-CN" sz="3100" dirty="0" smtClean="0"/>
              <a:t>      </a:t>
            </a:r>
            <a:r>
              <a:rPr lang="zh-CN" altLang="en-US" sz="3100" dirty="0" smtClean="0"/>
              <a:t>即能一次向后或者向前迭代一步，也可以迭代多步，除了</a:t>
            </a:r>
            <a:endParaRPr lang="en-US" altLang="zh-CN" sz="3100" dirty="0" smtClean="0"/>
          </a:p>
          <a:p>
            <a:pPr eaLnBrk="1" hangingPunct="1">
              <a:buNone/>
              <a:defRPr/>
            </a:pPr>
            <a:r>
              <a:rPr lang="en-US" altLang="zh-CN" sz="3100" dirty="0" smtClean="0"/>
              <a:t>         </a:t>
            </a:r>
            <a:r>
              <a:rPr lang="zh-CN" altLang="en-US" sz="3100" dirty="0" smtClean="0"/>
              <a:t>支持</a:t>
            </a:r>
            <a:r>
              <a:rPr lang="en-US" altLang="zh-CN" sz="3100" dirty="0" smtClean="0"/>
              <a:t>++</a:t>
            </a:r>
            <a:r>
              <a:rPr lang="zh-CN" altLang="en-US" sz="3100" dirty="0" smtClean="0"/>
              <a:t>和</a:t>
            </a:r>
            <a:r>
              <a:rPr lang="en-US" altLang="zh-CN" sz="3100" dirty="0" smtClean="0"/>
              <a:t>--</a:t>
            </a:r>
            <a:r>
              <a:rPr lang="zh-CN" altLang="en-US" sz="3100" dirty="0" smtClean="0"/>
              <a:t>，也支持对整数的加减运算，除了向量和双端</a:t>
            </a:r>
            <a:endParaRPr lang="en-US" altLang="zh-CN" sz="3100" dirty="0" smtClean="0"/>
          </a:p>
          <a:p>
            <a:pPr eaLnBrk="1" hangingPunct="1">
              <a:buNone/>
              <a:defRPr/>
            </a:pPr>
            <a:r>
              <a:rPr lang="en-US" altLang="zh-CN" sz="3100" dirty="0" smtClean="0"/>
              <a:t>         </a:t>
            </a:r>
            <a:r>
              <a:rPr lang="zh-CN" altLang="en-US" sz="3100" dirty="0" smtClean="0"/>
              <a:t>队列以及优先队列支持随即迭代器以外，其余容器只支持</a:t>
            </a:r>
            <a:endParaRPr lang="en-US" altLang="zh-CN" sz="3100" dirty="0" smtClean="0"/>
          </a:p>
          <a:p>
            <a:pPr eaLnBrk="1" hangingPunct="1">
              <a:buNone/>
              <a:defRPr/>
            </a:pPr>
            <a:r>
              <a:rPr lang="en-US" altLang="zh-CN" sz="3100" dirty="0" smtClean="0"/>
              <a:t>         </a:t>
            </a:r>
            <a:r>
              <a:rPr lang="zh-CN" altLang="en-US" sz="3100" dirty="0" smtClean="0"/>
              <a:t>顺序迭代器。</a:t>
            </a:r>
            <a:endParaRPr lang="zh-CN" altLang="en-US" sz="31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向量</a:t>
            </a:r>
            <a:endParaRPr lang="zh-CN" altLang="en-US" dirty="0" smtClean="0"/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4351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正向迭代器：</a:t>
            </a:r>
            <a:endParaRPr lang="zh-CN" altLang="en-US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    起始迭代器指向  容器第一个元素位置，终止迭代器指向容器最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</a:t>
            </a:r>
            <a:r>
              <a:rPr lang="zh-CN" altLang="en-US" sz="2200" dirty="0" smtClean="0"/>
              <a:t>后一个元素的下一个位置，增操作向容器的尾部移动，减操作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</a:t>
            </a:r>
            <a:r>
              <a:rPr lang="zh-CN" altLang="en-US" sz="2200" dirty="0" smtClean="0"/>
              <a:t>向容器的首部移动。</a:t>
            </a:r>
            <a:endParaRPr lang="zh-CN" altLang="en-US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反向迭代器：</a:t>
            </a:r>
            <a:endParaRPr lang="zh-CN" altLang="en-US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    起始迭代器指向容器的最后一个元素的位置，终止迭代器指向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</a:t>
            </a:r>
            <a:r>
              <a:rPr lang="zh-CN" altLang="en-US" sz="2200" dirty="0" smtClean="0"/>
              <a:t>容器第一个元素的前一个位置，增操作向容器的首部移动，减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</a:t>
            </a:r>
            <a:r>
              <a:rPr lang="zh-CN" altLang="en-US" sz="2200" dirty="0" smtClean="0"/>
              <a:t>操作向容器的尾部移动。    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四个迭代器类：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</a:t>
            </a:r>
            <a:r>
              <a:rPr lang="zh-CN" altLang="en-US" sz="2200" dirty="0" smtClean="0"/>
              <a:t>   </a:t>
            </a:r>
            <a:r>
              <a:rPr lang="en-US" altLang="zh-CN" sz="2200" dirty="0" err="1" smtClean="0"/>
              <a:t>iterator</a:t>
            </a:r>
            <a:r>
              <a:rPr lang="en-US" altLang="zh-CN" sz="2200" dirty="0" smtClean="0"/>
              <a:t>  / </a:t>
            </a:r>
            <a:r>
              <a:rPr lang="en-US" altLang="zh-CN" sz="2200" dirty="0" err="1" smtClean="0"/>
              <a:t>const_iterator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</a:t>
            </a:r>
            <a:r>
              <a:rPr lang="en-US" altLang="zh-CN" sz="2200" dirty="0" err="1" smtClean="0"/>
              <a:t>reverse_iterator</a:t>
            </a:r>
            <a:r>
              <a:rPr lang="en-US" altLang="zh-CN" sz="2200" dirty="0" smtClean="0"/>
              <a:t>  / </a:t>
            </a:r>
            <a:r>
              <a:rPr lang="en-US" altLang="zh-CN" sz="2200" dirty="0" err="1" smtClean="0"/>
              <a:t>const_reverse_iterator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八个迭代器对象：   </a:t>
            </a:r>
            <a:r>
              <a:rPr lang="en-US" altLang="zh-CN" sz="2200" dirty="0" smtClean="0"/>
              <a:t>begin() / end() 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                         begin()const / end()const 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                         </a:t>
            </a:r>
            <a:r>
              <a:rPr lang="en-US" altLang="zh-CN" sz="2200" dirty="0" err="1" smtClean="0"/>
              <a:t>rbegin</a:t>
            </a:r>
            <a:r>
              <a:rPr lang="en-US" altLang="zh-CN" sz="2200" dirty="0" smtClean="0"/>
              <a:t>()  / rend()  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                         </a:t>
            </a:r>
            <a:r>
              <a:rPr lang="en-US" altLang="zh-CN" sz="2200" dirty="0" err="1" smtClean="0"/>
              <a:t>rbegin</a:t>
            </a:r>
            <a:r>
              <a:rPr lang="en-US" altLang="zh-CN" sz="2200" dirty="0" smtClean="0"/>
              <a:t>()const / rend()const </a:t>
            </a:r>
            <a:endParaRPr lang="zh-CN" altLang="en-US" sz="22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向量</a:t>
            </a:r>
            <a:endParaRPr lang="zh-CN" altLang="en-US" dirty="0" smtClean="0"/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zh-CN" altLang="en-US" sz="2000" dirty="0" smtClean="0"/>
              <a:t>  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 迭代器的使用</a:t>
            </a:r>
            <a:endParaRPr lang="zh-CN" altLang="en-US" sz="2000" dirty="0" smtClean="0"/>
          </a:p>
          <a:p>
            <a:pPr eaLnBrk="1" hangingPunct="1">
              <a:buNone/>
            </a:pPr>
            <a:r>
              <a:rPr lang="zh-CN" altLang="en-US" sz="2000" dirty="0" smtClean="0"/>
              <a:t>            任何可能导致容器结构发生变化的函数被调用后，先前获取的迭</a:t>
            </a:r>
            <a:endParaRPr lang="en-US" altLang="zh-CN" sz="2000" dirty="0" smtClean="0"/>
          </a:p>
          <a:p>
            <a:pPr eaLnBrk="1" hangingPunct="1">
              <a:buNone/>
            </a:pPr>
            <a:r>
              <a:rPr lang="en-US" altLang="zh-CN" sz="2000" dirty="0" smtClean="0"/>
              <a:t>            </a:t>
            </a:r>
            <a:r>
              <a:rPr lang="zh-CN" altLang="en-US" sz="2000" dirty="0" smtClean="0"/>
              <a:t>代器可能失效，重新初始化迭代器在使用才是安全的。</a:t>
            </a:r>
            <a:endParaRPr lang="en-US" altLang="zh-CN" sz="2000" dirty="0" smtClean="0"/>
          </a:p>
          <a:p>
            <a:pPr eaLnBrk="1" hangingPunct="1">
              <a:buNone/>
            </a:pPr>
            <a:endParaRPr lang="en-US" altLang="zh-CN" sz="2000" dirty="0" smtClean="0"/>
          </a:p>
          <a:p>
            <a:pPr eaLnBrk="1" hangingPunct="1">
              <a:buNone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5 ) </a:t>
            </a:r>
            <a:r>
              <a:rPr lang="zh-CN" altLang="en-US" sz="2000" dirty="0" smtClean="0"/>
              <a:t>查找</a:t>
            </a:r>
            <a:endParaRPr lang="en-US" altLang="zh-CN" sz="2000" dirty="0" smtClean="0"/>
          </a:p>
          <a:p>
            <a:pPr eaLnBrk="1" hangingPunct="1">
              <a:buNone/>
            </a:pPr>
            <a:r>
              <a:rPr lang="en-US" altLang="zh-CN" sz="2000" dirty="0" smtClean="0"/>
              <a:t>	   template&lt;class IT, class </a:t>
            </a:r>
            <a:r>
              <a:rPr lang="en-US" altLang="zh-CN" sz="2000" dirty="0" err="1" smtClean="0"/>
              <a:t>value_type</a:t>
            </a:r>
            <a:r>
              <a:rPr lang="en-US" altLang="zh-CN" sz="2000" dirty="0" smtClean="0"/>
              <a:t>&gt;</a:t>
            </a:r>
            <a:endParaRPr lang="zh-CN" altLang="en-US" sz="2000" dirty="0" smtClean="0"/>
          </a:p>
          <a:p>
            <a:pPr eaLnBrk="1" hangingPunct="1">
              <a:buNone/>
            </a:pPr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IT find( IT begin, IT end, </a:t>
            </a:r>
            <a:r>
              <a:rPr lang="en-US" altLang="zh-CN" sz="2000" dirty="0" err="1" smtClean="0"/>
              <a:t>value_type</a:t>
            </a:r>
            <a:r>
              <a:rPr lang="en-US" altLang="zh-CN" sz="2000" dirty="0" smtClean="0"/>
              <a:t> &amp; key</a:t>
            </a:r>
            <a:r>
              <a:rPr lang="zh-CN" altLang="en-US" sz="2000" dirty="0" smtClean="0"/>
              <a:t>）；</a:t>
            </a:r>
            <a:endParaRPr lang="zh-CN" altLang="en-US" sz="2000" dirty="0" smtClean="0"/>
          </a:p>
          <a:p>
            <a:pPr eaLnBrk="1" hangingPunct="1">
              <a:buNone/>
            </a:pPr>
            <a:r>
              <a:rPr lang="zh-CN" altLang="en-US" sz="2000" dirty="0" smtClean="0"/>
              <a:t>         成功返回第一个匹配元素的迭代器，失败返回第二个参数</a:t>
            </a:r>
            <a:endParaRPr lang="en-US" altLang="zh-CN" sz="2000" dirty="0" smtClean="0"/>
          </a:p>
          <a:p>
            <a:pPr eaLnBrk="1" hangingPunct="1">
              <a:buNone/>
            </a:pPr>
            <a:endParaRPr lang="zh-CN" altLang="en-US" sz="2000" dirty="0" smtClean="0"/>
          </a:p>
          <a:p>
            <a:pPr eaLnBrk="1" hangingPunct="1">
              <a:buNone/>
            </a:pPr>
            <a:r>
              <a:rPr lang="zh-CN" altLang="en-US" sz="2000" dirty="0" smtClean="0"/>
              <a:t>  （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）排序</a:t>
            </a:r>
            <a:endParaRPr lang="en-US" altLang="zh-CN" sz="2000" dirty="0" smtClean="0"/>
          </a:p>
          <a:p>
            <a:pPr eaLnBrk="1" hangingPunct="1">
              <a:buNone/>
            </a:pPr>
            <a:r>
              <a:rPr lang="en-US" altLang="zh-CN" sz="2000" dirty="0" smtClean="0"/>
              <a:t>   template&lt;class IT&gt;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void sort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IT begin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IT end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;</a:t>
            </a:r>
            <a:endParaRPr lang="en-US" altLang="zh-CN" sz="2000" dirty="0" smtClean="0"/>
          </a:p>
          <a:p>
            <a:pPr eaLnBrk="1" hangingPunct="1">
              <a:buNone/>
            </a:pPr>
            <a:r>
              <a:rPr lang="en-US" altLang="zh-CN" sz="2000" dirty="0" smtClean="0"/>
              <a:t>   template&lt;class </a:t>
            </a:r>
            <a:r>
              <a:rPr lang="en-US" altLang="zh-CN" sz="2000" dirty="0" err="1" smtClean="0"/>
              <a:t>IT,class</a:t>
            </a:r>
            <a:r>
              <a:rPr lang="en-US" altLang="zh-CN" sz="2000" dirty="0" smtClean="0"/>
              <a:t> LESS&gt;</a:t>
            </a:r>
            <a:endParaRPr lang="en-US" altLang="zh-CN" sz="2000" dirty="0" smtClean="0"/>
          </a:p>
          <a:p>
            <a:pPr eaLnBrk="1" hangingPunct="1">
              <a:buNone/>
            </a:pPr>
            <a:r>
              <a:rPr lang="en-US" altLang="zh-CN" sz="2000" dirty="0" smtClean="0"/>
              <a:t>   void sort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IT begin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IT end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LESS </a:t>
            </a:r>
            <a:r>
              <a:rPr lang="en-US" altLang="zh-CN" sz="2000" dirty="0" err="1" smtClean="0"/>
              <a:t>cmp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;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双端队列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 双端队列（</a:t>
            </a:r>
            <a:r>
              <a:rPr lang="en-US" altLang="zh-CN" sz="2400" dirty="0" err="1" smtClean="0"/>
              <a:t>deque</a:t>
            </a:r>
            <a:r>
              <a:rPr lang="zh-CN" altLang="en-US" sz="2400" dirty="0" smtClean="0"/>
              <a:t>），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）和向量差别就是首尾两端同样都是开放的，因此他同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时提供了首尾两端增删元素的接口。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）没有提供设置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获取容量的函数，设置和获取容器大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小的函数存在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列表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4929222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altLang="zh-CN" sz="2200" dirty="0" smtClean="0"/>
              <a:t>3</a:t>
            </a:r>
            <a:r>
              <a:rPr lang="zh-CN" altLang="en-US" sz="2200" dirty="0" smtClean="0"/>
              <a:t>） 列表（</a:t>
            </a:r>
            <a:r>
              <a:rPr lang="en-US" altLang="zh-CN" sz="2200" dirty="0" smtClean="0"/>
              <a:t>list</a:t>
            </a:r>
            <a:r>
              <a:rPr lang="zh-CN" altLang="en-US" sz="2200" dirty="0" smtClean="0"/>
              <a:t>），和之前自己实现的完全一至</a:t>
            </a:r>
            <a:endParaRPr lang="zh-CN" altLang="en-US" sz="2200" dirty="0" smtClean="0"/>
          </a:p>
          <a:p>
            <a:pPr eaLnBrk="1" hangingPunct="1">
              <a:buNone/>
              <a:defRPr/>
            </a:pPr>
            <a:r>
              <a:rPr lang="zh-CN" altLang="en-US" sz="2200" dirty="0" smtClean="0"/>
              <a:t>  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）唯一化</a:t>
            </a:r>
            <a:endParaRPr lang="zh-CN" altLang="en-US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    void unique(void);  </a:t>
            </a:r>
            <a:r>
              <a:rPr lang="zh-CN" altLang="en-US" sz="2200" dirty="0" smtClean="0"/>
              <a:t>将连续重复出现的元素唯一化 </a:t>
            </a:r>
            <a:endParaRPr lang="zh-CN" altLang="en-US" sz="2200" dirty="0" smtClean="0"/>
          </a:p>
          <a:p>
            <a:pPr eaLnBrk="1" hangingPunct="1">
              <a:buNone/>
              <a:defRPr/>
            </a:pPr>
            <a:r>
              <a:rPr lang="zh-CN" altLang="en-US" sz="2200" dirty="0" smtClean="0"/>
              <a:t>  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）排序（都是全局排序）注意</a:t>
            </a:r>
            <a:r>
              <a:rPr lang="en-US" altLang="zh-CN" sz="2200" dirty="0" smtClean="0"/>
              <a:t>sort</a:t>
            </a:r>
            <a:r>
              <a:rPr lang="zh-CN" altLang="en-US" sz="2200" dirty="0" smtClean="0"/>
              <a:t>是成员函数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   void sort(void);  </a:t>
            </a:r>
            <a:r>
              <a:rPr lang="zh-CN" altLang="en-US" sz="2200" dirty="0" smtClean="0"/>
              <a:t>通过 </a:t>
            </a:r>
            <a:r>
              <a:rPr lang="en-US" altLang="zh-CN" sz="2200" dirty="0" smtClean="0"/>
              <a:t>&lt; </a:t>
            </a:r>
            <a:r>
              <a:rPr lang="zh-CN" altLang="en-US" sz="2200" dirty="0" smtClean="0"/>
              <a:t>比大小 </a:t>
            </a:r>
            <a:endParaRPr lang="zh-CN" altLang="en-US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   template&lt;class LESS&gt;void sort(LESS </a:t>
            </a:r>
            <a:r>
              <a:rPr lang="en-US" altLang="zh-CN" sz="2200" dirty="0" err="1" smtClean="0"/>
              <a:t>less</a:t>
            </a:r>
            <a:r>
              <a:rPr lang="en-US" altLang="zh-CN" sz="2200" dirty="0" smtClean="0"/>
              <a:t>);  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   </a:t>
            </a:r>
            <a:r>
              <a:rPr lang="zh-CN" altLang="en-US" sz="2200" dirty="0" smtClean="0"/>
              <a:t>通过比较器比大小</a:t>
            </a:r>
            <a:endParaRPr lang="zh-CN" altLang="en-US" sz="2200" dirty="0" smtClean="0"/>
          </a:p>
          <a:p>
            <a:pPr eaLnBrk="1" hangingPunct="1">
              <a:buNone/>
              <a:defRPr/>
            </a:pPr>
            <a:r>
              <a:rPr lang="zh-CN" altLang="en-US" sz="2200" dirty="0" smtClean="0"/>
              <a:t>  （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）拆分</a:t>
            </a:r>
            <a:endParaRPr lang="zh-CN" altLang="en-US" sz="2200" dirty="0" smtClean="0"/>
          </a:p>
          <a:p>
            <a:pPr eaLnBrk="1" hangingPunct="1">
              <a:buNone/>
              <a:defRPr/>
            </a:pPr>
            <a:r>
              <a:rPr lang="zh-CN" altLang="en-US" sz="2200" dirty="0" smtClean="0"/>
              <a:t>             将参数列表中的部分或全部元素剪切到调用列表中</a:t>
            </a:r>
            <a:endParaRPr lang="zh-CN" altLang="en-US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template&lt;class IT&gt;void splice( IT pos, list&amp; </a:t>
            </a:r>
            <a:r>
              <a:rPr lang="en-US" altLang="zh-CN" sz="2200" dirty="0" err="1" smtClean="0"/>
              <a:t>lst</a:t>
            </a:r>
            <a:r>
              <a:rPr lang="en-US" altLang="zh-CN" sz="2200" dirty="0" smtClean="0"/>
              <a:t> );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template&lt;class IT&gt;void splice( IT pos, list&amp; </a:t>
            </a:r>
            <a:r>
              <a:rPr lang="en-US" altLang="zh-CN" sz="2200" dirty="0" err="1" smtClean="0"/>
              <a:t>lst</a:t>
            </a:r>
            <a:r>
              <a:rPr lang="en-US" altLang="zh-CN" sz="2200" dirty="0" smtClean="0"/>
              <a:t>, IT del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;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template&lt;class IT&gt;void splice( IT pos, list&amp; </a:t>
            </a:r>
            <a:r>
              <a:rPr lang="en-US" altLang="zh-CN" sz="2200" dirty="0" err="1" smtClean="0"/>
              <a:t>lst</a:t>
            </a:r>
            <a:r>
              <a:rPr lang="en-US" altLang="zh-CN" sz="2200" dirty="0" smtClean="0"/>
              <a:t>, IT begin, IT end);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zh-CN" altLang="en-US" sz="2200" dirty="0" smtClean="0"/>
              <a:t>  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堆栈</a:t>
            </a:r>
            <a:endParaRPr lang="zh-CN" altLang="en-US" dirty="0" smtClean="0"/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 栈</a:t>
            </a:r>
            <a:r>
              <a:rPr lang="en-US" altLang="zh-CN" dirty="0" smtClean="0"/>
              <a:t>(stack)(</a:t>
            </a:r>
            <a:r>
              <a:rPr lang="zh-CN" altLang="en-US" dirty="0" smtClean="0"/>
              <a:t>适配器容器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）定义形式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      stack&lt;</a:t>
            </a:r>
            <a:r>
              <a:rPr lang="zh-CN" altLang="en-US" dirty="0" smtClean="0"/>
              <a:t>元素类型，</a:t>
            </a:r>
            <a:r>
              <a:rPr lang="en-US" altLang="zh-CN" dirty="0" smtClean="0"/>
              <a:t>[</a:t>
            </a:r>
            <a:r>
              <a:rPr lang="zh-CN" altLang="en-US" dirty="0" smtClean="0"/>
              <a:t>底层容器类型</a:t>
            </a:r>
            <a:r>
              <a:rPr lang="en-US" altLang="zh-CN" dirty="0" smtClean="0"/>
              <a:t>]&gt; </a:t>
            </a:r>
            <a:r>
              <a:rPr lang="zh-CN" altLang="en-US" dirty="0" smtClean="0"/>
              <a:t>栈对象（构造实参表）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      </a:t>
            </a:r>
            <a:endParaRPr lang="zh-CN" altLang="en-US" dirty="0" smtClean="0"/>
          </a:p>
          <a:p>
            <a:pPr eaLnBrk="1" hangingPunct="1">
              <a:buNone/>
            </a:pPr>
            <a:r>
              <a:rPr lang="zh-CN" altLang="en-US" dirty="0" smtClean="0"/>
              <a:t>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）底层容器：</a:t>
            </a:r>
            <a:r>
              <a:rPr lang="en-US" altLang="zh-CN" dirty="0" smtClean="0"/>
              <a:t>vector  / </a:t>
            </a:r>
            <a:r>
              <a:rPr lang="en-US" altLang="zh-CN" dirty="0" err="1" smtClean="0"/>
              <a:t>deque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 / list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     可以用自己实现容器作为栈的底层容器</a:t>
            </a:r>
            <a:endParaRPr lang="en-US" altLang="zh-CN" dirty="0" smtClean="0"/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）成员函数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      push -&gt;</a:t>
            </a:r>
            <a:r>
              <a:rPr lang="en-US" altLang="zh-CN" dirty="0" err="1" smtClean="0"/>
              <a:t>push_back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      pop -&gt;</a:t>
            </a:r>
            <a:r>
              <a:rPr lang="en-US" altLang="zh-CN" dirty="0" err="1" smtClean="0"/>
              <a:t>pop_back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      top -&gt; back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      size -&gt; size  / empty -&gt; empty / clear -&gt; clear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模板起源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）借助宏构建通用函数框架</a:t>
            </a:r>
            <a:endParaRPr lang="zh-CN" altLang="en-US" dirty="0" smtClean="0"/>
          </a:p>
          <a:p>
            <a:pPr eaLnBrk="1" hangingPunct="1">
              <a:buNone/>
              <a:defRPr/>
            </a:pP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  通过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实例化宏</a:t>
            </a:r>
            <a:r>
              <a:rPr lang="zh-CN" altLang="en-US" sz="2400" dirty="0" smtClean="0"/>
              <a:t>，让预处理器将这个宏扩展为针对不同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类型</a:t>
            </a:r>
            <a:r>
              <a:rPr lang="zh-CN" altLang="en-US" sz="2400" dirty="0" smtClean="0"/>
              <a:t>的真正函数。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将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宏的通用性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函数的类型安全性</a:t>
            </a:r>
            <a:r>
              <a:rPr lang="zh-CN" altLang="en-US" sz="2400" dirty="0" smtClean="0"/>
              <a:t>完美结合起来。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队列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4857784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  <a:defRPr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） 队列（</a:t>
            </a:r>
            <a:r>
              <a:rPr lang="en-US" altLang="zh-CN" sz="2400" dirty="0" smtClean="0"/>
              <a:t>queue</a:t>
            </a:r>
            <a:r>
              <a:rPr lang="zh-CN" altLang="en-US" sz="2400" dirty="0" smtClean="0"/>
              <a:t>）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）定义形式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queue&lt;</a:t>
            </a:r>
            <a:r>
              <a:rPr lang="zh-CN" altLang="en-US" sz="2200" dirty="0" smtClean="0"/>
              <a:t>元素类型，</a:t>
            </a:r>
            <a:r>
              <a:rPr lang="en-US" altLang="zh-CN" sz="2200" dirty="0" smtClean="0"/>
              <a:t>[</a:t>
            </a:r>
            <a:r>
              <a:rPr lang="zh-CN" altLang="en-US" sz="2200" dirty="0" smtClean="0"/>
              <a:t>底层容器类型</a:t>
            </a:r>
            <a:r>
              <a:rPr lang="en-US" altLang="zh-CN" sz="2200" dirty="0" smtClean="0"/>
              <a:t>]&gt; </a:t>
            </a:r>
            <a:r>
              <a:rPr lang="zh-CN" altLang="en-US" sz="2200" dirty="0" smtClean="0"/>
              <a:t>队列对象（构造实参表）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endParaRPr lang="zh-CN" altLang="en-US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）底层容器：</a:t>
            </a:r>
            <a:r>
              <a:rPr lang="en-US" altLang="zh-CN" sz="2200" dirty="0" err="1" smtClean="0"/>
              <a:t>deque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默认</a:t>
            </a:r>
            <a:r>
              <a:rPr lang="en-US" altLang="zh-CN" sz="2200" dirty="0" smtClean="0"/>
              <a:t>) /list    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(</a:t>
            </a:r>
            <a:r>
              <a:rPr lang="zh-CN" altLang="en-US" sz="2200" dirty="0" smtClean="0"/>
              <a:t>两端都可添加删除，所以向量不行</a:t>
            </a:r>
            <a:r>
              <a:rPr lang="en-US" altLang="zh-CN" sz="2200" dirty="0" smtClean="0"/>
              <a:t>)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）成员函数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push -&gt;</a:t>
            </a:r>
            <a:r>
              <a:rPr lang="en-US" altLang="zh-CN" sz="2200" dirty="0" err="1" smtClean="0"/>
              <a:t>push_back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pop -&gt;</a:t>
            </a:r>
            <a:r>
              <a:rPr lang="en-US" altLang="zh-CN" sz="2200" dirty="0" err="1" smtClean="0"/>
              <a:t>pop_front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back - &gt; back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front -&gt; front</a:t>
            </a:r>
            <a:endParaRPr lang="en-US" altLang="zh-CN" sz="2200" dirty="0" smtClean="0"/>
          </a:p>
          <a:p>
            <a:pPr eaLnBrk="1" hangingPunct="1">
              <a:buNone/>
              <a:defRPr/>
            </a:pPr>
            <a:r>
              <a:rPr lang="en-US" altLang="zh-CN" sz="2200" dirty="0" smtClean="0"/>
              <a:t>          size -&gt; size / empty -&gt; empty / clear -&gt; clear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优先队列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357298"/>
            <a:ext cx="8858312" cy="4857784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） 优先队列（</a:t>
            </a:r>
            <a:r>
              <a:rPr lang="en-US" altLang="zh-CN" sz="2400" dirty="0" smtClean="0"/>
              <a:t>queue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）定义形式：</a:t>
            </a:r>
            <a:endParaRPr lang="zh-CN" altLang="en-US" sz="2000" dirty="0" smtClean="0"/>
          </a:p>
          <a:p>
            <a:pPr eaLnBrk="1" hangingPunct="1">
              <a:buNone/>
              <a:defRPr/>
            </a:pP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priority_queue</a:t>
            </a:r>
            <a:r>
              <a:rPr lang="en-US" altLang="zh-CN" sz="2000" dirty="0" smtClean="0"/>
              <a:t>&lt;</a:t>
            </a:r>
            <a:r>
              <a:rPr lang="zh-CN" altLang="en-US" sz="2000" dirty="0" smtClean="0"/>
              <a:t>元素类型</a:t>
            </a:r>
            <a:r>
              <a:rPr lang="en-US" altLang="zh-CN" sz="2000" dirty="0" smtClean="0"/>
              <a:t>,[</a:t>
            </a:r>
            <a:r>
              <a:rPr lang="zh-CN" altLang="en-US" sz="2000" dirty="0" smtClean="0"/>
              <a:t>底层容器类型</a:t>
            </a:r>
            <a:r>
              <a:rPr lang="en-US" altLang="zh-CN" sz="2000" dirty="0" smtClean="0"/>
              <a:t>],[</a:t>
            </a:r>
            <a:r>
              <a:rPr lang="zh-CN" altLang="en-US" sz="2000" dirty="0" smtClean="0"/>
              <a:t>比较器类型</a:t>
            </a:r>
            <a:r>
              <a:rPr lang="en-US" altLang="zh-CN" sz="2000" dirty="0" smtClean="0"/>
              <a:t>]&gt;</a:t>
            </a:r>
            <a:endParaRPr lang="en-US" altLang="zh-CN" sz="2000" dirty="0" smtClean="0"/>
          </a:p>
          <a:p>
            <a:pPr eaLnBrk="1" hangingPunct="1">
              <a:buNone/>
              <a:defRPr/>
            </a:pPr>
            <a:r>
              <a:rPr lang="en-US" altLang="zh-CN" sz="2000" dirty="0" smtClean="0"/>
              <a:t>                          </a:t>
            </a:r>
            <a:r>
              <a:rPr lang="zh-CN" altLang="en-US" sz="2000" dirty="0" smtClean="0"/>
              <a:t>优先队列对象（构造实参表）</a:t>
            </a:r>
            <a:endParaRPr lang="en-US" altLang="zh-CN" sz="2000" dirty="0" smtClean="0"/>
          </a:p>
          <a:p>
            <a:pPr eaLnBrk="1" hangingPunct="1">
              <a:buNone/>
              <a:defRPr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）底层容器：</a:t>
            </a:r>
            <a:r>
              <a:rPr lang="en-US" altLang="zh-CN" sz="2000" dirty="0" err="1" smtClean="0"/>
              <a:t>deque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默认</a:t>
            </a:r>
            <a:r>
              <a:rPr lang="en-US" altLang="zh-CN" sz="2000" dirty="0" smtClean="0"/>
              <a:t>) /vector     </a:t>
            </a:r>
            <a:endParaRPr lang="en-US" altLang="zh-CN" sz="2000" dirty="0" smtClean="0"/>
          </a:p>
          <a:p>
            <a:pPr eaLnBrk="1" hangingPunct="1">
              <a:buNone/>
              <a:defRPr/>
            </a:pPr>
            <a:r>
              <a:rPr lang="en-US" altLang="zh-CN" sz="2000" dirty="0" smtClean="0"/>
              <a:t>           (</a:t>
            </a:r>
            <a:r>
              <a:rPr lang="zh-CN" altLang="en-US" sz="2000" dirty="0" smtClean="0"/>
              <a:t>支持随机迭代，不能</a:t>
            </a:r>
            <a:r>
              <a:rPr lang="en-US" altLang="zh-CN" sz="2000" dirty="0" smtClean="0"/>
              <a:t>list)</a:t>
            </a:r>
            <a:endParaRPr lang="en-US" altLang="zh-CN" sz="2000" dirty="0" smtClean="0"/>
          </a:p>
          <a:p>
            <a:pPr eaLnBrk="1" hangingPunct="1">
              <a:buNone/>
              <a:defRPr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）注意事项：</a:t>
            </a:r>
            <a:endParaRPr lang="en-US" altLang="zh-CN" sz="2000" dirty="0" smtClean="0"/>
          </a:p>
          <a:p>
            <a:pPr eaLnBrk="1" hangingPunct="1">
              <a:buNone/>
              <a:defRPr/>
            </a:pPr>
            <a:r>
              <a:rPr lang="zh-CN" altLang="en-US" sz="2000" dirty="0" smtClean="0"/>
              <a:t>     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优者先出，默认以大者为优也可以通过比较器定制（比较器必须是类），</a:t>
            </a:r>
            <a:endParaRPr lang="en-US" altLang="zh-CN" sz="2000" dirty="0" smtClean="0"/>
          </a:p>
          <a:p>
            <a:pPr eaLnBrk="1" hangingPunct="1">
              <a:buNone/>
              <a:defRPr/>
            </a:pPr>
            <a:r>
              <a:rPr lang="en-US" altLang="zh-CN" sz="2000" dirty="0" smtClean="0"/>
              <a:t>          </a:t>
            </a:r>
            <a:r>
              <a:rPr lang="zh-CN" altLang="en-US" sz="2000" dirty="0" smtClean="0"/>
              <a:t>如果没有“比较器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默认内部使用</a:t>
            </a:r>
            <a:r>
              <a:rPr lang="en-US" altLang="zh-CN" sz="2000" dirty="0" smtClean="0"/>
              <a:t>&lt;</a:t>
            </a:r>
            <a:r>
              <a:rPr lang="zh-CN" altLang="en-US" sz="2000" dirty="0" smtClean="0"/>
              <a:t>运算符。</a:t>
            </a:r>
            <a:endParaRPr lang="en-US" altLang="zh-CN" sz="2000" dirty="0" smtClean="0"/>
          </a:p>
          <a:p>
            <a:pPr eaLnBrk="1" hangingPunct="1">
              <a:buNone/>
              <a:defRPr/>
            </a:pPr>
            <a:r>
              <a:rPr lang="zh-CN" altLang="en-US" sz="2000" dirty="0" smtClean="0"/>
              <a:t>          并不是出队时挑，而且进队列时就保证有序</a:t>
            </a:r>
            <a:endParaRPr lang="en-US" altLang="zh-CN" sz="2000" dirty="0" smtClean="0"/>
          </a:p>
          <a:p>
            <a:pPr eaLnBrk="1" hangingPunct="1">
              <a:buNone/>
              <a:defRPr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）成员函数</a:t>
            </a:r>
            <a:endParaRPr lang="zh-CN" altLang="en-US" sz="2000" dirty="0" smtClean="0"/>
          </a:p>
          <a:p>
            <a:pPr eaLnBrk="1" hangingPunct="1">
              <a:buNone/>
              <a:defRPr/>
            </a:pPr>
            <a:r>
              <a:rPr lang="en-US" altLang="zh-CN" sz="2000" dirty="0" smtClean="0"/>
              <a:t>         push /pop / top / empty / size / clear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映射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） 映射（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）   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）定义形式： </a:t>
            </a:r>
            <a:r>
              <a:rPr lang="en-US" altLang="zh-CN" sz="2400" dirty="0" smtClean="0"/>
              <a:t>map&lt;</a:t>
            </a:r>
            <a:r>
              <a:rPr lang="zh-CN" altLang="en-US" sz="2400" dirty="0" smtClean="0"/>
              <a:t>键类型，值类型</a:t>
            </a:r>
            <a:r>
              <a:rPr lang="en-US" altLang="zh-CN" sz="2400" dirty="0" smtClean="0"/>
              <a:t>&gt; </a:t>
            </a:r>
            <a:r>
              <a:rPr lang="zh-CN" altLang="en-US" sz="2400" dirty="0" smtClean="0"/>
              <a:t>映射对象；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）逻辑模型：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对应模型   键（信息索引）值（信息内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                </a:t>
            </a:r>
            <a:r>
              <a:rPr lang="zh-CN" altLang="en-US" sz="2400" dirty="0" smtClean="0"/>
              <a:t>容）对，主要用于信息检索，性能可以达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                </a:t>
            </a:r>
            <a:r>
              <a:rPr lang="zh-CN" altLang="en-US" sz="2400" dirty="0" smtClean="0"/>
              <a:t>到对数级（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logN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类似二分法。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）物理模型：平衡有序二叉树又名红黑树（防止单联只：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                 </a:t>
            </a:r>
            <a:r>
              <a:rPr lang="zh-CN" altLang="en-US" sz="2400" dirty="0" smtClean="0"/>
              <a:t>就变成链表了，检索就成了线性级）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）键必须唯一。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）迭代过程实际上是关于键的中序遍历（</a:t>
            </a:r>
            <a:r>
              <a:rPr lang="en-US" altLang="zh-CN" sz="2400" dirty="0" smtClean="0"/>
              <a:t>L D R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键的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升序。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映射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786874" cy="489585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None/>
              <a:defRPr/>
            </a:pPr>
            <a:r>
              <a:rPr lang="en-US" altLang="zh-CN" dirty="0" smtClean="0"/>
              <a:t>  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6</a:t>
            </a:r>
            <a:r>
              <a:rPr lang="zh-CN" altLang="en-US" sz="4000" dirty="0" smtClean="0"/>
              <a:t>）存储单位是由键和值组成的</a:t>
            </a:r>
            <a:r>
              <a:rPr lang="en-US" altLang="zh-CN" sz="4000" dirty="0" smtClean="0"/>
              <a:t>pair</a:t>
            </a:r>
            <a:r>
              <a:rPr lang="zh-CN" altLang="en-US" sz="4000" dirty="0" smtClean="0"/>
              <a:t>。</a:t>
            </a:r>
            <a:endParaRPr lang="zh-CN" altLang="en-US" sz="4000" dirty="0" smtClean="0"/>
          </a:p>
          <a:p>
            <a:pPr eaLnBrk="1" hangingPunct="1">
              <a:buNone/>
              <a:defRPr/>
            </a:pPr>
            <a:r>
              <a:rPr lang="en-US" altLang="zh-CN" sz="4000" dirty="0" smtClean="0"/>
              <a:t>      template&lt;class </a:t>
            </a:r>
            <a:r>
              <a:rPr lang="en-US" altLang="zh-CN" sz="4000" dirty="0" err="1" smtClean="0"/>
              <a:t>FIRST,class</a:t>
            </a:r>
            <a:r>
              <a:rPr lang="en-US" altLang="zh-CN" sz="4000" dirty="0" smtClean="0"/>
              <a:t> SECOND&gt;class pair{</a:t>
            </a:r>
            <a:endParaRPr lang="en-US" altLang="zh-CN" sz="4000" dirty="0" smtClean="0"/>
          </a:p>
          <a:p>
            <a:pPr eaLnBrk="1" hangingPunct="1">
              <a:buNone/>
              <a:defRPr/>
            </a:pPr>
            <a:r>
              <a:rPr lang="en-US" altLang="zh-CN" sz="4000" dirty="0" smtClean="0"/>
              <a:t>      public:</a:t>
            </a:r>
            <a:endParaRPr lang="en-US" altLang="zh-CN" sz="4000" dirty="0" smtClean="0"/>
          </a:p>
          <a:p>
            <a:pPr eaLnBrk="1" hangingPunct="1">
              <a:buNone/>
              <a:defRPr/>
            </a:pPr>
            <a:r>
              <a:rPr lang="en-US" altLang="zh-CN" sz="4000" dirty="0" smtClean="0"/>
              <a:t>         pair(FIRST const&amp; f, SECOND const&amp; s) : first(f),second(s){}</a:t>
            </a:r>
            <a:endParaRPr lang="en-US" altLang="zh-CN" sz="4000" dirty="0" smtClean="0"/>
          </a:p>
          <a:p>
            <a:pPr eaLnBrk="1" hangingPunct="1">
              <a:buNone/>
              <a:defRPr/>
            </a:pPr>
            <a:r>
              <a:rPr lang="en-US" altLang="zh-CN" sz="4000" dirty="0" smtClean="0"/>
              <a:t>            FIRST </a:t>
            </a:r>
            <a:r>
              <a:rPr lang="en-US" altLang="zh-CN" sz="4000" dirty="0" err="1" smtClean="0"/>
              <a:t>first</a:t>
            </a:r>
            <a:r>
              <a:rPr lang="en-US" altLang="zh-CN" sz="4000" dirty="0" smtClean="0"/>
              <a:t>; //</a:t>
            </a:r>
            <a:r>
              <a:rPr lang="zh-CN" altLang="en-US" sz="4000" dirty="0" smtClean="0"/>
              <a:t>键</a:t>
            </a:r>
            <a:endParaRPr lang="zh-CN" altLang="en-US" sz="4000" dirty="0" smtClean="0"/>
          </a:p>
          <a:p>
            <a:pPr eaLnBrk="1" hangingPunct="1">
              <a:buNone/>
              <a:defRPr/>
            </a:pPr>
            <a:r>
              <a:rPr lang="zh-CN" altLang="en-US" sz="4000" dirty="0" smtClean="0"/>
              <a:t>            </a:t>
            </a:r>
            <a:r>
              <a:rPr lang="en-US" altLang="zh-CN" sz="4000" dirty="0" smtClean="0"/>
              <a:t>SECOND second;//</a:t>
            </a:r>
            <a:r>
              <a:rPr lang="zh-CN" altLang="en-US" sz="4000" dirty="0" smtClean="0"/>
              <a:t>值</a:t>
            </a:r>
            <a:endParaRPr lang="zh-CN" altLang="en-US" sz="4000" dirty="0" smtClean="0"/>
          </a:p>
          <a:p>
            <a:pPr eaLnBrk="1" hangingPunct="1">
              <a:buNone/>
              <a:defRPr/>
            </a:pPr>
            <a:r>
              <a:rPr lang="en-US" altLang="zh-CN" sz="4000" dirty="0" smtClean="0"/>
              <a:t>      }</a:t>
            </a:r>
            <a:endParaRPr lang="en-US" altLang="zh-CN" sz="4000" dirty="0" smtClean="0"/>
          </a:p>
          <a:p>
            <a:pPr eaLnBrk="1" hangingPunct="1">
              <a:buNone/>
              <a:defRPr/>
            </a:pPr>
            <a:r>
              <a:rPr lang="zh-CN" altLang="en-US" sz="4000" dirty="0" smtClean="0"/>
              <a:t>      映射的迭代器相当于指向</a:t>
            </a:r>
            <a:r>
              <a:rPr lang="en-US" altLang="zh-CN" sz="4000" dirty="0" smtClean="0"/>
              <a:t>pair</a:t>
            </a:r>
            <a:r>
              <a:rPr lang="zh-CN" altLang="en-US" sz="4000" dirty="0" smtClean="0"/>
              <a:t>对象的指针。</a:t>
            </a:r>
            <a:endParaRPr lang="zh-CN" altLang="en-US" sz="4000" dirty="0" smtClean="0"/>
          </a:p>
          <a:p>
            <a:pPr eaLnBrk="1" hangingPunct="1">
              <a:buNone/>
              <a:defRPr/>
            </a:pPr>
            <a:r>
              <a:rPr lang="en-US" altLang="zh-CN" sz="4000" dirty="0" smtClean="0"/>
              <a:t>  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7</a:t>
            </a:r>
            <a:r>
              <a:rPr lang="zh-CN" altLang="en-US" sz="4000" dirty="0" smtClean="0"/>
              <a:t>）映射中的键是只读的。 </a:t>
            </a:r>
            <a:endParaRPr lang="zh-CN" altLang="en-US" sz="4000" dirty="0" smtClean="0"/>
          </a:p>
          <a:p>
            <a:pPr eaLnBrk="1" hangingPunct="1">
              <a:buNone/>
              <a:defRPr/>
            </a:pPr>
            <a:r>
              <a:rPr lang="en-US" altLang="zh-CN" sz="4000" dirty="0" smtClean="0"/>
              <a:t>  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8</a:t>
            </a:r>
            <a:r>
              <a:rPr lang="zh-CN" altLang="en-US" sz="4000" dirty="0" smtClean="0"/>
              <a:t>）检索性能好（一砍砍一半）构建和修改性能较差 ，适用于</a:t>
            </a:r>
            <a:endParaRPr lang="en-US" altLang="zh-CN" sz="4000" dirty="0" smtClean="0"/>
          </a:p>
          <a:p>
            <a:pPr eaLnBrk="1" hangingPunct="1">
              <a:buNone/>
              <a:defRPr/>
            </a:pPr>
            <a:r>
              <a:rPr lang="en-US" altLang="zh-CN" sz="4000" dirty="0" smtClean="0"/>
              <a:t>           </a:t>
            </a:r>
            <a:r>
              <a:rPr lang="zh-CN" altLang="en-US" sz="4000" dirty="0" smtClean="0"/>
              <a:t>结构稳定，但是需要频繁检索的操作。</a:t>
            </a:r>
            <a:endParaRPr lang="zh-CN" altLang="en-US" sz="4000" dirty="0" smtClean="0"/>
          </a:p>
          <a:p>
            <a:pPr eaLnBrk="1" hangingPunct="1">
              <a:buNone/>
              <a:defRPr/>
            </a:pPr>
            <a:r>
              <a:rPr lang="en-US" altLang="zh-CN" sz="4000" dirty="0" smtClean="0"/>
              <a:t>  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9</a:t>
            </a:r>
            <a:r>
              <a:rPr lang="zh-CN" altLang="en-US" sz="4000" dirty="0" smtClean="0"/>
              <a:t>）支持“下标”运算，用键作为下标，得到对应的值的引用，如</a:t>
            </a:r>
            <a:endParaRPr lang="en-US" altLang="zh-CN" sz="4000" dirty="0" smtClean="0"/>
          </a:p>
          <a:p>
            <a:pPr eaLnBrk="1" hangingPunct="1">
              <a:buNone/>
              <a:defRPr/>
            </a:pPr>
            <a:r>
              <a:rPr lang="en-US" altLang="zh-CN" sz="4000" dirty="0" smtClean="0"/>
              <a:t>          </a:t>
            </a:r>
            <a:r>
              <a:rPr lang="zh-CN" altLang="en-US" sz="4000" dirty="0" smtClean="0"/>
              <a:t>果所给出的键不存在，增加一个节点，返回其值的引用。</a:t>
            </a:r>
            <a:endParaRPr lang="zh-CN" altLang="en-US" sz="4000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映射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dirty="0" smtClean="0"/>
              <a:t>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）成员函数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insert(pair&lt;FIRST,SECOND&gt;(</a:t>
            </a:r>
            <a:r>
              <a:rPr lang="zh-CN" altLang="en-US" sz="2400" dirty="0" smtClean="0"/>
              <a:t>键，值</a:t>
            </a:r>
            <a:r>
              <a:rPr lang="en-US" altLang="zh-CN" sz="2400" dirty="0" smtClean="0"/>
              <a:t>) )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insert( </a:t>
            </a:r>
            <a:r>
              <a:rPr lang="en-US" altLang="zh-CN" sz="2400" dirty="0" err="1" smtClean="0"/>
              <a:t>make_pair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键，值</a:t>
            </a:r>
            <a:r>
              <a:rPr lang="en-US" altLang="zh-CN" sz="2400" dirty="0" smtClean="0"/>
              <a:t>))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     迭代器 </a:t>
            </a:r>
            <a:r>
              <a:rPr lang="en-US" altLang="zh-CN" sz="2400" dirty="0" smtClean="0"/>
              <a:t>= find(</a:t>
            </a:r>
            <a:r>
              <a:rPr lang="zh-CN" altLang="en-US" sz="2400" dirty="0" smtClean="0"/>
              <a:t>键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失败返回终止迭代（并非全局函数而是 成员函数）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多重映射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40313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zh-CN" sz="2400" dirty="0" smtClean="0"/>
              <a:t>8</a:t>
            </a:r>
            <a:r>
              <a:rPr lang="zh-CN" altLang="en-US" sz="2400" dirty="0" smtClean="0"/>
              <a:t>） 多重映射</a:t>
            </a:r>
            <a:r>
              <a:rPr lang="en-US" altLang="zh-CN" sz="2400" dirty="0" smtClean="0"/>
              <a:t>(map)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允许键重复的映射，表示一对多的逻辑关系，不支持下标运算符。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9</a:t>
            </a:r>
            <a:r>
              <a:rPr lang="zh-CN" altLang="en-US" sz="2400" dirty="0" smtClean="0"/>
              <a:t>） 集合（</a:t>
            </a:r>
            <a:r>
              <a:rPr lang="en-US" altLang="zh-CN" sz="2400" dirty="0" smtClean="0"/>
              <a:t>set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  没有值只有键的映射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  比向量等基本容器相比最大优势就是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排重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endParaRPr lang="en-US" altLang="zh-CN" sz="2400" dirty="0" smtClean="0"/>
          </a:p>
          <a:p>
            <a:pPr eaLnBrk="1" hangingPunct="1">
              <a:buNone/>
              <a:defRPr/>
            </a:pPr>
            <a:r>
              <a:rPr lang="en-US" altLang="zh-CN" sz="2400" dirty="0" smtClean="0"/>
              <a:t>10</a:t>
            </a:r>
            <a:r>
              <a:rPr lang="zh-CN" altLang="en-US" sz="2400" dirty="0" smtClean="0"/>
              <a:t>）多重集合（</a:t>
            </a:r>
            <a:r>
              <a:rPr lang="en-US" altLang="zh-CN" sz="2400" dirty="0" smtClean="0"/>
              <a:t>set</a:t>
            </a:r>
            <a:r>
              <a:rPr lang="zh-CN" altLang="en-US" sz="2400" dirty="0" smtClean="0"/>
              <a:t>）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r>
              <a:rPr lang="zh-CN" altLang="en-US" sz="2400" dirty="0" smtClean="0"/>
              <a:t>   没有值只有键的多重映射</a:t>
            </a:r>
            <a:endParaRPr lang="zh-CN" altLang="en-US" sz="2400" dirty="0" smtClean="0"/>
          </a:p>
          <a:p>
            <a:pPr eaLnBrk="1" hangingPunct="1">
              <a:buNone/>
              <a:defRPr/>
            </a:pPr>
            <a:endParaRPr lang="zh-CN" alt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函数模板声明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None/>
              <a:defRPr/>
            </a:pPr>
            <a:r>
              <a:rPr lang="zh-CN" altLang="en-US" dirty="0" smtClean="0"/>
              <a:t>二 函数模板</a:t>
            </a:r>
            <a:endParaRPr lang="zh-CN" altLang="en-US" dirty="0" smtClean="0"/>
          </a:p>
          <a:p>
            <a:pPr eaLnBrk="1" hangingPunct="1"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sz="2900" dirty="0" smtClean="0"/>
              <a:t>函数模板的声明形式：</a:t>
            </a:r>
            <a:endParaRPr lang="zh-CN" altLang="en-US" sz="2900" dirty="0" smtClean="0"/>
          </a:p>
          <a:p>
            <a:pPr eaLnBrk="1" hangingPunct="1">
              <a:buNone/>
              <a:defRPr/>
            </a:pPr>
            <a:r>
              <a:rPr lang="zh-CN" altLang="en-US" sz="2900" dirty="0" smtClean="0"/>
              <a:t>     </a:t>
            </a:r>
            <a:r>
              <a:rPr lang="en-US" altLang="zh-CN" sz="2900" dirty="0" smtClean="0"/>
              <a:t>template&lt;class </a:t>
            </a:r>
            <a:r>
              <a:rPr lang="zh-CN" altLang="en-US" sz="2900" dirty="0" smtClean="0"/>
              <a:t>类型形参</a:t>
            </a:r>
            <a:r>
              <a:rPr lang="en-US" altLang="zh-CN" sz="2900" dirty="0" smtClean="0"/>
              <a:t>1</a:t>
            </a:r>
            <a:r>
              <a:rPr lang="zh-CN" altLang="en-US" sz="2900" dirty="0" smtClean="0"/>
              <a:t>，</a:t>
            </a:r>
            <a:r>
              <a:rPr lang="en-US" altLang="zh-CN" sz="2900" dirty="0" smtClean="0"/>
              <a:t>class </a:t>
            </a:r>
            <a:r>
              <a:rPr lang="zh-CN" altLang="en-US" sz="2900" dirty="0" smtClean="0"/>
              <a:t>类型形参</a:t>
            </a:r>
            <a:r>
              <a:rPr lang="en-US" altLang="zh-CN" sz="2900" dirty="0" smtClean="0"/>
              <a:t>2</a:t>
            </a:r>
            <a:r>
              <a:rPr lang="zh-CN" altLang="en-US" sz="2900" dirty="0" smtClean="0"/>
              <a:t>，</a:t>
            </a:r>
            <a:r>
              <a:rPr lang="en-US" altLang="zh-CN" sz="2900" dirty="0" smtClean="0"/>
              <a:t>....&gt; </a:t>
            </a:r>
            <a:endParaRPr lang="en-US" altLang="zh-CN" sz="2900" dirty="0" smtClean="0"/>
          </a:p>
          <a:p>
            <a:pPr eaLnBrk="1" hangingPunct="1">
              <a:buNone/>
              <a:defRPr/>
            </a:pPr>
            <a:r>
              <a:rPr lang="en-US" altLang="zh-CN" sz="2900" dirty="0" smtClean="0"/>
              <a:t>     </a:t>
            </a:r>
            <a:r>
              <a:rPr lang="zh-CN" altLang="en-US" sz="2900" dirty="0" smtClean="0"/>
              <a:t>返回值类型 函数模板名</a:t>
            </a:r>
            <a:r>
              <a:rPr lang="en-US" altLang="zh-CN" sz="2900" dirty="0" smtClean="0"/>
              <a:t>(</a:t>
            </a:r>
            <a:r>
              <a:rPr lang="zh-CN" altLang="en-US" sz="2900" dirty="0" smtClean="0"/>
              <a:t>调用形参</a:t>
            </a:r>
            <a:r>
              <a:rPr lang="en-US" altLang="zh-CN" sz="2900" dirty="0" smtClean="0"/>
              <a:t>1</a:t>
            </a:r>
            <a:r>
              <a:rPr lang="zh-CN" altLang="en-US" sz="2900" dirty="0" smtClean="0"/>
              <a:t>，调用形参</a:t>
            </a:r>
            <a:r>
              <a:rPr lang="en-US" altLang="zh-CN" sz="2900" dirty="0" smtClean="0"/>
              <a:t>2</a:t>
            </a:r>
            <a:r>
              <a:rPr lang="zh-CN" altLang="en-US" sz="2900" dirty="0" smtClean="0"/>
              <a:t>，</a:t>
            </a:r>
            <a:r>
              <a:rPr lang="en-US" altLang="zh-CN" sz="2900" dirty="0" smtClean="0"/>
              <a:t>....){</a:t>
            </a:r>
            <a:endParaRPr lang="en-US" altLang="zh-CN" sz="2900" dirty="0" smtClean="0"/>
          </a:p>
          <a:p>
            <a:pPr eaLnBrk="1" hangingPunct="1">
              <a:buNone/>
              <a:defRPr/>
            </a:pPr>
            <a:r>
              <a:rPr lang="en-US" altLang="zh-CN" sz="2900" dirty="0" smtClean="0"/>
              <a:t>           ......</a:t>
            </a:r>
            <a:endParaRPr lang="en-US" altLang="zh-CN" sz="2900" dirty="0" smtClean="0"/>
          </a:p>
          <a:p>
            <a:pPr eaLnBrk="1" hangingPunct="1">
              <a:buNone/>
              <a:defRPr/>
            </a:pPr>
            <a:r>
              <a:rPr lang="en-US" altLang="zh-CN" sz="2900" dirty="0" smtClean="0"/>
              <a:t>     }</a:t>
            </a:r>
            <a:endParaRPr lang="en-US" altLang="zh-CN" sz="2900" dirty="0" smtClean="0"/>
          </a:p>
          <a:p>
            <a:pPr eaLnBrk="1" hangingPunct="1">
              <a:buNone/>
              <a:defRPr/>
            </a:pPr>
            <a:r>
              <a:rPr lang="en-US" altLang="zh-CN" sz="2900" dirty="0" smtClean="0"/>
              <a:t>     </a:t>
            </a:r>
            <a:r>
              <a:rPr lang="zh-CN" altLang="en-US" sz="2900" dirty="0" smtClean="0"/>
              <a:t>例如：</a:t>
            </a:r>
            <a:endParaRPr lang="zh-CN" altLang="en-US" sz="2900" dirty="0" smtClean="0"/>
          </a:p>
          <a:p>
            <a:pPr eaLnBrk="1" hangingPunct="1">
              <a:buNone/>
              <a:defRPr/>
            </a:pPr>
            <a:r>
              <a:rPr lang="zh-CN" altLang="en-US" sz="2900" dirty="0" smtClean="0"/>
              <a:t>     </a:t>
            </a:r>
            <a:r>
              <a:rPr lang="en-US" altLang="zh-CN" sz="2900" dirty="0" smtClean="0"/>
              <a:t>template&lt;class T&gt; T </a:t>
            </a:r>
            <a:r>
              <a:rPr lang="en-US" altLang="zh-CN" sz="2900" dirty="0" smtClean="0"/>
              <a:t>Max(T x, T y){</a:t>
            </a:r>
            <a:endParaRPr lang="en-US" altLang="zh-CN" sz="2900" dirty="0" smtClean="0"/>
          </a:p>
          <a:p>
            <a:pPr eaLnBrk="1" hangingPunct="1">
              <a:buNone/>
              <a:defRPr/>
            </a:pPr>
            <a:r>
              <a:rPr lang="en-US" altLang="zh-CN" sz="2900" dirty="0" smtClean="0"/>
              <a:t>           return x &gt; y ? x : y;</a:t>
            </a:r>
            <a:endParaRPr lang="en-US" altLang="zh-CN" sz="2900" dirty="0" smtClean="0"/>
          </a:p>
          <a:p>
            <a:pPr eaLnBrk="1" hangingPunct="1">
              <a:buNone/>
              <a:defRPr/>
            </a:pPr>
            <a:r>
              <a:rPr lang="en-US" altLang="zh-CN" sz="2900" dirty="0" smtClean="0"/>
              <a:t>     }</a:t>
            </a:r>
            <a:endParaRPr lang="en-US" altLang="zh-CN" sz="2900" dirty="0" smtClean="0"/>
          </a:p>
          <a:p>
            <a:pPr eaLnBrk="1" hangingPunct="1">
              <a:buNone/>
              <a:defRPr/>
            </a:pPr>
            <a:r>
              <a:rPr lang="en-US" altLang="zh-CN" sz="2900" dirty="0" smtClean="0"/>
              <a:t>    </a:t>
            </a:r>
            <a:r>
              <a:rPr lang="zh-CN" altLang="en-US" sz="2900" dirty="0" smtClean="0"/>
              <a:t>可以使用</a:t>
            </a:r>
            <a:r>
              <a:rPr lang="zh-CN" altLang="en-US" sz="2900" b="1" dirty="0" smtClean="0">
                <a:solidFill>
                  <a:srgbClr val="FF0000"/>
                </a:solidFill>
              </a:rPr>
              <a:t>任何标识符</a:t>
            </a:r>
            <a:r>
              <a:rPr lang="zh-CN" altLang="en-US" sz="2900" dirty="0" smtClean="0"/>
              <a:t>作为类型形参的名称，但使用</a:t>
            </a:r>
            <a:r>
              <a:rPr lang="en-US" altLang="zh-CN" sz="2900" dirty="0" smtClean="0"/>
              <a:t>“T”</a:t>
            </a:r>
            <a:r>
              <a:rPr lang="zh-CN" altLang="en-US" sz="2900" dirty="0" smtClean="0"/>
              <a:t>已经称为一种惯例，</a:t>
            </a:r>
            <a:r>
              <a:rPr lang="en-US" altLang="zh-CN" sz="2900" dirty="0" smtClean="0"/>
              <a:t>“T”</a:t>
            </a:r>
            <a:r>
              <a:rPr lang="zh-CN" altLang="en-US" sz="2900" dirty="0" smtClean="0"/>
              <a:t>表示的是，调用者在使用这个函数模板时指定的</a:t>
            </a:r>
            <a:r>
              <a:rPr lang="zh-CN" altLang="en-US" sz="2900" b="1" dirty="0" smtClean="0">
                <a:solidFill>
                  <a:srgbClr val="FF0000"/>
                </a:solidFill>
              </a:rPr>
              <a:t>任意数据类型</a:t>
            </a:r>
            <a:r>
              <a:rPr lang="zh-CN" altLang="en-US" sz="2900" dirty="0" smtClean="0"/>
              <a:t>。</a:t>
            </a:r>
            <a:endParaRPr lang="zh-CN" altLang="en-US" sz="2900" dirty="0" smtClean="0"/>
          </a:p>
          <a:p>
            <a:pPr eaLnBrk="1" hangingPunct="1"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函数模板使用</a:t>
            </a:r>
            <a:endParaRPr lang="zh-CN" altLang="en-US" dirty="0" smtClean="0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500" dirty="0" smtClean="0"/>
              <a:t>2</a:t>
            </a:r>
            <a:r>
              <a:rPr lang="zh-CN" altLang="en-US" sz="2500" dirty="0" smtClean="0"/>
              <a:t>）函数模板的使用</a:t>
            </a:r>
            <a:endParaRPr lang="zh-CN" altLang="en-US" sz="25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500" dirty="0" smtClean="0"/>
              <a:t>    </a:t>
            </a:r>
            <a:r>
              <a:rPr lang="zh-CN" altLang="en-US" sz="2200" dirty="0" smtClean="0"/>
              <a:t>使用函数模板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必须对函数模板进行实例化</a:t>
            </a:r>
            <a:endParaRPr lang="zh-CN" altLang="en-US" sz="2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     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</a:t>
            </a:r>
            <a:r>
              <a:rPr lang="zh-CN" altLang="en-US" sz="2200" dirty="0" smtClean="0"/>
              <a:t>形式 </a:t>
            </a:r>
            <a:r>
              <a:rPr lang="en-US" altLang="zh-CN" sz="2200" dirty="0" smtClean="0"/>
              <a:t>: 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函数模板名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&lt;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类型实参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，类型实参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2,...&gt;</a:t>
            </a:r>
            <a:r>
              <a:rPr lang="zh-CN" altLang="en-US" sz="2200" dirty="0" smtClean="0"/>
              <a:t>（调用实参</a:t>
            </a:r>
            <a:r>
              <a:rPr lang="en-US" altLang="zh-CN" sz="2200" dirty="0" smtClean="0"/>
              <a:t>1,....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;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</a:t>
            </a:r>
            <a:r>
              <a:rPr lang="zh-CN" altLang="en-US" sz="2200" dirty="0" smtClean="0"/>
              <a:t>例如 </a:t>
            </a:r>
            <a:r>
              <a:rPr lang="en-US" altLang="zh-CN" sz="2200" dirty="0" smtClean="0"/>
              <a:t>: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Max&lt;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&gt;</a:t>
            </a:r>
            <a:r>
              <a:rPr lang="en-US" altLang="zh-CN" sz="2200" dirty="0" smtClean="0"/>
              <a:t>(123,456);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      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Max&lt;double&gt;</a:t>
            </a:r>
            <a:r>
              <a:rPr lang="en-US" altLang="zh-CN" sz="2200" dirty="0" smtClean="0"/>
              <a:t>(12.3,45.6);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 smtClean="0"/>
              <a:t>           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Max&lt;string&gt;</a:t>
            </a:r>
            <a:r>
              <a:rPr lang="en-US" altLang="zh-CN" sz="2200" dirty="0" smtClean="0"/>
              <a:t>("</a:t>
            </a:r>
            <a:r>
              <a:rPr lang="en-US" altLang="zh-CN" sz="2200" dirty="0" err="1" smtClean="0"/>
              <a:t>hello","world</a:t>
            </a:r>
            <a:r>
              <a:rPr lang="en-US" altLang="zh-CN" sz="2200" dirty="0" smtClean="0"/>
              <a:t>"); </a:t>
            </a: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函数模板原理</a:t>
            </a:r>
            <a:endParaRPr lang="zh-CN" altLang="en-US" dirty="0" smtClean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 smtClean="0"/>
              <a:t>3 )  </a:t>
            </a:r>
            <a:r>
              <a:rPr lang="zh-CN" altLang="en-US" sz="2800" dirty="0" smtClean="0"/>
              <a:t>分析函数模板</a:t>
            </a:r>
            <a:endParaRPr lang="zh-CN" altLang="en-US" sz="28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 smtClean="0"/>
              <a:t>     </a:t>
            </a:r>
            <a:r>
              <a:rPr lang="zh-CN" altLang="en-US" sz="2000" dirty="0" smtClean="0"/>
              <a:t>切记 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编译器并不是把函数模板编译成一个可以处理任何数据类型的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单一实体</a:t>
            </a:r>
            <a:r>
              <a:rPr lang="zh-CN" altLang="en-US" sz="2000" dirty="0" smtClean="0"/>
              <a:t>，而应该是编译器在实例化函数模板时根据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类型实参</a:t>
            </a:r>
            <a:r>
              <a:rPr lang="zh-CN" altLang="en-US" sz="2000" dirty="0" smtClean="0"/>
              <a:t>从函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数模板中产生一个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真正的函数实体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 smtClean="0"/>
              <a:t>     （强调：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函数模板并不是一个函数实体</a:t>
            </a:r>
            <a:r>
              <a:rPr lang="zh-CN" altLang="en-US" sz="2000" dirty="0" smtClean="0"/>
              <a:t>，通过实例化才能产生真正的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函数实体，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函数模板可以看成是编译器生成函数实体的一个依据而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已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 smtClean="0"/>
              <a:t>     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）这种用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具体数据类型</a:t>
            </a:r>
            <a:r>
              <a:rPr lang="zh-CN" altLang="en-US" sz="2000" dirty="0" smtClean="0"/>
              <a:t>替换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函数模板类型形参</a:t>
            </a:r>
            <a:r>
              <a:rPr lang="zh-CN" altLang="en-US" sz="2000" dirty="0" smtClean="0"/>
              <a:t>的过程叫做实例化，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/>
              <a:t>              </a:t>
            </a:r>
            <a:r>
              <a:rPr lang="zh-CN" altLang="en-US" sz="2000" dirty="0" smtClean="0"/>
              <a:t>这个过程将产生一个函数模板的实例（函数实体）。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 smtClean="0"/>
              <a:t>     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）只要使用函数模板，就会自动引发编译器的实例化过程，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/>
              <a:t>              </a:t>
            </a:r>
            <a:r>
              <a:rPr lang="zh-CN" altLang="en-US" sz="2000" dirty="0" smtClean="0"/>
              <a:t>因此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程序员不需要额外地请求对函数模板的实例化</a:t>
            </a:r>
            <a:r>
              <a:rPr lang="zh-CN" altLang="en-US" sz="2000" dirty="0" smtClean="0"/>
              <a:t>。</a:t>
            </a:r>
            <a:r>
              <a:rPr lang="zh-CN" altLang="en-US" sz="2400" dirty="0" smtClean="0"/>
              <a:t> 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函数模板扩展</a:t>
            </a:r>
            <a:endParaRPr lang="zh-CN" altLang="en-US" dirty="0" smtClean="0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 函数模板的扩展</a:t>
            </a:r>
            <a:endParaRPr lang="zh-CN" altLang="en-US" dirty="0" smtClean="0"/>
          </a:p>
          <a:p>
            <a:pPr eaLnBrk="1" hangingPunct="1">
              <a:buNone/>
            </a:pPr>
            <a:r>
              <a:rPr lang="zh-CN" altLang="en-US" dirty="0" smtClean="0"/>
              <a:t>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）可以使用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任何数据类型</a:t>
            </a:r>
            <a:r>
              <a:rPr lang="zh-CN" altLang="en-US" sz="2400" dirty="0" smtClean="0"/>
              <a:t>（基本类型和类类型）实例化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    </a:t>
            </a:r>
            <a:r>
              <a:rPr lang="zh-CN" altLang="en-US" sz="2400" dirty="0" smtClean="0"/>
              <a:t>函数模板。</a:t>
            </a:r>
            <a:endParaRPr lang="zh-CN" altLang="en-US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  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）但前提是这个数据类型必须支持函数模板所要执行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    </a:t>
            </a:r>
            <a:r>
              <a:rPr lang="zh-CN" altLang="en-US" sz="2400" dirty="0" smtClean="0"/>
              <a:t>的操作。</a:t>
            </a:r>
            <a:endParaRPr lang="zh-CN" altLang="en-US" sz="2400" dirty="0" smtClean="0"/>
          </a:p>
          <a:p>
            <a:pPr eaLnBrk="1" hangingPunct="1">
              <a:buNone/>
            </a:pPr>
            <a:r>
              <a:rPr lang="zh-CN" altLang="en-US" sz="2400" dirty="0" smtClean="0"/>
              <a:t>            例如：一个不支持 </a:t>
            </a:r>
            <a:r>
              <a:rPr lang="en-US" altLang="zh-CN" sz="2400" dirty="0" smtClean="0"/>
              <a:t>"&gt;" </a:t>
            </a:r>
            <a:r>
              <a:rPr lang="zh-CN" altLang="en-US" sz="2400" dirty="0" smtClean="0"/>
              <a:t>运算符操作的类型，实例化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                     Max</a:t>
            </a:r>
            <a:r>
              <a:rPr lang="zh-CN" altLang="en-US" sz="2400" dirty="0" smtClean="0"/>
              <a:t>函数模板，编译器将报错误。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12894</Words>
  <Application>WPS 演示</Application>
  <PresentationFormat>全屏显示(4:3)</PresentationFormat>
  <Paragraphs>719</Paragraphs>
  <Slides>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Arial Black</vt:lpstr>
      <vt:lpstr>Calibri</vt:lpstr>
      <vt:lpstr>Arial Unicode MS</vt:lpstr>
      <vt:lpstr>Office 主题</vt:lpstr>
      <vt:lpstr>C/C++教学课程</vt:lpstr>
      <vt:lpstr>Points</vt:lpstr>
      <vt:lpstr>模板起源</vt:lpstr>
      <vt:lpstr>模板起源</vt:lpstr>
      <vt:lpstr>模板起源</vt:lpstr>
      <vt:lpstr>函数模板声明</vt:lpstr>
      <vt:lpstr>函数模板使用</vt:lpstr>
      <vt:lpstr>函数模板原理</vt:lpstr>
      <vt:lpstr>函数模板扩展</vt:lpstr>
      <vt:lpstr>编译器隐式推断</vt:lpstr>
      <vt:lpstr>函数模板隐式推断</vt:lpstr>
      <vt:lpstr>函数模板扩展</vt:lpstr>
      <vt:lpstr>函数模板</vt:lpstr>
      <vt:lpstr>类模板定义</vt:lpstr>
      <vt:lpstr>类模板定义</vt:lpstr>
      <vt:lpstr>类模板使用</vt:lpstr>
      <vt:lpstr>类模板成员函数</vt:lpstr>
      <vt:lpstr>类模板的静态成员</vt:lpstr>
      <vt:lpstr>类模板递归实例化</vt:lpstr>
      <vt:lpstr>类模板特化</vt:lpstr>
      <vt:lpstr>类模板特化</vt:lpstr>
      <vt:lpstr>类模板类型参数缺省值</vt:lpstr>
      <vt:lpstr>类模板的数值型模板参数</vt:lpstr>
      <vt:lpstr>模板技巧</vt:lpstr>
      <vt:lpstr>模板技巧</vt:lpstr>
      <vt:lpstr>模板技巧</vt:lpstr>
      <vt:lpstr>模板技巧</vt:lpstr>
      <vt:lpstr>模板技巧</vt:lpstr>
      <vt:lpstr>模板技巧</vt:lpstr>
      <vt:lpstr>模板技巧</vt:lpstr>
      <vt:lpstr>模板技巧</vt:lpstr>
      <vt:lpstr>模板技巧</vt:lpstr>
      <vt:lpstr>自制链表容器</vt:lpstr>
      <vt:lpstr>自制链表容器</vt:lpstr>
      <vt:lpstr>自制链表容器</vt:lpstr>
      <vt:lpstr>STL容器介绍</vt:lpstr>
      <vt:lpstr>STL容器介绍</vt:lpstr>
      <vt:lpstr>STL容器介绍</vt:lpstr>
      <vt:lpstr>STL容器介绍</vt:lpstr>
      <vt:lpstr>STL容器介绍</vt:lpstr>
      <vt:lpstr>STL容器介绍</vt:lpstr>
      <vt:lpstr>向量</vt:lpstr>
      <vt:lpstr>向量</vt:lpstr>
      <vt:lpstr>向量</vt:lpstr>
      <vt:lpstr>向量</vt:lpstr>
      <vt:lpstr>向量</vt:lpstr>
      <vt:lpstr>双端队列</vt:lpstr>
      <vt:lpstr>列表</vt:lpstr>
      <vt:lpstr>堆栈</vt:lpstr>
      <vt:lpstr>队列</vt:lpstr>
      <vt:lpstr>优先队列</vt:lpstr>
      <vt:lpstr>映射</vt:lpstr>
      <vt:lpstr>映射</vt:lpstr>
      <vt:lpstr>映射</vt:lpstr>
      <vt:lpstr>多重映射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zhanglm</dc:creator>
  <cp:lastModifiedBy>marry</cp:lastModifiedBy>
  <cp:revision>905</cp:revision>
  <dcterms:created xsi:type="dcterms:W3CDTF">2018-05-15T00:42:00Z</dcterms:created>
  <dcterms:modified xsi:type="dcterms:W3CDTF">2019-07-08T02:52:25Z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