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78" r:id="rId7"/>
    <p:sldId id="276" r:id="rId8"/>
    <p:sldId id="279" r:id="rId9"/>
    <p:sldId id="274" r:id="rId10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7" autoAdjust="0"/>
    <p:restoredTop sz="89524" autoAdjust="0"/>
  </p:normalViewPr>
  <p:slideViewPr>
    <p:cSldViewPr snapToGrid="0" snapToObjects="1">
      <p:cViewPr varScale="1">
        <p:scale>
          <a:sx n="112" d="100"/>
          <a:sy n="112" d="100"/>
        </p:scale>
        <p:origin x="6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B094EB-4B78-4970-B138-CA4BE8A2CD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468917-E11B-4210-AA51-E7444FA22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18390-DB20-413E-BCB7-542A3B47C71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2023/8/20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670A4B-42F1-4E19-A983-F03D817411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10205-51F5-4542-BE03-6BED888F6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3B700-690D-4E55-976C-856BE043C8E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95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98E5DA2-FC0F-4CC9-8A3E-E74DFAC6E1F9}" type="datetime1">
              <a:rPr lang="zh-CN" altLang="en-US" smtClean="0"/>
              <a:pPr/>
              <a:t>2023/8/20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D3AD45-4496-421F-901C-799CC59057D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741105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1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词表中的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单词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映射为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实数向量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以便计算机进行进一步的计算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获取</a:t>
            </a:r>
            <a:r>
              <a:rPr lang="en-US" altLang="zh-CN" dirty="0"/>
              <a:t>\</a:t>
            </a:r>
            <a:r>
              <a:rPr lang="zh-CN" altLang="en-US" dirty="0"/>
              <a:t>生成 词的向量</a:t>
            </a:r>
            <a:r>
              <a:rPr lang="en-US" altLang="zh-CN" dirty="0"/>
              <a:t>,</a:t>
            </a:r>
            <a:r>
              <a:rPr lang="zh-CN" altLang="en-US" dirty="0"/>
              <a:t>获取其结果就是</a:t>
            </a:r>
            <a:r>
              <a:rPr lang="en-US" altLang="zh-CN" cap="none" dirty="0"/>
              <a:t>embedding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noProof="0" smtClean="0"/>
              <a:pPr/>
              <a:t>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7652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提问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业务逻辑处理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过滤 同义词 命中意图</a:t>
            </a: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提问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查询向量库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得到相关性最高的一个或几个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chunk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noProof="0" smtClean="0"/>
              <a:pPr/>
              <a:t>3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28976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AD45-4496-421F-901C-799CC59057D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E5E95BD-07EC-43D4-B667-8EBCE65D8655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7D2C4-0BE4-4223-AF94-1D74C0106AB2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6B4AE2-9E0C-4B63-99E7-57C1BA294778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E2DD7-E8C7-4C98-9D7B-DC8F89C38ACA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6E2FDE-48E1-46C2-A77A-CDC318B7900C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DFA51-892A-4301-9ACF-808ECEEBA134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38BBDA-9380-47F1-9D1D-CAA885F67A5D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6DEE85-8EBD-4F18-A111-0F946A94902C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E20B54-8264-41A3-9E4E-45294B5810DB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96BA7-5BE3-40AC-B9BC-8DA40C523D51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CE6103-6FAA-45EF-8330-3496FA894418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DF274-EAD3-4E45-9F93-8643BE234116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436D4-9BE9-4612-A074-C7287FBC2F44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A60692-6232-461F-80A1-47F0C1ECC731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EF991-EF40-4D46-AB5B-1371E3444A45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EF014-1259-4EF0-899B-B8CFC307B046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4CF8C2-3C5C-4AC9-81FC-E71BDEE4297A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00C65F-16A8-4790-989B-9D302F82A6FD}" type="datetime1">
              <a:rPr lang="zh-CN" altLang="en-US" noProof="0" smtClean="0"/>
              <a:t>2023/8/20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夜晚的天空以及远处地平线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zh-CN" altLang="en-US" dirty="0"/>
              <a:t>文档问答系统初探</a:t>
            </a:r>
            <a:endParaRPr lang="zh-CN" alt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6579" y="4976282"/>
            <a:ext cx="7573546" cy="1405467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当前业内常用文档问答系统设计思路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A1FC3-B17B-4B8C-870A-1D1861C7F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3144415" cy="748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向量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sz="1600" dirty="0"/>
              <a:t>有大小和方向的量</a:t>
            </a:r>
            <a:endParaRPr lang="en-US" altLang="zh-CN" sz="16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0A4E9D2-C442-4F00-9C7D-FCB0ADB81FF1}"/>
              </a:ext>
            </a:extLst>
          </p:cNvPr>
          <p:cNvCxnSpPr>
            <a:cxnSpLocks/>
          </p:cNvCxnSpPr>
          <p:nvPr/>
        </p:nvCxnSpPr>
        <p:spPr>
          <a:xfrm flipV="1">
            <a:off x="1102567" y="4249586"/>
            <a:ext cx="382555" cy="928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CA22F5-7154-495E-B60D-C67FF942EAE6}"/>
              </a:ext>
            </a:extLst>
          </p:cNvPr>
          <p:cNvCxnSpPr/>
          <p:nvPr/>
        </p:nvCxnSpPr>
        <p:spPr>
          <a:xfrm flipV="1">
            <a:off x="1102567" y="5074484"/>
            <a:ext cx="1424473" cy="130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暂无图片">
            <a:extLst>
              <a:ext uri="{FF2B5EF4-FFF2-40B4-BE49-F238E27FC236}">
                <a16:creationId xmlns:a16="http://schemas.microsoft.com/office/drawing/2014/main" id="{F513173A-FC4B-45D8-9F7C-111471B1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53" y="4118130"/>
            <a:ext cx="3973189" cy="23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FC8A347-83BA-4276-8626-365EFCC2DE09}"/>
              </a:ext>
            </a:extLst>
          </p:cNvPr>
          <p:cNvSpPr txBox="1">
            <a:spLocks/>
          </p:cNvSpPr>
          <p:nvPr/>
        </p:nvSpPr>
        <p:spPr>
          <a:xfrm>
            <a:off x="3443037" y="1971008"/>
            <a:ext cx="3144415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词的向量化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sz="1600" dirty="0"/>
              <a:t>一种方式来表示一个文本，这种文本表示方式要能够便于进行文本之间的比较，计算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C54969-720C-439C-9FA7-B5A31CDEFB43}"/>
              </a:ext>
            </a:extLst>
          </p:cNvPr>
          <p:cNvSpPr txBox="1"/>
          <p:nvPr/>
        </p:nvSpPr>
        <p:spPr>
          <a:xfrm>
            <a:off x="3443037" y="38287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通俗一点举例</a:t>
            </a:r>
          </a:p>
        </p:txBody>
      </p:sp>
      <p:pic>
        <p:nvPicPr>
          <p:cNvPr id="1030" name="Picture 6" descr="https://pic4.zhimg.com/v2-f741d5d83b9abaee6c2602a405115ceb_r.jpg">
            <a:extLst>
              <a:ext uri="{FF2B5EF4-FFF2-40B4-BE49-F238E27FC236}">
                <a16:creationId xmlns:a16="http://schemas.microsoft.com/office/drawing/2014/main" id="{EA24A51A-2E1D-4C87-808E-9E16EAED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322" y="2478790"/>
            <a:ext cx="3973860" cy="37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B8E4A00-1276-4606-8CB7-244953C45E9E}"/>
              </a:ext>
            </a:extLst>
          </p:cNvPr>
          <p:cNvSpPr txBox="1">
            <a:spLocks/>
          </p:cNvSpPr>
          <p:nvPr/>
        </p:nvSpPr>
        <p:spPr>
          <a:xfrm>
            <a:off x="7967322" y="1971008"/>
            <a:ext cx="3144415" cy="510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句子的向量举例</a:t>
            </a:r>
            <a:endParaRPr lang="en-US" altLang="zh-CN" sz="1600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55D1C9A4-2D18-4504-B50B-A6F7A0F25525}"/>
              </a:ext>
            </a:extLst>
          </p:cNvPr>
          <p:cNvSpPr txBox="1">
            <a:spLocks/>
          </p:cNvSpPr>
          <p:nvPr/>
        </p:nvSpPr>
        <p:spPr>
          <a:xfrm>
            <a:off x="331232" y="1243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cap="none" dirty="0"/>
              <a:t>简单聊聊 </a:t>
            </a:r>
            <a:r>
              <a:rPr lang="en-US" altLang="zh-CN" cap="none" dirty="0"/>
              <a:t>embedding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1277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D78A3C2-0C5E-41DE-B39F-B67273253D6C}"/>
              </a:ext>
            </a:extLst>
          </p:cNvPr>
          <p:cNvSpPr txBox="1">
            <a:spLocks/>
          </p:cNvSpPr>
          <p:nvPr/>
        </p:nvSpPr>
        <p:spPr>
          <a:xfrm>
            <a:off x="331232" y="1243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cap="none" dirty="0"/>
              <a:t>“</a:t>
            </a:r>
            <a:r>
              <a:rPr lang="zh-CN" altLang="en-US" cap="none" dirty="0"/>
              <a:t>文本版</a:t>
            </a:r>
            <a:r>
              <a:rPr lang="en-US" altLang="zh-CN" cap="none" dirty="0"/>
              <a:t>”</a:t>
            </a:r>
            <a:endParaRPr lang="zh-CN" altLang="en-US" cap="none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2F3BE7-4A77-47DA-A75B-F7634137ED44}"/>
              </a:ext>
            </a:extLst>
          </p:cNvPr>
          <p:cNvSpPr txBox="1"/>
          <p:nvPr/>
        </p:nvSpPr>
        <p:spPr>
          <a:xfrm>
            <a:off x="2389645" y="1936168"/>
            <a:ext cx="1454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① 文档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解析文本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文本切片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FBC79-6A1E-4D82-BB3D-2A43694A9396}"/>
              </a:ext>
            </a:extLst>
          </p:cNvPr>
          <p:cNvSpPr txBox="1"/>
          <p:nvPr/>
        </p:nvSpPr>
        <p:spPr>
          <a:xfrm>
            <a:off x="2391408" y="4212838"/>
            <a:ext cx="29049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③ 用户提问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查询向量库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相似度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9DF3E6-3794-4981-8CB1-2EED0A2B233E}"/>
              </a:ext>
            </a:extLst>
          </p:cNvPr>
          <p:cNvSpPr txBox="1"/>
          <p:nvPr/>
        </p:nvSpPr>
        <p:spPr>
          <a:xfrm>
            <a:off x="6689793" y="4212838"/>
            <a:ext cx="3924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④ LLM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整合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prompt+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提问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条相关切片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生成结果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C66CF2-2D78-42D0-8EF6-7FE0C5A9998D}"/>
              </a:ext>
            </a:extLst>
          </p:cNvPr>
          <p:cNvSpPr txBox="1"/>
          <p:nvPr/>
        </p:nvSpPr>
        <p:spPr>
          <a:xfrm>
            <a:off x="6689793" y="1936167"/>
            <a:ext cx="22813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② embedding</a:t>
            </a: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切片向量化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存向量库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3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3AFE76C9-39DF-4FAF-81FF-C7B923D9CC27}"/>
              </a:ext>
            </a:extLst>
          </p:cNvPr>
          <p:cNvSpPr/>
          <p:nvPr/>
        </p:nvSpPr>
        <p:spPr>
          <a:xfrm>
            <a:off x="1472681" y="1368484"/>
            <a:ext cx="737119" cy="1045029"/>
          </a:xfrm>
          <a:prstGeom prst="snip1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0B4B78FB-3BF6-4C84-B66B-7D7F10FB8257}"/>
              </a:ext>
            </a:extLst>
          </p:cNvPr>
          <p:cNvSpPr/>
          <p:nvPr/>
        </p:nvSpPr>
        <p:spPr>
          <a:xfrm>
            <a:off x="1104122" y="1553541"/>
            <a:ext cx="737119" cy="1045029"/>
          </a:xfrm>
          <a:prstGeom prst="snip1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F9AC61A7-FF9F-4B6A-B705-A54E4E694B5D}"/>
              </a:ext>
            </a:extLst>
          </p:cNvPr>
          <p:cNvSpPr/>
          <p:nvPr/>
        </p:nvSpPr>
        <p:spPr>
          <a:xfrm>
            <a:off x="1656961" y="1738598"/>
            <a:ext cx="737119" cy="1045029"/>
          </a:xfrm>
          <a:prstGeom prst="snip1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71AE0C-5233-45DB-8C81-FC84AB800B1F}"/>
              </a:ext>
            </a:extLst>
          </p:cNvPr>
          <p:cNvSpPr txBox="1"/>
          <p:nvPr/>
        </p:nvSpPr>
        <p:spPr>
          <a:xfrm>
            <a:off x="1055252" y="2868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文档数据集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F5BF4A3-5AE4-411E-9CC4-CF67473304B2}"/>
              </a:ext>
            </a:extLst>
          </p:cNvPr>
          <p:cNvSpPr/>
          <p:nvPr/>
        </p:nvSpPr>
        <p:spPr>
          <a:xfrm>
            <a:off x="3825544" y="1553540"/>
            <a:ext cx="2425959" cy="10450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Openai embedding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AA6914BE-EDC7-4167-9F9A-48BA906BDBEC}"/>
              </a:ext>
            </a:extLst>
          </p:cNvPr>
          <p:cNvSpPr/>
          <p:nvPr/>
        </p:nvSpPr>
        <p:spPr>
          <a:xfrm>
            <a:off x="8490855" y="1455568"/>
            <a:ext cx="1427584" cy="1240971"/>
          </a:xfrm>
          <a:prstGeom prst="flowChartMagneticDisk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向量数据库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B471409-5241-43B6-923B-C31CC1D6BA5C}"/>
              </a:ext>
            </a:extLst>
          </p:cNvPr>
          <p:cNvSpPr/>
          <p:nvPr/>
        </p:nvSpPr>
        <p:spPr>
          <a:xfrm>
            <a:off x="2819887" y="1922094"/>
            <a:ext cx="603380" cy="2799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8256490-CFD9-4FD2-85C8-AF614B8F7C5C}"/>
              </a:ext>
            </a:extLst>
          </p:cNvPr>
          <p:cNvSpPr/>
          <p:nvPr/>
        </p:nvSpPr>
        <p:spPr>
          <a:xfrm>
            <a:off x="6761571" y="1922094"/>
            <a:ext cx="603380" cy="2799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808AA1-144F-45B0-95C0-47611CCE915D}"/>
              </a:ext>
            </a:extLst>
          </p:cNvPr>
          <p:cNvSpPr txBox="1"/>
          <p:nvPr/>
        </p:nvSpPr>
        <p:spPr>
          <a:xfrm>
            <a:off x="6325186" y="1688255"/>
            <a:ext cx="1531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[0.15,-0.24,...,0.94]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0D0038-C52B-412E-B22A-F96A858308A3}"/>
              </a:ext>
            </a:extLst>
          </p:cNvPr>
          <p:cNvSpPr txBox="1"/>
          <p:nvPr/>
        </p:nvSpPr>
        <p:spPr>
          <a:xfrm>
            <a:off x="2595255" y="1672865"/>
            <a:ext cx="123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text chunks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EB6580-F262-4E0B-9914-67A0087215A3}"/>
              </a:ext>
            </a:extLst>
          </p:cNvPr>
          <p:cNvSpPr/>
          <p:nvPr/>
        </p:nvSpPr>
        <p:spPr>
          <a:xfrm>
            <a:off x="3825544" y="3643601"/>
            <a:ext cx="2425959" cy="104502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用户提问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F00F347-0F04-4756-83E6-99A288EA2F70}"/>
              </a:ext>
            </a:extLst>
          </p:cNvPr>
          <p:cNvSpPr/>
          <p:nvPr/>
        </p:nvSpPr>
        <p:spPr>
          <a:xfrm rot="19456486">
            <a:off x="6290724" y="3032412"/>
            <a:ext cx="2104767" cy="2799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1E408D-3183-4A4F-81E3-A84ABB813D37}"/>
              </a:ext>
            </a:extLst>
          </p:cNvPr>
          <p:cNvSpPr txBox="1"/>
          <p:nvPr/>
        </p:nvSpPr>
        <p:spPr>
          <a:xfrm rot="19365117">
            <a:off x="6659806" y="2754637"/>
            <a:ext cx="1186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 DB </a:t>
            </a:r>
          </a:p>
          <a:p>
            <a:endParaRPr lang="en-US" altLang="zh-CN" dirty="0"/>
          </a:p>
          <a:p>
            <a:r>
              <a:rPr lang="en-US" altLang="zh-CN" dirty="0"/>
              <a:t>  get sim</a:t>
            </a:r>
            <a:endParaRPr lang="zh-CN" altLang="en-US" dirty="0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0551B7A-3BA9-45D6-AEFB-0FB4E69D0E24}"/>
              </a:ext>
            </a:extLst>
          </p:cNvPr>
          <p:cNvSpPr/>
          <p:nvPr/>
        </p:nvSpPr>
        <p:spPr>
          <a:xfrm rot="3022348">
            <a:off x="7519104" y="3515956"/>
            <a:ext cx="603380" cy="2799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F9FDE8-D8F8-41AA-87A0-CD0134FD7CF0}"/>
              </a:ext>
            </a:extLst>
          </p:cNvPr>
          <p:cNvSpPr/>
          <p:nvPr/>
        </p:nvSpPr>
        <p:spPr>
          <a:xfrm>
            <a:off x="8148211" y="3643601"/>
            <a:ext cx="2425959" cy="104502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Chunk21 score 0.95</a:t>
            </a:r>
          </a:p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Chunk20 score 0.92</a:t>
            </a:r>
          </a:p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Chunk22 score 0.87</a:t>
            </a:r>
          </a:p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FB26231-B9DB-4E5A-BEE5-8A8AED9357F0}"/>
              </a:ext>
            </a:extLst>
          </p:cNvPr>
          <p:cNvSpPr/>
          <p:nvPr/>
        </p:nvSpPr>
        <p:spPr>
          <a:xfrm>
            <a:off x="6179960" y="5910949"/>
            <a:ext cx="2425959" cy="70971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LLM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55E33C0-74F8-45EA-910A-3E643305F146}"/>
              </a:ext>
            </a:extLst>
          </p:cNvPr>
          <p:cNvCxnSpPr>
            <a:cxnSpLocks/>
          </p:cNvCxnSpPr>
          <p:nvPr/>
        </p:nvCxnSpPr>
        <p:spPr>
          <a:xfrm>
            <a:off x="6417203" y="4373577"/>
            <a:ext cx="260884" cy="511114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76FDE42-E2BF-4E77-860E-22CE5D9265AE}"/>
              </a:ext>
            </a:extLst>
          </p:cNvPr>
          <p:cNvCxnSpPr>
            <a:cxnSpLocks/>
          </p:cNvCxnSpPr>
          <p:nvPr/>
        </p:nvCxnSpPr>
        <p:spPr>
          <a:xfrm flipH="1">
            <a:off x="7820794" y="4374548"/>
            <a:ext cx="266764" cy="55219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38">
            <a:extLst>
              <a:ext uri="{FF2B5EF4-FFF2-40B4-BE49-F238E27FC236}">
                <a16:creationId xmlns:a16="http://schemas.microsoft.com/office/drawing/2014/main" id="{0CE48DC9-9DD3-4D6D-A24C-D35C2CA74FAD}"/>
              </a:ext>
            </a:extLst>
          </p:cNvPr>
          <p:cNvSpPr/>
          <p:nvPr/>
        </p:nvSpPr>
        <p:spPr>
          <a:xfrm>
            <a:off x="6678087" y="4944547"/>
            <a:ext cx="1178287" cy="525668"/>
          </a:xfrm>
          <a:prstGeom prst="snip2Same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prefix prompt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A283AAEA-C578-42FE-BF5F-DD19F0B56069}"/>
              </a:ext>
            </a:extLst>
          </p:cNvPr>
          <p:cNvSpPr/>
          <p:nvPr/>
        </p:nvSpPr>
        <p:spPr>
          <a:xfrm rot="5400000">
            <a:off x="7120874" y="5588590"/>
            <a:ext cx="307776" cy="180377"/>
          </a:xfrm>
          <a:prstGeom prst="rightArrow">
            <a:avLst>
              <a:gd name="adj1" fmla="val 50000"/>
              <a:gd name="adj2" fmla="val 533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82880D0-6002-493B-A7E3-D5DCA1BB0BD1}"/>
              </a:ext>
            </a:extLst>
          </p:cNvPr>
          <p:cNvSpPr/>
          <p:nvPr/>
        </p:nvSpPr>
        <p:spPr>
          <a:xfrm>
            <a:off x="4878509" y="5571056"/>
            <a:ext cx="789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build </a:t>
            </a:r>
          </a:p>
          <a:p>
            <a:pPr algn="ctr"/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answer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3A02A7B8-95D7-4A87-9EE7-B265E2D413BC}"/>
              </a:ext>
            </a:extLst>
          </p:cNvPr>
          <p:cNvSpPr/>
          <p:nvPr/>
        </p:nvSpPr>
        <p:spPr>
          <a:xfrm rot="13915124">
            <a:off x="4960641" y="5515257"/>
            <a:ext cx="1260022" cy="2799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49EBC8A0-337F-4E81-B4CC-40D0647D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32" y="12434"/>
            <a:ext cx="10131425" cy="1456267"/>
          </a:xfrm>
        </p:spPr>
        <p:txBody>
          <a:bodyPr/>
          <a:lstStyle/>
          <a:p>
            <a:r>
              <a:rPr lang="en-US" altLang="zh-CN" cap="none" dirty="0"/>
              <a:t>“</a:t>
            </a:r>
            <a:r>
              <a:rPr lang="zh-CN" altLang="en-US" cap="none" dirty="0"/>
              <a:t>原貌版</a:t>
            </a:r>
            <a:r>
              <a:rPr lang="en-US" altLang="zh-CN" cap="none" dirty="0"/>
              <a:t>”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60243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80CE6-536E-47B0-8163-9EDD621A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91187"/>
            <a:ext cx="6281381" cy="1522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文档问答</a:t>
            </a:r>
            <a:endParaRPr lang="en-US" altLang="zh-CN" dirty="0"/>
          </a:p>
          <a:p>
            <a:r>
              <a:rPr lang="en-US" altLang="zh-CN" dirty="0"/>
              <a:t>https://github.com/guangzhengli/vectorhub</a:t>
            </a:r>
          </a:p>
          <a:p>
            <a:r>
              <a:rPr lang="en-US" altLang="zh-CN" dirty="0"/>
              <a:t>https://github.com/daodao97/chatdoc</a:t>
            </a:r>
          </a:p>
          <a:p>
            <a:r>
              <a:rPr lang="en-US" altLang="zh-CN" dirty="0"/>
              <a:t>…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F59DFCC-D8D1-484E-84D9-5EBD45DF9E8D}"/>
              </a:ext>
            </a:extLst>
          </p:cNvPr>
          <p:cNvSpPr txBox="1">
            <a:spLocks/>
          </p:cNvSpPr>
          <p:nvPr/>
        </p:nvSpPr>
        <p:spPr>
          <a:xfrm>
            <a:off x="331232" y="12434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相关开源项目</a:t>
            </a:r>
            <a:endParaRPr lang="zh-CN" altLang="en-US" cap="none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6124BB-7B74-444F-A7A4-4FF0DA2E666E}"/>
              </a:ext>
            </a:extLst>
          </p:cNvPr>
          <p:cNvSpPr txBox="1">
            <a:spLocks/>
          </p:cNvSpPr>
          <p:nvPr/>
        </p:nvSpPr>
        <p:spPr>
          <a:xfrm>
            <a:off x="694897" y="2888145"/>
            <a:ext cx="6281381" cy="152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文本向量化</a:t>
            </a:r>
            <a:endParaRPr lang="en-US" altLang="zh-CN" dirty="0"/>
          </a:p>
          <a:p>
            <a:r>
              <a:rPr lang="en-US" altLang="zh-CN" dirty="0"/>
              <a:t>https://github.com/shibing624/text2vec</a:t>
            </a:r>
          </a:p>
          <a:p>
            <a:r>
              <a:rPr lang="en-US" altLang="zh-CN" dirty="0"/>
              <a:t>https://github.com/huggingface/transformers</a:t>
            </a:r>
          </a:p>
          <a:p>
            <a:r>
              <a:rPr lang="en-US" altLang="zh-CN" dirty="0"/>
              <a:t>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1D887CB-E12A-44E6-A77A-D5E072E87655}"/>
              </a:ext>
            </a:extLst>
          </p:cNvPr>
          <p:cNvSpPr txBox="1">
            <a:spLocks/>
          </p:cNvSpPr>
          <p:nvPr/>
        </p:nvSpPr>
        <p:spPr>
          <a:xfrm>
            <a:off x="694897" y="4807930"/>
            <a:ext cx="6281381" cy="1522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向量数据库</a:t>
            </a:r>
            <a:endParaRPr lang="en-US" altLang="zh-CN" dirty="0"/>
          </a:p>
          <a:p>
            <a:r>
              <a:rPr lang="en-US" altLang="zh-CN" dirty="0"/>
              <a:t>https://github.com/qdrant/qdrant</a:t>
            </a:r>
          </a:p>
          <a:p>
            <a:r>
              <a:rPr lang="en-US" altLang="zh-CN" dirty="0"/>
              <a:t>https://github.com/milvus-io/milvus</a:t>
            </a:r>
          </a:p>
          <a:p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278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未来设计</Template>
  <TotalTime>0</TotalTime>
  <Words>260</Words>
  <Application>Microsoft Office PowerPoint</Application>
  <PresentationFormat>宽屏</PresentationFormat>
  <Paragraphs>70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 UI</vt:lpstr>
      <vt:lpstr>Microsoft YaHei UI Light</vt:lpstr>
      <vt:lpstr>宋体</vt:lpstr>
      <vt:lpstr>微软雅黑</vt:lpstr>
      <vt:lpstr>Arial</vt:lpstr>
      <vt:lpstr>Calibri</vt:lpstr>
      <vt:lpstr>天体</vt:lpstr>
      <vt:lpstr>文档问答系统初探</vt:lpstr>
      <vt:lpstr>PowerPoint 演示文稿</vt:lpstr>
      <vt:lpstr>PowerPoint 演示文稿</vt:lpstr>
      <vt:lpstr>“原貌版”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2023-08-19T13:08:03Z</dcterms:created>
  <dcterms:modified xsi:type="dcterms:W3CDTF">2023-08-20T07:42:21Z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