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59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28800" y="1066800"/>
            <a:ext cx="1219200" cy="4572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FF0000"/>
                </a:solidFill>
              </a:rPr>
              <a:t>CLOSED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8800" y="1600200"/>
            <a:ext cx="1219200" cy="1066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FFC000"/>
                </a:solidFill>
              </a:rPr>
              <a:t>SYN-SENT</a:t>
            </a:r>
            <a:endParaRPr lang="zh-CN" altLang="en-US" sz="1400" dirty="0">
              <a:solidFill>
                <a:srgbClr val="FFC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28800" y="2743200"/>
            <a:ext cx="1219200" cy="182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00B050"/>
                </a:solidFill>
              </a:rPr>
              <a:t>ESTABLISHED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62600" y="1066800"/>
            <a:ext cx="1219200" cy="4572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FF0000"/>
                </a:solidFill>
              </a:rPr>
              <a:t>CLOSED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62600" y="2133600"/>
            <a:ext cx="1219200" cy="1143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FFC000"/>
                </a:solidFill>
              </a:rPr>
              <a:t>SYN-RCVD</a:t>
            </a:r>
            <a:endParaRPr lang="zh-CN" altLang="en-US" sz="1400" dirty="0">
              <a:solidFill>
                <a:srgbClr val="FFC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62600" y="3352800"/>
            <a:ext cx="1219200" cy="12192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00B050"/>
                </a:solidFill>
              </a:rPr>
              <a:t>ESTABLISHED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562600" y="1600200"/>
            <a:ext cx="1219200" cy="4572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FF0000"/>
                </a:solidFill>
              </a:rPr>
              <a:t>LISTEN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3048000" y="1524000"/>
            <a:ext cx="2514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688733">
            <a:off x="3902241" y="1559656"/>
            <a:ext cx="11519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SYN=1, seq=x</a:t>
            </a:r>
            <a:endParaRPr lang="zh-CN" altLang="en-US" sz="1200" dirty="0"/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3048000" y="2057400"/>
            <a:ext cx="25146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3048000" y="2667000"/>
            <a:ext cx="25146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rot="20766919">
            <a:off x="3050464" y="2153660"/>
            <a:ext cx="2106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ACK=1, SYN=1, seq=y, ack=x+1</a:t>
            </a:r>
            <a:endParaRPr lang="zh-CN" altLang="en-US" sz="1200" dirty="0"/>
          </a:p>
        </p:txBody>
      </p:sp>
      <p:sp>
        <p:nvSpPr>
          <p:cNvPr id="20" name="TextBox 19"/>
          <p:cNvSpPr txBox="1"/>
          <p:nvPr/>
        </p:nvSpPr>
        <p:spPr>
          <a:xfrm rot="833844">
            <a:off x="3660370" y="2760763"/>
            <a:ext cx="2083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ACK=1, seq=x+1, ack=y+1</a:t>
            </a:r>
            <a:endParaRPr lang="zh-CN" altLang="en-US" sz="1200" dirty="0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3124200" y="4038600"/>
            <a:ext cx="23622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886200" y="373380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数据传输</a:t>
            </a:r>
            <a:endParaRPr lang="zh-CN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2057400" y="68580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客户端</a:t>
            </a:r>
            <a:endParaRPr lang="zh-CN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791200" y="60960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服务器</a:t>
            </a:r>
            <a:endParaRPr lang="zh-CN" altLang="en-US" sz="1200" dirty="0"/>
          </a:p>
        </p:txBody>
      </p:sp>
      <p:sp>
        <p:nvSpPr>
          <p:cNvPr id="22" name="矩形 21"/>
          <p:cNvSpPr/>
          <p:nvPr/>
        </p:nvSpPr>
        <p:spPr>
          <a:xfrm>
            <a:off x="7467600" y="3048000"/>
            <a:ext cx="13716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backlog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543800" y="1981200"/>
            <a:ext cx="9906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syn queue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6858000" y="21336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endCxn id="22" idx="1"/>
          </p:cNvCxnSpPr>
          <p:nvPr/>
        </p:nvCxnSpPr>
        <p:spPr>
          <a:xfrm flipV="1">
            <a:off x="6858000" y="3200400"/>
            <a:ext cx="609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endCxn id="35" idx="1"/>
          </p:cNvCxnSpPr>
          <p:nvPr/>
        </p:nvCxnSpPr>
        <p:spPr>
          <a:xfrm>
            <a:off x="6858000" y="3352800"/>
            <a:ext cx="609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7467600" y="3429000"/>
            <a:ext cx="13716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onConnect</a:t>
            </a:r>
            <a:r>
              <a:rPr lang="zh-CN" altLang="en-US" sz="1200" dirty="0" smtClean="0">
                <a:solidFill>
                  <a:schemeClr val="tx1"/>
                </a:solidFill>
              </a:rPr>
              <a:t>回调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52400" y="1447800"/>
            <a:ext cx="11430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connect</a:t>
            </a:r>
            <a:r>
              <a:rPr lang="zh-CN" altLang="en-US" sz="1200" dirty="0" smtClean="0">
                <a:solidFill>
                  <a:schemeClr val="tx1"/>
                </a:solidFill>
              </a:rPr>
              <a:t>方法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2" name="直接箭头连接符 41"/>
          <p:cNvCxnSpPr/>
          <p:nvPr/>
        </p:nvCxnSpPr>
        <p:spPr>
          <a:xfrm>
            <a:off x="1371600" y="16002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57400" y="1066800"/>
            <a:ext cx="1219200" cy="4572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00B050"/>
                </a:solidFill>
              </a:rPr>
              <a:t>ESTABLISHED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57400" y="1600200"/>
            <a:ext cx="1219200" cy="1066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FFC000"/>
                </a:solidFill>
              </a:rPr>
              <a:t>FIN-WAIT-1</a:t>
            </a:r>
            <a:endParaRPr lang="zh-CN" altLang="en-US" sz="1400" dirty="0">
              <a:solidFill>
                <a:srgbClr val="FFC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57400" y="2743200"/>
            <a:ext cx="1219200" cy="1066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FFC000"/>
                </a:solidFill>
              </a:rPr>
              <a:t>FIN-WAIT-2</a:t>
            </a:r>
            <a:endParaRPr lang="zh-CN" altLang="en-US" sz="1400" dirty="0">
              <a:solidFill>
                <a:srgbClr val="FFC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791200" y="2133600"/>
            <a:ext cx="1219200" cy="1066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FFC000"/>
                </a:solidFill>
              </a:rPr>
              <a:t>CLOSE-WAIT</a:t>
            </a:r>
            <a:endParaRPr lang="zh-CN" altLang="en-US" sz="1400" dirty="0">
              <a:solidFill>
                <a:srgbClr val="FFC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791200" y="3352800"/>
            <a:ext cx="1219200" cy="12192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FFC000"/>
                </a:solidFill>
              </a:rPr>
              <a:t>LAST-ACK</a:t>
            </a:r>
            <a:endParaRPr lang="zh-CN" altLang="en-US" sz="1400" dirty="0">
              <a:solidFill>
                <a:srgbClr val="FFC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791200" y="1066800"/>
            <a:ext cx="1219200" cy="9906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00B050"/>
                </a:solidFill>
              </a:rPr>
              <a:t>ESTABLISHED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3276600" y="1524000"/>
            <a:ext cx="2514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688733">
            <a:off x="4130841" y="1559656"/>
            <a:ext cx="11519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FIN=1, seq=a</a:t>
            </a:r>
            <a:endParaRPr lang="zh-CN" altLang="en-US" sz="1200" dirty="0"/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3276600" y="2057400"/>
            <a:ext cx="25146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3276600" y="3810000"/>
            <a:ext cx="25146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20766919">
            <a:off x="3590703" y="2097505"/>
            <a:ext cx="1638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ACK=1, seq=b, ack=a+1</a:t>
            </a:r>
            <a:endParaRPr lang="zh-CN" altLang="en-US" sz="1200" dirty="0"/>
          </a:p>
        </p:txBody>
      </p:sp>
      <p:sp>
        <p:nvSpPr>
          <p:cNvPr id="16" name="TextBox 15"/>
          <p:cNvSpPr txBox="1"/>
          <p:nvPr/>
        </p:nvSpPr>
        <p:spPr>
          <a:xfrm rot="1018383">
            <a:off x="3888970" y="3979962"/>
            <a:ext cx="2083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ACK=1, seq=a+1, ack=c+1</a:t>
            </a:r>
            <a:endParaRPr lang="zh-CN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2286000" y="68580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客户端</a:t>
            </a:r>
            <a:r>
              <a:rPr lang="en-US" altLang="zh-CN" sz="1200" dirty="0" smtClean="0"/>
              <a:t>A</a:t>
            </a:r>
            <a:endParaRPr lang="zh-CN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019800" y="60960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客户端</a:t>
            </a:r>
            <a:r>
              <a:rPr lang="en-US" altLang="zh-CN" sz="1200" dirty="0" smtClean="0"/>
              <a:t>B</a:t>
            </a:r>
            <a:endParaRPr lang="zh-CN" altLang="en-US" sz="1200" dirty="0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3352800" y="1143000"/>
            <a:ext cx="23622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114800" y="83820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数据传输</a:t>
            </a:r>
            <a:endParaRPr lang="zh-CN" altLang="en-US" sz="1200" dirty="0"/>
          </a:p>
        </p:txBody>
      </p:sp>
      <p:sp>
        <p:nvSpPr>
          <p:cNvPr id="25" name="矩形 24"/>
          <p:cNvSpPr/>
          <p:nvPr/>
        </p:nvSpPr>
        <p:spPr>
          <a:xfrm>
            <a:off x="5791200" y="4648200"/>
            <a:ext cx="1219200" cy="4572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FF0000"/>
                </a:solidFill>
              </a:rPr>
              <a:t>CLOSED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057400" y="3886200"/>
            <a:ext cx="1219200" cy="1066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FFC000"/>
                </a:solidFill>
              </a:rPr>
              <a:t>TIME-WAIT</a:t>
            </a:r>
            <a:endParaRPr lang="zh-CN" altLang="en-US" sz="1400" dirty="0">
              <a:solidFill>
                <a:srgbClr val="FFC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057400" y="5029200"/>
            <a:ext cx="1219200" cy="4572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FF0000"/>
                </a:solidFill>
              </a:rPr>
              <a:t>CLOSED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 rot="20685580">
            <a:off x="4191000" y="266700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数据传输</a:t>
            </a:r>
            <a:endParaRPr lang="zh-CN" altLang="en-US" sz="1200" dirty="0"/>
          </a:p>
        </p:txBody>
      </p:sp>
      <p:cxnSp>
        <p:nvCxnSpPr>
          <p:cNvPr id="31" name="直接箭头连接符 30"/>
          <p:cNvCxnSpPr/>
          <p:nvPr/>
        </p:nvCxnSpPr>
        <p:spPr>
          <a:xfrm flipH="1">
            <a:off x="3276600" y="3200400"/>
            <a:ext cx="25146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20766919">
            <a:off x="3507653" y="3220560"/>
            <a:ext cx="2106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FIN=1, ACK=1, seq=</a:t>
            </a:r>
            <a:r>
              <a:rPr lang="en-US" altLang="zh-CN" sz="1200" dirty="0" smtClean="0">
                <a:solidFill>
                  <a:srgbClr val="FF0000"/>
                </a:solidFill>
              </a:rPr>
              <a:t>c</a:t>
            </a:r>
            <a:r>
              <a:rPr lang="en-US" altLang="zh-CN" sz="1200" dirty="0" smtClean="0"/>
              <a:t>, ack=</a:t>
            </a:r>
            <a:r>
              <a:rPr lang="en-US" altLang="zh-CN" sz="1200" dirty="0" smtClean="0">
                <a:solidFill>
                  <a:srgbClr val="FF0000"/>
                </a:solidFill>
              </a:rPr>
              <a:t>a+1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66800" y="4343400"/>
            <a:ext cx="946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等待</a:t>
            </a:r>
            <a:r>
              <a:rPr lang="en-US" altLang="zh-CN" sz="1400" dirty="0" smtClean="0"/>
              <a:t>2MSL</a:t>
            </a:r>
            <a:endParaRPr lang="zh-CN" altLang="en-US" sz="1400" dirty="0"/>
          </a:p>
        </p:txBody>
      </p:sp>
      <p:sp>
        <p:nvSpPr>
          <p:cNvPr id="28" name="矩形 27"/>
          <p:cNvSpPr/>
          <p:nvPr/>
        </p:nvSpPr>
        <p:spPr>
          <a:xfrm>
            <a:off x="7620000" y="1981200"/>
            <a:ext cx="11430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onClose</a:t>
            </a:r>
            <a:r>
              <a:rPr lang="zh-CN" altLang="en-US" sz="1200" dirty="0" smtClean="0">
                <a:solidFill>
                  <a:schemeClr val="tx1"/>
                </a:solidFill>
              </a:rPr>
              <a:t>回调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>
            <a:off x="7086600" y="21336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7696200" y="3124200"/>
            <a:ext cx="1066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close</a:t>
            </a:r>
            <a:r>
              <a:rPr lang="zh-CN" altLang="en-US" sz="1200" dirty="0" smtClean="0">
                <a:solidFill>
                  <a:schemeClr val="tx1"/>
                </a:solidFill>
              </a:rPr>
              <a:t>方法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81000" y="1447800"/>
            <a:ext cx="11430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close</a:t>
            </a:r>
            <a:r>
              <a:rPr lang="zh-CN" altLang="en-US" sz="1200" dirty="0" smtClean="0">
                <a:solidFill>
                  <a:schemeClr val="tx1"/>
                </a:solidFill>
              </a:rPr>
              <a:t>方法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>
            <a:off x="1600200" y="16002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H="1">
            <a:off x="7086600" y="32766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H="1">
            <a:off x="3429000" y="2667000"/>
            <a:ext cx="22098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57400" y="2362200"/>
            <a:ext cx="6019800" cy="16764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00600" y="18288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文件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057400" y="3657600"/>
          <a:ext cx="6019797" cy="3708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859971"/>
                <a:gridCol w="859971"/>
                <a:gridCol w="859971"/>
                <a:gridCol w="859971"/>
                <a:gridCol w="859971"/>
                <a:gridCol w="859971"/>
                <a:gridCol w="8599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…</a:t>
                      </a:r>
                      <a:endParaRPr lang="zh-CN" altLang="en-US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1000</a:t>
                      </a:r>
                      <a:endParaRPr lang="zh-CN" altLang="en-US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…</a:t>
                      </a:r>
                      <a:endParaRPr lang="zh-CN" altLang="en-US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2000</a:t>
                      </a:r>
                      <a:endParaRPr lang="zh-CN" altLang="en-US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…</a:t>
                      </a:r>
                      <a:endParaRPr lang="zh-CN" altLang="en-US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5000</a:t>
                      </a:r>
                      <a:endParaRPr lang="zh-CN" altLang="en-US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右大括号 6"/>
          <p:cNvSpPr/>
          <p:nvPr/>
        </p:nvSpPr>
        <p:spPr>
          <a:xfrm rot="16200000">
            <a:off x="2990850" y="2000250"/>
            <a:ext cx="723900" cy="2590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大括号 7"/>
          <p:cNvSpPr/>
          <p:nvPr/>
        </p:nvSpPr>
        <p:spPr>
          <a:xfrm rot="16200000">
            <a:off x="5105400" y="2438400"/>
            <a:ext cx="761999" cy="1676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819400" y="2590800"/>
            <a:ext cx="10326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第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个报文段</a:t>
            </a:r>
            <a:endParaRPr lang="zh-CN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4876800" y="2590800"/>
            <a:ext cx="10326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第</a:t>
            </a:r>
            <a:r>
              <a:rPr lang="en-US" altLang="zh-CN" sz="1200" dirty="0" smtClean="0"/>
              <a:t>2</a:t>
            </a:r>
            <a:r>
              <a:rPr lang="zh-CN" altLang="en-US" sz="1200" dirty="0" smtClean="0"/>
              <a:t>个报文段</a:t>
            </a:r>
            <a:endParaRPr lang="zh-CN" alt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447800" y="2743200"/>
          <a:ext cx="3429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/>
                <a:gridCol w="571500"/>
                <a:gridCol w="571500"/>
                <a:gridCol w="571500"/>
                <a:gridCol w="571500"/>
                <a:gridCol w="571500"/>
              </a:tblGrid>
              <a:tr h="9144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6" name="直接箭头连接符 5"/>
          <p:cNvCxnSpPr/>
          <p:nvPr/>
        </p:nvCxnSpPr>
        <p:spPr>
          <a:xfrm>
            <a:off x="304800" y="32004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5791200" y="1676400"/>
            <a:ext cx="990600" cy="297180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5943600" y="1905000"/>
            <a:ext cx="685800" cy="38100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1#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943600" y="2667000"/>
            <a:ext cx="685800" cy="38100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2#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943600" y="3352800"/>
            <a:ext cx="685800" cy="38100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3#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943600" y="4038600"/>
            <a:ext cx="685800" cy="38100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4#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 flipV="1">
            <a:off x="4953000" y="2286000"/>
            <a:ext cx="762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5029200" y="2971800"/>
            <a:ext cx="609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5029200" y="3352800"/>
            <a:ext cx="609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5029200" y="3581400"/>
            <a:ext cx="6858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867400" y="1066800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核</a:t>
            </a:r>
            <a:r>
              <a:rPr lang="en-US" altLang="zh-CN" dirty="0" smtClean="0"/>
              <a:t>CPU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590800" y="2133600"/>
            <a:ext cx="126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Task Queue</a:t>
            </a:r>
            <a:endParaRPr lang="zh-CN" altLang="en-US" dirty="0"/>
          </a:p>
        </p:txBody>
      </p:sp>
      <p:cxnSp>
        <p:nvCxnSpPr>
          <p:cNvPr id="37" name="直接箭头连接符 36"/>
          <p:cNvCxnSpPr/>
          <p:nvPr/>
        </p:nvCxnSpPr>
        <p:spPr>
          <a:xfrm>
            <a:off x="7010400" y="20574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7010400" y="28194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7010400" y="35814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7010400" y="42672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132</Words>
  <Application>Microsoft Office PowerPoint</Application>
  <PresentationFormat>全屏显示(4:3)</PresentationFormat>
  <Paragraphs>54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Theme</vt:lpstr>
      <vt:lpstr>幻灯片 1</vt:lpstr>
      <vt:lpstr>幻灯片 2</vt:lpstr>
      <vt:lpstr>幻灯片 3</vt:lpstr>
      <vt:lpstr>幻灯片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xbany</cp:lastModifiedBy>
  <cp:revision>40</cp:revision>
  <dcterms:created xsi:type="dcterms:W3CDTF">2006-08-16T00:00:00Z</dcterms:created>
  <dcterms:modified xsi:type="dcterms:W3CDTF">2020-05-24T07:42:13Z</dcterms:modified>
</cp:coreProperties>
</file>