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2" r:id="rId3"/>
    <p:sldId id="303" r:id="rId4"/>
    <p:sldId id="304" r:id="rId5"/>
    <p:sldId id="305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58" r:id="rId14"/>
    <p:sldId id="289" r:id="rId15"/>
    <p:sldId id="267" r:id="rId16"/>
    <p:sldId id="284" r:id="rId17"/>
    <p:sldId id="290" r:id="rId18"/>
    <p:sldId id="291" r:id="rId19"/>
    <p:sldId id="292" r:id="rId20"/>
    <p:sldId id="293" r:id="rId21"/>
    <p:sldId id="294" r:id="rId22"/>
    <p:sldId id="26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호" initials="이" lastIdx="1" clrIdx="0">
    <p:extLst>
      <p:ext uri="{19B8F6BF-5375-455C-9EA6-DF929625EA0E}">
        <p15:presenceInfo xmlns:p15="http://schemas.microsoft.com/office/powerpoint/2012/main" userId="이수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2951946"/>
            <a:ext cx="41921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bg1"/>
                </a:solidFill>
              </a:rPr>
              <a:t>Data Mining - Team 8</a:t>
            </a:r>
            <a:endParaRPr lang="en-US" altLang="ko-KR" sz="2800" spc="-300" dirty="0">
              <a:solidFill>
                <a:schemeClr val="bg1"/>
              </a:solidFill>
            </a:endParaRPr>
          </a:p>
          <a:p>
            <a:endParaRPr lang="en-US" altLang="ko-KR" spc="-300" dirty="0">
              <a:solidFill>
                <a:schemeClr val="bg1"/>
              </a:solidFill>
            </a:endParaRPr>
          </a:p>
          <a:p>
            <a:r>
              <a:rPr lang="en-US" altLang="ko-KR" spc="-300" dirty="0" smtClean="0">
                <a:solidFill>
                  <a:schemeClr val="bg1"/>
                </a:solidFill>
              </a:rPr>
              <a:t>Member : </a:t>
            </a:r>
            <a:r>
              <a:rPr lang="en-US" altLang="ko-KR" spc="-300" dirty="0" err="1" smtClean="0">
                <a:solidFill>
                  <a:schemeClr val="bg1"/>
                </a:solidFill>
              </a:rPr>
              <a:t>Suho</a:t>
            </a:r>
            <a:r>
              <a:rPr lang="en-US" altLang="ko-KR" spc="-300" dirty="0" smtClean="0">
                <a:solidFill>
                  <a:schemeClr val="bg1"/>
                </a:solidFill>
              </a:rPr>
              <a:t> Lee, </a:t>
            </a:r>
            <a:r>
              <a:rPr lang="en-US" altLang="ko-KR" spc="-300" dirty="0" err="1" smtClean="0">
                <a:solidFill>
                  <a:schemeClr val="bg1"/>
                </a:solidFill>
              </a:rPr>
              <a:t>Junseok</a:t>
            </a:r>
            <a:r>
              <a:rPr lang="en-US" altLang="ko-KR" spc="-300" dirty="0" smtClean="0">
                <a:solidFill>
                  <a:schemeClr val="bg1"/>
                </a:solidFill>
              </a:rPr>
              <a:t> Jeon, </a:t>
            </a:r>
            <a:r>
              <a:rPr lang="en-US" altLang="ko-KR" spc="-300" dirty="0" err="1" smtClean="0">
                <a:solidFill>
                  <a:schemeClr val="bg1"/>
                </a:solidFill>
              </a:rPr>
              <a:t>Hyunseo</a:t>
            </a:r>
            <a:r>
              <a:rPr lang="en-US" altLang="ko-KR" spc="-300" dirty="0" smtClean="0">
                <a:solidFill>
                  <a:schemeClr val="bg1"/>
                </a:solidFill>
              </a:rPr>
              <a:t> Park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36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974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Importance and necessity  </a:t>
            </a:r>
            <a:r>
              <a:rPr lang="en-US" altLang="ko-KR" sz="2800" spc="-300" dirty="0"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terms of target industry or technique</a:t>
            </a:r>
            <a:endParaRPr lang="ko-KR" altLang="en-US" sz="2800" spc="-300" dirty="0">
              <a:solidFill>
                <a:schemeClr val="bg1">
                  <a:lumMod val="9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3E9A-11AD-4550-B9BC-9661472E5078}"/>
              </a:ext>
            </a:extLst>
          </p:cNvPr>
          <p:cNvSpPr txBox="1"/>
          <p:nvPr/>
        </p:nvSpPr>
        <p:spPr>
          <a:xfrm>
            <a:off x="4242238" y="4924690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+mj-ea"/>
                <a:ea typeface="+mj-ea"/>
              </a:rPr>
              <a:t>Compare</a:t>
            </a:r>
            <a:endParaRPr lang="ko-KR" altLang="en-US" sz="20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14B5-8AAB-42E2-AFFE-798B7BC7A244}"/>
              </a:ext>
            </a:extLst>
          </p:cNvPr>
          <p:cNvSpPr txBox="1"/>
          <p:nvPr/>
        </p:nvSpPr>
        <p:spPr>
          <a:xfrm>
            <a:off x="6706658" y="492469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+mj-ea"/>
                <a:ea typeface="+mj-ea"/>
              </a:rPr>
              <a:t>Factors Analysis</a:t>
            </a:r>
            <a:endParaRPr lang="ko-KR" altLang="en-US" sz="20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487110" y="2922105"/>
            <a:ext cx="1255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+mj-ea"/>
                <a:ea typeface="+mj-ea"/>
              </a:rPr>
              <a:t>Classification</a:t>
            </a:r>
            <a:endParaRPr lang="ko-KR" altLang="en-US" sz="20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06AB0-CF15-EE3E-0417-2E2A9F363A3C}"/>
              </a:ext>
            </a:extLst>
          </p:cNvPr>
          <p:cNvSpPr txBox="1"/>
          <p:nvPr/>
        </p:nvSpPr>
        <p:spPr>
          <a:xfrm>
            <a:off x="5748329" y="2262161"/>
            <a:ext cx="61003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ko-KR" altLang="en-US" dirty="0" err="1"/>
              <a:t>machine</a:t>
            </a:r>
            <a:r>
              <a:rPr lang="ko-KR" altLang="en-US" dirty="0"/>
              <a:t> </a:t>
            </a:r>
            <a:r>
              <a:rPr lang="ko-KR" altLang="en-US" dirty="0" err="1"/>
              <a:t>learning</a:t>
            </a:r>
            <a:r>
              <a:rPr lang="ko-KR" altLang="en-US" dirty="0"/>
              <a:t> </a:t>
            </a:r>
            <a:r>
              <a:rPr lang="ko-KR" altLang="en-US" dirty="0" err="1"/>
              <a:t>techniques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cryptocurrency</a:t>
            </a:r>
            <a:r>
              <a:rPr lang="ko-KR" altLang="en-US" dirty="0"/>
              <a:t> </a:t>
            </a:r>
            <a:r>
              <a:rPr lang="ko-KR" altLang="en-US" dirty="0" err="1"/>
              <a:t>price</a:t>
            </a:r>
            <a:r>
              <a:rPr lang="ko-KR" altLang="en-US" dirty="0"/>
              <a:t> </a:t>
            </a:r>
            <a:r>
              <a:rPr lang="ko-KR" altLang="en-US" dirty="0" err="1"/>
              <a:t>prediction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significant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field</a:t>
            </a:r>
            <a:r>
              <a:rPr lang="ko-KR" altLang="en-US" dirty="0"/>
              <a:t> of </a:t>
            </a:r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finance</a:t>
            </a:r>
            <a:r>
              <a:rPr lang="ko-KR" altLang="en-US" dirty="0">
                <a:solidFill>
                  <a:srgbClr val="FF0000"/>
                </a:solidFill>
              </a:rPr>
              <a:t> and </a:t>
            </a:r>
            <a:r>
              <a:rPr lang="ko-KR" altLang="en-US" dirty="0" err="1">
                <a:solidFill>
                  <a:srgbClr val="FF0000"/>
                </a:solidFill>
              </a:rPr>
              <a:t>investment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Machine learning techniques have shown promising results by analyzing various factors such as historical price data, trading volumes, market sentiment, news sentiment, and social media trends. </a:t>
            </a:r>
          </a:p>
          <a:p>
            <a:endParaRPr lang="en-US" altLang="ko-KR" dirty="0"/>
          </a:p>
          <a:p>
            <a:r>
              <a:rPr lang="en-US" altLang="ko-KR" dirty="0"/>
              <a:t>These techniques can help investors and traders make data-driven decisions and manage their investments more effectively.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AA548D-0A45-125D-4592-3AAB48DFC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6" y="2416489"/>
            <a:ext cx="5487114" cy="308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38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974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Importance and necessity  </a:t>
            </a: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rPr>
              <a:t>in terms of target industry or technique</a:t>
            </a:r>
            <a:endParaRPr kumimoji="0" lang="ko-KR" altLang="en-US" sz="2800" b="0" i="0" u="none" strike="noStrike" kern="1200" cap="none" spc="-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2,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3E9A-11AD-4550-B9BC-9661472E5078}"/>
              </a:ext>
            </a:extLst>
          </p:cNvPr>
          <p:cNvSpPr txBox="1"/>
          <p:nvPr/>
        </p:nvSpPr>
        <p:spPr>
          <a:xfrm>
            <a:off x="4242238" y="4924690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Compare</a:t>
            </a:r>
            <a:endParaRPr kumimoji="0" lang="ko-KR" altLang="en-US" sz="2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ea typeface="+mj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14B5-8AAB-42E2-AFFE-798B7BC7A244}"/>
              </a:ext>
            </a:extLst>
          </p:cNvPr>
          <p:cNvSpPr txBox="1"/>
          <p:nvPr/>
        </p:nvSpPr>
        <p:spPr>
          <a:xfrm>
            <a:off x="6706658" y="492469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Factors Analysis</a:t>
            </a:r>
            <a:endParaRPr kumimoji="0" lang="ko-KR" altLang="en-US" sz="2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ea typeface="+mj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487110" y="2922105"/>
            <a:ext cx="1255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Classification</a:t>
            </a:r>
            <a:endParaRPr kumimoji="0" lang="ko-KR" altLang="en-US" sz="2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ea typeface="+mj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06AB0-CF15-EE3E-0417-2E2A9F363A3C}"/>
              </a:ext>
            </a:extLst>
          </p:cNvPr>
          <p:cNvSpPr txBox="1"/>
          <p:nvPr/>
        </p:nvSpPr>
        <p:spPr>
          <a:xfrm>
            <a:off x="5653464" y="2617593"/>
            <a:ext cx="61003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Using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스퀘어 Light"/>
                <a:cs typeface="+mn-cs"/>
              </a:rPr>
              <a:t>machine learning techniques for cryptocurrency price prediction is also significant in the field of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나눔스퀘어 Light"/>
                <a:cs typeface="+mn-cs"/>
              </a:rPr>
              <a:t>artificial intelligence and data science.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ea typeface="나눔스퀘어 Ligh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스퀘어 Light"/>
                <a:cs typeface="+mn-cs"/>
              </a:rPr>
              <a:t>It provides an excellent opportunity to apply and test various machine learning algorithms and models, thereby improving their accuracy and efficiency in predicting financial markets' trends.</a:t>
            </a:r>
          </a:p>
        </p:txBody>
      </p:sp>
      <p:pic>
        <p:nvPicPr>
          <p:cNvPr id="3074" name="Picture 2" descr="4 Ways AI Can Help You Make Money in Crypto">
            <a:extLst>
              <a:ext uri="{FF2B5EF4-FFF2-40B4-BE49-F238E27FC236}">
                <a16:creationId xmlns:a16="http://schemas.microsoft.com/office/drawing/2014/main" id="{5BC3F57F-C7F7-3A6F-1F3A-3BDF47E46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3" y="2617593"/>
            <a:ext cx="4596132" cy="258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9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637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300" dirty="0">
                <a:solidFill>
                  <a:prstClr val="white">
                    <a:lumMod val="95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Data mining </a:t>
            </a:r>
            <a:endParaRPr kumimoji="0" lang="ko-KR" altLang="en-US" sz="2800" b="0" i="0" u="none" strike="noStrike" kern="1200" cap="none" spc="-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Part 2,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3E9A-11AD-4550-B9BC-9661472E5078}"/>
              </a:ext>
            </a:extLst>
          </p:cNvPr>
          <p:cNvSpPr txBox="1"/>
          <p:nvPr/>
        </p:nvSpPr>
        <p:spPr>
          <a:xfrm>
            <a:off x="4242238" y="4924690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Compare</a:t>
            </a:r>
            <a:endParaRPr kumimoji="0" lang="ko-KR" altLang="en-US" sz="2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ea typeface="+mj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14B5-8AAB-42E2-AFFE-798B7BC7A244}"/>
              </a:ext>
            </a:extLst>
          </p:cNvPr>
          <p:cNvSpPr txBox="1"/>
          <p:nvPr/>
        </p:nvSpPr>
        <p:spPr>
          <a:xfrm>
            <a:off x="6706658" y="492469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Factors Analysis</a:t>
            </a:r>
            <a:endParaRPr kumimoji="0" lang="ko-KR" altLang="en-US" sz="2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ea typeface="+mj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487110" y="2922105"/>
            <a:ext cx="1255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/>
                <a:ea typeface="+mj-ea"/>
                <a:cs typeface="+mn-cs"/>
              </a:rPr>
              <a:t>Classification</a:t>
            </a:r>
            <a:endParaRPr kumimoji="0" lang="ko-KR" altLang="en-US" sz="20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ExtraBold"/>
              <a:ea typeface="+mj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CE3F3D-3ED5-3639-BDD8-3B2A6744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371600"/>
            <a:ext cx="10591800" cy="441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3AD362-864B-1ACC-2C65-36525BBB940C}"/>
              </a:ext>
            </a:extLst>
          </p:cNvPr>
          <p:cNvSpPr txBox="1"/>
          <p:nvPr/>
        </p:nvSpPr>
        <p:spPr>
          <a:xfrm>
            <a:off x="4102901" y="6038439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XGB, LSTM, SVM, Random Forest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8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18250" y="2940437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bg1"/>
                </a:solidFill>
              </a:rPr>
              <a:t>Analysis of Coffee Franchise </a:t>
            </a:r>
          </a:p>
          <a:p>
            <a:r>
              <a:rPr lang="en-US" altLang="ko-KR" sz="2800" spc="-300" dirty="0" smtClean="0">
                <a:solidFill>
                  <a:schemeClr val="bg1"/>
                </a:solidFill>
              </a:rPr>
              <a:t>Failure Factors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860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Why We choose this Project?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5" y="1841965"/>
            <a:ext cx="5094209" cy="4343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0832" y="5805996"/>
            <a:ext cx="4465468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Total Coffee consumption of South Korean 2021/2022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09" y="1841964"/>
            <a:ext cx="4995928" cy="43439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46164" y="5805996"/>
            <a:ext cx="4465468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Sales value of coffee in South Korea from 2008~2021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6395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860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Why We choose this Project?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399062" y="1529413"/>
            <a:ext cx="5473418" cy="49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3" y="1538565"/>
            <a:ext cx="5473418" cy="4988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4422" y="2043210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Korea Coffee Market have been gradually increased these days.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/>
              <a:t>New entrepreneurs who lack business experience or </a:t>
            </a:r>
            <a:r>
              <a:rPr lang="en-US" altLang="ko-KR" dirty="0" smtClean="0"/>
              <a:t>knowledge </a:t>
            </a:r>
            <a:r>
              <a:rPr lang="en-US" altLang="ko-KR" dirty="0"/>
              <a:t>prefer this franchise business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It's not easy to survive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Since the survival of franchisees accompanies social and economic impacts beyond franchisees, it is necessary to analyze sales sub-factors that have a relatively high probability of failure.</a:t>
            </a:r>
          </a:p>
        </p:txBody>
      </p:sp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279984" y="2655311"/>
            <a:ext cx="58160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Importance and necessity </a:t>
            </a:r>
            <a:endParaRPr lang="en-US" altLang="ko-KR" sz="2800" b="1" spc="-300" dirty="0" smtClean="0">
              <a:solidFill>
                <a:schemeClr val="accent2">
                  <a:lumMod val="60000"/>
                  <a:lumOff val="4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800" spc="-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</a:t>
            </a:r>
            <a:r>
              <a:rPr lang="en-US" altLang="ko-KR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terms of target industry or technique</a:t>
            </a:r>
            <a:endParaRPr lang="ko-KR" altLang="en-US" sz="2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20537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Q.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86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Importance &amp; Necessity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399062" y="1529413"/>
            <a:ext cx="5473418" cy="49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67796" y="2597208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coffee industry is </a:t>
            </a:r>
            <a:r>
              <a:rPr lang="en-US" altLang="ko-KR" b="1" dirty="0">
                <a:solidFill>
                  <a:srgbClr val="FF0000"/>
                </a:solidFill>
              </a:rPr>
              <a:t>large worldwide </a:t>
            </a:r>
            <a:r>
              <a:rPr lang="en-US" altLang="ko-KR" dirty="0"/>
              <a:t>and sales are steadily rising.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Coffee </a:t>
            </a:r>
            <a:r>
              <a:rPr lang="en-US" altLang="ko-KR" dirty="0"/>
              <a:t>franchises are a big part of these industries, and many people consume coffee through them.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Accordingly</a:t>
            </a:r>
            <a:r>
              <a:rPr lang="en-US" altLang="ko-KR" dirty="0"/>
              <a:t>, </a:t>
            </a:r>
            <a:r>
              <a:rPr lang="en-US" altLang="ko-KR" i="1" u="sng" dirty="0">
                <a:solidFill>
                  <a:srgbClr val="FF0000"/>
                </a:solidFill>
              </a:rPr>
              <a:t>coffee franchise sales analysis plays an important role</a:t>
            </a:r>
            <a:r>
              <a:rPr lang="en-US" altLang="ko-KR" dirty="0"/>
              <a:t> in overall industry economic analysis.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" y="1662546"/>
            <a:ext cx="5233839" cy="47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860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Why We choose this Project?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399062" y="1529413"/>
            <a:ext cx="5473418" cy="49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84422" y="2836984"/>
            <a:ext cx="548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The coffee franchise market is a </a:t>
            </a:r>
            <a:r>
              <a:rPr lang="en-US" altLang="ko-KR" b="1" dirty="0">
                <a:solidFill>
                  <a:srgbClr val="FF0000"/>
                </a:solidFill>
              </a:rPr>
              <a:t>competitive </a:t>
            </a:r>
            <a:r>
              <a:rPr lang="en-US" altLang="ko-KR" b="1" dirty="0" smtClean="0">
                <a:solidFill>
                  <a:srgbClr val="FF0000"/>
                </a:solidFill>
              </a:rPr>
              <a:t>environment.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We </a:t>
            </a:r>
            <a:r>
              <a:rPr lang="en-US" altLang="ko-KR" dirty="0"/>
              <a:t>must stay competitive with others in order to </a:t>
            </a:r>
            <a:r>
              <a:rPr lang="en-US" altLang="ko-KR" i="1" u="sng" dirty="0">
                <a:solidFill>
                  <a:srgbClr val="FF0000"/>
                </a:solidFill>
              </a:rPr>
              <a:t>maintain and expand </a:t>
            </a:r>
            <a:r>
              <a:rPr lang="en-US" altLang="ko-KR" i="1" u="sng" dirty="0" smtClean="0">
                <a:solidFill>
                  <a:srgbClr val="FF0000"/>
                </a:solidFill>
              </a:rPr>
              <a:t>our </a:t>
            </a:r>
            <a:r>
              <a:rPr lang="en-US" altLang="ko-KR" i="1" u="sng" dirty="0">
                <a:solidFill>
                  <a:srgbClr val="FF0000"/>
                </a:solidFill>
              </a:rPr>
              <a:t>sales and profitability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This </a:t>
            </a:r>
            <a:r>
              <a:rPr lang="en-US" altLang="ko-KR" dirty="0"/>
              <a:t>requires an active marketing strategy and </a:t>
            </a:r>
            <a:r>
              <a:rPr lang="en-US" altLang="ko-KR" i="1" u="sng" dirty="0">
                <a:solidFill>
                  <a:srgbClr val="FF0000"/>
                </a:solidFill>
              </a:rPr>
              <a:t>data-driven analytics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5" y="1714497"/>
            <a:ext cx="5116945" cy="455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860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Why We choose this Project?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16" y="1563503"/>
            <a:ext cx="8861367" cy="28817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/>
          <p:cNvSpPr txBox="1"/>
          <p:nvPr/>
        </p:nvSpPr>
        <p:spPr>
          <a:xfrm>
            <a:off x="132080" y="5081420"/>
            <a:ext cx="12103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Investigating coffee franchise sales and business closure probability plays an important role in </a:t>
            </a:r>
            <a:r>
              <a:rPr lang="en-US" altLang="ko-KR" b="1" dirty="0">
                <a:solidFill>
                  <a:srgbClr val="FF0000"/>
                </a:solidFill>
              </a:rPr>
              <a:t>decision-making based on data analysis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Through </a:t>
            </a:r>
            <a:r>
              <a:rPr lang="en-US" altLang="ko-KR" dirty="0"/>
              <a:t>this, you can find ways to operate and develop your business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139433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2951946"/>
            <a:ext cx="35333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bg1"/>
                </a:solidFill>
              </a:rPr>
              <a:t>Color trend forecasting </a:t>
            </a:r>
          </a:p>
          <a:p>
            <a:r>
              <a:rPr lang="en-US" altLang="ko-KR" sz="2800" spc="-300" dirty="0" smtClean="0">
                <a:solidFill>
                  <a:schemeClr val="bg1"/>
                </a:solidFill>
              </a:rPr>
              <a:t>in the Fashion industry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860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Why We choose this Project?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399062" y="1529413"/>
            <a:ext cx="5473418" cy="49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51171" y="2436587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Currently, many data analysis technologies have been </a:t>
            </a:r>
            <a:r>
              <a:rPr lang="en-US" altLang="ko-KR" dirty="0" smtClean="0"/>
              <a:t>developed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These </a:t>
            </a:r>
            <a:r>
              <a:rPr lang="en-US" altLang="ko-KR" dirty="0"/>
              <a:t>can be used to analyze coffee franchise sales and investigate the probability of business closure more accurately and quickly.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Therefore</a:t>
            </a:r>
            <a:r>
              <a:rPr lang="en-US" altLang="ko-KR" dirty="0"/>
              <a:t>, it is important to utilize these technologies and reflect them in business strategy establishment and decision-making.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38" y="1726275"/>
            <a:ext cx="5129742" cy="4591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3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860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Why We choose this Project?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399062" y="1529413"/>
            <a:ext cx="5473418" cy="49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51171" y="2735707"/>
            <a:ext cx="548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As coffee franchises must </a:t>
            </a:r>
            <a:r>
              <a:rPr lang="en-US" altLang="ko-KR" i="1" u="sng" dirty="0">
                <a:solidFill>
                  <a:srgbClr val="FF0000"/>
                </a:solidFill>
              </a:rPr>
              <a:t>be sensitive to changes in consumer needs and preferences</a:t>
            </a:r>
            <a:r>
              <a:rPr lang="en-US" altLang="ko-KR" dirty="0"/>
              <a:t>, continuous management innovation is required. 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To </a:t>
            </a:r>
            <a:r>
              <a:rPr lang="en-US" altLang="ko-KR" dirty="0"/>
              <a:t>this end, it is essential to </a:t>
            </a:r>
            <a:r>
              <a:rPr lang="en-US" altLang="ko-KR" i="1" u="sng" dirty="0">
                <a:solidFill>
                  <a:srgbClr val="FF0000"/>
                </a:solidFill>
              </a:rPr>
              <a:t>identify trends</a:t>
            </a:r>
            <a:r>
              <a:rPr lang="en-US" altLang="ko-KR" dirty="0"/>
              <a:t> through data analysis and upgrade business models by actively embracing them.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20" y="1783079"/>
            <a:ext cx="4985429" cy="453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8807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Flow Chart of Low Sales Franchise Store Classification Model</a:t>
            </a:r>
            <a:endParaRPr lang="ko-KR" altLang="en-US" sz="2800" spc="-300" dirty="0">
              <a:solidFill>
                <a:schemeClr val="bg1">
                  <a:lumMod val="9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12" y="1729467"/>
            <a:ext cx="9469976" cy="45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860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Why We choose this Project?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1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09074-5F3E-FDA4-14DD-4FFDFB49A80A}"/>
              </a:ext>
            </a:extLst>
          </p:cNvPr>
          <p:cNvSpPr txBox="1"/>
          <p:nvPr/>
        </p:nvSpPr>
        <p:spPr>
          <a:xfrm>
            <a:off x="947226" y="2000212"/>
            <a:ext cx="91612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cs typeface="Calibri" panose="020F0502020204030204" pitchFamily="34" charset="0"/>
              </a:rPr>
              <a:t>Fashion is one of the most trend-sensitive industry in the </a:t>
            </a:r>
            <a:r>
              <a:rPr kumimoji="1" lang="en-US" altLang="ko-KR" sz="2000" dirty="0" smtClean="0">
                <a:latin typeface="AppleGothic" pitchFamily="2" charset="-127"/>
                <a:ea typeface="AppleGothic" pitchFamily="2" charset="-127"/>
                <a:cs typeface="Calibri" panose="020F0502020204030204" pitchFamily="34" charset="0"/>
              </a:rPr>
              <a:t>world</a:t>
            </a:r>
          </a:p>
          <a:p>
            <a:pPr>
              <a:lnSpc>
                <a:spcPct val="120000"/>
              </a:lnSpc>
            </a:pPr>
            <a:r>
              <a:rPr kumimoji="1" lang="en-US" altLang="ko-KR" sz="2000" dirty="0" smtClean="0">
                <a:latin typeface="AppleGothic" pitchFamily="2" charset="-127"/>
                <a:ea typeface="AppleGothic" pitchFamily="2" charset="-127"/>
                <a:cs typeface="Calibri" panose="020F0502020204030204" pitchFamily="34" charset="0"/>
              </a:rPr>
              <a:t> </a:t>
            </a:r>
            <a:endParaRPr kumimoji="1" lang="en-US" altLang="ko-KR" sz="2000" dirty="0">
              <a:latin typeface="AppleGothic" pitchFamily="2" charset="-127"/>
              <a:ea typeface="AppleGothic" pitchFamily="2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kumimoji="1" lang="en-US" altLang="ko-Kore-KR" sz="2000" dirty="0">
                <a:latin typeface="AppleGothic" pitchFamily="2" charset="-127"/>
                <a:ea typeface="AppleGothic" pitchFamily="2" charset="-127"/>
                <a:cs typeface="Calibri" panose="020F0502020204030204" pitchFamily="34" charset="0"/>
              </a:rPr>
              <a:t>With increasing demand of newness, fashion industry realized the need for data </a:t>
            </a:r>
            <a:r>
              <a:rPr kumimoji="1" lang="en-US" altLang="ko-Kore-KR" sz="2000" dirty="0" smtClean="0">
                <a:latin typeface="AppleGothic" pitchFamily="2" charset="-127"/>
                <a:ea typeface="AppleGothic" pitchFamily="2" charset="-127"/>
                <a:cs typeface="Calibri" panose="020F0502020204030204" pitchFamily="34" charset="0"/>
              </a:rPr>
              <a:t>forecasting</a:t>
            </a:r>
          </a:p>
          <a:p>
            <a:pPr>
              <a:lnSpc>
                <a:spcPct val="120000"/>
              </a:lnSpc>
            </a:pPr>
            <a:endParaRPr kumimoji="1" lang="en-US" altLang="ko-Kore-KR" sz="2000" dirty="0">
              <a:latin typeface="AppleGothic" pitchFamily="2" charset="-127"/>
              <a:ea typeface="AppleGothic" pitchFamily="2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kumimoji="1" lang="en-US" altLang="ko-Kore-KR" sz="2000" dirty="0">
                <a:latin typeface="AppleGothic" pitchFamily="2" charset="-127"/>
                <a:ea typeface="AppleGothic" pitchFamily="2" charset="-127"/>
                <a:cs typeface="Calibri" panose="020F0502020204030204" pitchFamily="34" charset="0"/>
              </a:rPr>
              <a:t>Forecasting makes effective and efficient way to understand the growing needs and demands of </a:t>
            </a:r>
            <a:r>
              <a:rPr kumimoji="1" lang="en-US" altLang="ko-Kore-KR" sz="2000" dirty="0" smtClean="0">
                <a:latin typeface="AppleGothic" pitchFamily="2" charset="-127"/>
                <a:ea typeface="AppleGothic" pitchFamily="2" charset="-127"/>
                <a:cs typeface="Calibri" panose="020F0502020204030204" pitchFamily="34" charset="0"/>
              </a:rPr>
              <a:t>customers</a:t>
            </a:r>
          </a:p>
          <a:p>
            <a:pPr>
              <a:lnSpc>
                <a:spcPct val="120000"/>
              </a:lnSpc>
            </a:pPr>
            <a:endParaRPr kumimoji="1" lang="en-US" altLang="ko-Kore-KR" sz="2000" dirty="0">
              <a:latin typeface="AppleGothic" pitchFamily="2" charset="-127"/>
              <a:ea typeface="AppleGothic" pitchFamily="2" charset="-127"/>
              <a:cs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kumimoji="1" lang="en-US" altLang="ko-Kore-KR" sz="2000" dirty="0">
                <a:latin typeface="AppleGothic" pitchFamily="2" charset="-127"/>
                <a:ea typeface="AppleGothic" pitchFamily="2" charset="-127"/>
                <a:cs typeface="Calibri" panose="020F0502020204030204" pitchFamily="34" charset="0"/>
              </a:rPr>
              <a:t>Among the branches of fashion forecasting, color forecasting is one of the important</a:t>
            </a:r>
          </a:p>
        </p:txBody>
      </p:sp>
    </p:spTree>
    <p:extLst>
      <p:ext uri="{BB962C8B-B14F-4D97-AF65-F5344CB8AC3E}">
        <p14:creationId xmlns:p14="http://schemas.microsoft.com/office/powerpoint/2010/main" val="2514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279984" y="2655311"/>
            <a:ext cx="58160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Importance and necessity </a:t>
            </a:r>
          </a:p>
          <a:p>
            <a:r>
              <a:rPr lang="en-US" altLang="ko-KR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terms of target industry or technique</a:t>
            </a:r>
            <a:endParaRPr lang="ko-KR" altLang="en-US" sz="2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20537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Q.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C7C650-CD87-2AA8-8812-D3F8BC8AA2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2305615"/>
            <a:ext cx="3983522" cy="31578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0482" y="2324100"/>
            <a:ext cx="60604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By analyzing </a:t>
            </a:r>
            <a:r>
              <a:rPr lang="en-US" altLang="ko-KR" dirty="0" smtClean="0"/>
              <a:t>keywords </a:t>
            </a:r>
            <a:r>
              <a:rPr lang="en-US" altLang="ko-KR" dirty="0"/>
              <a:t>regarding colors, </a:t>
            </a:r>
          </a:p>
          <a:p>
            <a:r>
              <a:rPr lang="en-US" altLang="ko-KR" dirty="0" smtClean="0"/>
              <a:t>   and </a:t>
            </a:r>
            <a:r>
              <a:rPr lang="en-US" altLang="ko-KR" dirty="0"/>
              <a:t>image data color trend forecasting </a:t>
            </a:r>
            <a:r>
              <a:rPr lang="en-US" altLang="ko-KR" dirty="0" smtClean="0"/>
              <a:t>available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By using machine learning, color trend forecasting could be made, and the forecasted output can help designers, manufacturers, and </a:t>
            </a:r>
            <a:r>
              <a:rPr lang="en-US" altLang="ko-KR" dirty="0" smtClean="0"/>
              <a:t>retailers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Color trend forecasting also allows consumers to make good </a:t>
            </a:r>
            <a:r>
              <a:rPr lang="en-US" altLang="ko-KR" dirty="0" smtClean="0"/>
              <a:t>decisions.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86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Importance &amp; Necessity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3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2951946"/>
            <a:ext cx="4866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bg1"/>
                </a:solidFill>
              </a:rPr>
              <a:t>Machine learning algorithms </a:t>
            </a:r>
          </a:p>
          <a:p>
            <a:r>
              <a:rPr lang="en-US" altLang="ko-KR" sz="2800" spc="-300" dirty="0">
                <a:solidFill>
                  <a:schemeClr val="bg1"/>
                </a:solidFill>
              </a:rPr>
              <a:t>to predict price of cryptocurrency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14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860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Why We choose this Project?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ryptousers">
            <a:extLst>
              <a:ext uri="{FF2B5EF4-FFF2-40B4-BE49-F238E27FC236}">
                <a16:creationId xmlns:a16="http://schemas.microsoft.com/office/drawing/2014/main" id="{A983699E-3CAC-D18C-CFDD-DE0AABEB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8" y="1966332"/>
            <a:ext cx="5183204" cy="409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lobal Cryptocurrency Market">
            <a:extLst>
              <a:ext uri="{FF2B5EF4-FFF2-40B4-BE49-F238E27FC236}">
                <a16:creationId xmlns:a16="http://schemas.microsoft.com/office/drawing/2014/main" id="{109E5ACA-34F3-7680-AC19-CC67DA075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164" y="2063439"/>
            <a:ext cx="4402920" cy="39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49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860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Why We choose this Project?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4422" y="2043210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Cryptocurrency is currently experiencing rapid price fluctuations. </a:t>
            </a: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There are many speculative factors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noto"/>
              </a:rPr>
            </a:br>
            <a:r>
              <a:rPr lang="en-US" altLang="ko-KR" dirty="0">
                <a:solidFill>
                  <a:srgbClr val="000000"/>
                </a:solidFill>
                <a:latin typeface="noto"/>
              </a:rPr>
              <a:t>-&gt;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dangerous to invest without accurate information.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Analyzing price algorithms helps to identify the causes of bitcoin price fluctuations and predict future price fluctuations. </a:t>
            </a: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This enables stable investment and increases the stability of investors. </a:t>
            </a:r>
            <a:endParaRPr lang="en-US" altLang="ko-KR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9738BD4-0472-F186-E2EC-C4A76D710EC5}"/>
              </a:ext>
            </a:extLst>
          </p:cNvPr>
          <p:cNvSpPr/>
          <p:nvPr/>
        </p:nvSpPr>
        <p:spPr>
          <a:xfrm>
            <a:off x="8613964" y="3291840"/>
            <a:ext cx="913213" cy="618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Bitcoin is on display in front of the Bitcoin course's graph on October 21, 2021 in Paris, France.">
            <a:extLst>
              <a:ext uri="{FF2B5EF4-FFF2-40B4-BE49-F238E27FC236}">
                <a16:creationId xmlns:a16="http://schemas.microsoft.com/office/drawing/2014/main" id="{066CE021-F619-27A0-73E4-719359A33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13" y="2631439"/>
            <a:ext cx="5451566" cy="272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279984" y="2655311"/>
            <a:ext cx="58160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Importance and necessity </a:t>
            </a:r>
          </a:p>
          <a:p>
            <a:r>
              <a:rPr lang="en-US" altLang="ko-KR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 terms of target industry or technique</a:t>
            </a:r>
            <a:endParaRPr lang="ko-KR" altLang="en-US" sz="2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20537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Q.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779</Words>
  <Application>Microsoft Office PowerPoint</Application>
  <PresentationFormat>와이드스크린</PresentationFormat>
  <Paragraphs>119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AppleGothic</vt:lpstr>
      <vt:lpstr>noto</vt:lpstr>
      <vt:lpstr>나눔스퀘어 ExtraBold</vt:lpstr>
      <vt:lpstr>나눔스퀘어 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이수호</cp:lastModifiedBy>
  <cp:revision>27</cp:revision>
  <dcterms:created xsi:type="dcterms:W3CDTF">2020-09-07T02:34:06Z</dcterms:created>
  <dcterms:modified xsi:type="dcterms:W3CDTF">2023-04-20T00:59:20Z</dcterms:modified>
</cp:coreProperties>
</file>