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6"/>
  </p:notesMasterIdLst>
  <p:handoutMasterIdLst>
    <p:handoutMasterId r:id="rId17"/>
  </p:handoutMasterIdLst>
  <p:sldIdLst>
    <p:sldId id="2561" r:id="rId5"/>
    <p:sldId id="2562" r:id="rId6"/>
    <p:sldId id="2564" r:id="rId7"/>
    <p:sldId id="2566" r:id="rId8"/>
    <p:sldId id="2584" r:id="rId9"/>
    <p:sldId id="2568" r:id="rId10"/>
    <p:sldId id="2580" r:id="rId11"/>
    <p:sldId id="2572" r:id="rId12"/>
    <p:sldId id="2586" r:id="rId13"/>
    <p:sldId id="2577" r:id="rId14"/>
    <p:sldId id="25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ata Processing for Machine Learning: Transforming Raw Data Into Valuable Insights" id="{154FB75B-1C39-405C-9B76-142C024A66B9}">
          <p14:sldIdLst>
            <p14:sldId id="2561"/>
            <p14:sldId id="2562"/>
            <p14:sldId id="2564"/>
            <p14:sldId id="2566"/>
            <p14:sldId id="2584"/>
            <p14:sldId id="2568"/>
            <p14:sldId id="2580"/>
            <p14:sldId id="2572"/>
            <p14:sldId id="2586"/>
            <p14:sldId id="2577"/>
            <p14:sldId id="2585"/>
          </p14:sldIdLst>
        </p14:section>
        <p14:section name="Conclusion" id="{E4811205-6930-4D97-AC96-72582BBC5EC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5F8570-688B-4A58-836C-4D7DD3C7764D}" v="578" dt="2025-06-09T23:18:36.256"/>
  </p1510:revLst>
</p1510:revInfo>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85" autoAdjust="0"/>
    <p:restoredTop sz="84672" autoAdjust="0"/>
  </p:normalViewPr>
  <p:slideViewPr>
    <p:cSldViewPr snapToGrid="0">
      <p:cViewPr varScale="1">
        <p:scale>
          <a:sx n="59" d="100"/>
          <a:sy n="59" d="100"/>
        </p:scale>
        <p:origin x="108" y="1086"/>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d Garza" userId="e63e6a9df3c3cfcc" providerId="LiveId" clId="{0A5F8570-688B-4A58-836C-4D7DD3C7764D}"/>
    <pc:docChg chg="undo custSel addSld modSld sldOrd modSection">
      <pc:chgData name="Fred Garza" userId="e63e6a9df3c3cfcc" providerId="LiveId" clId="{0A5F8570-688B-4A58-836C-4D7DD3C7764D}" dt="2025-06-09T23:18:56.923" v="712"/>
      <pc:docMkLst>
        <pc:docMk/>
      </pc:docMkLst>
      <pc:sldChg chg="modSp mod">
        <pc:chgData name="Fred Garza" userId="e63e6a9df3c3cfcc" providerId="LiveId" clId="{0A5F8570-688B-4A58-836C-4D7DD3C7764D}" dt="2025-06-09T23:18:56.923" v="712"/>
        <pc:sldMkLst>
          <pc:docMk/>
          <pc:sldMk cId="1787321053" sldId="2561"/>
        </pc:sldMkLst>
        <pc:spChg chg="mod">
          <ac:chgData name="Fred Garza" userId="e63e6a9df3c3cfcc" providerId="LiveId" clId="{0A5F8570-688B-4A58-836C-4D7DD3C7764D}" dt="2025-06-09T23:18:56.923" v="712"/>
          <ac:spMkLst>
            <pc:docMk/>
            <pc:sldMk cId="1787321053" sldId="2561"/>
            <ac:spMk id="5" creationId="{094688BA-2C92-7D71-5C86-A7F035B528E8}"/>
          </ac:spMkLst>
        </pc:spChg>
      </pc:sldChg>
      <pc:sldChg chg="addSp delSp modSp mod modAnim modNotesTx">
        <pc:chgData name="Fred Garza" userId="e63e6a9df3c3cfcc" providerId="LiveId" clId="{0A5F8570-688B-4A58-836C-4D7DD3C7764D}" dt="2025-06-09T15:47:44.701" v="343" actId="1076"/>
        <pc:sldMkLst>
          <pc:docMk/>
          <pc:sldMk cId="3572650959" sldId="2568"/>
        </pc:sldMkLst>
        <pc:spChg chg="mod">
          <ac:chgData name="Fred Garza" userId="e63e6a9df3c3cfcc" providerId="LiveId" clId="{0A5F8570-688B-4A58-836C-4D7DD3C7764D}" dt="2025-06-09T15:47:37.647" v="341" actId="1076"/>
          <ac:spMkLst>
            <pc:docMk/>
            <pc:sldMk cId="3572650959" sldId="2568"/>
            <ac:spMk id="4" creationId="{30884497-3402-D94A-E67E-C14E6EB3B5D5}"/>
          </ac:spMkLst>
        </pc:spChg>
        <pc:picChg chg="mod">
          <ac:chgData name="Fred Garza" userId="e63e6a9df3c3cfcc" providerId="LiveId" clId="{0A5F8570-688B-4A58-836C-4D7DD3C7764D}" dt="2025-06-09T15:47:44.701" v="343" actId="1076"/>
          <ac:picMkLst>
            <pc:docMk/>
            <pc:sldMk cId="3572650959" sldId="2568"/>
            <ac:picMk id="5" creationId="{0AC07D80-E426-48A5-AB38-B19C44B382EA}"/>
          </ac:picMkLst>
        </pc:picChg>
        <pc:picChg chg="add del mod">
          <ac:chgData name="Fred Garza" userId="e63e6a9df3c3cfcc" providerId="LiveId" clId="{0A5F8570-688B-4A58-836C-4D7DD3C7764D}" dt="2025-06-09T15:36:19.890" v="216" actId="478"/>
          <ac:picMkLst>
            <pc:docMk/>
            <pc:sldMk cId="3572650959" sldId="2568"/>
            <ac:picMk id="6" creationId="{B731AABD-DCB0-EEB9-BF18-C2B3073F3E85}"/>
          </ac:picMkLst>
        </pc:picChg>
      </pc:sldChg>
      <pc:sldChg chg="modSp mod modNotesTx">
        <pc:chgData name="Fred Garza" userId="e63e6a9df3c3cfcc" providerId="LiveId" clId="{0A5F8570-688B-4A58-836C-4D7DD3C7764D}" dt="2025-06-09T16:16:57.045" v="704" actId="20577"/>
        <pc:sldMkLst>
          <pc:docMk/>
          <pc:sldMk cId="3742681448" sldId="2572"/>
        </pc:sldMkLst>
        <pc:spChg chg="mod">
          <ac:chgData name="Fred Garza" userId="e63e6a9df3c3cfcc" providerId="LiveId" clId="{0A5F8570-688B-4A58-836C-4D7DD3C7764D}" dt="2025-06-09T16:15:27.415" v="703"/>
          <ac:spMkLst>
            <pc:docMk/>
            <pc:sldMk cId="3742681448" sldId="2572"/>
            <ac:spMk id="4" creationId="{D270113E-32BF-10EB-84EF-DFE4CF1B0E35}"/>
          </ac:spMkLst>
        </pc:spChg>
      </pc:sldChg>
      <pc:sldChg chg="modSp mod modAnim modNotesTx">
        <pc:chgData name="Fred Garza" userId="e63e6a9df3c3cfcc" providerId="LiveId" clId="{0A5F8570-688B-4A58-836C-4D7DD3C7764D}" dt="2025-06-09T16:03:14.293" v="643" actId="20577"/>
        <pc:sldMkLst>
          <pc:docMk/>
          <pc:sldMk cId="993841908" sldId="2580"/>
        </pc:sldMkLst>
        <pc:spChg chg="mod">
          <ac:chgData name="Fred Garza" userId="e63e6a9df3c3cfcc" providerId="LiveId" clId="{0A5F8570-688B-4A58-836C-4D7DD3C7764D}" dt="2025-06-09T15:57:27.983" v="637" actId="113"/>
          <ac:spMkLst>
            <pc:docMk/>
            <pc:sldMk cId="993841908" sldId="2580"/>
            <ac:spMk id="4" creationId="{F18829C3-2EA3-8C7B-91CE-8D0447A040F9}"/>
          </ac:spMkLst>
        </pc:spChg>
      </pc:sldChg>
      <pc:sldChg chg="modSp add mod ord">
        <pc:chgData name="Fred Garza" userId="e63e6a9df3c3cfcc" providerId="LiveId" clId="{0A5F8570-688B-4A58-836C-4D7DD3C7764D}" dt="2025-06-09T16:08:18.334" v="653" actId="20577"/>
        <pc:sldMkLst>
          <pc:docMk/>
          <pc:sldMk cId="1010237314" sldId="2586"/>
        </pc:sldMkLst>
        <pc:spChg chg="mod">
          <ac:chgData name="Fred Garza" userId="e63e6a9df3c3cfcc" providerId="LiveId" clId="{0A5F8570-688B-4A58-836C-4D7DD3C7764D}" dt="2025-06-09T16:08:18.334" v="653" actId="20577"/>
          <ac:spMkLst>
            <pc:docMk/>
            <pc:sldMk cId="1010237314" sldId="2586"/>
            <ac:spMk id="2" creationId="{D8011E9C-7F51-E327-AC4F-21FE8F93A25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6/9/2025</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6/9/2025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55247812-3409-784D-BAE7-ABE53735D59F}" type="slidenum">
              <a:rPr lang="en-US" smtClean="0"/>
              <a:t>1</a:t>
            </a:fld>
            <a:endParaRPr lang="en-US"/>
          </a:p>
        </p:txBody>
      </p:sp>
    </p:spTree>
    <p:extLst>
      <p:ext uri="{BB962C8B-B14F-4D97-AF65-F5344CB8AC3E}">
        <p14:creationId xmlns:p14="http://schemas.microsoft.com/office/powerpoint/2010/main" val="3196799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Feature selection methods include filter, wrapper, and embedded techniques. These methods help determine the most relevant features, which can improve model efficiency and reduce overfitting.</a:t>
            </a:r>
          </a:p>
        </p:txBody>
      </p:sp>
      <p:sp>
        <p:nvSpPr>
          <p:cNvPr id="4" name="Slide Number Placeholder 3"/>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24258645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CF224-8F6A-D741-2985-D256C711AD7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3EE7BD-F545-98A9-F456-9283545D76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7317F89-3114-A765-E6F6-C79C5A3C71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D082B36-0424-929C-4F0C-C96073EBFC9A}"/>
              </a:ext>
            </a:extLst>
          </p:cNvPr>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5985999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Above info and pic: </a:t>
            </a:r>
          </a:p>
          <a:p>
            <a:r>
              <a:rPr lang="en-US" dirty="0"/>
              <a:t>https://www.backblaze.com/blog/what-is-an-exabyte/</a:t>
            </a:r>
          </a:p>
          <a:p>
            <a:endParaRPr lang="en-US" dirty="0"/>
          </a:p>
          <a:p>
            <a:r>
              <a:rPr lang="en-US" dirty="0"/>
              <a:t>Weka: https://www.weka.io/learn/cloud-storage/genomics-data-storage/</a:t>
            </a:r>
          </a:p>
          <a:p>
            <a:r>
              <a:rPr lang="en-US" sz="1200" b="1" i="0" kern="1200" dirty="0">
                <a:solidFill>
                  <a:schemeClr val="tx1"/>
                </a:solidFill>
                <a:effectLst/>
                <a:latin typeface="+mn-lt"/>
                <a:ea typeface="+mn-ea"/>
                <a:cs typeface="+mn-cs"/>
              </a:rPr>
              <a:t>Metadata:</a:t>
            </a:r>
            <a:r>
              <a:rPr lang="en-US" sz="1200" b="0" i="0" kern="1200" dirty="0">
                <a:solidFill>
                  <a:schemeClr val="tx1"/>
                </a:solidFill>
                <a:effectLst/>
                <a:latin typeface="+mn-lt"/>
                <a:ea typeface="+mn-ea"/>
                <a:cs typeface="+mn-cs"/>
              </a:rPr>
              <a:t> It’s not enough to just store a genome sequence. Scientists must add their annotations, address gaps in the chain, etc., all of which require additional data.</a:t>
            </a:r>
          </a:p>
          <a:p>
            <a:r>
              <a:rPr lang="en-US" sz="1200" b="1" i="0" kern="1200" dirty="0">
                <a:solidFill>
                  <a:schemeClr val="tx1"/>
                </a:solidFill>
                <a:effectLst/>
                <a:latin typeface="+mn-lt"/>
                <a:ea typeface="+mn-ea"/>
                <a:cs typeface="+mn-cs"/>
              </a:rPr>
              <a:t>Sequencing:</a:t>
            </a:r>
            <a:r>
              <a:rPr lang="en-US" sz="1200" b="0" i="0" kern="1200" dirty="0">
                <a:solidFill>
                  <a:schemeClr val="tx1"/>
                </a:solidFill>
                <a:effectLst/>
                <a:latin typeface="+mn-lt"/>
                <a:ea typeface="+mn-ea"/>
                <a:cs typeface="+mn-cs"/>
              </a:rPr>
              <a:t> Scientists are not simply reading DNA and then typing out the sequences. They are using powerful analytics and sequencing tools to understand gaps or aberrations in the sequence better. This, in turn, generates an exponentially gigantic pool of research data.</a:t>
            </a:r>
          </a:p>
          <a:p>
            <a:r>
              <a:rPr lang="en-US" sz="1200" b="1" i="0" kern="1200" dirty="0">
                <a:solidFill>
                  <a:schemeClr val="tx1"/>
                </a:solidFill>
                <a:effectLst/>
                <a:latin typeface="+mn-lt"/>
                <a:ea typeface="+mn-ea"/>
                <a:cs typeface="+mn-cs"/>
              </a:rPr>
              <a:t>Privacy:</a:t>
            </a:r>
            <a:r>
              <a:rPr lang="en-US" sz="1200" b="0" i="0" kern="1200" dirty="0">
                <a:solidFill>
                  <a:schemeClr val="tx1"/>
                </a:solidFill>
                <a:effectLst/>
                <a:latin typeface="+mn-lt"/>
                <a:ea typeface="+mn-ea"/>
                <a:cs typeface="+mn-cs"/>
              </a:rPr>
              <a:t> We often use the term “human genome” as a generic placeholder… and that’s something that scientists are studying broadly. However, they also research the individual sequences of real people with real health issues. The ethical impact of lost genomic sequence information is profound. Privacy and security controls must be in place for any storage solution.</a:t>
            </a:r>
          </a:p>
          <a:p>
            <a:r>
              <a:rPr lang="en-US" sz="1200" b="1" i="0" kern="1200" dirty="0">
                <a:solidFill>
                  <a:schemeClr val="tx1"/>
                </a:solidFill>
                <a:effectLst/>
                <a:latin typeface="+mn-lt"/>
                <a:ea typeface="+mn-ea"/>
                <a:cs typeface="+mn-cs"/>
              </a:rPr>
              <a:t>Workflows:</a:t>
            </a:r>
            <a:r>
              <a:rPr lang="en-US" sz="1200" b="0" i="0" kern="1200" dirty="0">
                <a:solidFill>
                  <a:schemeClr val="tx1"/>
                </a:solidFill>
                <a:effectLst/>
                <a:latin typeface="+mn-lt"/>
                <a:ea typeface="+mn-ea"/>
                <a:cs typeface="+mn-cs"/>
              </a:rPr>
              <a:t> The processing of genomic data involves parallel processing, retrieval, compression/decompression, and verification processes that run multiple times per day. Storing genomic data means having robust and reliable workflows to handle extensive data.</a:t>
            </a:r>
          </a:p>
          <a:p>
            <a:r>
              <a:rPr lang="en-US" sz="1200" b="1" i="0" kern="1200" dirty="0">
                <a:solidFill>
                  <a:schemeClr val="tx1"/>
                </a:solidFill>
                <a:effectLst/>
                <a:latin typeface="+mn-lt"/>
                <a:ea typeface="+mn-ea"/>
                <a:cs typeface="+mn-cs"/>
              </a:rPr>
              <a:t>Chain of Custody:</a:t>
            </a:r>
            <a:r>
              <a:rPr lang="en-US" sz="1200" b="0" i="0" kern="1200" dirty="0">
                <a:solidFill>
                  <a:schemeClr val="tx1"/>
                </a:solidFill>
                <a:effectLst/>
                <a:latin typeface="+mn-lt"/>
                <a:ea typeface="+mn-ea"/>
                <a:cs typeface="+mn-cs"/>
              </a:rPr>
              <a:t> Accountability is a significant problem when dealing with large data sets where integrity and privacy are necessary concerns. Having a logging and monitoring solution in place to ensure that ownership and activity can be traced ensures that scientists can trust the data they are working with (and track back through that forensic trail as needed).</a:t>
            </a:r>
          </a:p>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3141507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FS – Like choosing the best cuts of meat at the butcher.</a:t>
            </a:r>
          </a:p>
          <a:p>
            <a:endParaRPr lang="en-US" dirty="0"/>
          </a:p>
          <a:p>
            <a:r>
              <a:rPr lang="en-US" dirty="0"/>
              <a:t>Comp – Like zipping a file to save space</a:t>
            </a:r>
          </a:p>
          <a:p>
            <a:endParaRPr lang="en-US" dirty="0"/>
          </a:p>
          <a:p>
            <a:r>
              <a:rPr lang="en-US" dirty="0"/>
              <a:t>PCA – Arranging the data into fewer more meaningful components</a:t>
            </a:r>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20712648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https://www.weka.io/learn/glossary/file-storage/data-reduction/</a:t>
            </a:r>
          </a:p>
          <a:p>
            <a:endParaRPr lang="en-US" b="1" dirty="0"/>
          </a:p>
          <a:p>
            <a:r>
              <a:rPr lang="en-US" b="1" dirty="0"/>
              <a:t>How to Prevent Overfitting</a:t>
            </a:r>
          </a:p>
          <a:p>
            <a:r>
              <a:rPr lang="en-US" b="1" dirty="0"/>
              <a:t>Use Regularization</a:t>
            </a:r>
            <a:r>
              <a:rPr lang="en-US" dirty="0"/>
              <a:t> (e.g., L1/L2 penalties) to simplify the model.</a:t>
            </a:r>
          </a:p>
          <a:p>
            <a:r>
              <a:rPr lang="en-US" b="1" dirty="0"/>
              <a:t>Increase Data Size</a:t>
            </a:r>
            <a:r>
              <a:rPr lang="en-US" dirty="0"/>
              <a:t> by collecting more diverse examples.</a:t>
            </a:r>
          </a:p>
          <a:p>
            <a:r>
              <a:rPr lang="en-US" b="1" dirty="0"/>
              <a:t>Apply Dimensionality Reduction</a:t>
            </a:r>
            <a:r>
              <a:rPr lang="en-US" dirty="0"/>
              <a:t> to remove redundant features.</a:t>
            </a:r>
          </a:p>
          <a:p>
            <a:r>
              <a:rPr lang="en-US" b="1" dirty="0"/>
              <a:t>Use Dropout</a:t>
            </a:r>
            <a:r>
              <a:rPr lang="en-US" dirty="0"/>
              <a:t> in deep learning to prevent dependency on specific neurons.</a:t>
            </a:r>
          </a:p>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4</a:t>
            </a:fld>
            <a:endParaRPr lang="en-US"/>
          </a:p>
        </p:txBody>
      </p:sp>
    </p:spTree>
    <p:extLst>
      <p:ext uri="{BB962C8B-B14F-4D97-AF65-F5344CB8AC3E}">
        <p14:creationId xmlns:p14="http://schemas.microsoft.com/office/powerpoint/2010/main" val="25258938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124109-CD42-3C1A-AB01-E36671D369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3040FC-DDF7-CB26-957E-91CBCBA2FD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683F60-BC9D-6347-CB42-1AF8D7120B1D}"/>
              </a:ext>
            </a:extLst>
          </p:cNvPr>
          <p:cNvSpPr>
            <a:spLocks noGrp="1"/>
          </p:cNvSpPr>
          <p:nvPr>
            <p:ph type="body" idx="1"/>
          </p:nvPr>
        </p:nvSpPr>
        <p:spPr/>
        <p:txBody>
          <a:bodyPr/>
          <a:lstStyle/>
          <a:p>
            <a:r>
              <a:rPr lang="en-US" dirty="0"/>
              <a:t>Pluto Bio - https://pluto.bio/product/compute-and-storage</a:t>
            </a:r>
          </a:p>
          <a:p>
            <a:endParaRPr lang="en-US" dirty="0"/>
          </a:p>
          <a:p>
            <a:r>
              <a:rPr lang="en-US" dirty="0" err="1"/>
              <a:t>Neurosnap</a:t>
            </a:r>
            <a:r>
              <a:rPr lang="en-US" dirty="0"/>
              <a:t> AI - https://neurosnap.ai/service/Kluster</a:t>
            </a:r>
          </a:p>
          <a:p>
            <a:endParaRPr lang="en-US" dirty="0"/>
          </a:p>
          <a:p>
            <a:r>
              <a:rPr lang="en-US" dirty="0"/>
              <a:t>Illumina - https://help.connected.illumina.com/multiomics-software/partek/partek-flow/tutorials/analyzing-cite-seq-data/dimensionality-reduction-and-clustering</a:t>
            </a:r>
          </a:p>
          <a:p>
            <a:endParaRPr lang="en-US" dirty="0"/>
          </a:p>
          <a:p>
            <a:r>
              <a:rPr lang="en-US" dirty="0"/>
              <a:t>Space Tango - https://spacetango.com/</a:t>
            </a:r>
          </a:p>
        </p:txBody>
      </p:sp>
      <p:sp>
        <p:nvSpPr>
          <p:cNvPr id="4" name="Slide Number Placeholder 3">
            <a:extLst>
              <a:ext uri="{FF2B5EF4-FFF2-40B4-BE49-F238E27FC236}">
                <a16:creationId xmlns:a16="http://schemas.microsoft.com/office/drawing/2014/main" id="{FD78CCAC-09C8-FA33-507E-A13208AC4009}"/>
              </a:ext>
            </a:extLst>
          </p:cNvPr>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21248805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https://www.geeksforgeeks.org/dimensionality-reduction/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PCA Sample Algorithm -  https://www.geeksforgeeks.org/principal-component-analysis-pca/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SVD -https://www.geeksforgeeks.org/singular-value-decomposition-svd/</a:t>
            </a:r>
          </a:p>
        </p:txBody>
      </p:sp>
      <p:sp>
        <p:nvSpPr>
          <p:cNvPr id="4" name="Slide Number Placeholder 3"/>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11223728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https://www.bing.com/search?q=variance+analysis&amp;cvid=3ef7d677dc0d4fe28135838930b45d64&amp;gs_lcrp=EgRlZGdlKgYIABBFGDkyBggAEEUYOdIBCDMzNDNqMGo0qAIIsAIB&amp;FORM=ANAB01&amp;ucpdpc=UCPD&amp;PC=EDGEDB</a:t>
            </a:r>
          </a:p>
          <a:p>
            <a:r>
              <a:rPr lang="en-US" dirty="0"/>
              <a:t>https://www.sciencedirect.com/science/article/pii/S266638992500025X</a:t>
            </a:r>
          </a:p>
          <a:p>
            <a:r>
              <a:rPr lang="en-US" dirty="0"/>
              <a:t>https://www.educative.io/blog/efficient-algorithms</a:t>
            </a:r>
          </a:p>
          <a:p>
            <a:r>
              <a:rPr lang="en-US" dirty="0"/>
              <a:t>https://en.wikipedia.org/wiki/Algorithmic_efficiency</a:t>
            </a:r>
          </a:p>
          <a:p>
            <a:r>
              <a:rPr lang="en-US" dirty="0"/>
              <a:t>https://www.geeksforgeeks.org/cross-validation-machine-learning/</a:t>
            </a:r>
          </a:p>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7</a:t>
            </a:fld>
            <a:endParaRPr lang="en-US"/>
          </a:p>
        </p:txBody>
      </p:sp>
    </p:spTree>
    <p:extLst>
      <p:ext uri="{BB962C8B-B14F-4D97-AF65-F5344CB8AC3E}">
        <p14:creationId xmlns:p14="http://schemas.microsoft.com/office/powerpoint/2010/main" val="17233258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https://bigdatainterviews.com/qa/what-innovative-methods-reduce-dataset-dimensionality/</a:t>
            </a:r>
          </a:p>
          <a:p>
            <a:r>
              <a:rPr lang="en-US" dirty="0"/>
              <a:t>https://www.geeksforgeeks.org/umap-uniform-manifold-approximation-and-projection/</a:t>
            </a:r>
          </a:p>
          <a:p>
            <a:r>
              <a:rPr lang="en-US" dirty="0"/>
              <a:t>https://api4.ai/blog/autoencoders-explained-denoiseampcompress-pics</a:t>
            </a:r>
          </a:p>
          <a:p>
            <a:r>
              <a:rPr lang="en-US"/>
              <a:t>https://researchmethod.net/multidimensional-scaling/</a:t>
            </a:r>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4240110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C73F7-66CA-065A-21E8-8C2F60211E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C0A246-E930-90ED-0898-7BB5295C36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2A80B9-73B3-94D9-FE6E-445472E19BF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5D4FFE-FE81-C474-B39B-CEE9FC362F29}"/>
              </a:ext>
            </a:extLst>
          </p:cNvPr>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1504027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6/9/2025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6/9/2025</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6/9/2025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6/9/2025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dirty="0"/>
              <a:t>Click to edit Master title style</a:t>
            </a:r>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6/9/2025</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6/9/2025</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4AE0E-6AE9-1443-80F0-D2F12907B1FB}"/>
              </a:ext>
            </a:extLst>
          </p:cNvPr>
          <p:cNvSpPr>
            <a:spLocks noGrp="1"/>
          </p:cNvSpPr>
          <p:nvPr>
            <p:ph type="ctrTitle"/>
          </p:nvPr>
        </p:nvSpPr>
        <p:spPr>
          <a:xfrm>
            <a:off x="1524000" y="1143000"/>
            <a:ext cx="9144000" cy="2286000"/>
          </a:xfrm>
        </p:spPr>
        <p:txBody>
          <a:bodyPr anchor="b">
            <a:normAutofit/>
          </a:bodyPr>
          <a:lstStyle/>
          <a:p>
            <a:r>
              <a:rPr lang="en-US" sz="4400" dirty="0"/>
              <a:t>Data Processing for Machine Learning: Optimization &amp; regularization</a:t>
            </a:r>
          </a:p>
        </p:txBody>
      </p:sp>
      <p:sp>
        <p:nvSpPr>
          <p:cNvPr id="4" name="Subtitle 3">
            <a:extLst>
              <a:ext uri="{FF2B5EF4-FFF2-40B4-BE49-F238E27FC236}">
                <a16:creationId xmlns:a16="http://schemas.microsoft.com/office/drawing/2014/main" id="{51716785-4A47-A9C7-EE66-745676BA17BC}"/>
              </a:ext>
            </a:extLst>
          </p:cNvPr>
          <p:cNvSpPr>
            <a:spLocks noGrp="1"/>
          </p:cNvSpPr>
          <p:nvPr>
            <p:ph type="subTitle" idx="1"/>
          </p:nvPr>
        </p:nvSpPr>
        <p:spPr>
          <a:xfrm>
            <a:off x="1524000" y="3835198"/>
            <a:ext cx="9144000" cy="683219"/>
          </a:xfrm>
        </p:spPr>
        <p:txBody>
          <a:bodyPr anchor="ctr">
            <a:normAutofit/>
          </a:bodyPr>
          <a:lstStyle/>
          <a:p>
            <a:r>
              <a:rPr lang="en-US" dirty="0"/>
              <a:t>DATA REDUCTION in next-gen sequencing</a:t>
            </a:r>
          </a:p>
        </p:txBody>
      </p:sp>
      <p:sp>
        <p:nvSpPr>
          <p:cNvPr id="5" name="TextBox 4">
            <a:extLst>
              <a:ext uri="{FF2B5EF4-FFF2-40B4-BE49-F238E27FC236}">
                <a16:creationId xmlns:a16="http://schemas.microsoft.com/office/drawing/2014/main" id="{094688BA-2C92-7D71-5C86-A7F035B528E8}"/>
              </a:ext>
            </a:extLst>
          </p:cNvPr>
          <p:cNvSpPr txBox="1"/>
          <p:nvPr/>
        </p:nvSpPr>
        <p:spPr>
          <a:xfrm>
            <a:off x="323849" y="5963335"/>
            <a:ext cx="11382375" cy="923330"/>
          </a:xfrm>
          <a:prstGeom prst="rect">
            <a:avLst/>
          </a:prstGeom>
          <a:noFill/>
        </p:spPr>
        <p:txBody>
          <a:bodyPr wrap="square">
            <a:spAutoFit/>
          </a:bodyPr>
          <a:lstStyle/>
          <a:p>
            <a:pPr algn="ctr"/>
            <a:r>
              <a:rPr lang="en-US" dirty="0">
                <a:solidFill>
                  <a:schemeClr val="bg1">
                    <a:lumMod val="65000"/>
                  </a:schemeClr>
                </a:solidFill>
              </a:rPr>
              <a:t>Fred Garza, Morgan Germany, Emmanual </a:t>
            </a:r>
            <a:r>
              <a:rPr lang="en-US" dirty="0" err="1">
                <a:solidFill>
                  <a:schemeClr val="bg1">
                    <a:lumMod val="65000"/>
                  </a:schemeClr>
                </a:solidFill>
              </a:rPr>
              <a:t>Igwilo</a:t>
            </a:r>
            <a:r>
              <a:rPr lang="en-US" dirty="0">
                <a:solidFill>
                  <a:schemeClr val="bg1">
                    <a:lumMod val="65000"/>
                  </a:schemeClr>
                </a:solidFill>
              </a:rPr>
              <a:t>, Jade Sanchez, Monique Rathnam </a:t>
            </a:r>
          </a:p>
          <a:p>
            <a:pPr algn="ctr"/>
            <a:r>
              <a:rPr lang="en-US" dirty="0">
                <a:solidFill>
                  <a:schemeClr val="bg1">
                    <a:lumMod val="65000"/>
                  </a:schemeClr>
                </a:solidFill>
              </a:rPr>
              <a:t>08-Jun-2025 - 6253-ITAI-2377-Data Science Artificial Intel-S10-14379</a:t>
            </a:r>
          </a:p>
          <a:p>
            <a:pPr algn="ctr"/>
            <a:r>
              <a:rPr lang="en-US">
                <a:solidFill>
                  <a:schemeClr val="bg1">
                    <a:lumMod val="65000"/>
                  </a:schemeClr>
                </a:solidFill>
              </a:rPr>
              <a:t>Professor: Sitaram Ayyagari</a:t>
            </a:r>
            <a:endParaRPr lang="en-US" dirty="0">
              <a:solidFill>
                <a:schemeClr val="bg1">
                  <a:lumMod val="65000"/>
                </a:schemeClr>
              </a:solidFill>
            </a:endParaRPr>
          </a:p>
        </p:txBody>
      </p:sp>
    </p:spTree>
    <p:extLst>
      <p:ext uri="{BB962C8B-B14F-4D97-AF65-F5344CB8AC3E}">
        <p14:creationId xmlns:p14="http://schemas.microsoft.com/office/powerpoint/2010/main" val="17873210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4">
                                            <p:bg/>
                                          </p:spTgt>
                                        </p:tgtEl>
                                        <p:attrNameLst>
                                          <p:attrName>style.visibility</p:attrName>
                                        </p:attrNameLst>
                                      </p:cBhvr>
                                      <p:to>
                                        <p:strVal val="visible"/>
                                      </p:to>
                                    </p:set>
                                    <p:animEffect transition="in" filter="fade">
                                      <p:cBhvr>
                                        <p:cTn id="10" dur="1000"/>
                                        <p:tgtEl>
                                          <p:spTgt spid="4">
                                            <p:bg/>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1000"/>
                                        <p:tgtEl>
                                          <p:spTgt spid="4">
                                            <p:txEl>
                                              <p:pRg st="0" end="0"/>
                                            </p:txEl>
                                          </p:spTgt>
                                        </p:tgtEl>
                                      </p:cBhvr>
                                    </p:animEffect>
                                  </p:childTnLst>
                                </p:cTn>
                              </p:par>
                              <p:par>
                                <p:cTn id="16" presetID="10" presetClass="entr" presetSubtype="0" fill="hold" grpId="1" nodeType="withEffect">
                                  <p:stCondLst>
                                    <p:cond delay="250"/>
                                  </p:stCondLst>
                                  <p:iterate>
                                    <p:tmPct val="10000"/>
                                  </p:iterate>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animBg="1"/>
      <p:bldP spid="4" grpId="1"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98FBD-AA4D-D928-D340-BF4979C79007}"/>
              </a:ext>
            </a:extLst>
          </p:cNvPr>
          <p:cNvSpPr>
            <a:spLocks noGrp="1"/>
          </p:cNvSpPr>
          <p:nvPr>
            <p:ph type="title"/>
          </p:nvPr>
        </p:nvSpPr>
        <p:spPr>
          <a:xfrm>
            <a:off x="5242425" y="466344"/>
            <a:ext cx="6241651" cy="1710354"/>
          </a:xfrm>
        </p:spPr>
        <p:txBody>
          <a:bodyPr anchor="ctr">
            <a:normAutofit/>
          </a:bodyPr>
          <a:lstStyle/>
          <a:p>
            <a:r>
              <a:rPr lang="en-US" dirty="0"/>
              <a:t>Summary &amp; takeaways</a:t>
            </a:r>
          </a:p>
        </p:txBody>
      </p:sp>
      <p:pic>
        <p:nvPicPr>
          <p:cNvPr id="5" name="Content Placeholder 4" descr="Woman showing Earth and network hologram by using the user interface technology.">
            <a:extLst>
              <a:ext uri="{FF2B5EF4-FFF2-40B4-BE49-F238E27FC236}">
                <a16:creationId xmlns:a16="http://schemas.microsoft.com/office/drawing/2014/main" id="{43B0C86E-A65E-4CB9-AC39-844418E0934A}"/>
              </a:ext>
            </a:extLst>
          </p:cNvPr>
          <p:cNvPicPr>
            <a:picLocks noGrp="1" noChangeAspect="1"/>
          </p:cNvPicPr>
          <p:nvPr>
            <p:ph type="pic" sz="quarter" idx="10"/>
          </p:nvPr>
        </p:nvPicPr>
        <p:blipFill>
          <a:blip r:embed="rId3"/>
          <a:srcRect l="24907" r="39924"/>
          <a:stretch>
            <a:fillRect/>
          </a:stretch>
        </p:blipFill>
        <p:spPr>
          <a:xfrm>
            <a:off x="20" y="10"/>
            <a:ext cx="4287818" cy="6857990"/>
          </a:xfrm>
          <a:noFill/>
        </p:spPr>
      </p:pic>
      <p:sp>
        <p:nvSpPr>
          <p:cNvPr id="4" name="Content Placeholder 3">
            <a:extLst>
              <a:ext uri="{FF2B5EF4-FFF2-40B4-BE49-F238E27FC236}">
                <a16:creationId xmlns:a16="http://schemas.microsoft.com/office/drawing/2014/main" id="{80092585-EADD-DD06-2239-952B322F3DB0}"/>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42426" y="2286000"/>
            <a:ext cx="6241650" cy="3474720"/>
          </a:xfrm>
        </p:spPr>
        <p:txBody>
          <a:bodyPr>
            <a:normAutofit/>
          </a:bodyPr>
          <a:lstStyle/>
          <a:p>
            <a:pPr marL="0" indent="0">
              <a:spcBef>
                <a:spcPts val="2500"/>
              </a:spcBef>
              <a:buNone/>
            </a:pPr>
            <a:r>
              <a:rPr lang="en-US" sz="1400" b="1"/>
              <a:t>Filter Methods</a:t>
            </a:r>
          </a:p>
          <a:p>
            <a:pPr marL="0" lvl="1" indent="0">
              <a:buNone/>
            </a:pPr>
            <a:r>
              <a:rPr lang="en-US" sz="1400"/>
              <a:t>Filter methods assess the relevance of features based on statistical measures. They are independent of the model and are often fast.</a:t>
            </a:r>
          </a:p>
          <a:p>
            <a:pPr marL="0" indent="0">
              <a:spcBef>
                <a:spcPts val="2500"/>
              </a:spcBef>
              <a:buNone/>
            </a:pPr>
            <a:r>
              <a:rPr lang="en-US" sz="1400" b="1"/>
              <a:t>Wrapper Methods</a:t>
            </a:r>
          </a:p>
          <a:p>
            <a:pPr marL="0" lvl="1" indent="0">
              <a:buNone/>
            </a:pPr>
            <a:r>
              <a:rPr lang="en-US" sz="1400"/>
              <a:t>Wrapper methods evaluate feature subsets based on model performance. They tend to be more computationally intensive but can yield better results.</a:t>
            </a:r>
          </a:p>
          <a:p>
            <a:pPr marL="0" indent="0">
              <a:spcBef>
                <a:spcPts val="2500"/>
              </a:spcBef>
              <a:buNone/>
            </a:pPr>
            <a:r>
              <a:rPr lang="en-US" sz="1400" b="1"/>
              <a:t>Embedded Methods</a:t>
            </a:r>
          </a:p>
          <a:p>
            <a:pPr marL="0" lvl="1" indent="0">
              <a:buNone/>
            </a:pPr>
            <a:r>
              <a:rPr lang="en-US" sz="1400"/>
              <a:t>Embedded methods perform feature selection as part of the model training process, balancing efficiency and performance.</a:t>
            </a:r>
          </a:p>
        </p:txBody>
      </p:sp>
    </p:spTree>
    <p:extLst>
      <p:ext uri="{BB962C8B-B14F-4D97-AF65-F5344CB8AC3E}">
        <p14:creationId xmlns:p14="http://schemas.microsoft.com/office/powerpoint/2010/main" val="31088900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887701-C214-2883-6474-D82D9ECB31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8208B5-5D98-D14D-56E4-9683C7BD479C}"/>
              </a:ext>
            </a:extLst>
          </p:cNvPr>
          <p:cNvSpPr>
            <a:spLocks noGrp="1"/>
          </p:cNvSpPr>
          <p:nvPr>
            <p:ph type="title"/>
          </p:nvPr>
        </p:nvSpPr>
        <p:spPr>
          <a:xfrm>
            <a:off x="838200" y="365760"/>
            <a:ext cx="10515600" cy="1325563"/>
          </a:xfrm>
        </p:spPr>
        <p:txBody>
          <a:bodyPr anchor="ctr">
            <a:normAutofit/>
          </a:bodyPr>
          <a:lstStyle/>
          <a:p>
            <a:r>
              <a:rPr lang="en-US" dirty="0"/>
              <a:t>References &amp; credits</a:t>
            </a:r>
          </a:p>
        </p:txBody>
      </p:sp>
      <p:sp>
        <p:nvSpPr>
          <p:cNvPr id="4" name="Content Placeholder 3">
            <a:extLst>
              <a:ext uri="{FF2B5EF4-FFF2-40B4-BE49-F238E27FC236}">
                <a16:creationId xmlns:a16="http://schemas.microsoft.com/office/drawing/2014/main" id="{060E00F4-15E1-2FFB-B70B-751913F36B64}"/>
              </a:ext>
            </a:extLst>
          </p:cNvPr>
          <p:cNvSpPr>
            <a:spLocks noGrp="1"/>
          </p:cNvSpPr>
          <p:nvPr>
            <p:ph sz="quarter" idx="16"/>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551904" y="1527349"/>
            <a:ext cx="6801896" cy="4376034"/>
          </a:xfrm>
        </p:spPr>
        <p:txBody>
          <a:bodyPr>
            <a:normAutofit fontScale="92500"/>
          </a:bodyPr>
          <a:lstStyle/>
          <a:p>
            <a:pPr marL="285750" indent="-285750">
              <a:lnSpc>
                <a:spcPct val="120000"/>
              </a:lnSpc>
              <a:spcBef>
                <a:spcPts val="1200"/>
              </a:spcBef>
              <a:buFont typeface="Arial" panose="020B0604020202020204" pitchFamily="34" charset="0"/>
              <a:buChar char="•"/>
            </a:pPr>
            <a:r>
              <a:rPr lang="en-US" sz="1400" b="1" dirty="0"/>
              <a:t>Feature Selection</a:t>
            </a:r>
          </a:p>
          <a:p>
            <a:pPr marL="285750" indent="-285750">
              <a:lnSpc>
                <a:spcPct val="120000"/>
              </a:lnSpc>
              <a:spcBef>
                <a:spcPts val="1200"/>
              </a:spcBef>
              <a:buFont typeface="Arial" panose="020B0604020202020204" pitchFamily="34" charset="0"/>
              <a:buChar char="•"/>
            </a:pPr>
            <a:r>
              <a:rPr lang="en-US" sz="1400" dirty="0"/>
              <a:t>Picking the most important data points and ignoring the rest to make AI faster and smarter.</a:t>
            </a:r>
          </a:p>
          <a:p>
            <a:pPr marL="285750" lvl="1" indent="-285750">
              <a:lnSpc>
                <a:spcPct val="110000"/>
              </a:lnSpc>
              <a:buFont typeface="Arial" panose="020B0604020202020204" pitchFamily="34" charset="0"/>
              <a:buChar char="•"/>
            </a:pPr>
            <a:r>
              <a:rPr lang="en-US" sz="1400" b="1" dirty="0"/>
              <a:t>Compression</a:t>
            </a:r>
          </a:p>
          <a:p>
            <a:pPr marL="285750" lvl="1" indent="-285750">
              <a:lnSpc>
                <a:spcPct val="110000"/>
              </a:lnSpc>
              <a:buFont typeface="Arial" panose="020B0604020202020204" pitchFamily="34" charset="0"/>
              <a:buChar char="•"/>
            </a:pPr>
            <a:r>
              <a:rPr lang="en-US" sz="1400" dirty="0"/>
              <a:t>Shrinking large amounts of data while retaining key information.</a:t>
            </a:r>
          </a:p>
          <a:p>
            <a:pPr marL="285750" lvl="1" indent="-285750">
              <a:buFont typeface="Arial" panose="020B0604020202020204" pitchFamily="34" charset="0"/>
              <a:buChar char="•"/>
            </a:pPr>
            <a:r>
              <a:rPr lang="en-US" sz="1400" b="1" dirty="0"/>
              <a:t>Principal Component Analysis</a:t>
            </a:r>
          </a:p>
          <a:p>
            <a:pPr marL="285750" lvl="1" indent="-285750">
              <a:buFont typeface="Arial" panose="020B0604020202020204" pitchFamily="34" charset="0"/>
              <a:buChar char="•"/>
            </a:pPr>
            <a:r>
              <a:rPr lang="en-US" sz="1400" dirty="0"/>
              <a:t>A method that organizes data to highlight patterns and remove the rest.</a:t>
            </a:r>
          </a:p>
          <a:p>
            <a:pPr marL="285750" lvl="1" indent="-285750">
              <a:buFont typeface="Arial" panose="020B0604020202020204" pitchFamily="34" charset="0"/>
              <a:buChar char="•"/>
            </a:pPr>
            <a:r>
              <a:rPr lang="en-US" sz="1400" b="1" dirty="0"/>
              <a:t>Clustering</a:t>
            </a:r>
          </a:p>
          <a:p>
            <a:pPr marL="285750" lvl="1" indent="-285750">
              <a:buFont typeface="Arial" panose="020B0604020202020204" pitchFamily="34" charset="0"/>
              <a:buChar char="•"/>
            </a:pPr>
            <a:r>
              <a:rPr lang="en-US" sz="1400" dirty="0"/>
              <a:t>Grouping similar data together so AI can recognize patterns more efficiently.</a:t>
            </a:r>
          </a:p>
          <a:p>
            <a:pPr marL="285750" lvl="1" indent="-285750">
              <a:buFont typeface="Arial" panose="020B0604020202020204" pitchFamily="34" charset="0"/>
              <a:buChar char="•"/>
            </a:pPr>
            <a:r>
              <a:rPr lang="en-US" sz="1400" b="1" dirty="0"/>
              <a:t>Data Visualization</a:t>
            </a:r>
          </a:p>
          <a:p>
            <a:pPr marL="285750" lvl="1" indent="-285750">
              <a:buFont typeface="Arial" panose="020B0604020202020204" pitchFamily="34" charset="0"/>
              <a:buChar char="•"/>
            </a:pPr>
            <a:r>
              <a:rPr lang="en-US" sz="1400" dirty="0"/>
              <a:t>Turning complex data into graphs and charts that make it easier for humans to process the data.</a:t>
            </a:r>
          </a:p>
        </p:txBody>
      </p:sp>
    </p:spTree>
    <p:extLst>
      <p:ext uri="{BB962C8B-B14F-4D97-AF65-F5344CB8AC3E}">
        <p14:creationId xmlns:p14="http://schemas.microsoft.com/office/powerpoint/2010/main" val="295005886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9CCF48-93D0-23EB-9DC9-CB19412FA63C}"/>
              </a:ext>
            </a:extLst>
          </p:cNvPr>
          <p:cNvSpPr>
            <a:spLocks noGrp="1"/>
          </p:cNvSpPr>
          <p:nvPr>
            <p:ph type="title"/>
          </p:nvPr>
        </p:nvSpPr>
        <p:spPr>
          <a:xfrm>
            <a:off x="838200" y="365760"/>
            <a:ext cx="10515600" cy="1325563"/>
          </a:xfrm>
        </p:spPr>
        <p:txBody>
          <a:bodyPr anchor="ctr">
            <a:normAutofit/>
          </a:bodyPr>
          <a:lstStyle/>
          <a:p>
            <a:r>
              <a:rPr lang="en-US" dirty="0"/>
              <a:t>introduction</a:t>
            </a:r>
          </a:p>
        </p:txBody>
      </p:sp>
      <p:sp>
        <p:nvSpPr>
          <p:cNvPr id="4" name="Content Placeholder 3">
            <a:extLst>
              <a:ext uri="{FF2B5EF4-FFF2-40B4-BE49-F238E27FC236}">
                <a16:creationId xmlns:a16="http://schemas.microsoft.com/office/drawing/2014/main" id="{5F2DFD08-4220-DD69-085D-747C719744EE}"/>
              </a:ext>
            </a:extLst>
          </p:cNvPr>
          <p:cNvSpPr>
            <a:spLocks noGrp="1"/>
          </p:cNvSpPr>
          <p:nvPr>
            <p:ph sz="quarter" idx="15"/>
            <p:extLst>
              <p:ext uri="{E7BDC344-281C-4309-B0C6-D0EE65EED2A8}">
                <p202:designPr xmlns:p202="http://schemas.microsoft.com/office/powerpoint/2020/02/main">
                  <p202:designTagLst>
                    <p202:designTag name="ARCH:1:CLS" val="BulletedText"/>
                  </p202:designTagLst>
                </p202:designPr>
              </p:ext>
            </p:extLst>
          </p:nvPr>
        </p:nvSpPr>
        <p:spPr>
          <a:xfrm>
            <a:off x="838200" y="1790329"/>
            <a:ext cx="7089844" cy="4113054"/>
          </a:xfrm>
        </p:spPr>
        <p:txBody>
          <a:bodyPr>
            <a:normAutofit lnSpcReduction="10000"/>
          </a:bodyPr>
          <a:lstStyle/>
          <a:p>
            <a:pPr marL="285750" indent="-285750">
              <a:buFont typeface="Arial" panose="020B0604020202020204" pitchFamily="34" charset="0"/>
              <a:buChar char="•"/>
            </a:pPr>
            <a:r>
              <a:rPr lang="en-US" dirty="0"/>
              <a:t>In healthcare, as more AI-based agents attempt to tackle the task of next-generation sequencing (NGS). </a:t>
            </a:r>
          </a:p>
          <a:p>
            <a:pPr marL="285750" indent="-285750">
              <a:buFont typeface="Arial" panose="020B0604020202020204" pitchFamily="34" charset="0"/>
              <a:buChar char="•"/>
            </a:pPr>
            <a:r>
              <a:rPr lang="en-US" dirty="0"/>
              <a:t>A single human genome can require 200GB to 1TB of storage.</a:t>
            </a:r>
          </a:p>
          <a:p>
            <a:pPr marL="285750" indent="-285750">
              <a:buFont typeface="Arial" panose="020B0604020202020204" pitchFamily="34" charset="0"/>
              <a:buChar char="•"/>
            </a:pPr>
            <a:r>
              <a:rPr lang="en-US" dirty="0"/>
              <a:t>To store the volume of throughput data needed for genetically sequence every human on the planet.</a:t>
            </a:r>
          </a:p>
          <a:p>
            <a:pPr marL="285750" indent="-285750">
              <a:buFont typeface="Arial" panose="020B0604020202020204" pitchFamily="34" charset="0"/>
              <a:buChar char="•"/>
            </a:pPr>
            <a:r>
              <a:rPr lang="en-US" dirty="0"/>
              <a:t>Large-scale genomic databases demand exabytes of space, making traditional storage inefficient.</a:t>
            </a:r>
          </a:p>
          <a:p>
            <a:pPr marL="285750" indent="-285750">
              <a:buFont typeface="Arial" panose="020B0604020202020204" pitchFamily="34" charset="0"/>
              <a:buChar char="•"/>
            </a:pPr>
            <a:r>
              <a:rPr lang="en-US" dirty="0"/>
              <a:t>Genomic data contains repetitive sequences, but traditional storage methods don’t optimize compression effectively.</a:t>
            </a:r>
          </a:p>
        </p:txBody>
      </p:sp>
      <p:pic>
        <p:nvPicPr>
          <p:cNvPr id="5" name="Picture 4">
            <a:extLst>
              <a:ext uri="{FF2B5EF4-FFF2-40B4-BE49-F238E27FC236}">
                <a16:creationId xmlns:a16="http://schemas.microsoft.com/office/drawing/2014/main" id="{1045480C-C5CE-8D44-7CC8-CD5488AED10F}"/>
              </a:ext>
            </a:extLst>
          </p:cNvPr>
          <p:cNvPicPr>
            <a:picLocks noChangeAspect="1"/>
          </p:cNvPicPr>
          <p:nvPr/>
        </p:nvPicPr>
        <p:blipFill>
          <a:blip r:embed="rId3"/>
          <a:stretch>
            <a:fillRect/>
          </a:stretch>
        </p:blipFill>
        <p:spPr>
          <a:xfrm>
            <a:off x="7928044" y="1557493"/>
            <a:ext cx="3893932" cy="4416251"/>
          </a:xfrm>
          <a:prstGeom prst="rect">
            <a:avLst/>
          </a:prstGeom>
        </p:spPr>
      </p:pic>
    </p:spTree>
    <p:extLst>
      <p:ext uri="{BB962C8B-B14F-4D97-AF65-F5344CB8AC3E}">
        <p14:creationId xmlns:p14="http://schemas.microsoft.com/office/powerpoint/2010/main" val="306566127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7BFA6-1E80-D6D5-255E-E1FCECF4280D}"/>
              </a:ext>
            </a:extLst>
          </p:cNvPr>
          <p:cNvSpPr>
            <a:spLocks noGrp="1"/>
          </p:cNvSpPr>
          <p:nvPr>
            <p:ph type="title"/>
          </p:nvPr>
        </p:nvSpPr>
        <p:spPr>
          <a:xfrm>
            <a:off x="838200" y="365760"/>
            <a:ext cx="10515600" cy="1325563"/>
          </a:xfrm>
        </p:spPr>
        <p:txBody>
          <a:bodyPr anchor="ctr">
            <a:normAutofit/>
          </a:bodyPr>
          <a:lstStyle/>
          <a:p>
            <a:r>
              <a:rPr lang="en-US" dirty="0"/>
              <a:t>Data Processing for Machine Learning:</a:t>
            </a:r>
            <a:br>
              <a:rPr lang="en-US" dirty="0"/>
            </a:br>
            <a:r>
              <a:rPr lang="en-US" dirty="0"/>
              <a:t>terminology</a:t>
            </a:r>
          </a:p>
        </p:txBody>
      </p:sp>
      <p:sp>
        <p:nvSpPr>
          <p:cNvPr id="4" name="Content Placeholder 3">
            <a:extLst>
              <a:ext uri="{FF2B5EF4-FFF2-40B4-BE49-F238E27FC236}">
                <a16:creationId xmlns:a16="http://schemas.microsoft.com/office/drawing/2014/main" id="{556B059B-4CB2-6FA2-DC45-903C5EE63F80}"/>
              </a:ext>
            </a:extLst>
          </p:cNvPr>
          <p:cNvSpPr>
            <a:spLocks noGrp="1"/>
          </p:cNvSpPr>
          <p:nvPr>
            <p:ph sz="quarter" idx="16"/>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551904" y="1527349"/>
            <a:ext cx="6801896" cy="4376034"/>
          </a:xfrm>
        </p:spPr>
        <p:txBody>
          <a:bodyPr>
            <a:normAutofit fontScale="92500"/>
          </a:bodyPr>
          <a:lstStyle/>
          <a:p>
            <a:pPr marL="285750" indent="-285750">
              <a:lnSpc>
                <a:spcPct val="120000"/>
              </a:lnSpc>
              <a:spcBef>
                <a:spcPts val="1200"/>
              </a:spcBef>
              <a:buFont typeface="Arial" panose="020B0604020202020204" pitchFamily="34" charset="0"/>
              <a:buChar char="•"/>
            </a:pPr>
            <a:r>
              <a:rPr lang="en-US" sz="1400" b="1" dirty="0"/>
              <a:t>Feature Selection</a:t>
            </a:r>
          </a:p>
          <a:p>
            <a:pPr marL="285750" indent="-285750">
              <a:lnSpc>
                <a:spcPct val="120000"/>
              </a:lnSpc>
              <a:spcBef>
                <a:spcPts val="1200"/>
              </a:spcBef>
              <a:buFont typeface="Arial" panose="020B0604020202020204" pitchFamily="34" charset="0"/>
              <a:buChar char="•"/>
            </a:pPr>
            <a:r>
              <a:rPr lang="en-US" sz="1400" dirty="0"/>
              <a:t>Picking the most important data points and ignoring the rest to make AI faster and smarter.</a:t>
            </a:r>
          </a:p>
          <a:p>
            <a:pPr marL="285750" lvl="1" indent="-285750">
              <a:lnSpc>
                <a:spcPct val="110000"/>
              </a:lnSpc>
              <a:buFont typeface="Arial" panose="020B0604020202020204" pitchFamily="34" charset="0"/>
              <a:buChar char="•"/>
            </a:pPr>
            <a:r>
              <a:rPr lang="en-US" sz="1400" b="1" dirty="0"/>
              <a:t>Compression</a:t>
            </a:r>
          </a:p>
          <a:p>
            <a:pPr marL="285750" lvl="1" indent="-285750">
              <a:lnSpc>
                <a:spcPct val="110000"/>
              </a:lnSpc>
              <a:buFont typeface="Arial" panose="020B0604020202020204" pitchFamily="34" charset="0"/>
              <a:buChar char="•"/>
            </a:pPr>
            <a:r>
              <a:rPr lang="en-US" sz="1400" dirty="0"/>
              <a:t>Shrinking large amounts of data while retaining key information.</a:t>
            </a:r>
          </a:p>
          <a:p>
            <a:pPr marL="285750" lvl="1" indent="-285750">
              <a:buFont typeface="Arial" panose="020B0604020202020204" pitchFamily="34" charset="0"/>
              <a:buChar char="•"/>
            </a:pPr>
            <a:r>
              <a:rPr lang="en-US" sz="1400" b="1" dirty="0"/>
              <a:t>Principal Component Analysis</a:t>
            </a:r>
          </a:p>
          <a:p>
            <a:pPr marL="285750" lvl="1" indent="-285750">
              <a:buFont typeface="Arial" panose="020B0604020202020204" pitchFamily="34" charset="0"/>
              <a:buChar char="•"/>
            </a:pPr>
            <a:r>
              <a:rPr lang="en-US" sz="1400" dirty="0"/>
              <a:t>A method that organizes data to highlight patterns and remove the rest.</a:t>
            </a:r>
          </a:p>
          <a:p>
            <a:pPr marL="285750" lvl="1" indent="-285750">
              <a:buFont typeface="Arial" panose="020B0604020202020204" pitchFamily="34" charset="0"/>
              <a:buChar char="•"/>
            </a:pPr>
            <a:r>
              <a:rPr lang="en-US" sz="1400" b="1" dirty="0"/>
              <a:t>Clustering</a:t>
            </a:r>
          </a:p>
          <a:p>
            <a:pPr marL="285750" lvl="1" indent="-285750">
              <a:buFont typeface="Arial" panose="020B0604020202020204" pitchFamily="34" charset="0"/>
              <a:buChar char="•"/>
            </a:pPr>
            <a:r>
              <a:rPr lang="en-US" sz="1400" dirty="0"/>
              <a:t>Grouping similar data together so AI can recognize patterns more efficiently.</a:t>
            </a:r>
          </a:p>
          <a:p>
            <a:pPr marL="285750" lvl="1" indent="-285750">
              <a:buFont typeface="Arial" panose="020B0604020202020204" pitchFamily="34" charset="0"/>
              <a:buChar char="•"/>
            </a:pPr>
            <a:r>
              <a:rPr lang="en-US" sz="1400" b="1" dirty="0"/>
              <a:t>Data Visualization</a:t>
            </a:r>
          </a:p>
          <a:p>
            <a:pPr marL="285750" lvl="1" indent="-285750">
              <a:buFont typeface="Arial" panose="020B0604020202020204" pitchFamily="34" charset="0"/>
              <a:buChar char="•"/>
            </a:pPr>
            <a:r>
              <a:rPr lang="en-US" sz="1400" dirty="0"/>
              <a:t>Turning complex data into graphs and charts that make it easier for humans to process the data.</a:t>
            </a:r>
          </a:p>
        </p:txBody>
      </p:sp>
      <p:pic>
        <p:nvPicPr>
          <p:cNvPr id="8" name="Picture 7">
            <a:extLst>
              <a:ext uri="{FF2B5EF4-FFF2-40B4-BE49-F238E27FC236}">
                <a16:creationId xmlns:a16="http://schemas.microsoft.com/office/drawing/2014/main" id="{056AA92A-E907-736D-1D19-13C5906AED24}"/>
              </a:ext>
            </a:extLst>
          </p:cNvPr>
          <p:cNvPicPr>
            <a:picLocks noChangeAspect="1"/>
          </p:cNvPicPr>
          <p:nvPr/>
        </p:nvPicPr>
        <p:blipFill>
          <a:blip r:embed="rId3"/>
          <a:stretch>
            <a:fillRect/>
          </a:stretch>
        </p:blipFill>
        <p:spPr>
          <a:xfrm>
            <a:off x="382100" y="1896534"/>
            <a:ext cx="4000335" cy="3427300"/>
          </a:xfrm>
          <a:prstGeom prst="rect">
            <a:avLst/>
          </a:prstGeom>
        </p:spPr>
      </p:pic>
    </p:spTree>
    <p:extLst>
      <p:ext uri="{BB962C8B-B14F-4D97-AF65-F5344CB8AC3E}">
        <p14:creationId xmlns:p14="http://schemas.microsoft.com/office/powerpoint/2010/main" val="283432563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2C27-4A75-F804-2CBA-90F4532A7A78}"/>
              </a:ext>
            </a:extLst>
          </p:cNvPr>
          <p:cNvSpPr>
            <a:spLocks noGrp="1"/>
          </p:cNvSpPr>
          <p:nvPr>
            <p:ph type="title"/>
          </p:nvPr>
        </p:nvSpPr>
        <p:spPr>
          <a:xfrm>
            <a:off x="838201" y="448056"/>
            <a:ext cx="6172200" cy="1581912"/>
          </a:xfrm>
        </p:spPr>
        <p:txBody>
          <a:bodyPr anchor="b">
            <a:normAutofit/>
          </a:bodyPr>
          <a:lstStyle/>
          <a:p>
            <a:r>
              <a:rPr lang="en-US" dirty="0"/>
              <a:t>Techniques and approaches</a:t>
            </a:r>
          </a:p>
        </p:txBody>
      </p:sp>
      <p:sp>
        <p:nvSpPr>
          <p:cNvPr id="4" name="Content Placeholder 3">
            <a:extLst>
              <a:ext uri="{FF2B5EF4-FFF2-40B4-BE49-F238E27FC236}">
                <a16:creationId xmlns:a16="http://schemas.microsoft.com/office/drawing/2014/main" id="{C4BE6D5E-4AFE-A822-3A61-C4202FE4DF37}"/>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38200" y="2257063"/>
            <a:ext cx="4894006" cy="3904906"/>
          </a:xfrm>
        </p:spPr>
        <p:txBody>
          <a:bodyPr>
            <a:normAutofit/>
          </a:bodyPr>
          <a:lstStyle/>
          <a:p>
            <a:pPr lvl="1" indent="0">
              <a:buNone/>
            </a:pPr>
            <a:r>
              <a:rPr lang="en-US" sz="1400" b="1" dirty="0"/>
              <a:t>Feature Selection</a:t>
            </a:r>
          </a:p>
          <a:p>
            <a:pPr lvl="1" indent="0">
              <a:buNone/>
            </a:pPr>
            <a:r>
              <a:rPr lang="en-US" sz="1400" dirty="0"/>
              <a:t>By removing irrelevant or redundant features, AI models focus only on the most important data, improving predictions and reducing overfitting (i.e.; learning too much detail from training sets).</a:t>
            </a:r>
          </a:p>
          <a:p>
            <a:pPr lvl="1" indent="0">
              <a:buNone/>
            </a:pPr>
            <a:r>
              <a:rPr lang="en-US" sz="1400" b="1" dirty="0"/>
              <a:t>Dimensionality Reduction</a:t>
            </a:r>
          </a:p>
          <a:p>
            <a:pPr lvl="1" indent="0">
              <a:buNone/>
            </a:pPr>
            <a:r>
              <a:rPr lang="en-US" sz="1400" dirty="0"/>
              <a:t>This approach attempts to reduce the number of “dimensions,” or aspects/variables, from a data set. </a:t>
            </a:r>
          </a:p>
          <a:p>
            <a:pPr lvl="1" indent="0">
              <a:buNone/>
            </a:pPr>
            <a:r>
              <a:rPr lang="en-US" sz="1400" dirty="0"/>
              <a:t>A spreadsheet with 10,000 rows but only one column is much simpler to process than one with an additional 500 columns of attributes included. This approach can include compression transformations or even the removal of irrelevant attributes for a specific data mining application.</a:t>
            </a:r>
          </a:p>
          <a:p>
            <a:pPr lvl="1" indent="0">
              <a:buNone/>
            </a:pPr>
            <a:endParaRPr lang="en-US" sz="1400" dirty="0"/>
          </a:p>
        </p:txBody>
      </p:sp>
      <p:pic>
        <p:nvPicPr>
          <p:cNvPr id="5" name="Content Placeholder 4" descr="Internet of Things Concept">
            <a:extLst>
              <a:ext uri="{FF2B5EF4-FFF2-40B4-BE49-F238E27FC236}">
                <a16:creationId xmlns:a16="http://schemas.microsoft.com/office/drawing/2014/main" id="{FBA065D6-E1DF-4240-BE93-4C073E7B56F7}"/>
              </a:ext>
            </a:extLst>
          </p:cNvPr>
          <p:cNvPicPr>
            <a:picLocks noGrp="1" noChangeAspect="1"/>
          </p:cNvPicPr>
          <p:nvPr>
            <p:ph type="pic" sz="quarter" idx="10"/>
          </p:nvPr>
        </p:nvPicPr>
        <p:blipFill>
          <a:blip r:embed="rId3"/>
          <a:srcRect l="22890" r="31368" b="1"/>
          <a:stretch>
            <a:fillRect/>
          </a:stretch>
        </p:blipFill>
        <p:spPr>
          <a:xfrm>
            <a:off x="7500938" y="-22225"/>
            <a:ext cx="4714875" cy="6880225"/>
          </a:xfrm>
          <a:noFill/>
        </p:spPr>
      </p:pic>
    </p:spTree>
    <p:extLst>
      <p:ext uri="{BB962C8B-B14F-4D97-AF65-F5344CB8AC3E}">
        <p14:creationId xmlns:p14="http://schemas.microsoft.com/office/powerpoint/2010/main" val="349260557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8F5C07-39AC-DA1E-B5BC-DB92E4E093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BBB4ED-6ED9-D459-324C-9DD46F226D91}"/>
              </a:ext>
            </a:extLst>
          </p:cNvPr>
          <p:cNvSpPr>
            <a:spLocks noGrp="1"/>
          </p:cNvSpPr>
          <p:nvPr>
            <p:ph type="title"/>
          </p:nvPr>
        </p:nvSpPr>
        <p:spPr>
          <a:xfrm>
            <a:off x="838200" y="365760"/>
            <a:ext cx="10515600" cy="1325563"/>
          </a:xfrm>
        </p:spPr>
        <p:txBody>
          <a:bodyPr anchor="ctr">
            <a:normAutofit/>
          </a:bodyPr>
          <a:lstStyle/>
          <a:p>
            <a:r>
              <a:rPr lang="en-US" dirty="0"/>
              <a:t>Real world examples</a:t>
            </a:r>
          </a:p>
        </p:txBody>
      </p:sp>
      <p:sp>
        <p:nvSpPr>
          <p:cNvPr id="4" name="Content Placeholder 3">
            <a:extLst>
              <a:ext uri="{FF2B5EF4-FFF2-40B4-BE49-F238E27FC236}">
                <a16:creationId xmlns:a16="http://schemas.microsoft.com/office/drawing/2014/main" id="{09898572-03F9-9828-7BAC-B626A10BC381}"/>
              </a:ext>
            </a:extLst>
          </p:cNvPr>
          <p:cNvSpPr>
            <a:spLocks noGrp="1"/>
          </p:cNvSpPr>
          <p:nvPr>
            <p:ph sz="quarter" idx="16"/>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551904" y="1527349"/>
            <a:ext cx="6801896" cy="4376034"/>
          </a:xfrm>
        </p:spPr>
        <p:txBody>
          <a:bodyPr>
            <a:normAutofit lnSpcReduction="10000"/>
          </a:bodyPr>
          <a:lstStyle/>
          <a:p>
            <a:pPr marL="285750" indent="-285750">
              <a:lnSpc>
                <a:spcPct val="120000"/>
              </a:lnSpc>
              <a:spcBef>
                <a:spcPts val="1200"/>
              </a:spcBef>
              <a:buFont typeface="Arial" panose="020B0604020202020204" pitchFamily="34" charset="0"/>
              <a:buChar char="•"/>
            </a:pPr>
            <a:r>
              <a:rPr lang="en-US" sz="1400" b="1" dirty="0"/>
              <a:t>Pluto Bio</a:t>
            </a:r>
          </a:p>
          <a:p>
            <a:pPr marL="285750" indent="-285750">
              <a:lnSpc>
                <a:spcPct val="120000"/>
              </a:lnSpc>
              <a:spcBef>
                <a:spcPts val="1200"/>
              </a:spcBef>
              <a:buFont typeface="Arial" panose="020B0604020202020204" pitchFamily="34" charset="0"/>
              <a:buChar char="•"/>
            </a:pPr>
            <a:r>
              <a:rPr lang="en-US" sz="1400" dirty="0"/>
              <a:t>Principal component analysis (PCA) is a commonly used dimensionality reduction technique. PCA reorganizes a dataset into new variables called principal components, which are formed by combining the original variables in a structured way.</a:t>
            </a:r>
          </a:p>
          <a:p>
            <a:pPr marL="285750" indent="-285750">
              <a:lnSpc>
                <a:spcPct val="120000"/>
              </a:lnSpc>
              <a:spcBef>
                <a:spcPts val="1200"/>
              </a:spcBef>
              <a:buFont typeface="Arial" panose="020B0604020202020204" pitchFamily="34" charset="0"/>
              <a:buChar char="•"/>
            </a:pPr>
            <a:r>
              <a:rPr lang="en-US" sz="1400" b="1" dirty="0" err="1"/>
              <a:t>Neurosnap</a:t>
            </a:r>
            <a:r>
              <a:rPr lang="en-US" sz="1400" b="1" dirty="0"/>
              <a:t> AI</a:t>
            </a:r>
          </a:p>
          <a:p>
            <a:pPr marL="285750" lvl="1" indent="-285750">
              <a:buFont typeface="Arial" panose="020B0604020202020204" pitchFamily="34" charset="0"/>
              <a:buChar char="•"/>
            </a:pPr>
            <a:r>
              <a:rPr lang="en-US" sz="1400" dirty="0"/>
              <a:t>Uses PCA as one of many proprietary tools used as a dimensionality reduction technique for genomics and bioinformatics data.</a:t>
            </a:r>
          </a:p>
          <a:p>
            <a:pPr marL="285750" lvl="1" indent="-285750">
              <a:lnSpc>
                <a:spcPct val="110000"/>
              </a:lnSpc>
              <a:buFont typeface="Arial" panose="020B0604020202020204" pitchFamily="34" charset="0"/>
              <a:buChar char="•"/>
            </a:pPr>
            <a:r>
              <a:rPr lang="en-US" sz="1400" b="1" dirty="0"/>
              <a:t>Illumina</a:t>
            </a:r>
          </a:p>
          <a:p>
            <a:pPr marL="285750" lvl="1" indent="-285750">
              <a:buFont typeface="Arial" panose="020B0604020202020204" pitchFamily="34" charset="0"/>
              <a:buChar char="•"/>
            </a:pPr>
            <a:r>
              <a:rPr lang="en-US" sz="1400" dirty="0"/>
              <a:t>Uses PCA as a dimensionality reduction technique for genomics and bioinformatics data.</a:t>
            </a:r>
          </a:p>
          <a:p>
            <a:pPr marL="285750" lvl="1" indent="-285750">
              <a:buFont typeface="Arial" panose="020B0604020202020204" pitchFamily="34" charset="0"/>
              <a:buChar char="•"/>
            </a:pPr>
            <a:r>
              <a:rPr lang="en-US" sz="1400" b="1" dirty="0"/>
              <a:t>Space Tango</a:t>
            </a:r>
          </a:p>
          <a:p>
            <a:pPr marL="285750" lvl="1" indent="-285750">
              <a:buFont typeface="Arial" panose="020B0604020202020204" pitchFamily="34" charset="0"/>
              <a:buChar char="•"/>
            </a:pPr>
            <a:r>
              <a:rPr lang="en-US" sz="1400" dirty="0"/>
              <a:t>Works on biological systems modeling in space, using AI to analyze biomanufacturing and regenerative medicine in microgravity. Applies dimensionality reduction to streamline these complex biological datasets.</a:t>
            </a:r>
          </a:p>
        </p:txBody>
      </p:sp>
      <p:pic>
        <p:nvPicPr>
          <p:cNvPr id="5" name="Content Placeholder 4" descr="Illustration of programming code">
            <a:extLst>
              <a:ext uri="{FF2B5EF4-FFF2-40B4-BE49-F238E27FC236}">
                <a16:creationId xmlns:a16="http://schemas.microsoft.com/office/drawing/2014/main" id="{D64ED175-7B0E-4CF1-B28D-F263E6406769}"/>
              </a:ext>
            </a:extLst>
          </p:cNvPr>
          <p:cNvPicPr>
            <a:picLocks noGrp="1" noChangeAspect="1"/>
          </p:cNvPicPr>
          <p:nvPr>
            <p:ph sz="quarter" idx="15"/>
          </p:nvPr>
        </p:nvPicPr>
        <p:blipFill>
          <a:blip r:embed="rId3"/>
          <a:srcRect l="15300" r="22284" b="-1"/>
          <a:stretch>
            <a:fillRect/>
          </a:stretch>
        </p:blipFill>
        <p:spPr>
          <a:xfrm>
            <a:off x="89785" y="1958748"/>
            <a:ext cx="4385581" cy="3513236"/>
          </a:xfrm>
          <a:noFill/>
        </p:spPr>
      </p:pic>
    </p:spTree>
    <p:extLst>
      <p:ext uri="{BB962C8B-B14F-4D97-AF65-F5344CB8AC3E}">
        <p14:creationId xmlns:p14="http://schemas.microsoft.com/office/powerpoint/2010/main" val="21249428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C6DF1-D771-F0BF-BD44-B06AB7600789}"/>
              </a:ext>
            </a:extLst>
          </p:cNvPr>
          <p:cNvSpPr>
            <a:spLocks noGrp="1"/>
          </p:cNvSpPr>
          <p:nvPr>
            <p:ph type="title"/>
          </p:nvPr>
        </p:nvSpPr>
        <p:spPr>
          <a:xfrm>
            <a:off x="838200" y="365760"/>
            <a:ext cx="10515600" cy="1325563"/>
          </a:xfrm>
        </p:spPr>
        <p:txBody>
          <a:bodyPr anchor="ctr">
            <a:normAutofit/>
          </a:bodyPr>
          <a:lstStyle/>
          <a:p>
            <a:r>
              <a:rPr lang="en-US" dirty="0"/>
              <a:t>Tools, libraries &amp; platforms</a:t>
            </a:r>
          </a:p>
        </p:txBody>
      </p:sp>
      <p:pic>
        <p:nvPicPr>
          <p:cNvPr id="5" name="Content Placeholder 4" descr="abstract programm binary code  and colored array cube Database">
            <a:extLst>
              <a:ext uri="{FF2B5EF4-FFF2-40B4-BE49-F238E27FC236}">
                <a16:creationId xmlns:a16="http://schemas.microsoft.com/office/drawing/2014/main" id="{0AC07D80-E426-48A5-AB38-B19C44B382EA}"/>
              </a:ext>
            </a:extLst>
          </p:cNvPr>
          <p:cNvPicPr>
            <a:picLocks noGrp="1" noChangeAspect="1"/>
          </p:cNvPicPr>
          <p:nvPr>
            <p:ph sz="quarter" idx="15"/>
          </p:nvPr>
        </p:nvPicPr>
        <p:blipFill>
          <a:blip r:embed="rId3"/>
          <a:srcRect l="23853" r="1" b="1"/>
          <a:stretch>
            <a:fillRect/>
          </a:stretch>
        </p:blipFill>
        <p:spPr>
          <a:xfrm>
            <a:off x="398930" y="1787562"/>
            <a:ext cx="4098021" cy="3282875"/>
          </a:xfrm>
          <a:noFill/>
        </p:spPr>
      </p:pic>
      <p:sp>
        <p:nvSpPr>
          <p:cNvPr id="4" name="Content Placeholder 3">
            <a:extLst>
              <a:ext uri="{FF2B5EF4-FFF2-40B4-BE49-F238E27FC236}">
                <a16:creationId xmlns:a16="http://schemas.microsoft.com/office/drawing/2014/main" id="{30884497-3402-D94A-E67E-C14E6EB3B5D5}"/>
              </a:ext>
            </a:extLst>
          </p:cNvPr>
          <p:cNvSpPr>
            <a:spLocks noGrp="1"/>
          </p:cNvSpPr>
          <p:nvPr>
            <p:ph sz="quarter" idx="16"/>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697506" y="1530352"/>
            <a:ext cx="6656294" cy="4113054"/>
          </a:xfrm>
        </p:spPr>
        <p:txBody>
          <a:bodyPr>
            <a:normAutofit fontScale="92500" lnSpcReduction="20000"/>
          </a:bodyPr>
          <a:lstStyle/>
          <a:p>
            <a:pPr marL="0" indent="0">
              <a:lnSpc>
                <a:spcPct val="110000"/>
              </a:lnSpc>
              <a:spcBef>
                <a:spcPts val="2500"/>
              </a:spcBef>
              <a:buNone/>
            </a:pPr>
            <a:r>
              <a:rPr lang="en-US" sz="1200" b="1" dirty="0"/>
              <a:t>Principal Component Analysis (PCA)</a:t>
            </a:r>
          </a:p>
          <a:p>
            <a:pPr marL="0" indent="0">
              <a:lnSpc>
                <a:spcPct val="110000"/>
              </a:lnSpc>
              <a:spcBef>
                <a:spcPts val="2500"/>
              </a:spcBef>
              <a:buNone/>
            </a:pPr>
            <a:r>
              <a:rPr lang="en-US" sz="1200" dirty="0"/>
              <a:t>Helps you to reduce the number of features in a dataset while keeping the most important information. It changes your original features into new features these new features don’t overlap with each other and the first few keep most of the important differences found in the original data.</a:t>
            </a:r>
          </a:p>
          <a:p>
            <a:pPr lvl="1" indent="0">
              <a:lnSpc>
                <a:spcPct val="110000"/>
              </a:lnSpc>
              <a:buNone/>
            </a:pPr>
            <a:r>
              <a:rPr lang="en-US" sz="1200" b="1" dirty="0"/>
              <a:t>Singular Value Decomposition (SVD)</a:t>
            </a:r>
          </a:p>
          <a:p>
            <a:pPr lvl="1" indent="0">
              <a:lnSpc>
                <a:spcPct val="110000"/>
              </a:lnSpc>
              <a:buNone/>
            </a:pPr>
            <a:r>
              <a:rPr lang="en-US" sz="1200" dirty="0"/>
              <a:t>A technique in linear algebra that breaks a matrix down into three simpler components U (Left Singular Vector), </a:t>
            </a:r>
            <a:r>
              <a:rPr lang="el-GR" sz="1200" dirty="0"/>
              <a:t>Σ (</a:t>
            </a:r>
            <a:r>
              <a:rPr lang="en-US" sz="1200" dirty="0"/>
              <a:t>Singular Values), Vᵀ (Right Singular Vectors). These components simplify matrix operations, making tasks like data reduction, signal processing, and machine learning more efficient.</a:t>
            </a:r>
          </a:p>
          <a:p>
            <a:pPr lvl="1" indent="0">
              <a:lnSpc>
                <a:spcPct val="110000"/>
              </a:lnSpc>
              <a:buNone/>
            </a:pPr>
            <a:r>
              <a:rPr lang="en-US" sz="1200" b="1" dirty="0"/>
              <a:t>Linear Discriminant Analysis (LDA)</a:t>
            </a:r>
          </a:p>
          <a:p>
            <a:pPr lvl="1" indent="0">
              <a:lnSpc>
                <a:spcPct val="110000"/>
              </a:lnSpc>
              <a:buNone/>
            </a:pPr>
            <a:r>
              <a:rPr lang="en-US" sz="1200" dirty="0"/>
              <a:t>It finds a linear combination of features that best separates different classes, often used in </a:t>
            </a:r>
            <a:r>
              <a:rPr lang="en-US" sz="1200" u="sng" dirty="0"/>
              <a:t>pattern recognition and face recognition.</a:t>
            </a:r>
          </a:p>
          <a:p>
            <a:pPr lvl="1" indent="0">
              <a:lnSpc>
                <a:spcPct val="110000"/>
              </a:lnSpc>
              <a:buNone/>
            </a:pPr>
            <a:r>
              <a:rPr lang="en-US" sz="1200" b="1" dirty="0"/>
              <a:t>T-SNE (stochastic Neural Network with Exemplars)</a:t>
            </a:r>
          </a:p>
          <a:p>
            <a:pPr lvl="1" indent="0">
              <a:lnSpc>
                <a:spcPct val="110000"/>
              </a:lnSpc>
              <a:buNone/>
            </a:pPr>
            <a:r>
              <a:rPr lang="en-US" sz="1200" dirty="0"/>
              <a:t>A technique used to visualize high-dimensional data by reducing it to two or three dimensions while preserving relationships between data points. Widely used in machine learning to explore patterns in data, especially for clustering and anomaly detection</a:t>
            </a:r>
          </a:p>
        </p:txBody>
      </p:sp>
    </p:spTree>
    <p:extLst>
      <p:ext uri="{BB962C8B-B14F-4D97-AF65-F5344CB8AC3E}">
        <p14:creationId xmlns:p14="http://schemas.microsoft.com/office/powerpoint/2010/main" val="357265095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4B388-56AD-C5C3-3B9F-A3947CCE077D}"/>
              </a:ext>
            </a:extLst>
          </p:cNvPr>
          <p:cNvSpPr>
            <a:spLocks noGrp="1"/>
          </p:cNvSpPr>
          <p:nvPr>
            <p:ph type="title"/>
          </p:nvPr>
        </p:nvSpPr>
        <p:spPr>
          <a:xfrm>
            <a:off x="838201" y="448056"/>
            <a:ext cx="6172200" cy="1581912"/>
          </a:xfrm>
        </p:spPr>
        <p:txBody>
          <a:bodyPr anchor="b">
            <a:normAutofit/>
          </a:bodyPr>
          <a:lstStyle/>
          <a:p>
            <a:r>
              <a:rPr lang="en-US" dirty="0"/>
              <a:t>Challenges &amp; best practices</a:t>
            </a:r>
          </a:p>
        </p:txBody>
      </p:sp>
      <p:sp>
        <p:nvSpPr>
          <p:cNvPr id="4" name="Content Placeholder 3">
            <a:extLst>
              <a:ext uri="{FF2B5EF4-FFF2-40B4-BE49-F238E27FC236}">
                <a16:creationId xmlns:a16="http://schemas.microsoft.com/office/drawing/2014/main" id="{F18829C3-2EA3-8C7B-91CE-8D0447A040F9}"/>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233082" y="2257063"/>
            <a:ext cx="6983505" cy="3904906"/>
          </a:xfrm>
        </p:spPr>
        <p:txBody>
          <a:bodyPr>
            <a:normAutofit/>
          </a:bodyPr>
          <a:lstStyle/>
          <a:p>
            <a:pPr marL="0" indent="0">
              <a:spcBef>
                <a:spcPts val="2500"/>
              </a:spcBef>
              <a:buNone/>
            </a:pPr>
            <a:r>
              <a:rPr lang="en-US" sz="1100" b="1" dirty="0"/>
              <a:t>Loss of Information</a:t>
            </a:r>
          </a:p>
          <a:p>
            <a:pPr lvl="1" indent="0">
              <a:buNone/>
            </a:pPr>
            <a:r>
              <a:rPr lang="en-US" sz="1100" dirty="0"/>
              <a:t>Reducing dimensions means discarding data, which can lead to decreased accuracy in models. </a:t>
            </a:r>
            <a:r>
              <a:rPr lang="en-US" sz="1100" b="1" u="sng" dirty="0"/>
              <a:t>Best practice</a:t>
            </a:r>
            <a:r>
              <a:rPr lang="en-US" sz="1100" dirty="0"/>
              <a:t>: Variance Analysis, an analysis of the difference between planned and actual numbers.</a:t>
            </a:r>
          </a:p>
          <a:p>
            <a:pPr lvl="1" indent="0">
              <a:buNone/>
            </a:pPr>
            <a:r>
              <a:rPr lang="en-US" sz="1100" b="1" dirty="0"/>
              <a:t>Interpretability Issues</a:t>
            </a:r>
          </a:p>
          <a:p>
            <a:pPr lvl="1" indent="0">
              <a:buNone/>
            </a:pPr>
            <a:r>
              <a:rPr lang="en-US" sz="1100" dirty="0"/>
              <a:t>Transformed features can be harder to understand compared to original ones, making results less intuitive. </a:t>
            </a:r>
            <a:r>
              <a:rPr lang="en-US" sz="1100" b="1" u="sng" dirty="0"/>
              <a:t>Best practice: </a:t>
            </a:r>
            <a:r>
              <a:rPr lang="en-US" sz="1100" dirty="0"/>
              <a:t>Keep Domain-Relevant Features, which prioritizes components that align with meaningful variables.</a:t>
            </a:r>
          </a:p>
          <a:p>
            <a:pPr lvl="1" indent="0">
              <a:buNone/>
            </a:pPr>
            <a:r>
              <a:rPr lang="en-US" sz="1100" b="1" dirty="0"/>
              <a:t>Computational Complexity</a:t>
            </a:r>
          </a:p>
          <a:p>
            <a:pPr lvl="1" indent="0">
              <a:buNone/>
            </a:pPr>
            <a:r>
              <a:rPr lang="en-US" sz="1100" dirty="0"/>
              <a:t>Some techniques, like t-SNE, are computationally expensive and struggle with large datasets. </a:t>
            </a:r>
            <a:r>
              <a:rPr lang="en-US" sz="1100" b="1" u="sng" dirty="0"/>
              <a:t>Best practice: </a:t>
            </a:r>
            <a:r>
              <a:rPr lang="en-US" sz="1100" dirty="0"/>
              <a:t>Choose Efficient Algorithms, for large datasets, consider Incremental PCA or randomized SVD.</a:t>
            </a:r>
          </a:p>
          <a:p>
            <a:pPr lvl="1" indent="0">
              <a:buNone/>
            </a:pPr>
            <a:r>
              <a:rPr lang="en-US" sz="1100" b="1" dirty="0"/>
              <a:t>Overfitting Risk</a:t>
            </a:r>
          </a:p>
          <a:p>
            <a:pPr lvl="1" indent="0">
              <a:buNone/>
            </a:pPr>
            <a:r>
              <a:rPr lang="en-US" sz="1100" dirty="0"/>
              <a:t>Selecting too few features can lead to models that don’t generalize well beyond the training data. </a:t>
            </a:r>
            <a:r>
              <a:rPr lang="en-US" sz="1100" b="1" u="sng" dirty="0"/>
              <a:t>Best practice: </a:t>
            </a:r>
            <a:r>
              <a:rPr lang="en-US" sz="1100" dirty="0"/>
              <a:t>Regularize and Validate, Use cross-validation to verify how well the reduced feature set generalizes.</a:t>
            </a:r>
          </a:p>
        </p:txBody>
      </p:sp>
      <p:pic>
        <p:nvPicPr>
          <p:cNvPr id="5" name="Content Placeholder 4" descr="Financial graphs on a dark display">
            <a:extLst>
              <a:ext uri="{FF2B5EF4-FFF2-40B4-BE49-F238E27FC236}">
                <a16:creationId xmlns:a16="http://schemas.microsoft.com/office/drawing/2014/main" id="{2B88382A-BC95-47A9-842B-13F344262B5F}"/>
              </a:ext>
            </a:extLst>
          </p:cNvPr>
          <p:cNvPicPr>
            <a:picLocks noGrp="1" noChangeAspect="1"/>
          </p:cNvPicPr>
          <p:nvPr>
            <p:ph type="pic" sz="quarter" idx="10"/>
          </p:nvPr>
        </p:nvPicPr>
        <p:blipFill>
          <a:blip r:embed="rId3"/>
          <a:srcRect l="25938" r="31232"/>
          <a:stretch>
            <a:fillRect/>
          </a:stretch>
        </p:blipFill>
        <p:spPr>
          <a:xfrm>
            <a:off x="7500938" y="-22225"/>
            <a:ext cx="4714875" cy="6880225"/>
          </a:xfrm>
          <a:noFill/>
        </p:spPr>
      </p:pic>
    </p:spTree>
    <p:extLst>
      <p:ext uri="{BB962C8B-B14F-4D97-AF65-F5344CB8AC3E}">
        <p14:creationId xmlns:p14="http://schemas.microsoft.com/office/powerpoint/2010/main" val="9938419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ADDF2-7920-BD0E-5FFD-0B93165BAB1D}"/>
              </a:ext>
            </a:extLst>
          </p:cNvPr>
          <p:cNvSpPr>
            <a:spLocks noGrp="1"/>
          </p:cNvSpPr>
          <p:nvPr>
            <p:ph type="title"/>
          </p:nvPr>
        </p:nvSpPr>
        <p:spPr>
          <a:xfrm>
            <a:off x="5242425" y="466344"/>
            <a:ext cx="6241651" cy="1710354"/>
          </a:xfrm>
        </p:spPr>
        <p:txBody>
          <a:bodyPr anchor="ctr">
            <a:normAutofit/>
          </a:bodyPr>
          <a:lstStyle/>
          <a:p>
            <a:r>
              <a:rPr lang="en-US" dirty="0"/>
              <a:t>Emerging trends / research direction</a:t>
            </a:r>
          </a:p>
        </p:txBody>
      </p:sp>
      <p:pic>
        <p:nvPicPr>
          <p:cNvPr id="5" name="Content Placeholder 4" descr="3d illustration">
            <a:extLst>
              <a:ext uri="{FF2B5EF4-FFF2-40B4-BE49-F238E27FC236}">
                <a16:creationId xmlns:a16="http://schemas.microsoft.com/office/drawing/2014/main" id="{EB435818-7DE4-4293-A86A-0049F4C37E35}"/>
              </a:ext>
            </a:extLst>
          </p:cNvPr>
          <p:cNvPicPr>
            <a:picLocks noGrp="1" noChangeAspect="1"/>
          </p:cNvPicPr>
          <p:nvPr>
            <p:ph type="pic" sz="quarter" idx="10"/>
          </p:nvPr>
        </p:nvPicPr>
        <p:blipFill>
          <a:blip r:embed="rId3"/>
          <a:srcRect l="11631" r="25846"/>
          <a:stretch>
            <a:fillRect/>
          </a:stretch>
        </p:blipFill>
        <p:spPr>
          <a:xfrm>
            <a:off x="20" y="10"/>
            <a:ext cx="4287818" cy="6857990"/>
          </a:xfrm>
          <a:noFill/>
        </p:spPr>
      </p:pic>
      <p:sp>
        <p:nvSpPr>
          <p:cNvPr id="4" name="Content Placeholder 3">
            <a:extLst>
              <a:ext uri="{FF2B5EF4-FFF2-40B4-BE49-F238E27FC236}">
                <a16:creationId xmlns:a16="http://schemas.microsoft.com/office/drawing/2014/main" id="{D270113E-32BF-10EB-84EF-DFE4CF1B0E35}"/>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242426" y="2286000"/>
            <a:ext cx="6241650" cy="3474720"/>
          </a:xfrm>
        </p:spPr>
        <p:txBody>
          <a:bodyPr>
            <a:normAutofit fontScale="85000" lnSpcReduction="20000"/>
          </a:bodyPr>
          <a:lstStyle/>
          <a:p>
            <a:pPr marL="0" indent="0">
              <a:spcBef>
                <a:spcPts val="2500"/>
              </a:spcBef>
              <a:buNone/>
            </a:pPr>
            <a:r>
              <a:rPr lang="en-US" sz="1400" b="1" dirty="0"/>
              <a:t>Utilize (Uniform Manifold Approximation and Projection) UMAP for Better Structure</a:t>
            </a:r>
          </a:p>
          <a:p>
            <a:pPr marL="0" indent="0">
              <a:spcBef>
                <a:spcPts val="2500"/>
              </a:spcBef>
              <a:buNone/>
            </a:pPr>
            <a:r>
              <a:rPr lang="en-US" sz="1400" dirty="0"/>
              <a:t>UMAP combines the power of visualization with the capability to minimize the dimensionality of the data. It preserves both the local and global structures of the data.</a:t>
            </a:r>
          </a:p>
          <a:p>
            <a:pPr marL="0" indent="0">
              <a:spcBef>
                <a:spcPts val="2500"/>
              </a:spcBef>
              <a:buNone/>
            </a:pPr>
            <a:r>
              <a:rPr lang="en-US" sz="1400" b="1" dirty="0"/>
              <a:t>Autoencoders for Smarter Compression</a:t>
            </a:r>
          </a:p>
          <a:p>
            <a:pPr marL="0" indent="0">
              <a:spcBef>
                <a:spcPts val="2500"/>
              </a:spcBef>
              <a:buNone/>
            </a:pPr>
            <a:r>
              <a:rPr lang="en-US" sz="1400" dirty="0"/>
              <a:t>AI-powered models that learn to compress data while keeping the most important features.</a:t>
            </a:r>
          </a:p>
          <a:p>
            <a:pPr marL="0" indent="0">
              <a:spcBef>
                <a:spcPts val="2500"/>
              </a:spcBef>
              <a:buNone/>
            </a:pPr>
            <a:r>
              <a:rPr lang="en-US" sz="1400" b="1" dirty="0"/>
              <a:t>Multidimensional Scaling for Prioritization</a:t>
            </a:r>
          </a:p>
          <a:p>
            <a:pPr marL="0" indent="0">
              <a:spcBef>
                <a:spcPts val="2500"/>
              </a:spcBef>
              <a:buNone/>
            </a:pPr>
            <a:r>
              <a:rPr lang="en-US" sz="1400" dirty="0"/>
              <a:t>This method helps organize messy data by grouping similar features together, making it easier to analyze trends</a:t>
            </a:r>
          </a:p>
        </p:txBody>
      </p:sp>
    </p:spTree>
    <p:extLst>
      <p:ext uri="{BB962C8B-B14F-4D97-AF65-F5344CB8AC3E}">
        <p14:creationId xmlns:p14="http://schemas.microsoft.com/office/powerpoint/2010/main" val="374268144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5B3E3-C86E-C3BE-75B6-04C2202780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011E9C-7F51-E327-AC4F-21FE8F93A251}"/>
              </a:ext>
            </a:extLst>
          </p:cNvPr>
          <p:cNvSpPr>
            <a:spLocks noGrp="1"/>
          </p:cNvSpPr>
          <p:nvPr>
            <p:ph type="title"/>
          </p:nvPr>
        </p:nvSpPr>
        <p:spPr>
          <a:xfrm>
            <a:off x="838200" y="365760"/>
            <a:ext cx="10515600" cy="1325563"/>
          </a:xfrm>
        </p:spPr>
        <p:txBody>
          <a:bodyPr anchor="ctr">
            <a:normAutofit/>
          </a:bodyPr>
          <a:lstStyle/>
          <a:p>
            <a:r>
              <a:rPr lang="en-US" dirty="0"/>
              <a:t>Visuals</a:t>
            </a:r>
          </a:p>
        </p:txBody>
      </p:sp>
      <p:sp>
        <p:nvSpPr>
          <p:cNvPr id="4" name="Content Placeholder 3">
            <a:extLst>
              <a:ext uri="{FF2B5EF4-FFF2-40B4-BE49-F238E27FC236}">
                <a16:creationId xmlns:a16="http://schemas.microsoft.com/office/drawing/2014/main" id="{8328D682-C68E-5B46-AED1-81A73336D5E6}"/>
              </a:ext>
            </a:extLst>
          </p:cNvPr>
          <p:cNvSpPr>
            <a:spLocks noGrp="1"/>
          </p:cNvSpPr>
          <p:nvPr>
            <p:ph sz="quarter" idx="16"/>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551904" y="1527349"/>
            <a:ext cx="6801896" cy="4376034"/>
          </a:xfrm>
        </p:spPr>
        <p:txBody>
          <a:bodyPr>
            <a:normAutofit fontScale="92500"/>
          </a:bodyPr>
          <a:lstStyle/>
          <a:p>
            <a:pPr marL="285750" indent="-285750">
              <a:lnSpc>
                <a:spcPct val="120000"/>
              </a:lnSpc>
              <a:spcBef>
                <a:spcPts val="1200"/>
              </a:spcBef>
              <a:buFont typeface="Arial" panose="020B0604020202020204" pitchFamily="34" charset="0"/>
              <a:buChar char="•"/>
            </a:pPr>
            <a:r>
              <a:rPr lang="en-US" sz="1400" b="1" dirty="0"/>
              <a:t>Feature Selection</a:t>
            </a:r>
          </a:p>
          <a:p>
            <a:pPr marL="285750" indent="-285750">
              <a:lnSpc>
                <a:spcPct val="120000"/>
              </a:lnSpc>
              <a:spcBef>
                <a:spcPts val="1200"/>
              </a:spcBef>
              <a:buFont typeface="Arial" panose="020B0604020202020204" pitchFamily="34" charset="0"/>
              <a:buChar char="•"/>
            </a:pPr>
            <a:r>
              <a:rPr lang="en-US" sz="1400" dirty="0"/>
              <a:t>Picking the most important data points and ignoring the rest to make AI faster and smarter.</a:t>
            </a:r>
          </a:p>
          <a:p>
            <a:pPr marL="285750" lvl="1" indent="-285750">
              <a:lnSpc>
                <a:spcPct val="110000"/>
              </a:lnSpc>
              <a:buFont typeface="Arial" panose="020B0604020202020204" pitchFamily="34" charset="0"/>
              <a:buChar char="•"/>
            </a:pPr>
            <a:r>
              <a:rPr lang="en-US" sz="1400" b="1" dirty="0"/>
              <a:t>Compression</a:t>
            </a:r>
          </a:p>
          <a:p>
            <a:pPr marL="285750" lvl="1" indent="-285750">
              <a:lnSpc>
                <a:spcPct val="110000"/>
              </a:lnSpc>
              <a:buFont typeface="Arial" panose="020B0604020202020204" pitchFamily="34" charset="0"/>
              <a:buChar char="•"/>
            </a:pPr>
            <a:r>
              <a:rPr lang="en-US" sz="1400" dirty="0"/>
              <a:t>Shrinking large amounts of data while retaining key information.</a:t>
            </a:r>
          </a:p>
          <a:p>
            <a:pPr marL="285750" lvl="1" indent="-285750">
              <a:buFont typeface="Arial" panose="020B0604020202020204" pitchFamily="34" charset="0"/>
              <a:buChar char="•"/>
            </a:pPr>
            <a:r>
              <a:rPr lang="en-US" sz="1400" b="1" dirty="0"/>
              <a:t>Principal Component Analysis</a:t>
            </a:r>
          </a:p>
          <a:p>
            <a:pPr marL="285750" lvl="1" indent="-285750">
              <a:buFont typeface="Arial" panose="020B0604020202020204" pitchFamily="34" charset="0"/>
              <a:buChar char="•"/>
            </a:pPr>
            <a:r>
              <a:rPr lang="en-US" sz="1400" dirty="0"/>
              <a:t>A method that organizes data to highlight patterns and remove the rest.</a:t>
            </a:r>
          </a:p>
          <a:p>
            <a:pPr marL="285750" lvl="1" indent="-285750">
              <a:buFont typeface="Arial" panose="020B0604020202020204" pitchFamily="34" charset="0"/>
              <a:buChar char="•"/>
            </a:pPr>
            <a:r>
              <a:rPr lang="en-US" sz="1400" b="1" dirty="0"/>
              <a:t>Clustering</a:t>
            </a:r>
          </a:p>
          <a:p>
            <a:pPr marL="285750" lvl="1" indent="-285750">
              <a:buFont typeface="Arial" panose="020B0604020202020204" pitchFamily="34" charset="0"/>
              <a:buChar char="•"/>
            </a:pPr>
            <a:r>
              <a:rPr lang="en-US" sz="1400" dirty="0"/>
              <a:t>Grouping similar data together so AI can recognize patterns more efficiently.</a:t>
            </a:r>
          </a:p>
          <a:p>
            <a:pPr marL="285750" lvl="1" indent="-285750">
              <a:buFont typeface="Arial" panose="020B0604020202020204" pitchFamily="34" charset="0"/>
              <a:buChar char="•"/>
            </a:pPr>
            <a:r>
              <a:rPr lang="en-US" sz="1400" b="1" dirty="0"/>
              <a:t>Data Visualization</a:t>
            </a:r>
          </a:p>
          <a:p>
            <a:pPr marL="285750" lvl="1" indent="-285750">
              <a:buFont typeface="Arial" panose="020B0604020202020204" pitchFamily="34" charset="0"/>
              <a:buChar char="•"/>
            </a:pPr>
            <a:r>
              <a:rPr lang="en-US" sz="1400" dirty="0"/>
              <a:t>Turning complex data into graphs and charts that make it easier for humans to process the data.</a:t>
            </a:r>
          </a:p>
        </p:txBody>
      </p:sp>
    </p:spTree>
    <p:extLst>
      <p:ext uri="{BB962C8B-B14F-4D97-AF65-F5344CB8AC3E}">
        <p14:creationId xmlns:p14="http://schemas.microsoft.com/office/powerpoint/2010/main" val="10102373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in32_SL_V16" id="{C08B0D31-9878-4B86-9AA2-489D9D63805D}" vid="{DECC9CCA-8386-4D88-B03D-E024FA4FDFC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2.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Custom</Template>
  <TotalTime>672</TotalTime>
  <Words>1718</Words>
  <Application>Microsoft Office PowerPoint</Application>
  <PresentationFormat>Widescreen</PresentationFormat>
  <Paragraphs>144</Paragraphs>
  <Slides>11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Calibri</vt:lpstr>
      <vt:lpstr>Calibri Light</vt:lpstr>
      <vt:lpstr>Wingdings</vt:lpstr>
      <vt:lpstr>Custom</vt:lpstr>
      <vt:lpstr>Data Processing for Machine Learning: Optimization &amp; regularization</vt:lpstr>
      <vt:lpstr>introduction</vt:lpstr>
      <vt:lpstr>Data Processing for Machine Learning: terminology</vt:lpstr>
      <vt:lpstr>Techniques and approaches</vt:lpstr>
      <vt:lpstr>Real world examples</vt:lpstr>
      <vt:lpstr>Tools, libraries &amp; platforms</vt:lpstr>
      <vt:lpstr>Challenges &amp; best practices</vt:lpstr>
      <vt:lpstr>Emerging trends / research direction</vt:lpstr>
      <vt:lpstr>Visuals</vt:lpstr>
      <vt:lpstr>Summary &amp; takeaways</vt:lpstr>
      <vt:lpstr>References &amp; credits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Fred Garza</dc:creator>
  <cp:lastModifiedBy>Fred Garza</cp:lastModifiedBy>
  <cp:revision>4</cp:revision>
  <dcterms:created xsi:type="dcterms:W3CDTF">2025-06-08T03:55:29Z</dcterms:created>
  <dcterms:modified xsi:type="dcterms:W3CDTF">2025-06-09T23:18:58Z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