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1" r:id="rId5"/>
    <p:sldId id="2562" r:id="rId6"/>
    <p:sldId id="2564" r:id="rId7"/>
    <p:sldId id="2566" r:id="rId8"/>
    <p:sldId id="2584" r:id="rId9"/>
    <p:sldId id="2568" r:id="rId10"/>
    <p:sldId id="2580" r:id="rId11"/>
    <p:sldId id="2572" r:id="rId12"/>
    <p:sldId id="2577" r:id="rId13"/>
    <p:sldId id="25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cessing for Machine Learning: Transforming Raw Data Into Valuable Insights" id="{154FB75B-1C39-405C-9B76-142C024A66B9}">
          <p14:sldIdLst>
            <p14:sldId id="2561"/>
            <p14:sldId id="2562"/>
            <p14:sldId id="2564"/>
            <p14:sldId id="2566"/>
            <p14:sldId id="2584"/>
            <p14:sldId id="2568"/>
            <p14:sldId id="2580"/>
            <p14:sldId id="2572"/>
            <p14:sldId id="2577"/>
            <p14:sldId id="2585"/>
          </p14:sldIdLst>
        </p14:section>
        <p14:section name="Conclusion" id="{E4811205-6930-4D97-AC96-72582BBC5EC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64ECF-E285-4FB9-A9BA-D598ED0CE68A}" v="1249" dt="2025-06-08T12:58:15.26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3827" autoAdjust="0"/>
  </p:normalViewPr>
  <p:slideViewPr>
    <p:cSldViewPr snapToGrid="0">
      <p:cViewPr>
        <p:scale>
          <a:sx n="100" d="100"/>
          <a:sy n="100" d="100"/>
        </p:scale>
        <p:origin x="870" y="31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Garza" userId="e63e6a9df3c3cfcc" providerId="LiveId" clId="{BDB64ECF-E285-4FB9-A9BA-D598ED0CE68A}"/>
    <pc:docChg chg="undo custSel addSld delSld modSld sldOrd addSection delSection modSection">
      <pc:chgData name="Fred Garza" userId="e63e6a9df3c3cfcc" providerId="LiveId" clId="{BDB64ECF-E285-4FB9-A9BA-D598ED0CE68A}" dt="2025-06-08T13:10:41.881" v="2043" actId="122"/>
      <pc:docMkLst>
        <pc:docMk/>
      </pc:docMkLst>
      <pc:sldChg chg="addSp modSp mod modNotesTx">
        <pc:chgData name="Fred Garza" userId="e63e6a9df3c3cfcc" providerId="LiveId" clId="{BDB64ECF-E285-4FB9-A9BA-D598ED0CE68A}" dt="2025-06-08T13:10:41.881" v="2043" actId="122"/>
        <pc:sldMkLst>
          <pc:docMk/>
          <pc:sldMk cId="1787321053" sldId="2561"/>
        </pc:sldMkLst>
        <pc:spChg chg="mod">
          <ac:chgData name="Fred Garza" userId="e63e6a9df3c3cfcc" providerId="LiveId" clId="{BDB64ECF-E285-4FB9-A9BA-D598ED0CE68A}" dt="2025-06-08T04:03:35.790" v="28" actId="20577"/>
          <ac:spMkLst>
            <pc:docMk/>
            <pc:sldMk cId="1787321053" sldId="2561"/>
            <ac:spMk id="2" creationId="{F624AE0E-6AE9-1443-80F0-D2F12907B1FB}"/>
          </ac:spMkLst>
        </pc:spChg>
        <pc:spChg chg="mod">
          <ac:chgData name="Fred Garza" userId="e63e6a9df3c3cfcc" providerId="LiveId" clId="{BDB64ECF-E285-4FB9-A9BA-D598ED0CE68A}" dt="2025-06-08T12:18:33.046" v="1568" actId="20577"/>
          <ac:spMkLst>
            <pc:docMk/>
            <pc:sldMk cId="1787321053" sldId="2561"/>
            <ac:spMk id="4" creationId="{51716785-4A47-A9C7-EE66-745676BA17BC}"/>
          </ac:spMkLst>
        </pc:spChg>
        <pc:spChg chg="add mod">
          <ac:chgData name="Fred Garza" userId="e63e6a9df3c3cfcc" providerId="LiveId" clId="{BDB64ECF-E285-4FB9-A9BA-D598ED0CE68A}" dt="2025-06-08T13:10:41.881" v="2043" actId="122"/>
          <ac:spMkLst>
            <pc:docMk/>
            <pc:sldMk cId="1787321053" sldId="2561"/>
            <ac:spMk id="5" creationId="{094688BA-2C92-7D71-5C86-A7F035B528E8}"/>
          </ac:spMkLst>
        </pc:spChg>
      </pc:sldChg>
      <pc:sldChg chg="addSp delSp modSp mod modNotesTx">
        <pc:chgData name="Fred Garza" userId="e63e6a9df3c3cfcc" providerId="LiveId" clId="{BDB64ECF-E285-4FB9-A9BA-D598ED0CE68A}" dt="2025-06-08T12:14:47.188" v="1511" actId="20577"/>
        <pc:sldMkLst>
          <pc:docMk/>
          <pc:sldMk cId="3065661278" sldId="2562"/>
        </pc:sldMkLst>
        <pc:spChg chg="mod">
          <ac:chgData name="Fred Garza" userId="e63e6a9df3c3cfcc" providerId="LiveId" clId="{BDB64ECF-E285-4FB9-A9BA-D598ED0CE68A}" dt="2025-06-08T04:08:20.046" v="104" actId="20577"/>
          <ac:spMkLst>
            <pc:docMk/>
            <pc:sldMk cId="3065661278" sldId="2562"/>
            <ac:spMk id="2" creationId="{549CCF48-93D0-23EB-9DC9-CB19412FA63C}"/>
          </ac:spMkLst>
        </pc:spChg>
        <pc:spChg chg="mod">
          <ac:chgData name="Fred Garza" userId="e63e6a9df3c3cfcc" providerId="LiveId" clId="{BDB64ECF-E285-4FB9-A9BA-D598ED0CE68A}" dt="2025-06-08T11:21:58.880" v="537" actId="27636"/>
          <ac:spMkLst>
            <pc:docMk/>
            <pc:sldMk cId="3065661278" sldId="2562"/>
            <ac:spMk id="4" creationId="{5F2DFD08-4220-DD69-085D-747C719744EE}"/>
          </ac:spMkLst>
        </pc:spChg>
        <pc:spChg chg="del">
          <ac:chgData name="Fred Garza" userId="e63e6a9df3c3cfcc" providerId="LiveId" clId="{BDB64ECF-E285-4FB9-A9BA-D598ED0CE68A}" dt="2025-06-08T11:18:21.847" v="530" actId="478"/>
          <ac:spMkLst>
            <pc:docMk/>
            <pc:sldMk cId="3065661278" sldId="2562"/>
            <ac:spMk id="9" creationId="{83D0F8C9-84AB-3981-CDE8-8969F5005A67}"/>
          </ac:spMkLst>
        </pc:spChg>
        <pc:picChg chg="add mod">
          <ac:chgData name="Fred Garza" userId="e63e6a9df3c3cfcc" providerId="LiveId" clId="{BDB64ECF-E285-4FB9-A9BA-D598ED0CE68A}" dt="2025-06-08T11:22:09.255" v="540" actId="1076"/>
          <ac:picMkLst>
            <pc:docMk/>
            <pc:sldMk cId="3065661278" sldId="2562"/>
            <ac:picMk id="5" creationId="{1045480C-C5CE-8D44-7CC8-CD5488AED10F}"/>
          </ac:picMkLst>
        </pc:picChg>
      </pc:sldChg>
      <pc:sldChg chg="del">
        <pc:chgData name="Fred Garza" userId="e63e6a9df3c3cfcc" providerId="LiveId" clId="{BDB64ECF-E285-4FB9-A9BA-D598ED0CE68A}" dt="2025-06-08T11:22:44.228" v="541" actId="2696"/>
        <pc:sldMkLst>
          <pc:docMk/>
          <pc:sldMk cId="1581482756" sldId="2563"/>
        </pc:sldMkLst>
      </pc:sldChg>
      <pc:sldChg chg="addSp delSp modSp mod modNotesTx">
        <pc:chgData name="Fred Garza" userId="e63e6a9df3c3cfcc" providerId="LiveId" clId="{BDB64ECF-E285-4FB9-A9BA-D598ED0CE68A}" dt="2025-06-08T11:44:00.144" v="1135" actId="1076"/>
        <pc:sldMkLst>
          <pc:docMk/>
          <pc:sldMk cId="2834325631" sldId="2564"/>
        </pc:sldMkLst>
        <pc:spChg chg="mod">
          <ac:chgData name="Fred Garza" userId="e63e6a9df3c3cfcc" providerId="LiveId" clId="{BDB64ECF-E285-4FB9-A9BA-D598ED0CE68A}" dt="2025-06-08T11:30:21.951" v="845" actId="20577"/>
          <ac:spMkLst>
            <pc:docMk/>
            <pc:sldMk cId="2834325631" sldId="2564"/>
            <ac:spMk id="2" creationId="{A4B7BFA6-1E80-D6D5-255E-E1FCECF4280D}"/>
          </ac:spMkLst>
        </pc:spChg>
        <pc:spChg chg="mod">
          <ac:chgData name="Fred Garza" userId="e63e6a9df3c3cfcc" providerId="LiveId" clId="{BDB64ECF-E285-4FB9-A9BA-D598ED0CE68A}" dt="2025-06-08T11:37:54.182" v="1131" actId="20577"/>
          <ac:spMkLst>
            <pc:docMk/>
            <pc:sldMk cId="2834325631" sldId="2564"/>
            <ac:spMk id="4" creationId="{556B059B-4CB2-6FA2-DC45-903C5EE63F80}"/>
          </ac:spMkLst>
        </pc:spChg>
        <pc:spChg chg="add del mod">
          <ac:chgData name="Fred Garza" userId="e63e6a9df3c3cfcc" providerId="LiveId" clId="{BDB64ECF-E285-4FB9-A9BA-D598ED0CE68A}" dt="2025-06-08T11:24:58.438" v="543" actId="478"/>
          <ac:spMkLst>
            <pc:docMk/>
            <pc:sldMk cId="2834325631" sldId="2564"/>
            <ac:spMk id="6" creationId="{FC79D977-7F7A-25DB-F23F-545830AC97C7}"/>
          </ac:spMkLst>
        </pc:spChg>
        <pc:picChg chg="del">
          <ac:chgData name="Fred Garza" userId="e63e6a9df3c3cfcc" providerId="LiveId" clId="{BDB64ECF-E285-4FB9-A9BA-D598ED0CE68A}" dt="2025-06-08T11:24:51.088" v="542" actId="478"/>
          <ac:picMkLst>
            <pc:docMk/>
            <pc:sldMk cId="2834325631" sldId="2564"/>
            <ac:picMk id="5" creationId="{C6AAF539-9A74-4D41-958A-357F57F5016E}"/>
          </ac:picMkLst>
        </pc:picChg>
        <pc:picChg chg="add mod">
          <ac:chgData name="Fred Garza" userId="e63e6a9df3c3cfcc" providerId="LiveId" clId="{BDB64ECF-E285-4FB9-A9BA-D598ED0CE68A}" dt="2025-06-08T11:44:00.144" v="1135" actId="1076"/>
          <ac:picMkLst>
            <pc:docMk/>
            <pc:sldMk cId="2834325631" sldId="2564"/>
            <ac:picMk id="8" creationId="{056AA92A-E907-736D-1D19-13C5906AED24}"/>
          </ac:picMkLst>
        </pc:picChg>
      </pc:sldChg>
      <pc:sldChg chg="del">
        <pc:chgData name="Fred Garza" userId="e63e6a9df3c3cfcc" providerId="LiveId" clId="{BDB64ECF-E285-4FB9-A9BA-D598ED0CE68A}" dt="2025-06-08T11:45:19.498" v="1136" actId="47"/>
        <pc:sldMkLst>
          <pc:docMk/>
          <pc:sldMk cId="1679313188" sldId="2565"/>
        </pc:sldMkLst>
      </pc:sldChg>
      <pc:sldChg chg="modSp mod modClrScheme chgLayout modNotesTx">
        <pc:chgData name="Fred Garza" userId="e63e6a9df3c3cfcc" providerId="LiveId" clId="{BDB64ECF-E285-4FB9-A9BA-D598ED0CE68A}" dt="2025-06-08T12:25:53.258" v="1670" actId="20577"/>
        <pc:sldMkLst>
          <pc:docMk/>
          <pc:sldMk cId="3492605570" sldId="2566"/>
        </pc:sldMkLst>
        <pc:spChg chg="mod">
          <ac:chgData name="Fred Garza" userId="e63e6a9df3c3cfcc" providerId="LiveId" clId="{BDB64ECF-E285-4FB9-A9BA-D598ED0CE68A}" dt="2025-06-08T11:45:59.112" v="1163" actId="26606"/>
          <ac:spMkLst>
            <pc:docMk/>
            <pc:sldMk cId="3492605570" sldId="2566"/>
            <ac:spMk id="2" creationId="{90D32C27-4A75-F804-2CBA-90F4532A7A78}"/>
          </ac:spMkLst>
        </pc:spChg>
        <pc:spChg chg="mod">
          <ac:chgData name="Fred Garza" userId="e63e6a9df3c3cfcc" providerId="LiveId" clId="{BDB64ECF-E285-4FB9-A9BA-D598ED0CE68A}" dt="2025-06-08T12:24:30.638" v="1668" actId="20577"/>
          <ac:spMkLst>
            <pc:docMk/>
            <pc:sldMk cId="3492605570" sldId="2566"/>
            <ac:spMk id="4" creationId="{C4BE6D5E-4AFE-A822-3A61-C4202FE4DF37}"/>
          </ac:spMkLst>
        </pc:spChg>
        <pc:picChg chg="mod ord">
          <ac:chgData name="Fred Garza" userId="e63e6a9df3c3cfcc" providerId="LiveId" clId="{BDB64ECF-E285-4FB9-A9BA-D598ED0CE68A}" dt="2025-06-08T11:45:59.112" v="1163" actId="26606"/>
          <ac:picMkLst>
            <pc:docMk/>
            <pc:sldMk cId="3492605570" sldId="2566"/>
            <ac:picMk id="5" creationId="{FBA065D6-E1DF-4240-BE93-4C073E7B56F7}"/>
          </ac:picMkLst>
        </pc:picChg>
      </pc:sldChg>
      <pc:sldChg chg="del">
        <pc:chgData name="Fred Garza" userId="e63e6a9df3c3cfcc" providerId="LiveId" clId="{BDB64ECF-E285-4FB9-A9BA-D598ED0CE68A}" dt="2025-06-08T12:00:02.401" v="1237" actId="47"/>
        <pc:sldMkLst>
          <pc:docMk/>
          <pc:sldMk cId="3968112980" sldId="2567"/>
        </pc:sldMkLst>
      </pc:sldChg>
      <pc:sldChg chg="modSp mod ord modNotesTx">
        <pc:chgData name="Fred Garza" userId="e63e6a9df3c3cfcc" providerId="LiveId" clId="{BDB64ECF-E285-4FB9-A9BA-D598ED0CE68A}" dt="2025-06-08T12:06:02.968" v="1397" actId="20577"/>
        <pc:sldMkLst>
          <pc:docMk/>
          <pc:sldMk cId="3572650959" sldId="2568"/>
        </pc:sldMkLst>
        <pc:spChg chg="mod">
          <ac:chgData name="Fred Garza" userId="e63e6a9df3c3cfcc" providerId="LiveId" clId="{BDB64ECF-E285-4FB9-A9BA-D598ED0CE68A}" dt="2025-06-08T12:00:37.064" v="1269" actId="20577"/>
          <ac:spMkLst>
            <pc:docMk/>
            <pc:sldMk cId="3572650959" sldId="2568"/>
            <ac:spMk id="2" creationId="{14CC6DF1-D771-F0BF-BD44-B06AB7600789}"/>
          </ac:spMkLst>
        </pc:spChg>
      </pc:sldChg>
      <pc:sldChg chg="modSp del mod modNotesTx">
        <pc:chgData name="Fred Garza" userId="e63e6a9df3c3cfcc" providerId="LiveId" clId="{BDB64ECF-E285-4FB9-A9BA-D598ED0CE68A}" dt="2025-06-08T12:07:31.562" v="1437" actId="47"/>
        <pc:sldMkLst>
          <pc:docMk/>
          <pc:sldMk cId="2374635883" sldId="2569"/>
        </pc:sldMkLst>
        <pc:spChg chg="mod">
          <ac:chgData name="Fred Garza" userId="e63e6a9df3c3cfcc" providerId="LiveId" clId="{BDB64ECF-E285-4FB9-A9BA-D598ED0CE68A}" dt="2025-06-08T12:00:28.246" v="1268" actId="20577"/>
          <ac:spMkLst>
            <pc:docMk/>
            <pc:sldMk cId="2374635883" sldId="2569"/>
            <ac:spMk id="2" creationId="{54D19E2B-571B-8F17-EDC5-2B003BAA084D}"/>
          </ac:spMkLst>
        </pc:spChg>
      </pc:sldChg>
      <pc:sldChg chg="del">
        <pc:chgData name="Fred Garza" userId="e63e6a9df3c3cfcc" providerId="LiveId" clId="{BDB64ECF-E285-4FB9-A9BA-D598ED0CE68A}" dt="2025-06-08T12:00:56.762" v="1270" actId="47"/>
        <pc:sldMkLst>
          <pc:docMk/>
          <pc:sldMk cId="438360198" sldId="2570"/>
        </pc:sldMkLst>
      </pc:sldChg>
      <pc:sldChg chg="del">
        <pc:chgData name="Fred Garza" userId="e63e6a9df3c3cfcc" providerId="LiveId" clId="{BDB64ECF-E285-4FB9-A9BA-D598ED0CE68A}" dt="2025-06-08T12:00:58.282" v="1271" actId="47"/>
        <pc:sldMkLst>
          <pc:docMk/>
          <pc:sldMk cId="1911547852" sldId="2571"/>
        </pc:sldMkLst>
      </pc:sldChg>
      <pc:sldChg chg="modSp mod modNotesTx">
        <pc:chgData name="Fred Garza" userId="e63e6a9df3c3cfcc" providerId="LiveId" clId="{BDB64ECF-E285-4FB9-A9BA-D598ED0CE68A}" dt="2025-06-08T12:06:11.065" v="1399" actId="20577"/>
        <pc:sldMkLst>
          <pc:docMk/>
          <pc:sldMk cId="3742681448" sldId="2572"/>
        </pc:sldMkLst>
        <pc:spChg chg="mod">
          <ac:chgData name="Fred Garza" userId="e63e6a9df3c3cfcc" providerId="LiveId" clId="{BDB64ECF-E285-4FB9-A9BA-D598ED0CE68A}" dt="2025-06-08T12:01:31.406" v="1320" actId="20577"/>
          <ac:spMkLst>
            <pc:docMk/>
            <pc:sldMk cId="3742681448" sldId="2572"/>
            <ac:spMk id="2" creationId="{AB9ADDF2-7920-BD0E-5FFD-0B93165BAB1D}"/>
          </ac:spMkLst>
        </pc:spChg>
      </pc:sldChg>
      <pc:sldChg chg="del">
        <pc:chgData name="Fred Garza" userId="e63e6a9df3c3cfcc" providerId="LiveId" clId="{BDB64ECF-E285-4FB9-A9BA-D598ED0CE68A}" dt="2025-06-08T12:04:52.510" v="1371" actId="2696"/>
        <pc:sldMkLst>
          <pc:docMk/>
          <pc:sldMk cId="846183736" sldId="2573"/>
        </pc:sldMkLst>
      </pc:sldChg>
      <pc:sldChg chg="del">
        <pc:chgData name="Fred Garza" userId="e63e6a9df3c3cfcc" providerId="LiveId" clId="{BDB64ECF-E285-4FB9-A9BA-D598ED0CE68A}" dt="2025-06-08T12:04:07.776" v="1368" actId="47"/>
        <pc:sldMkLst>
          <pc:docMk/>
          <pc:sldMk cId="4189456936" sldId="2574"/>
        </pc:sldMkLst>
      </pc:sldChg>
      <pc:sldChg chg="del">
        <pc:chgData name="Fred Garza" userId="e63e6a9df3c3cfcc" providerId="LiveId" clId="{BDB64ECF-E285-4FB9-A9BA-D598ED0CE68A}" dt="2025-06-08T12:04:09.311" v="1369" actId="47"/>
        <pc:sldMkLst>
          <pc:docMk/>
          <pc:sldMk cId="1099788052" sldId="2575"/>
        </pc:sldMkLst>
      </pc:sldChg>
      <pc:sldChg chg="addSp delSp modSp del mod modNotesTx">
        <pc:chgData name="Fred Garza" userId="e63e6a9df3c3cfcc" providerId="LiveId" clId="{BDB64ECF-E285-4FB9-A9BA-D598ED0CE68A}" dt="2025-06-08T13:03:18.274" v="1932" actId="2696"/>
        <pc:sldMkLst>
          <pc:docMk/>
          <pc:sldMk cId="1203940863" sldId="2576"/>
        </pc:sldMkLst>
        <pc:spChg chg="mod">
          <ac:chgData name="Fred Garza" userId="e63e6a9df3c3cfcc" providerId="LiveId" clId="{BDB64ECF-E285-4FB9-A9BA-D598ED0CE68A}" dt="2025-06-08T12:05:06.894" v="1390" actId="20577"/>
          <ac:spMkLst>
            <pc:docMk/>
            <pc:sldMk cId="1203940863" sldId="2576"/>
            <ac:spMk id="2" creationId="{D59E8422-3D5B-6AEA-2735-EE896ED9FE02}"/>
          </ac:spMkLst>
        </pc:spChg>
        <pc:spChg chg="add mod">
          <ac:chgData name="Fred Garza" userId="e63e6a9df3c3cfcc" providerId="LiveId" clId="{BDB64ECF-E285-4FB9-A9BA-D598ED0CE68A}" dt="2025-06-08T12:07:40.899" v="1438" actId="21"/>
          <ac:spMkLst>
            <pc:docMk/>
            <pc:sldMk cId="1203940863" sldId="2576"/>
            <ac:spMk id="6" creationId="{EB033FD3-4A02-69DF-177A-A0B450D6FE85}"/>
          </ac:spMkLst>
        </pc:spChg>
        <pc:picChg chg="del">
          <ac:chgData name="Fred Garza" userId="e63e6a9df3c3cfcc" providerId="LiveId" clId="{BDB64ECF-E285-4FB9-A9BA-D598ED0CE68A}" dt="2025-06-08T12:07:40.899" v="1438" actId="21"/>
          <ac:picMkLst>
            <pc:docMk/>
            <pc:sldMk cId="1203940863" sldId="2576"/>
            <ac:picMk id="5" creationId="{D64ED175-7B0E-4CF1-B28D-F263E6406769}"/>
          </ac:picMkLst>
        </pc:picChg>
      </pc:sldChg>
      <pc:sldChg chg="modSp mod">
        <pc:chgData name="Fred Garza" userId="e63e6a9df3c3cfcc" providerId="LiveId" clId="{BDB64ECF-E285-4FB9-A9BA-D598ED0CE68A}" dt="2025-06-08T12:09:48.573" v="1471" actId="20577"/>
        <pc:sldMkLst>
          <pc:docMk/>
          <pc:sldMk cId="310889001" sldId="2577"/>
        </pc:sldMkLst>
        <pc:spChg chg="mod">
          <ac:chgData name="Fred Garza" userId="e63e6a9df3c3cfcc" providerId="LiveId" clId="{BDB64ECF-E285-4FB9-A9BA-D598ED0CE68A}" dt="2025-06-08T12:09:48.573" v="1471" actId="20577"/>
          <ac:spMkLst>
            <pc:docMk/>
            <pc:sldMk cId="310889001" sldId="2577"/>
            <ac:spMk id="2" creationId="{39D98FBD-AA4D-D928-D340-BF4979C79007}"/>
          </ac:spMkLst>
        </pc:spChg>
      </pc:sldChg>
      <pc:sldChg chg="del ord">
        <pc:chgData name="Fred Garza" userId="e63e6a9df3c3cfcc" providerId="LiveId" clId="{BDB64ECF-E285-4FB9-A9BA-D598ED0CE68A}" dt="2025-06-08T12:10:44.490" v="1475" actId="2696"/>
        <pc:sldMkLst>
          <pc:docMk/>
          <pc:sldMk cId="3734124310" sldId="2578"/>
        </pc:sldMkLst>
      </pc:sldChg>
      <pc:sldChg chg="del">
        <pc:chgData name="Fred Garza" userId="e63e6a9df3c3cfcc" providerId="LiveId" clId="{BDB64ECF-E285-4FB9-A9BA-D598ED0CE68A}" dt="2025-06-08T12:04:16.439" v="1370" actId="47"/>
        <pc:sldMkLst>
          <pc:docMk/>
          <pc:sldMk cId="2679188646" sldId="2579"/>
        </pc:sldMkLst>
      </pc:sldChg>
      <pc:sldChg chg="modSp mod ord modNotesTx">
        <pc:chgData name="Fred Garza" userId="e63e6a9df3c3cfcc" providerId="LiveId" clId="{BDB64ECF-E285-4FB9-A9BA-D598ED0CE68A}" dt="2025-06-08T12:07:26.998" v="1436" actId="20577"/>
        <pc:sldMkLst>
          <pc:docMk/>
          <pc:sldMk cId="993841908" sldId="2580"/>
        </pc:sldMkLst>
        <pc:spChg chg="mod">
          <ac:chgData name="Fred Garza" userId="e63e6a9df3c3cfcc" providerId="LiveId" clId="{BDB64ECF-E285-4FB9-A9BA-D598ED0CE68A}" dt="2025-06-08T12:07:26.998" v="1436" actId="20577"/>
          <ac:spMkLst>
            <pc:docMk/>
            <pc:sldMk cId="993841908" sldId="2580"/>
            <ac:spMk id="2" creationId="{B1B4B388-56AD-C5C3-3B9F-A3947CCE077D}"/>
          </ac:spMkLst>
        </pc:spChg>
      </pc:sldChg>
      <pc:sldChg chg="del">
        <pc:chgData name="Fred Garza" userId="e63e6a9df3c3cfcc" providerId="LiveId" clId="{BDB64ECF-E285-4FB9-A9BA-D598ED0CE68A}" dt="2025-06-08T12:03:30.762" v="1367" actId="47"/>
        <pc:sldMkLst>
          <pc:docMk/>
          <pc:sldMk cId="3800629099" sldId="2581"/>
        </pc:sldMkLst>
      </pc:sldChg>
      <pc:sldChg chg="modSp del mod modNotesTx">
        <pc:chgData name="Fred Garza" userId="e63e6a9df3c3cfcc" providerId="LiveId" clId="{BDB64ECF-E285-4FB9-A9BA-D598ED0CE68A}" dt="2025-06-08T12:09:58.415" v="1474" actId="47"/>
        <pc:sldMkLst>
          <pc:docMk/>
          <pc:sldMk cId="992191328" sldId="2582"/>
        </pc:sldMkLst>
        <pc:spChg chg="mod">
          <ac:chgData name="Fred Garza" userId="e63e6a9df3c3cfcc" providerId="LiveId" clId="{BDB64ECF-E285-4FB9-A9BA-D598ED0CE68A}" dt="2025-06-08T12:02:19.975" v="1340" actId="20577"/>
          <ac:spMkLst>
            <pc:docMk/>
            <pc:sldMk cId="992191328" sldId="2582"/>
            <ac:spMk id="2" creationId="{58BF0536-90BF-656A-FB82-D6B1CFBF8643}"/>
          </ac:spMkLst>
        </pc:spChg>
      </pc:sldChg>
      <pc:sldChg chg="del ord">
        <pc:chgData name="Fred Garza" userId="e63e6a9df3c3cfcc" providerId="LiveId" clId="{BDB64ECF-E285-4FB9-A9BA-D598ED0CE68A}" dt="2025-06-08T12:03:26.698" v="1364" actId="47"/>
        <pc:sldMkLst>
          <pc:docMk/>
          <pc:sldMk cId="304994710" sldId="2583"/>
        </pc:sldMkLst>
      </pc:sldChg>
      <pc:sldChg chg="addSp delSp modSp add mod modClrScheme modAnim chgLayout modNotesTx">
        <pc:chgData name="Fred Garza" userId="e63e6a9df3c3cfcc" providerId="LiveId" clId="{BDB64ECF-E285-4FB9-A9BA-D598ED0CE68A}" dt="2025-06-08T12:58:15.261" v="1931" actId="20577"/>
        <pc:sldMkLst>
          <pc:docMk/>
          <pc:sldMk cId="2124942893" sldId="2584"/>
        </pc:sldMkLst>
        <pc:spChg chg="mod">
          <ac:chgData name="Fred Garza" userId="e63e6a9df3c3cfcc" providerId="LiveId" clId="{BDB64ECF-E285-4FB9-A9BA-D598ED0CE68A}" dt="2025-06-08T12:08:09.945" v="1444" actId="26606"/>
          <ac:spMkLst>
            <pc:docMk/>
            <pc:sldMk cId="2124942893" sldId="2584"/>
            <ac:spMk id="2" creationId="{17BBB4ED-6ED9-D459-324C-9DD46F226D91}"/>
          </ac:spMkLst>
        </pc:spChg>
        <pc:spChg chg="mod ord">
          <ac:chgData name="Fred Garza" userId="e63e6a9df3c3cfcc" providerId="LiveId" clId="{BDB64ECF-E285-4FB9-A9BA-D598ED0CE68A}" dt="2025-06-08T12:58:15.261" v="1931" actId="20577"/>
          <ac:spMkLst>
            <pc:docMk/>
            <pc:sldMk cId="2124942893" sldId="2584"/>
            <ac:spMk id="4" creationId="{09898572-03F9-9828-7BAC-B626A10BC381}"/>
          </ac:spMkLst>
        </pc:spChg>
        <pc:picChg chg="add mod">
          <ac:chgData name="Fred Garza" userId="e63e6a9df3c3cfcc" providerId="LiveId" clId="{BDB64ECF-E285-4FB9-A9BA-D598ED0CE68A}" dt="2025-06-08T12:08:35.831" v="1449" actId="1076"/>
          <ac:picMkLst>
            <pc:docMk/>
            <pc:sldMk cId="2124942893" sldId="2584"/>
            <ac:picMk id="5" creationId="{D64ED175-7B0E-4CF1-B28D-F263E6406769}"/>
          </ac:picMkLst>
        </pc:picChg>
        <pc:picChg chg="del">
          <ac:chgData name="Fred Garza" userId="e63e6a9df3c3cfcc" providerId="LiveId" clId="{BDB64ECF-E285-4FB9-A9BA-D598ED0CE68A}" dt="2025-06-08T11:58:38.599" v="1196" actId="478"/>
          <ac:picMkLst>
            <pc:docMk/>
            <pc:sldMk cId="2124942893" sldId="2584"/>
            <ac:picMk id="8" creationId="{6A30BBBB-C13D-DB5B-CF4E-3D29595D04E0}"/>
          </ac:picMkLst>
        </pc:picChg>
      </pc:sldChg>
      <pc:sldChg chg="add del">
        <pc:chgData name="Fred Garza" userId="e63e6a9df3c3cfcc" providerId="LiveId" clId="{BDB64ECF-E285-4FB9-A9BA-D598ED0CE68A}" dt="2025-06-08T11:59:49.877" v="1229" actId="47"/>
        <pc:sldMkLst>
          <pc:docMk/>
          <pc:sldMk cId="875041935" sldId="2585"/>
        </pc:sldMkLst>
      </pc:sldChg>
      <pc:sldChg chg="modSp add mod ord modNotesTx">
        <pc:chgData name="Fred Garza" userId="e63e6a9df3c3cfcc" providerId="LiveId" clId="{BDB64ECF-E285-4FB9-A9BA-D598ED0CE68A}" dt="2025-06-08T12:05:33.576" v="1394" actId="20577"/>
        <pc:sldMkLst>
          <pc:docMk/>
          <pc:sldMk cId="2950058862" sldId="2585"/>
        </pc:sldMkLst>
        <pc:spChg chg="mod">
          <ac:chgData name="Fred Garza" userId="e63e6a9df3c3cfcc" providerId="LiveId" clId="{BDB64ECF-E285-4FB9-A9BA-D598ED0CE68A}" dt="2025-06-08T12:03:18.999" v="1361" actId="20577"/>
          <ac:spMkLst>
            <pc:docMk/>
            <pc:sldMk cId="2950058862" sldId="2585"/>
            <ac:spMk id="2" creationId="{F88208B5-5D98-D14D-56E4-9683C7BD479C}"/>
          </ac:spMkLst>
        </pc:spChg>
      </pc:sldChg>
      <pc:sldChg chg="add del">
        <pc:chgData name="Fred Garza" userId="e63e6a9df3c3cfcc" providerId="LiveId" clId="{BDB64ECF-E285-4FB9-A9BA-D598ED0CE68A}" dt="2025-06-08T11:59:51.299" v="1230" actId="47"/>
        <pc:sldMkLst>
          <pc:docMk/>
          <pc:sldMk cId="448771593" sldId="2586"/>
        </pc:sldMkLst>
      </pc:sldChg>
      <pc:sldChg chg="add del">
        <pc:chgData name="Fred Garza" userId="e63e6a9df3c3cfcc" providerId="LiveId" clId="{BDB64ECF-E285-4FB9-A9BA-D598ED0CE68A}" dt="2025-06-08T11:59:53.451" v="1231" actId="47"/>
        <pc:sldMkLst>
          <pc:docMk/>
          <pc:sldMk cId="2742637499" sldId="2587"/>
        </pc:sldMkLst>
      </pc:sldChg>
      <pc:sldChg chg="add del">
        <pc:chgData name="Fred Garza" userId="e63e6a9df3c3cfcc" providerId="LiveId" clId="{BDB64ECF-E285-4FB9-A9BA-D598ED0CE68A}" dt="2025-06-08T11:59:54.740" v="1232" actId="47"/>
        <pc:sldMkLst>
          <pc:docMk/>
          <pc:sldMk cId="2620152657" sldId="2588"/>
        </pc:sldMkLst>
      </pc:sldChg>
      <pc:sldChg chg="add del">
        <pc:chgData name="Fred Garza" userId="e63e6a9df3c3cfcc" providerId="LiveId" clId="{BDB64ECF-E285-4FB9-A9BA-D598ED0CE68A}" dt="2025-06-08T11:59:56.749" v="1233" actId="47"/>
        <pc:sldMkLst>
          <pc:docMk/>
          <pc:sldMk cId="453531660" sldId="2589"/>
        </pc:sldMkLst>
      </pc:sldChg>
      <pc:sldChg chg="add del">
        <pc:chgData name="Fred Garza" userId="e63e6a9df3c3cfcc" providerId="LiveId" clId="{BDB64ECF-E285-4FB9-A9BA-D598ED0CE68A}" dt="2025-06-08T11:59:57.889" v="1234" actId="47"/>
        <pc:sldMkLst>
          <pc:docMk/>
          <pc:sldMk cId="762213608" sldId="2590"/>
        </pc:sldMkLst>
      </pc:sldChg>
      <pc:sldChg chg="add del">
        <pc:chgData name="Fred Garza" userId="e63e6a9df3c3cfcc" providerId="LiveId" clId="{BDB64ECF-E285-4FB9-A9BA-D598ED0CE68A}" dt="2025-06-08T11:59:59.604" v="1235" actId="47"/>
        <pc:sldMkLst>
          <pc:docMk/>
          <pc:sldMk cId="798550577" sldId="2591"/>
        </pc:sldMkLst>
      </pc:sldChg>
      <pc:sldChg chg="add del">
        <pc:chgData name="Fred Garza" userId="e63e6a9df3c3cfcc" providerId="LiveId" clId="{BDB64ECF-E285-4FB9-A9BA-D598ED0CE68A}" dt="2025-06-08T12:00:00.897" v="1236" actId="47"/>
        <pc:sldMkLst>
          <pc:docMk/>
          <pc:sldMk cId="3275300454" sldId="2592"/>
        </pc:sldMkLst>
      </pc:sldChg>
      <pc:sldChg chg="add del ord">
        <pc:chgData name="Fred Garza" userId="e63e6a9df3c3cfcc" providerId="LiveId" clId="{BDB64ECF-E285-4FB9-A9BA-D598ED0CE68A}" dt="2025-06-08T11:57:43.792" v="1176" actId="47"/>
        <pc:sldMkLst>
          <pc:docMk/>
          <pc:sldMk cId="962396100" sldId="25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6/7/2025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319679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CF224-8F6A-D741-2985-D256C711A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EE7BD-F545-98A9-F456-9283545D7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17F89-3114-A765-E6F6-C79C5A3C71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82B36-0424-929C-4F0C-C96073EBFC9A}"/>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5985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info and pic: </a:t>
            </a:r>
          </a:p>
          <a:p>
            <a:r>
              <a:rPr lang="en-US" dirty="0"/>
              <a:t>https://www.backblaze.com/blog/what-is-an-exabyte/</a:t>
            </a:r>
          </a:p>
          <a:p>
            <a:endParaRPr lang="en-US" dirty="0"/>
          </a:p>
          <a:p>
            <a:r>
              <a:rPr lang="en-US" dirty="0"/>
              <a:t>Weka: https://www.weka.io/learn/cloud-storage/genomics-data-storage/</a:t>
            </a:r>
          </a:p>
          <a:p>
            <a:r>
              <a:rPr lang="en-US" sz="1200" b="1" i="0" kern="1200" dirty="0">
                <a:solidFill>
                  <a:schemeClr val="tx1"/>
                </a:solidFill>
                <a:effectLst/>
                <a:latin typeface="+mn-lt"/>
                <a:ea typeface="+mn-ea"/>
                <a:cs typeface="+mn-cs"/>
              </a:rPr>
              <a:t>Metadata:</a:t>
            </a:r>
            <a:r>
              <a:rPr lang="en-US" sz="1200" b="0" i="0" kern="1200" dirty="0">
                <a:solidFill>
                  <a:schemeClr val="tx1"/>
                </a:solidFill>
                <a:effectLst/>
                <a:latin typeface="+mn-lt"/>
                <a:ea typeface="+mn-ea"/>
                <a:cs typeface="+mn-cs"/>
              </a:rPr>
              <a:t> It’s not enough to just store a genome sequence. Scientists must add their annotations, address gaps in the chain, etc., all of which require additional data.</a:t>
            </a:r>
          </a:p>
          <a:p>
            <a:r>
              <a:rPr lang="en-US" sz="1200" b="1" i="0" kern="1200" dirty="0">
                <a:solidFill>
                  <a:schemeClr val="tx1"/>
                </a:solidFill>
                <a:effectLst/>
                <a:latin typeface="+mn-lt"/>
                <a:ea typeface="+mn-ea"/>
                <a:cs typeface="+mn-cs"/>
              </a:rPr>
              <a:t>Sequencing:</a:t>
            </a:r>
            <a:r>
              <a:rPr lang="en-US" sz="1200" b="0" i="0" kern="1200" dirty="0">
                <a:solidFill>
                  <a:schemeClr val="tx1"/>
                </a:solidFill>
                <a:effectLst/>
                <a:latin typeface="+mn-lt"/>
                <a:ea typeface="+mn-ea"/>
                <a:cs typeface="+mn-cs"/>
              </a:rPr>
              <a:t> Scientists are not simply reading DNA and then typing out the sequences. They are using powerful analytics and sequencing tools to understand gaps or aberrations in the sequence better. This, in turn, generates an exponentially gigantic pool of research data.</a:t>
            </a:r>
          </a:p>
          <a:p>
            <a:r>
              <a:rPr lang="en-US" sz="1200" b="1" i="0" kern="1200" dirty="0">
                <a:solidFill>
                  <a:schemeClr val="tx1"/>
                </a:solidFill>
                <a:effectLst/>
                <a:latin typeface="+mn-lt"/>
                <a:ea typeface="+mn-ea"/>
                <a:cs typeface="+mn-cs"/>
              </a:rPr>
              <a:t>Privacy:</a:t>
            </a:r>
            <a:r>
              <a:rPr lang="en-US" sz="1200" b="0" i="0" kern="1200" dirty="0">
                <a:solidFill>
                  <a:schemeClr val="tx1"/>
                </a:solidFill>
                <a:effectLst/>
                <a:latin typeface="+mn-lt"/>
                <a:ea typeface="+mn-ea"/>
                <a:cs typeface="+mn-cs"/>
              </a:rPr>
              <a:t> We often use the term “human genome” as a generic placeholder… and that’s something that scientists are studying broadly. However, they also research the individual sequences of real people with real health issues. The ethical impact of lost genomic sequence information is profound. Privacy and security controls must be in place for any storage solution.</a:t>
            </a:r>
          </a:p>
          <a:p>
            <a:r>
              <a:rPr lang="en-US" sz="1200" b="1" i="0" kern="1200" dirty="0">
                <a:solidFill>
                  <a:schemeClr val="tx1"/>
                </a:solidFill>
                <a:effectLst/>
                <a:latin typeface="+mn-lt"/>
                <a:ea typeface="+mn-ea"/>
                <a:cs typeface="+mn-cs"/>
              </a:rPr>
              <a:t>Workflows:</a:t>
            </a:r>
            <a:r>
              <a:rPr lang="en-US" sz="1200" b="0" i="0" kern="1200" dirty="0">
                <a:solidFill>
                  <a:schemeClr val="tx1"/>
                </a:solidFill>
                <a:effectLst/>
                <a:latin typeface="+mn-lt"/>
                <a:ea typeface="+mn-ea"/>
                <a:cs typeface="+mn-cs"/>
              </a:rPr>
              <a:t> The processing of genomic data involves parallel processing, retrieval, compression/decompression, and verification processes that run multiple times per day. Storing genomic data means having robust and reliable workflows to handle extensive data.</a:t>
            </a:r>
          </a:p>
          <a:p>
            <a:r>
              <a:rPr lang="en-US" sz="1200" b="1" i="0" kern="1200" dirty="0">
                <a:solidFill>
                  <a:schemeClr val="tx1"/>
                </a:solidFill>
                <a:effectLst/>
                <a:latin typeface="+mn-lt"/>
                <a:ea typeface="+mn-ea"/>
                <a:cs typeface="+mn-cs"/>
              </a:rPr>
              <a:t>Chain of Custody:</a:t>
            </a:r>
            <a:r>
              <a:rPr lang="en-US" sz="1200" b="0" i="0" kern="1200" dirty="0">
                <a:solidFill>
                  <a:schemeClr val="tx1"/>
                </a:solidFill>
                <a:effectLst/>
                <a:latin typeface="+mn-lt"/>
                <a:ea typeface="+mn-ea"/>
                <a:cs typeface="+mn-cs"/>
              </a:rPr>
              <a:t> Accountability is a significant problem when dealing with large data sets where integrity and privacy are necessary concerns. Having a logging and monitoring solution in place to ensure that ownership and activity can be traced ensures that scientists can trust the data they are working with (and track back through that forensic trail as needed).</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314150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FS – Like choosing the best cuts of meat at the butcher.</a:t>
            </a:r>
          </a:p>
          <a:p>
            <a:endParaRPr lang="en-US" dirty="0"/>
          </a:p>
          <a:p>
            <a:r>
              <a:rPr lang="en-US" dirty="0"/>
              <a:t>Comp – Like zipping a file to save space</a:t>
            </a:r>
          </a:p>
          <a:p>
            <a:endParaRPr lang="en-US" dirty="0"/>
          </a:p>
          <a:p>
            <a:r>
              <a:rPr lang="en-US" dirty="0"/>
              <a:t>PCA – Arranging the data into fewer more meaningful components</a:t>
            </a:r>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07126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https://www.weka.io/learn/glossary/file-storage/data-reduction/</a:t>
            </a:r>
          </a:p>
          <a:p>
            <a:endParaRPr lang="en-US" b="1" dirty="0"/>
          </a:p>
          <a:p>
            <a:r>
              <a:rPr lang="en-US" b="1" dirty="0"/>
              <a:t>How to Prevent Overfitting</a:t>
            </a:r>
          </a:p>
          <a:p>
            <a:r>
              <a:rPr lang="en-US" b="1" dirty="0"/>
              <a:t>Use Regularization</a:t>
            </a:r>
            <a:r>
              <a:rPr lang="en-US" dirty="0"/>
              <a:t> (e.g., L1/L2 penalties) to simplify the model.</a:t>
            </a:r>
          </a:p>
          <a:p>
            <a:r>
              <a:rPr lang="en-US" b="1" dirty="0"/>
              <a:t>Increase Data Size</a:t>
            </a:r>
            <a:r>
              <a:rPr lang="en-US" dirty="0"/>
              <a:t> by collecting more diverse examples.</a:t>
            </a:r>
          </a:p>
          <a:p>
            <a:r>
              <a:rPr lang="en-US" b="1" dirty="0"/>
              <a:t>Apply Dimensionality Reduction</a:t>
            </a:r>
            <a:r>
              <a:rPr lang="en-US" dirty="0"/>
              <a:t> to remove redundant features.</a:t>
            </a:r>
          </a:p>
          <a:p>
            <a:r>
              <a:rPr lang="en-US" b="1" dirty="0"/>
              <a:t>Use Dropout</a:t>
            </a:r>
            <a:r>
              <a:rPr lang="en-US" dirty="0"/>
              <a:t> in deep learning to prevent dependency on specific neurons.</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52589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24109-CD42-3C1A-AB01-E36671D36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040FC-DDF7-CB26-957E-91CBCBA2F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83F60-BC9D-6347-CB42-1AF8D7120B1D}"/>
              </a:ext>
            </a:extLst>
          </p:cNvPr>
          <p:cNvSpPr>
            <a:spLocks noGrp="1"/>
          </p:cNvSpPr>
          <p:nvPr>
            <p:ph type="body" idx="1"/>
          </p:nvPr>
        </p:nvSpPr>
        <p:spPr/>
        <p:txBody>
          <a:bodyPr/>
          <a:lstStyle/>
          <a:p>
            <a:r>
              <a:rPr lang="en-US" dirty="0"/>
              <a:t>Pluto Bio - https://pluto.bio/product/compute-and-storage</a:t>
            </a:r>
          </a:p>
          <a:p>
            <a:endParaRPr lang="en-US" dirty="0"/>
          </a:p>
          <a:p>
            <a:r>
              <a:rPr lang="en-US" dirty="0" err="1"/>
              <a:t>Neurosnap</a:t>
            </a:r>
            <a:r>
              <a:rPr lang="en-US" dirty="0"/>
              <a:t> AI - https://neurosnap.ai/service/Kluster</a:t>
            </a:r>
          </a:p>
          <a:p>
            <a:endParaRPr lang="en-US" dirty="0"/>
          </a:p>
          <a:p>
            <a:r>
              <a:rPr lang="en-US" dirty="0"/>
              <a:t>Illumina - https://help.connected.illumina.com/multiomics-software/partek/partek-flow/tutorials/analyzing-cite-seq-data/dimensionality-reduction-and-clustering</a:t>
            </a:r>
          </a:p>
          <a:p>
            <a:endParaRPr lang="en-US" dirty="0"/>
          </a:p>
          <a:p>
            <a:r>
              <a:rPr lang="en-US" dirty="0"/>
              <a:t>Space Tango - https://spacetango.com/</a:t>
            </a:r>
          </a:p>
        </p:txBody>
      </p:sp>
      <p:sp>
        <p:nvSpPr>
          <p:cNvPr id="4" name="Slide Number Placeholder 3">
            <a:extLst>
              <a:ext uri="{FF2B5EF4-FFF2-40B4-BE49-F238E27FC236}">
                <a16:creationId xmlns:a16="http://schemas.microsoft.com/office/drawing/2014/main" id="{FD78CCAC-09C8-FA33-507E-A13208AC4009}"/>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12488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12237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72332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424011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Feature selection methods include filter, wrapper, and embedded techniques. These methods help determine the most relevant features, which can improve model efficiency and reduce overfitting.</a:t>
            </a:r>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242586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6/7/2025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6/7/2025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AE0E-6AE9-1443-80F0-D2F12907B1FB}"/>
              </a:ext>
            </a:extLst>
          </p:cNvPr>
          <p:cNvSpPr>
            <a:spLocks noGrp="1"/>
          </p:cNvSpPr>
          <p:nvPr>
            <p:ph type="ctrTitle"/>
          </p:nvPr>
        </p:nvSpPr>
        <p:spPr>
          <a:xfrm>
            <a:off x="1524000" y="1143000"/>
            <a:ext cx="9144000" cy="2286000"/>
          </a:xfrm>
        </p:spPr>
        <p:txBody>
          <a:bodyPr anchor="b">
            <a:normAutofit/>
          </a:bodyPr>
          <a:lstStyle/>
          <a:p>
            <a:r>
              <a:rPr lang="en-US" sz="4400" dirty="0"/>
              <a:t>Data Processing for Machine Learning: Optimization &amp; regularization</a:t>
            </a:r>
          </a:p>
        </p:txBody>
      </p:sp>
      <p:sp>
        <p:nvSpPr>
          <p:cNvPr id="4" name="Subtitle 3">
            <a:extLst>
              <a:ext uri="{FF2B5EF4-FFF2-40B4-BE49-F238E27FC236}">
                <a16:creationId xmlns:a16="http://schemas.microsoft.com/office/drawing/2014/main" id="{51716785-4A47-A9C7-EE66-745676BA17BC}"/>
              </a:ext>
            </a:extLst>
          </p:cNvPr>
          <p:cNvSpPr>
            <a:spLocks noGrp="1"/>
          </p:cNvSpPr>
          <p:nvPr>
            <p:ph type="subTitle" idx="1"/>
          </p:nvPr>
        </p:nvSpPr>
        <p:spPr>
          <a:xfrm>
            <a:off x="1524000" y="3835198"/>
            <a:ext cx="9144000" cy="683219"/>
          </a:xfrm>
        </p:spPr>
        <p:txBody>
          <a:bodyPr anchor="ctr">
            <a:normAutofit/>
          </a:bodyPr>
          <a:lstStyle/>
          <a:p>
            <a:r>
              <a:rPr lang="en-US" dirty="0"/>
              <a:t>DATA REDUCTION in next-gen sequencing</a:t>
            </a:r>
          </a:p>
        </p:txBody>
      </p:sp>
      <p:sp>
        <p:nvSpPr>
          <p:cNvPr id="5" name="TextBox 4">
            <a:extLst>
              <a:ext uri="{FF2B5EF4-FFF2-40B4-BE49-F238E27FC236}">
                <a16:creationId xmlns:a16="http://schemas.microsoft.com/office/drawing/2014/main" id="{094688BA-2C92-7D71-5C86-A7F035B528E8}"/>
              </a:ext>
            </a:extLst>
          </p:cNvPr>
          <p:cNvSpPr txBox="1"/>
          <p:nvPr/>
        </p:nvSpPr>
        <p:spPr>
          <a:xfrm>
            <a:off x="323849" y="5963335"/>
            <a:ext cx="11382375" cy="646331"/>
          </a:xfrm>
          <a:prstGeom prst="rect">
            <a:avLst/>
          </a:prstGeom>
          <a:noFill/>
        </p:spPr>
        <p:txBody>
          <a:bodyPr wrap="square">
            <a:spAutoFit/>
          </a:bodyPr>
          <a:lstStyle/>
          <a:p>
            <a:pPr algn="ctr"/>
            <a:r>
              <a:rPr lang="en-US" dirty="0">
                <a:solidFill>
                  <a:schemeClr val="bg1">
                    <a:lumMod val="65000"/>
                  </a:schemeClr>
                </a:solidFill>
              </a:rPr>
              <a:t>Fred Garza, Morgan Germany, Emmanual </a:t>
            </a:r>
            <a:r>
              <a:rPr lang="en-US" dirty="0" err="1">
                <a:solidFill>
                  <a:schemeClr val="bg1">
                    <a:lumMod val="65000"/>
                  </a:schemeClr>
                </a:solidFill>
              </a:rPr>
              <a:t>Igwilo</a:t>
            </a:r>
            <a:r>
              <a:rPr lang="en-US" dirty="0">
                <a:solidFill>
                  <a:schemeClr val="bg1">
                    <a:lumMod val="65000"/>
                  </a:schemeClr>
                </a:solidFill>
              </a:rPr>
              <a:t>, Jade Sanchez, Monique Rathnam </a:t>
            </a:r>
          </a:p>
          <a:p>
            <a:pPr algn="ctr"/>
            <a:r>
              <a:rPr lang="en-US" dirty="0">
                <a:solidFill>
                  <a:schemeClr val="bg1">
                    <a:lumMod val="65000"/>
                  </a:schemeClr>
                </a:solidFill>
              </a:rPr>
              <a:t>08-Jun-2025</a:t>
            </a:r>
          </a:p>
        </p:txBody>
      </p:sp>
    </p:spTree>
    <p:extLst>
      <p:ext uri="{BB962C8B-B14F-4D97-AF65-F5344CB8AC3E}">
        <p14:creationId xmlns:p14="http://schemas.microsoft.com/office/powerpoint/2010/main" val="178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bg/>
                                          </p:spTgt>
                                        </p:tgtEl>
                                        <p:attrNameLst>
                                          <p:attrName>style.visibility</p:attrName>
                                        </p:attrNameLst>
                                      </p:cBhvr>
                                      <p:to>
                                        <p:strVal val="visible"/>
                                      </p:to>
                                    </p:set>
                                    <p:animEffect transition="in" filter="fade">
                                      <p:cBhvr>
                                        <p:cTn id="10" dur="1000"/>
                                        <p:tgtEl>
                                          <p:spTgt spid="4">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par>
                                <p:cTn id="16" presetID="10" presetClass="entr" presetSubtype="0" fill="hold" grpId="1" nodeType="withEffect">
                                  <p:stCondLst>
                                    <p:cond delay="250"/>
                                  </p:stCondLst>
                                  <p:iterate>
                                    <p:tmPct val="1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7701-C214-2883-6474-D82D9ECB3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208B5-5D98-D14D-56E4-9683C7BD479C}"/>
              </a:ext>
            </a:extLst>
          </p:cNvPr>
          <p:cNvSpPr>
            <a:spLocks noGrp="1"/>
          </p:cNvSpPr>
          <p:nvPr>
            <p:ph type="title"/>
          </p:nvPr>
        </p:nvSpPr>
        <p:spPr>
          <a:xfrm>
            <a:off x="838200" y="365760"/>
            <a:ext cx="10515600" cy="1325563"/>
          </a:xfrm>
        </p:spPr>
        <p:txBody>
          <a:bodyPr anchor="ctr">
            <a:normAutofit/>
          </a:bodyPr>
          <a:lstStyle/>
          <a:p>
            <a:r>
              <a:rPr lang="en-US" dirty="0"/>
              <a:t>References &amp; credits</a:t>
            </a:r>
          </a:p>
        </p:txBody>
      </p:sp>
      <p:sp>
        <p:nvSpPr>
          <p:cNvPr id="4" name="Content Placeholder 3">
            <a:extLst>
              <a:ext uri="{FF2B5EF4-FFF2-40B4-BE49-F238E27FC236}">
                <a16:creationId xmlns:a16="http://schemas.microsoft.com/office/drawing/2014/main" id="{060E00F4-15E1-2FFB-B70B-751913F36B64}"/>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spTree>
    <p:extLst>
      <p:ext uri="{BB962C8B-B14F-4D97-AF65-F5344CB8AC3E}">
        <p14:creationId xmlns:p14="http://schemas.microsoft.com/office/powerpoint/2010/main" val="2950058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CF48-93D0-23EB-9DC9-CB19412FA63C}"/>
              </a:ext>
            </a:extLst>
          </p:cNvPr>
          <p:cNvSpPr>
            <a:spLocks noGrp="1"/>
          </p:cNvSpPr>
          <p:nvPr>
            <p:ph type="title"/>
          </p:nvPr>
        </p:nvSpPr>
        <p:spPr>
          <a:xfrm>
            <a:off x="838200" y="365760"/>
            <a:ext cx="10515600" cy="1325563"/>
          </a:xfrm>
        </p:spPr>
        <p:txBody>
          <a:bodyPr anchor="ctr">
            <a:normAutofit/>
          </a:bodyPr>
          <a:lstStyle/>
          <a:p>
            <a:r>
              <a:rPr lang="en-US" dirty="0"/>
              <a:t>introduction</a:t>
            </a:r>
          </a:p>
        </p:txBody>
      </p:sp>
      <p:sp>
        <p:nvSpPr>
          <p:cNvPr id="4" name="Content Placeholder 3">
            <a:extLst>
              <a:ext uri="{FF2B5EF4-FFF2-40B4-BE49-F238E27FC236}">
                <a16:creationId xmlns:a16="http://schemas.microsoft.com/office/drawing/2014/main" id="{5F2DFD08-4220-DD69-085D-747C719744EE}"/>
              </a:ext>
            </a:extLst>
          </p:cNvPr>
          <p:cNvSpPr>
            <a:spLocks noGrp="1"/>
          </p:cNvSpPr>
          <p:nvPr>
            <p:ph sz="quarter" idx="15"/>
            <p:extLst>
              <p:ext uri="{E7BDC344-281C-4309-B0C6-D0EE65EED2A8}">
                <p202:designPr xmlns:p202="http://schemas.microsoft.com/office/powerpoint/2020/02/main">
                  <p202:designTagLst>
                    <p202:designTag name="ARCH:1:CLS" val="BulletedText"/>
                  </p202:designTagLst>
                </p202:designPr>
              </p:ext>
            </p:extLst>
          </p:nvPr>
        </p:nvSpPr>
        <p:spPr>
          <a:xfrm>
            <a:off x="838200" y="1790329"/>
            <a:ext cx="7089844" cy="4113054"/>
          </a:xfrm>
        </p:spPr>
        <p:txBody>
          <a:bodyPr>
            <a:normAutofit lnSpcReduction="10000"/>
          </a:bodyPr>
          <a:lstStyle/>
          <a:p>
            <a:pPr marL="285750" indent="-285750">
              <a:buFont typeface="Arial" panose="020B0604020202020204" pitchFamily="34" charset="0"/>
              <a:buChar char="•"/>
            </a:pPr>
            <a:r>
              <a:rPr lang="en-US" dirty="0"/>
              <a:t>In healthcare, as more AI-based agents attempt to tackle the task of next-generation sequencing (NGS). </a:t>
            </a:r>
          </a:p>
          <a:p>
            <a:pPr marL="285750" indent="-285750">
              <a:buFont typeface="Arial" panose="020B0604020202020204" pitchFamily="34" charset="0"/>
              <a:buChar char="•"/>
            </a:pPr>
            <a:r>
              <a:rPr lang="en-US" dirty="0"/>
              <a:t>A single human genome can require 200GB to 1TB of storage.</a:t>
            </a:r>
          </a:p>
          <a:p>
            <a:pPr marL="285750" indent="-285750">
              <a:buFont typeface="Arial" panose="020B0604020202020204" pitchFamily="34" charset="0"/>
              <a:buChar char="•"/>
            </a:pPr>
            <a:r>
              <a:rPr lang="en-US" dirty="0"/>
              <a:t>To store the volume of throughput data needed for genetically sequence every human on the planet.</a:t>
            </a:r>
          </a:p>
          <a:p>
            <a:pPr marL="285750" indent="-285750">
              <a:buFont typeface="Arial" panose="020B0604020202020204" pitchFamily="34" charset="0"/>
              <a:buChar char="•"/>
            </a:pPr>
            <a:r>
              <a:rPr lang="en-US" dirty="0"/>
              <a:t>Large-scale genomic databases demand exabytes of space, making traditional storage inefficient.</a:t>
            </a:r>
          </a:p>
          <a:p>
            <a:pPr marL="285750" indent="-285750">
              <a:buFont typeface="Arial" panose="020B0604020202020204" pitchFamily="34" charset="0"/>
              <a:buChar char="•"/>
            </a:pPr>
            <a:r>
              <a:rPr lang="en-US" dirty="0"/>
              <a:t>Genomic data contains repetitive sequences, but traditional storage methods don’t optimize compression effectively.</a:t>
            </a:r>
          </a:p>
        </p:txBody>
      </p:sp>
      <p:pic>
        <p:nvPicPr>
          <p:cNvPr id="5" name="Picture 4">
            <a:extLst>
              <a:ext uri="{FF2B5EF4-FFF2-40B4-BE49-F238E27FC236}">
                <a16:creationId xmlns:a16="http://schemas.microsoft.com/office/drawing/2014/main" id="{1045480C-C5CE-8D44-7CC8-CD5488AED10F}"/>
              </a:ext>
            </a:extLst>
          </p:cNvPr>
          <p:cNvPicPr>
            <a:picLocks noChangeAspect="1"/>
          </p:cNvPicPr>
          <p:nvPr/>
        </p:nvPicPr>
        <p:blipFill>
          <a:blip r:embed="rId3"/>
          <a:stretch>
            <a:fillRect/>
          </a:stretch>
        </p:blipFill>
        <p:spPr>
          <a:xfrm>
            <a:off x="7928044" y="1557493"/>
            <a:ext cx="3893932" cy="4416251"/>
          </a:xfrm>
          <a:prstGeom prst="rect">
            <a:avLst/>
          </a:prstGeom>
        </p:spPr>
      </p:pic>
    </p:spTree>
    <p:extLst>
      <p:ext uri="{BB962C8B-B14F-4D97-AF65-F5344CB8AC3E}">
        <p14:creationId xmlns:p14="http://schemas.microsoft.com/office/powerpoint/2010/main" val="3065661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FA6-1E80-D6D5-255E-E1FCECF4280D}"/>
              </a:ext>
            </a:extLst>
          </p:cNvPr>
          <p:cNvSpPr>
            <a:spLocks noGrp="1"/>
          </p:cNvSpPr>
          <p:nvPr>
            <p:ph type="title"/>
          </p:nvPr>
        </p:nvSpPr>
        <p:spPr>
          <a:xfrm>
            <a:off x="838200" y="365760"/>
            <a:ext cx="10515600" cy="1325563"/>
          </a:xfrm>
        </p:spPr>
        <p:txBody>
          <a:bodyPr anchor="ctr">
            <a:normAutofit/>
          </a:bodyPr>
          <a:lstStyle/>
          <a:p>
            <a:r>
              <a:rPr lang="en-US" dirty="0"/>
              <a:t>Data Processing for Machine Learning:</a:t>
            </a:r>
            <a:br>
              <a:rPr lang="en-US" dirty="0"/>
            </a:br>
            <a:r>
              <a:rPr lang="en-US" dirty="0"/>
              <a:t>terminology</a:t>
            </a:r>
          </a:p>
        </p:txBody>
      </p:sp>
      <p:sp>
        <p:nvSpPr>
          <p:cNvPr id="4" name="Content Placeholder 3">
            <a:extLst>
              <a:ext uri="{FF2B5EF4-FFF2-40B4-BE49-F238E27FC236}">
                <a16:creationId xmlns:a16="http://schemas.microsoft.com/office/drawing/2014/main" id="{556B059B-4CB2-6FA2-DC45-903C5EE63F80}"/>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pic>
        <p:nvPicPr>
          <p:cNvPr id="8" name="Picture 7">
            <a:extLst>
              <a:ext uri="{FF2B5EF4-FFF2-40B4-BE49-F238E27FC236}">
                <a16:creationId xmlns:a16="http://schemas.microsoft.com/office/drawing/2014/main" id="{056AA92A-E907-736D-1D19-13C5906AED24}"/>
              </a:ext>
            </a:extLst>
          </p:cNvPr>
          <p:cNvPicPr>
            <a:picLocks noChangeAspect="1"/>
          </p:cNvPicPr>
          <p:nvPr/>
        </p:nvPicPr>
        <p:blipFill>
          <a:blip r:embed="rId3"/>
          <a:stretch>
            <a:fillRect/>
          </a:stretch>
        </p:blipFill>
        <p:spPr>
          <a:xfrm>
            <a:off x="382100" y="1896534"/>
            <a:ext cx="4000335" cy="3427300"/>
          </a:xfrm>
          <a:prstGeom prst="rect">
            <a:avLst/>
          </a:prstGeom>
        </p:spPr>
      </p:pic>
    </p:spTree>
    <p:extLst>
      <p:ext uri="{BB962C8B-B14F-4D97-AF65-F5344CB8AC3E}">
        <p14:creationId xmlns:p14="http://schemas.microsoft.com/office/powerpoint/2010/main" val="2834325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2C27-4A75-F804-2CBA-90F4532A7A78}"/>
              </a:ext>
            </a:extLst>
          </p:cNvPr>
          <p:cNvSpPr>
            <a:spLocks noGrp="1"/>
          </p:cNvSpPr>
          <p:nvPr>
            <p:ph type="title"/>
          </p:nvPr>
        </p:nvSpPr>
        <p:spPr>
          <a:xfrm>
            <a:off x="838201" y="448056"/>
            <a:ext cx="6172200" cy="1581912"/>
          </a:xfrm>
        </p:spPr>
        <p:txBody>
          <a:bodyPr anchor="b">
            <a:normAutofit/>
          </a:bodyPr>
          <a:lstStyle/>
          <a:p>
            <a:r>
              <a:rPr lang="en-US" dirty="0"/>
              <a:t>Techniques and approaches</a:t>
            </a:r>
          </a:p>
        </p:txBody>
      </p:sp>
      <p:sp>
        <p:nvSpPr>
          <p:cNvPr id="4" name="Content Placeholder 3">
            <a:extLst>
              <a:ext uri="{FF2B5EF4-FFF2-40B4-BE49-F238E27FC236}">
                <a16:creationId xmlns:a16="http://schemas.microsoft.com/office/drawing/2014/main" id="{C4BE6D5E-4AFE-A822-3A61-C4202FE4DF3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0" y="2257063"/>
            <a:ext cx="4894006" cy="3904906"/>
          </a:xfrm>
        </p:spPr>
        <p:txBody>
          <a:bodyPr>
            <a:normAutofit/>
          </a:bodyPr>
          <a:lstStyle/>
          <a:p>
            <a:pPr lvl="1" indent="0">
              <a:buNone/>
            </a:pPr>
            <a:r>
              <a:rPr lang="en-US" sz="1400" b="1" dirty="0"/>
              <a:t>Feature Selection</a:t>
            </a:r>
          </a:p>
          <a:p>
            <a:pPr lvl="1" indent="0">
              <a:buNone/>
            </a:pPr>
            <a:r>
              <a:rPr lang="en-US" sz="1400" dirty="0"/>
              <a:t>By removing irrelevant or redundant features, AI models focus only on the most important data, improving predictions and reducing overfitting (i.e.; learning too much detail from training sets).</a:t>
            </a:r>
          </a:p>
          <a:p>
            <a:pPr lvl="1" indent="0">
              <a:buNone/>
            </a:pPr>
            <a:r>
              <a:rPr lang="en-US" sz="1400" b="1" dirty="0"/>
              <a:t>Dimensionality Reduction</a:t>
            </a:r>
          </a:p>
          <a:p>
            <a:pPr lvl="1" indent="0">
              <a:buNone/>
            </a:pPr>
            <a:r>
              <a:rPr lang="en-US" sz="1400" dirty="0"/>
              <a:t>This approach attempts to reduce the number of “dimensions,” or aspects/variables, from a data set. </a:t>
            </a:r>
          </a:p>
          <a:p>
            <a:pPr lvl="1" indent="0">
              <a:buNone/>
            </a:pPr>
            <a:r>
              <a:rPr lang="en-US" sz="1400" dirty="0"/>
              <a:t>A spreadsheet with 10,000 rows but only one column is much simpler to process than one with an additional 500 columns of attributes included. This approach can include compression transformations or even the removal of irrelevant attributes for a specific data mining application.</a:t>
            </a:r>
          </a:p>
          <a:p>
            <a:pPr lvl="1" indent="0">
              <a:buNone/>
            </a:pPr>
            <a:endParaRPr lang="en-US" sz="1400" dirty="0"/>
          </a:p>
        </p:txBody>
      </p:sp>
      <p:pic>
        <p:nvPicPr>
          <p:cNvPr id="5" name="Content Placeholder 4" descr="Internet of Things Concept">
            <a:extLst>
              <a:ext uri="{FF2B5EF4-FFF2-40B4-BE49-F238E27FC236}">
                <a16:creationId xmlns:a16="http://schemas.microsoft.com/office/drawing/2014/main" id="{FBA065D6-E1DF-4240-BE93-4C073E7B56F7}"/>
              </a:ext>
            </a:extLst>
          </p:cNvPr>
          <p:cNvPicPr>
            <a:picLocks noGrp="1" noChangeAspect="1"/>
          </p:cNvPicPr>
          <p:nvPr>
            <p:ph type="pic" sz="quarter" idx="10"/>
          </p:nvPr>
        </p:nvPicPr>
        <p:blipFill>
          <a:blip r:embed="rId3"/>
          <a:srcRect l="22890" r="31368" b="1"/>
          <a:stretch>
            <a:fillRect/>
          </a:stretch>
        </p:blipFill>
        <p:spPr>
          <a:xfrm>
            <a:off x="7500938" y="-22225"/>
            <a:ext cx="4714875" cy="6880225"/>
          </a:xfrm>
          <a:noFill/>
        </p:spPr>
      </p:pic>
    </p:spTree>
    <p:extLst>
      <p:ext uri="{BB962C8B-B14F-4D97-AF65-F5344CB8AC3E}">
        <p14:creationId xmlns:p14="http://schemas.microsoft.com/office/powerpoint/2010/main" val="3492605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5C07-39AC-DA1E-B5BC-DB92E4E09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BB4ED-6ED9-D459-324C-9DD46F226D91}"/>
              </a:ext>
            </a:extLst>
          </p:cNvPr>
          <p:cNvSpPr>
            <a:spLocks noGrp="1"/>
          </p:cNvSpPr>
          <p:nvPr>
            <p:ph type="title"/>
          </p:nvPr>
        </p:nvSpPr>
        <p:spPr>
          <a:xfrm>
            <a:off x="838200" y="365760"/>
            <a:ext cx="10515600" cy="1325563"/>
          </a:xfrm>
        </p:spPr>
        <p:txBody>
          <a:bodyPr anchor="ctr">
            <a:normAutofit/>
          </a:bodyPr>
          <a:lstStyle/>
          <a:p>
            <a:r>
              <a:rPr lang="en-US" dirty="0"/>
              <a:t>Real world examples</a:t>
            </a:r>
          </a:p>
        </p:txBody>
      </p:sp>
      <p:sp>
        <p:nvSpPr>
          <p:cNvPr id="4" name="Content Placeholder 3">
            <a:extLst>
              <a:ext uri="{FF2B5EF4-FFF2-40B4-BE49-F238E27FC236}">
                <a16:creationId xmlns:a16="http://schemas.microsoft.com/office/drawing/2014/main" id="{09898572-03F9-9828-7BAC-B626A10BC381}"/>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lnSpcReduction="10000"/>
          </a:bodyPr>
          <a:lstStyle/>
          <a:p>
            <a:pPr marL="285750" indent="-285750">
              <a:lnSpc>
                <a:spcPct val="120000"/>
              </a:lnSpc>
              <a:spcBef>
                <a:spcPts val="1200"/>
              </a:spcBef>
              <a:buFont typeface="Arial" panose="020B0604020202020204" pitchFamily="34" charset="0"/>
              <a:buChar char="•"/>
            </a:pPr>
            <a:r>
              <a:rPr lang="en-US" sz="1400" b="1" dirty="0"/>
              <a:t>Pluto Bio</a:t>
            </a:r>
          </a:p>
          <a:p>
            <a:pPr marL="285750" indent="-285750">
              <a:lnSpc>
                <a:spcPct val="120000"/>
              </a:lnSpc>
              <a:spcBef>
                <a:spcPts val="1200"/>
              </a:spcBef>
              <a:buFont typeface="Arial" panose="020B0604020202020204" pitchFamily="34" charset="0"/>
              <a:buChar char="•"/>
            </a:pPr>
            <a:r>
              <a:rPr lang="en-US" sz="1400" dirty="0"/>
              <a:t>Principal component analysis (PCA) is a commonly used dimensionality reduction technique. PCA reorganizes a dataset into new variables called principal components, which are formed by combining the original variables in a structured way.</a:t>
            </a:r>
          </a:p>
          <a:p>
            <a:pPr marL="285750" indent="-285750">
              <a:lnSpc>
                <a:spcPct val="120000"/>
              </a:lnSpc>
              <a:spcBef>
                <a:spcPts val="1200"/>
              </a:spcBef>
              <a:buFont typeface="Arial" panose="020B0604020202020204" pitchFamily="34" charset="0"/>
              <a:buChar char="•"/>
            </a:pPr>
            <a:r>
              <a:rPr lang="en-US" sz="1400" b="1" dirty="0" err="1"/>
              <a:t>Neurosnap</a:t>
            </a:r>
            <a:r>
              <a:rPr lang="en-US" sz="1400" b="1" dirty="0"/>
              <a:t> AI</a:t>
            </a:r>
          </a:p>
          <a:p>
            <a:pPr marL="285750" lvl="1" indent="-285750">
              <a:buFont typeface="Arial" panose="020B0604020202020204" pitchFamily="34" charset="0"/>
              <a:buChar char="•"/>
            </a:pPr>
            <a:r>
              <a:rPr lang="en-US" sz="1400" dirty="0"/>
              <a:t>Uses PCA as one of many proprietary tools used as a dimensionality reduction technique for genomics and bioinformatics data.</a:t>
            </a:r>
          </a:p>
          <a:p>
            <a:pPr marL="285750" lvl="1" indent="-285750">
              <a:lnSpc>
                <a:spcPct val="110000"/>
              </a:lnSpc>
              <a:buFont typeface="Arial" panose="020B0604020202020204" pitchFamily="34" charset="0"/>
              <a:buChar char="•"/>
            </a:pPr>
            <a:r>
              <a:rPr lang="en-US" sz="1400" b="1" dirty="0"/>
              <a:t>Illumina</a:t>
            </a:r>
          </a:p>
          <a:p>
            <a:pPr marL="285750" lvl="1" indent="-285750">
              <a:buFont typeface="Arial" panose="020B0604020202020204" pitchFamily="34" charset="0"/>
              <a:buChar char="•"/>
            </a:pPr>
            <a:r>
              <a:rPr lang="en-US" sz="1400" dirty="0"/>
              <a:t>Uses PCA as a dimensionality reduction technique for genomics and bioinformatics data.</a:t>
            </a:r>
          </a:p>
          <a:p>
            <a:pPr marL="285750" lvl="1" indent="-285750">
              <a:buFont typeface="Arial" panose="020B0604020202020204" pitchFamily="34" charset="0"/>
              <a:buChar char="•"/>
            </a:pPr>
            <a:r>
              <a:rPr lang="en-US" sz="1400" b="1" dirty="0"/>
              <a:t>Space Tango</a:t>
            </a:r>
          </a:p>
          <a:p>
            <a:pPr marL="285750" lvl="1" indent="-285750">
              <a:buFont typeface="Arial" panose="020B0604020202020204" pitchFamily="34" charset="0"/>
              <a:buChar char="•"/>
            </a:pPr>
            <a:r>
              <a:rPr lang="en-US" sz="1400" dirty="0"/>
              <a:t>Works on biological systems modeling in space, using AI to analyze biomanufacturing and regenerative medicine in microgravity. Applies dimensionality reduction to streamline these complex biological datasets.</a:t>
            </a:r>
          </a:p>
        </p:txBody>
      </p:sp>
      <p:pic>
        <p:nvPicPr>
          <p:cNvPr id="5" name="Content Placeholder 4" descr="Illustration of programming code">
            <a:extLst>
              <a:ext uri="{FF2B5EF4-FFF2-40B4-BE49-F238E27FC236}">
                <a16:creationId xmlns:a16="http://schemas.microsoft.com/office/drawing/2014/main" id="{D64ED175-7B0E-4CF1-B28D-F263E6406769}"/>
              </a:ext>
            </a:extLst>
          </p:cNvPr>
          <p:cNvPicPr>
            <a:picLocks noGrp="1" noChangeAspect="1"/>
          </p:cNvPicPr>
          <p:nvPr>
            <p:ph sz="quarter" idx="15"/>
          </p:nvPr>
        </p:nvPicPr>
        <p:blipFill>
          <a:blip r:embed="rId3"/>
          <a:srcRect l="15300" r="22284" b="-1"/>
          <a:stretch>
            <a:fillRect/>
          </a:stretch>
        </p:blipFill>
        <p:spPr>
          <a:xfrm>
            <a:off x="89785" y="1958748"/>
            <a:ext cx="4385581" cy="3513236"/>
          </a:xfrm>
          <a:noFill/>
        </p:spPr>
      </p:pic>
    </p:spTree>
    <p:extLst>
      <p:ext uri="{BB962C8B-B14F-4D97-AF65-F5344CB8AC3E}">
        <p14:creationId xmlns:p14="http://schemas.microsoft.com/office/powerpoint/2010/main" val="2124942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6DF1-D771-F0BF-BD44-B06AB7600789}"/>
              </a:ext>
            </a:extLst>
          </p:cNvPr>
          <p:cNvSpPr>
            <a:spLocks noGrp="1"/>
          </p:cNvSpPr>
          <p:nvPr>
            <p:ph type="title"/>
          </p:nvPr>
        </p:nvSpPr>
        <p:spPr>
          <a:xfrm>
            <a:off x="838200" y="365760"/>
            <a:ext cx="10515600" cy="1325563"/>
          </a:xfrm>
        </p:spPr>
        <p:txBody>
          <a:bodyPr anchor="ctr">
            <a:normAutofit/>
          </a:bodyPr>
          <a:lstStyle/>
          <a:p>
            <a:r>
              <a:rPr lang="en-US" dirty="0"/>
              <a:t>Tools, libraries &amp; platforms</a:t>
            </a:r>
          </a:p>
        </p:txBody>
      </p:sp>
      <p:pic>
        <p:nvPicPr>
          <p:cNvPr id="5" name="Content Placeholder 4" descr="abstract programm binary code  and colored array cube Database">
            <a:extLst>
              <a:ext uri="{FF2B5EF4-FFF2-40B4-BE49-F238E27FC236}">
                <a16:creationId xmlns:a16="http://schemas.microsoft.com/office/drawing/2014/main" id="{0AC07D80-E426-48A5-AB38-B19C44B382EA}"/>
              </a:ext>
            </a:extLst>
          </p:cNvPr>
          <p:cNvPicPr>
            <a:picLocks noGrp="1" noChangeAspect="1"/>
          </p:cNvPicPr>
          <p:nvPr>
            <p:ph sz="quarter" idx="15"/>
          </p:nvPr>
        </p:nvPicPr>
        <p:blipFill>
          <a:blip r:embed="rId3"/>
          <a:srcRect l="23853" r="1" b="1"/>
          <a:stretch>
            <a:fillRect/>
          </a:stretch>
        </p:blipFill>
        <p:spPr>
          <a:xfrm>
            <a:off x="838200" y="1790329"/>
            <a:ext cx="5134335" cy="4113054"/>
          </a:xfrm>
          <a:noFill/>
        </p:spPr>
      </p:pic>
      <p:sp>
        <p:nvSpPr>
          <p:cNvPr id="4" name="Content Placeholder 3">
            <a:extLst>
              <a:ext uri="{FF2B5EF4-FFF2-40B4-BE49-F238E27FC236}">
                <a16:creationId xmlns:a16="http://schemas.microsoft.com/office/drawing/2014/main" id="{30884497-3402-D94A-E67E-C14E6EB3B5D5}"/>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219464" y="1790329"/>
            <a:ext cx="5134335" cy="4113054"/>
          </a:xfrm>
        </p:spPr>
        <p:txBody>
          <a:bodyPr>
            <a:normAutofit/>
          </a:bodyPr>
          <a:lstStyle/>
          <a:p>
            <a:pPr marL="0" indent="0">
              <a:spcBef>
                <a:spcPts val="2500"/>
              </a:spcBef>
              <a:buNone/>
            </a:pPr>
            <a:r>
              <a:rPr lang="en-US" sz="1000" b="1"/>
              <a:t>Databases</a:t>
            </a:r>
          </a:p>
          <a:p>
            <a:pPr marL="0" lvl="1" indent="0">
              <a:buNone/>
            </a:pPr>
            <a:r>
              <a:rPr lang="en-US" sz="1000"/>
              <a:t>Databases are structured collections of data that can be accessed and managed to retrieve relevant information for analysis.</a:t>
            </a:r>
          </a:p>
          <a:p>
            <a:pPr marL="0" indent="0">
              <a:spcBef>
                <a:spcPts val="2500"/>
              </a:spcBef>
              <a:buNone/>
            </a:pPr>
            <a:r>
              <a:rPr lang="en-US" sz="1000" b="1"/>
              <a:t>Online Repositories</a:t>
            </a:r>
          </a:p>
          <a:p>
            <a:pPr marL="0" lvl="1" indent="0">
              <a:buNone/>
            </a:pPr>
            <a:r>
              <a:rPr lang="en-US" sz="1000"/>
              <a:t>Online repositories provide access to a variety of datasets that are freely available for research and analysis, enhancing data accessibility.</a:t>
            </a:r>
          </a:p>
          <a:p>
            <a:pPr marL="0" indent="0">
              <a:spcBef>
                <a:spcPts val="2500"/>
              </a:spcBef>
              <a:buNone/>
            </a:pPr>
            <a:r>
              <a:rPr lang="en-US" sz="1000" b="1"/>
              <a:t>APIs</a:t>
            </a:r>
          </a:p>
          <a:p>
            <a:pPr marL="0" lvl="1" indent="0">
              <a:buNone/>
            </a:pPr>
            <a:r>
              <a:rPr lang="en-US" sz="1000"/>
              <a:t>APIs allow for the integration and extraction of data from different services, providing a standardized way to access external data.</a:t>
            </a:r>
          </a:p>
          <a:p>
            <a:pPr marL="0" indent="0">
              <a:spcBef>
                <a:spcPts val="2500"/>
              </a:spcBef>
              <a:buNone/>
            </a:pPr>
            <a:r>
              <a:rPr lang="en-US" sz="1000" b="1"/>
              <a:t>Real-Time Data Streams</a:t>
            </a:r>
          </a:p>
          <a:p>
            <a:pPr marL="0" lvl="1" indent="0">
              <a:buNone/>
            </a:pPr>
            <a:r>
              <a:rPr lang="en-US" sz="1000"/>
              <a:t>Real-time data streams provide continuous data flow from various sources, crucial for applications requiring immediate data analysis.</a:t>
            </a:r>
          </a:p>
        </p:txBody>
      </p:sp>
    </p:spTree>
    <p:extLst>
      <p:ext uri="{BB962C8B-B14F-4D97-AF65-F5344CB8AC3E}">
        <p14:creationId xmlns:p14="http://schemas.microsoft.com/office/powerpoint/2010/main" val="357265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B388-56AD-C5C3-3B9F-A3947CCE077D}"/>
              </a:ext>
            </a:extLst>
          </p:cNvPr>
          <p:cNvSpPr>
            <a:spLocks noGrp="1"/>
          </p:cNvSpPr>
          <p:nvPr>
            <p:ph type="title"/>
          </p:nvPr>
        </p:nvSpPr>
        <p:spPr>
          <a:xfrm>
            <a:off x="838201" y="448056"/>
            <a:ext cx="6172200" cy="1581912"/>
          </a:xfrm>
        </p:spPr>
        <p:txBody>
          <a:bodyPr anchor="b">
            <a:normAutofit/>
          </a:bodyPr>
          <a:lstStyle/>
          <a:p>
            <a:r>
              <a:rPr lang="en-US" dirty="0"/>
              <a:t>Challenges &amp; best practices</a:t>
            </a:r>
          </a:p>
        </p:txBody>
      </p:sp>
      <p:sp>
        <p:nvSpPr>
          <p:cNvPr id="4" name="Content Placeholder 3">
            <a:extLst>
              <a:ext uri="{FF2B5EF4-FFF2-40B4-BE49-F238E27FC236}">
                <a16:creationId xmlns:a16="http://schemas.microsoft.com/office/drawing/2014/main" id="{F18829C3-2EA3-8C7B-91CE-8D0447A040F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0" y="2257063"/>
            <a:ext cx="4894006" cy="3904906"/>
          </a:xfrm>
        </p:spPr>
        <p:txBody>
          <a:bodyPr>
            <a:normAutofit/>
          </a:bodyPr>
          <a:lstStyle/>
          <a:p>
            <a:pPr marL="0" indent="0">
              <a:spcBef>
                <a:spcPts val="2500"/>
              </a:spcBef>
              <a:buNone/>
            </a:pPr>
            <a:r>
              <a:rPr lang="en-US" sz="1100" b="1"/>
              <a:t>Dataset Splitting</a:t>
            </a:r>
          </a:p>
          <a:p>
            <a:pPr marL="0" lvl="1" indent="0">
              <a:buNone/>
            </a:pPr>
            <a:r>
              <a:rPr lang="en-US" sz="1100"/>
              <a:t>The dataset is divided into training, validation, and test sets to ensure effective model development.</a:t>
            </a:r>
          </a:p>
          <a:p>
            <a:pPr marL="0" indent="0">
              <a:spcBef>
                <a:spcPts val="2500"/>
              </a:spcBef>
              <a:buNone/>
            </a:pPr>
            <a:r>
              <a:rPr lang="en-US" sz="1100" b="1"/>
              <a:t>Training Set Purpose</a:t>
            </a:r>
          </a:p>
          <a:p>
            <a:pPr marL="0" lvl="1" indent="0">
              <a:buNone/>
            </a:pPr>
            <a:r>
              <a:rPr lang="en-US" sz="1100"/>
              <a:t>The training set is used to fit the model, allowing it to learn from the data provided.</a:t>
            </a:r>
          </a:p>
          <a:p>
            <a:pPr marL="0" indent="0">
              <a:spcBef>
                <a:spcPts val="2500"/>
              </a:spcBef>
              <a:buNone/>
            </a:pPr>
            <a:r>
              <a:rPr lang="en-US" sz="1100" b="1"/>
              <a:t>Validation Set Usage</a:t>
            </a:r>
          </a:p>
          <a:p>
            <a:pPr marL="0" lvl="1" indent="0">
              <a:buNone/>
            </a:pPr>
            <a:r>
              <a:rPr lang="en-US" sz="1100"/>
              <a:t>The validation set is used for fine-tuning the model's parameters to optimize performance.</a:t>
            </a:r>
          </a:p>
          <a:p>
            <a:pPr marL="0" indent="0">
              <a:spcBef>
                <a:spcPts val="2500"/>
              </a:spcBef>
              <a:buNone/>
            </a:pPr>
            <a:r>
              <a:rPr lang="en-US" sz="1100" b="1"/>
              <a:t>Test Set Evaluation</a:t>
            </a:r>
          </a:p>
          <a:p>
            <a:pPr marL="0" lvl="1" indent="0">
              <a:buNone/>
            </a:pPr>
            <a:r>
              <a:rPr lang="en-US" sz="1100"/>
              <a:t>The test set is used to evaluate the model's performance on unseen data, ensuring its generalization.</a:t>
            </a:r>
          </a:p>
        </p:txBody>
      </p:sp>
      <p:pic>
        <p:nvPicPr>
          <p:cNvPr id="5" name="Content Placeholder 4" descr="Financial graphs on a dark display">
            <a:extLst>
              <a:ext uri="{FF2B5EF4-FFF2-40B4-BE49-F238E27FC236}">
                <a16:creationId xmlns:a16="http://schemas.microsoft.com/office/drawing/2014/main" id="{2B88382A-BC95-47A9-842B-13F344262B5F}"/>
              </a:ext>
            </a:extLst>
          </p:cNvPr>
          <p:cNvPicPr>
            <a:picLocks noGrp="1" noChangeAspect="1"/>
          </p:cNvPicPr>
          <p:nvPr>
            <p:ph type="pic" sz="quarter" idx="10"/>
          </p:nvPr>
        </p:nvPicPr>
        <p:blipFill>
          <a:blip r:embed="rId3"/>
          <a:srcRect l="25938" r="31232"/>
          <a:stretch>
            <a:fillRect/>
          </a:stretch>
        </p:blipFill>
        <p:spPr>
          <a:xfrm>
            <a:off x="7500938" y="-22225"/>
            <a:ext cx="4714875" cy="6880225"/>
          </a:xfrm>
          <a:noFill/>
        </p:spPr>
      </p:pic>
    </p:spTree>
    <p:extLst>
      <p:ext uri="{BB962C8B-B14F-4D97-AF65-F5344CB8AC3E}">
        <p14:creationId xmlns:p14="http://schemas.microsoft.com/office/powerpoint/2010/main" val="99384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DF2-7920-BD0E-5FFD-0B93165BAB1D}"/>
              </a:ext>
            </a:extLst>
          </p:cNvPr>
          <p:cNvSpPr>
            <a:spLocks noGrp="1"/>
          </p:cNvSpPr>
          <p:nvPr>
            <p:ph type="title"/>
          </p:nvPr>
        </p:nvSpPr>
        <p:spPr>
          <a:xfrm>
            <a:off x="5242425" y="466344"/>
            <a:ext cx="6241651" cy="1710354"/>
          </a:xfrm>
        </p:spPr>
        <p:txBody>
          <a:bodyPr anchor="ctr">
            <a:normAutofit/>
          </a:bodyPr>
          <a:lstStyle/>
          <a:p>
            <a:r>
              <a:rPr lang="en-US" dirty="0"/>
              <a:t>Emerging trends / research direction</a:t>
            </a:r>
          </a:p>
        </p:txBody>
      </p:sp>
      <p:pic>
        <p:nvPicPr>
          <p:cNvPr id="5" name="Content Placeholder 4" descr="3d illustration">
            <a:extLst>
              <a:ext uri="{FF2B5EF4-FFF2-40B4-BE49-F238E27FC236}">
                <a16:creationId xmlns:a16="http://schemas.microsoft.com/office/drawing/2014/main" id="{EB435818-7DE4-4293-A86A-0049F4C37E35}"/>
              </a:ext>
            </a:extLst>
          </p:cNvPr>
          <p:cNvPicPr>
            <a:picLocks noGrp="1" noChangeAspect="1"/>
          </p:cNvPicPr>
          <p:nvPr>
            <p:ph type="pic" sz="quarter" idx="10"/>
          </p:nvPr>
        </p:nvPicPr>
        <p:blipFill>
          <a:blip r:embed="rId3"/>
          <a:srcRect l="11631" r="25846"/>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D270113E-32BF-10EB-84EF-DFE4CF1B0E3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a:bodyPr>
          <a:lstStyle/>
          <a:p>
            <a:pPr marL="0" indent="0">
              <a:spcBef>
                <a:spcPts val="2500"/>
              </a:spcBef>
              <a:buNone/>
            </a:pPr>
            <a:r>
              <a:rPr lang="en-US" sz="1400" b="1"/>
              <a:t>Methods for Missing Values</a:t>
            </a:r>
          </a:p>
          <a:p>
            <a:pPr marL="0" lvl="1" indent="0">
              <a:buNone/>
            </a:pPr>
            <a:r>
              <a:rPr lang="en-US" sz="1400"/>
              <a:t>Missing values can be handled through various methods such as imputation, removal, or selecting algorithms that handle them effectively.</a:t>
            </a:r>
          </a:p>
          <a:p>
            <a:pPr marL="0" indent="0">
              <a:spcBef>
                <a:spcPts val="2500"/>
              </a:spcBef>
              <a:buNone/>
            </a:pPr>
            <a:r>
              <a:rPr lang="en-US" sz="1400" b="1"/>
              <a:t>Impact of Outliers</a:t>
            </a:r>
          </a:p>
          <a:p>
            <a:pPr marL="0" lvl="1" indent="0">
              <a:buNone/>
            </a:pPr>
            <a:r>
              <a:rPr lang="en-US" sz="1400"/>
              <a:t>Outliers can significantly skew data results, leading to inaccurate conclusions, highlighting the need for careful identification and management.</a:t>
            </a:r>
          </a:p>
          <a:p>
            <a:pPr marL="0" indent="0">
              <a:spcBef>
                <a:spcPts val="2500"/>
              </a:spcBef>
              <a:buNone/>
            </a:pPr>
            <a:r>
              <a:rPr lang="en-US" sz="1400" b="1"/>
              <a:t>Ensuring Data Integrity</a:t>
            </a:r>
          </a:p>
          <a:p>
            <a:pPr marL="0" lvl="1" indent="0">
              <a:buNone/>
            </a:pPr>
            <a:r>
              <a:rPr lang="en-US" sz="1400"/>
              <a:t>Identifying and addressing missing values and outliers is essential for maintaining the integrity and reliability of data analysis.</a:t>
            </a:r>
          </a:p>
        </p:txBody>
      </p:sp>
    </p:spTree>
    <p:extLst>
      <p:ext uri="{BB962C8B-B14F-4D97-AF65-F5344CB8AC3E}">
        <p14:creationId xmlns:p14="http://schemas.microsoft.com/office/powerpoint/2010/main" val="3742681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8FBD-AA4D-D928-D340-BF4979C79007}"/>
              </a:ext>
            </a:extLst>
          </p:cNvPr>
          <p:cNvSpPr>
            <a:spLocks noGrp="1"/>
          </p:cNvSpPr>
          <p:nvPr>
            <p:ph type="title"/>
          </p:nvPr>
        </p:nvSpPr>
        <p:spPr>
          <a:xfrm>
            <a:off x="5242425" y="466344"/>
            <a:ext cx="6241651" cy="1710354"/>
          </a:xfrm>
        </p:spPr>
        <p:txBody>
          <a:bodyPr anchor="ctr">
            <a:normAutofit/>
          </a:bodyPr>
          <a:lstStyle/>
          <a:p>
            <a:r>
              <a:rPr lang="en-US" dirty="0"/>
              <a:t>Summary &amp; takeaways</a:t>
            </a:r>
          </a:p>
        </p:txBody>
      </p:sp>
      <p:pic>
        <p:nvPicPr>
          <p:cNvPr id="5" name="Content Placeholder 4" descr="Woman showing Earth and network hologram by using the user interface technology.">
            <a:extLst>
              <a:ext uri="{FF2B5EF4-FFF2-40B4-BE49-F238E27FC236}">
                <a16:creationId xmlns:a16="http://schemas.microsoft.com/office/drawing/2014/main" id="{43B0C86E-A65E-4CB9-AC39-844418E0934A}"/>
              </a:ext>
            </a:extLst>
          </p:cNvPr>
          <p:cNvPicPr>
            <a:picLocks noGrp="1" noChangeAspect="1"/>
          </p:cNvPicPr>
          <p:nvPr>
            <p:ph type="pic" sz="quarter" idx="10"/>
          </p:nvPr>
        </p:nvPicPr>
        <p:blipFill>
          <a:blip r:embed="rId3"/>
          <a:srcRect l="24907" r="39924"/>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80092585-EADD-DD06-2239-952B322F3DB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a:bodyPr>
          <a:lstStyle/>
          <a:p>
            <a:pPr marL="0" indent="0">
              <a:spcBef>
                <a:spcPts val="2500"/>
              </a:spcBef>
              <a:buNone/>
            </a:pPr>
            <a:r>
              <a:rPr lang="en-US" sz="1400" b="1"/>
              <a:t>Filter Methods</a:t>
            </a:r>
          </a:p>
          <a:p>
            <a:pPr marL="0" lvl="1" indent="0">
              <a:buNone/>
            </a:pPr>
            <a:r>
              <a:rPr lang="en-US" sz="1400"/>
              <a:t>Filter methods assess the relevance of features based on statistical measures. They are independent of the model and are often fast.</a:t>
            </a:r>
          </a:p>
          <a:p>
            <a:pPr marL="0" indent="0">
              <a:spcBef>
                <a:spcPts val="2500"/>
              </a:spcBef>
              <a:buNone/>
            </a:pPr>
            <a:r>
              <a:rPr lang="en-US" sz="1400" b="1"/>
              <a:t>Wrapper Methods</a:t>
            </a:r>
          </a:p>
          <a:p>
            <a:pPr marL="0" lvl="1" indent="0">
              <a:buNone/>
            </a:pPr>
            <a:r>
              <a:rPr lang="en-US" sz="1400"/>
              <a:t>Wrapper methods evaluate feature subsets based on model performance. They tend to be more computationally intensive but can yield better results.</a:t>
            </a:r>
          </a:p>
          <a:p>
            <a:pPr marL="0" indent="0">
              <a:spcBef>
                <a:spcPts val="2500"/>
              </a:spcBef>
              <a:buNone/>
            </a:pPr>
            <a:r>
              <a:rPr lang="en-US" sz="1400" b="1"/>
              <a:t>Embedded Methods</a:t>
            </a:r>
          </a:p>
          <a:p>
            <a:pPr marL="0" lvl="1" indent="0">
              <a:buNone/>
            </a:pPr>
            <a:r>
              <a:rPr lang="en-US" sz="1400"/>
              <a:t>Embedded methods perform feature selection as part of the model training process, balancing efficiency and performance.</a:t>
            </a:r>
          </a:p>
        </p:txBody>
      </p:sp>
    </p:spTree>
    <p:extLst>
      <p:ext uri="{BB962C8B-B14F-4D97-AF65-F5344CB8AC3E}">
        <p14:creationId xmlns:p14="http://schemas.microsoft.com/office/powerpoint/2010/main" val="310889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550</TotalTime>
  <Words>1297</Words>
  <Application>Microsoft Office PowerPoint</Application>
  <PresentationFormat>Widescreen</PresentationFormat>
  <Paragraphs>119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Custom</vt:lpstr>
      <vt:lpstr>Data Processing for Machine Learning: Optimization &amp; regularization</vt:lpstr>
      <vt:lpstr>introduction</vt:lpstr>
      <vt:lpstr>Data Processing for Machine Learning: terminology</vt:lpstr>
      <vt:lpstr>Techniques and approaches</vt:lpstr>
      <vt:lpstr>Real world examples</vt:lpstr>
      <vt:lpstr>Tools, libraries &amp; platforms</vt:lpstr>
      <vt:lpstr>Challenges &amp; best practices</vt:lpstr>
      <vt:lpstr>Emerging trends / research direction</vt:lpstr>
      <vt:lpstr>Summary &amp; takeaways</vt:lpstr>
      <vt:lpstr>References &amp;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Fred Garza</dc:creator>
  <cp:lastModifiedBy>Fred Garza</cp:lastModifiedBy>
  <cp:revision>3</cp:revision>
  <dcterms:created xsi:type="dcterms:W3CDTF">2025-06-08T03:55:29Z</dcterms:created>
  <dcterms:modified xsi:type="dcterms:W3CDTF">2025-06-08T13:10:43Z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