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81" r:id="rId5"/>
    <p:sldId id="261" r:id="rId6"/>
    <p:sldId id="279" r:id="rId7"/>
    <p:sldId id="277" r:id="rId8"/>
    <p:sldId id="265" r:id="rId9"/>
    <p:sldId id="293" r:id="rId10"/>
    <p:sldId id="294" r:id="rId11"/>
    <p:sldId id="295" r:id="rId12"/>
    <p:sldId id="280" r:id="rId13"/>
    <p:sldId id="266" r:id="rId14"/>
    <p:sldId id="2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9AC35-E420-43E1-91F1-A519A48D6930}" v="37" dt="2025-06-30T18:25:15.83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1762" autoAdjust="0"/>
  </p:normalViewPr>
  <p:slideViewPr>
    <p:cSldViewPr snapToGrid="0">
      <p:cViewPr varScale="1">
        <p:scale>
          <a:sx n="120" d="100"/>
          <a:sy n="120" d="100"/>
        </p:scale>
        <p:origin x="1736" y="296"/>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FAB9AC35-E420-43E1-91F1-A519A48D6930}"/>
    <pc:docChg chg="undo custSel addSld delSld modSld sldOrd">
      <pc:chgData name="Alfredo Garza" userId="e63e6a9df3c3cfcc" providerId="LiveId" clId="{FAB9AC35-E420-43E1-91F1-A519A48D6930}" dt="2025-06-30T18:25:07.897" v="1523" actId="20577"/>
      <pc:docMkLst>
        <pc:docMk/>
      </pc:docMkLst>
      <pc:sldChg chg="modSp mod modNotesTx">
        <pc:chgData name="Alfredo Garza" userId="e63e6a9df3c3cfcc" providerId="LiveId" clId="{FAB9AC35-E420-43E1-91F1-A519A48D6930}" dt="2025-06-30T17:14:53.719" v="101" actId="20577"/>
        <pc:sldMkLst>
          <pc:docMk/>
          <pc:sldMk cId="3666674671" sldId="261"/>
        </pc:sldMkLst>
        <pc:spChg chg="mod">
          <ac:chgData name="Alfredo Garza" userId="e63e6a9df3c3cfcc" providerId="LiveId" clId="{FAB9AC35-E420-43E1-91F1-A519A48D6930}" dt="2025-06-30T17:11:29.202" v="67" actId="20577"/>
          <ac:spMkLst>
            <pc:docMk/>
            <pc:sldMk cId="3666674671" sldId="261"/>
            <ac:spMk id="3" creationId="{A6A33159-D030-2F82-A142-F75940728319}"/>
          </ac:spMkLst>
        </pc:spChg>
      </pc:sldChg>
      <pc:sldChg chg="addSp delSp modSp mod ord">
        <pc:chgData name="Alfredo Garza" userId="e63e6a9df3c3cfcc" providerId="LiveId" clId="{FAB9AC35-E420-43E1-91F1-A519A48D6930}" dt="2025-06-30T18:14:11.169" v="1477" actId="113"/>
        <pc:sldMkLst>
          <pc:docMk/>
          <pc:sldMk cId="729609147" sldId="265"/>
        </pc:sldMkLst>
        <pc:spChg chg="mod">
          <ac:chgData name="Alfredo Garza" userId="e63e6a9df3c3cfcc" providerId="LiveId" clId="{FAB9AC35-E420-43E1-91F1-A519A48D6930}" dt="2025-06-30T17:39:13.516" v="481" actId="20577"/>
          <ac:spMkLst>
            <pc:docMk/>
            <pc:sldMk cId="729609147" sldId="265"/>
            <ac:spMk id="2" creationId="{314C27C8-165C-5513-DB4B-9D840097C545}"/>
          </ac:spMkLst>
        </pc:spChg>
        <pc:spChg chg="del">
          <ac:chgData name="Alfredo Garza" userId="e63e6a9df3c3cfcc" providerId="LiveId" clId="{FAB9AC35-E420-43E1-91F1-A519A48D6930}" dt="2025-06-30T17:41:17.934" v="510" actId="478"/>
          <ac:spMkLst>
            <pc:docMk/>
            <pc:sldMk cId="729609147" sldId="265"/>
            <ac:spMk id="4" creationId="{83302BFD-960F-CBB3-E984-CDC12813A10C}"/>
          </ac:spMkLst>
        </pc:spChg>
        <pc:spChg chg="add del mod">
          <ac:chgData name="Alfredo Garza" userId="e63e6a9df3c3cfcc" providerId="LiveId" clId="{FAB9AC35-E420-43E1-91F1-A519A48D6930}" dt="2025-06-30T17:41:23.333" v="511" actId="478"/>
          <ac:spMkLst>
            <pc:docMk/>
            <pc:sldMk cId="729609147" sldId="265"/>
            <ac:spMk id="6" creationId="{77FDA375-64C3-C15C-BBDD-A615C08A1EEC}"/>
          </ac:spMkLst>
        </pc:spChg>
        <pc:spChg chg="mod">
          <ac:chgData name="Alfredo Garza" userId="e63e6a9df3c3cfcc" providerId="LiveId" clId="{FAB9AC35-E420-43E1-91F1-A519A48D6930}" dt="2025-06-30T18:14:11.169" v="1477" actId="113"/>
          <ac:spMkLst>
            <pc:docMk/>
            <pc:sldMk cId="729609147" sldId="265"/>
            <ac:spMk id="52" creationId="{F2CCE123-860F-8623-781F-12CEA66980F5}"/>
          </ac:spMkLst>
        </pc:spChg>
      </pc:sldChg>
      <pc:sldChg chg="addSp delSp modSp mod ord">
        <pc:chgData name="Alfredo Garza" userId="e63e6a9df3c3cfcc" providerId="LiveId" clId="{FAB9AC35-E420-43E1-91F1-A519A48D6930}" dt="2025-06-30T18:19:22.581" v="1484"/>
        <pc:sldMkLst>
          <pc:docMk/>
          <pc:sldMk cId="643777997" sldId="266"/>
        </pc:sldMkLst>
        <pc:spChg chg="mod">
          <ac:chgData name="Alfredo Garza" userId="e63e6a9df3c3cfcc" providerId="LiveId" clId="{FAB9AC35-E420-43E1-91F1-A519A48D6930}" dt="2025-06-30T18:06:39.382" v="1382" actId="20577"/>
          <ac:spMkLst>
            <pc:docMk/>
            <pc:sldMk cId="643777997" sldId="266"/>
            <ac:spMk id="2" creationId="{5D030A76-B788-B363-104E-266B7C7F7208}"/>
          </ac:spMkLst>
        </pc:spChg>
        <pc:spChg chg="mod">
          <ac:chgData name="Alfredo Garza" userId="e63e6a9df3c3cfcc" providerId="LiveId" clId="{FAB9AC35-E420-43E1-91F1-A519A48D6930}" dt="2025-06-30T18:19:22.581" v="1484"/>
          <ac:spMkLst>
            <pc:docMk/>
            <pc:sldMk cId="643777997" sldId="266"/>
            <ac:spMk id="3" creationId="{05948542-FCE1-3AE6-C6C9-17975609DF70}"/>
          </ac:spMkLst>
        </pc:spChg>
        <pc:spChg chg="del">
          <ac:chgData name="Alfredo Garza" userId="e63e6a9df3c3cfcc" providerId="LiveId" clId="{FAB9AC35-E420-43E1-91F1-A519A48D6930}" dt="2025-06-30T18:07:56.609" v="1398" actId="478"/>
          <ac:spMkLst>
            <pc:docMk/>
            <pc:sldMk cId="643777997" sldId="266"/>
            <ac:spMk id="4" creationId="{3EE67564-0457-E486-97D0-8109D2C97B3F}"/>
          </ac:spMkLst>
        </pc:spChg>
        <pc:spChg chg="add del mod">
          <ac:chgData name="Alfredo Garza" userId="e63e6a9df3c3cfcc" providerId="LiveId" clId="{FAB9AC35-E420-43E1-91F1-A519A48D6930}" dt="2025-06-30T18:07:59.341" v="1399" actId="478"/>
          <ac:spMkLst>
            <pc:docMk/>
            <pc:sldMk cId="643777997" sldId="266"/>
            <ac:spMk id="7" creationId="{18F70F0A-BBC9-F00D-8A7C-59CADBFB2E9B}"/>
          </ac:spMkLst>
        </pc:spChg>
      </pc:sldChg>
      <pc:sldChg chg="del">
        <pc:chgData name="Alfredo Garza" userId="e63e6a9df3c3cfcc" providerId="LiveId" clId="{FAB9AC35-E420-43E1-91F1-A519A48D6930}" dt="2025-06-30T18:13:21.189" v="1474" actId="47"/>
        <pc:sldMkLst>
          <pc:docMk/>
          <pc:sldMk cId="4259977132" sldId="268"/>
        </pc:sldMkLst>
      </pc:sldChg>
      <pc:sldChg chg="del">
        <pc:chgData name="Alfredo Garza" userId="e63e6a9df3c3cfcc" providerId="LiveId" clId="{FAB9AC35-E420-43E1-91F1-A519A48D6930}" dt="2025-06-30T18:13:21.189" v="1474" actId="47"/>
        <pc:sldMkLst>
          <pc:docMk/>
          <pc:sldMk cId="1679936628" sldId="273"/>
        </pc:sldMkLst>
      </pc:sldChg>
      <pc:sldChg chg="modSp mod ord modNotesTx">
        <pc:chgData name="Alfredo Garza" userId="e63e6a9df3c3cfcc" providerId="LiveId" clId="{FAB9AC35-E420-43E1-91F1-A519A48D6930}" dt="2025-06-30T17:38:31.358" v="471" actId="20577"/>
        <pc:sldMkLst>
          <pc:docMk/>
          <pc:sldMk cId="1649597717" sldId="277"/>
        </pc:sldMkLst>
        <pc:spChg chg="mod">
          <ac:chgData name="Alfredo Garza" userId="e63e6a9df3c3cfcc" providerId="LiveId" clId="{FAB9AC35-E420-43E1-91F1-A519A48D6930}" dt="2025-06-30T17:27:22.513" v="264" actId="20577"/>
          <ac:spMkLst>
            <pc:docMk/>
            <pc:sldMk cId="1649597717" sldId="277"/>
            <ac:spMk id="2" creationId="{338A15DE-D135-0710-9984-A0A55E960CB0}"/>
          </ac:spMkLst>
        </pc:spChg>
        <pc:spChg chg="mod">
          <ac:chgData name="Alfredo Garza" userId="e63e6a9df3c3cfcc" providerId="LiveId" clId="{FAB9AC35-E420-43E1-91F1-A519A48D6930}" dt="2025-06-30T17:38:31.358" v="471" actId="20577"/>
          <ac:spMkLst>
            <pc:docMk/>
            <pc:sldMk cId="1649597717" sldId="277"/>
            <ac:spMk id="3" creationId="{ECC8AA23-D8D0-93BE-5C5F-103A750B0D2F}"/>
          </ac:spMkLst>
        </pc:spChg>
      </pc:sldChg>
      <pc:sldChg chg="del">
        <pc:chgData name="Alfredo Garza" userId="e63e6a9df3c3cfcc" providerId="LiveId" clId="{FAB9AC35-E420-43E1-91F1-A519A48D6930}" dt="2025-06-30T18:13:21.189" v="1474" actId="47"/>
        <pc:sldMkLst>
          <pc:docMk/>
          <pc:sldMk cId="3930438526" sldId="278"/>
        </pc:sldMkLst>
      </pc:sldChg>
      <pc:sldChg chg="modSp mod ord modNotesTx">
        <pc:chgData name="Alfredo Garza" userId="e63e6a9df3c3cfcc" providerId="LiveId" clId="{FAB9AC35-E420-43E1-91F1-A519A48D6930}" dt="2025-06-30T17:19:27.568" v="239" actId="20577"/>
        <pc:sldMkLst>
          <pc:docMk/>
          <pc:sldMk cId="2243159397" sldId="279"/>
        </pc:sldMkLst>
        <pc:spChg chg="mod">
          <ac:chgData name="Alfredo Garza" userId="e63e6a9df3c3cfcc" providerId="LiveId" clId="{FAB9AC35-E420-43E1-91F1-A519A48D6930}" dt="2025-06-30T17:16:40.276" v="129" actId="20577"/>
          <ac:spMkLst>
            <pc:docMk/>
            <pc:sldMk cId="2243159397" sldId="279"/>
            <ac:spMk id="2" creationId="{47A9874B-BCA9-8420-1595-EDD1865A099A}"/>
          </ac:spMkLst>
        </pc:spChg>
        <pc:spChg chg="mod">
          <ac:chgData name="Alfredo Garza" userId="e63e6a9df3c3cfcc" providerId="LiveId" clId="{FAB9AC35-E420-43E1-91F1-A519A48D6930}" dt="2025-06-30T17:18:54.684" v="201" actId="20577"/>
          <ac:spMkLst>
            <pc:docMk/>
            <pc:sldMk cId="2243159397" sldId="279"/>
            <ac:spMk id="3" creationId="{68A5FD2B-E3E5-1C2B-0151-21F216B14A33}"/>
          </ac:spMkLst>
        </pc:spChg>
        <pc:spChg chg="mod">
          <ac:chgData name="Alfredo Garza" userId="e63e6a9df3c3cfcc" providerId="LiveId" clId="{FAB9AC35-E420-43E1-91F1-A519A48D6930}" dt="2025-06-30T17:19:27.568" v="239" actId="20577"/>
          <ac:spMkLst>
            <pc:docMk/>
            <pc:sldMk cId="2243159397" sldId="279"/>
            <ac:spMk id="4" creationId="{ACFBB810-3430-2C29-1AA0-9744AA0A1AA3}"/>
          </ac:spMkLst>
        </pc:spChg>
      </pc:sldChg>
      <pc:sldChg chg="modSp mod ord">
        <pc:chgData name="Alfredo Garza" userId="e63e6a9df3c3cfcc" providerId="LiveId" clId="{FAB9AC35-E420-43E1-91F1-A519A48D6930}" dt="2025-06-30T18:06:08.586" v="1372" actId="207"/>
        <pc:sldMkLst>
          <pc:docMk/>
          <pc:sldMk cId="467869221" sldId="280"/>
        </pc:sldMkLst>
        <pc:spChg chg="mod">
          <ac:chgData name="Alfredo Garza" userId="e63e6a9df3c3cfcc" providerId="LiveId" clId="{FAB9AC35-E420-43E1-91F1-A519A48D6930}" dt="2025-06-30T18:06:08.586" v="1372" actId="207"/>
          <ac:spMkLst>
            <pc:docMk/>
            <pc:sldMk cId="467869221" sldId="280"/>
            <ac:spMk id="3" creationId="{B2F3FA79-DE26-1F2A-0CF7-5671B73C8B6F}"/>
          </ac:spMkLst>
        </pc:spChg>
      </pc:sldChg>
      <pc:sldChg chg="del">
        <pc:chgData name="Alfredo Garza" userId="e63e6a9df3c3cfcc" providerId="LiveId" clId="{FAB9AC35-E420-43E1-91F1-A519A48D6930}" dt="2025-06-30T18:13:30.529" v="1475" actId="2696"/>
        <pc:sldMkLst>
          <pc:docMk/>
          <pc:sldMk cId="2184472291" sldId="282"/>
        </pc:sldMkLst>
      </pc:sldChg>
      <pc:sldChg chg="modSp mod ord">
        <pc:chgData name="Alfredo Garza" userId="e63e6a9df3c3cfcc" providerId="LiveId" clId="{FAB9AC35-E420-43E1-91F1-A519A48D6930}" dt="2025-06-30T18:13:16.880" v="1473"/>
        <pc:sldMkLst>
          <pc:docMk/>
          <pc:sldMk cId="4233691277" sldId="292"/>
        </pc:sldMkLst>
        <pc:spChg chg="mod">
          <ac:chgData name="Alfredo Garza" userId="e63e6a9df3c3cfcc" providerId="LiveId" clId="{FAB9AC35-E420-43E1-91F1-A519A48D6930}" dt="2025-06-30T18:11:00.150" v="1459" actId="20577"/>
          <ac:spMkLst>
            <pc:docMk/>
            <pc:sldMk cId="4233691277" sldId="292"/>
            <ac:spMk id="2" creationId="{9760FE33-53A6-E75A-9BA0-8B7B1BFDD51E}"/>
          </ac:spMkLst>
        </pc:spChg>
        <pc:graphicFrameChg chg="mod modGraphic">
          <ac:chgData name="Alfredo Garza" userId="e63e6a9df3c3cfcc" providerId="LiveId" clId="{FAB9AC35-E420-43E1-91F1-A519A48D6930}" dt="2025-06-30T18:13:04.991" v="1471" actId="20577"/>
          <ac:graphicFrameMkLst>
            <pc:docMk/>
            <pc:sldMk cId="4233691277" sldId="292"/>
            <ac:graphicFrameMk id="12" creationId="{CB65501E-A327-D358-9D08-A3694677266E}"/>
          </ac:graphicFrameMkLst>
        </pc:graphicFrameChg>
      </pc:sldChg>
      <pc:sldChg chg="modSp add mod">
        <pc:chgData name="Alfredo Garza" userId="e63e6a9df3c3cfcc" providerId="LiveId" clId="{FAB9AC35-E420-43E1-91F1-A519A48D6930}" dt="2025-06-30T17:51:20.619" v="900" actId="113"/>
        <pc:sldMkLst>
          <pc:docMk/>
          <pc:sldMk cId="3401896985" sldId="293"/>
        </pc:sldMkLst>
        <pc:spChg chg="mod">
          <ac:chgData name="Alfredo Garza" userId="e63e6a9df3c3cfcc" providerId="LiveId" clId="{FAB9AC35-E420-43E1-91F1-A519A48D6930}" dt="2025-06-30T17:47:30.245" v="855" actId="20577"/>
          <ac:spMkLst>
            <pc:docMk/>
            <pc:sldMk cId="3401896985" sldId="293"/>
            <ac:spMk id="2" creationId="{5ED8AA9B-B29D-E2AD-08CE-9F00BC516CAE}"/>
          </ac:spMkLst>
        </pc:spChg>
        <pc:spChg chg="mod">
          <ac:chgData name="Alfredo Garza" userId="e63e6a9df3c3cfcc" providerId="LiveId" clId="{FAB9AC35-E420-43E1-91F1-A519A48D6930}" dt="2025-06-30T17:51:20.619" v="900" actId="113"/>
          <ac:spMkLst>
            <pc:docMk/>
            <pc:sldMk cId="3401896985" sldId="293"/>
            <ac:spMk id="52" creationId="{BCAE6148-3C76-4BA8-7A69-B70950F3739E}"/>
          </ac:spMkLst>
        </pc:spChg>
      </pc:sldChg>
      <pc:sldChg chg="addSp modSp add mod">
        <pc:chgData name="Alfredo Garza" userId="e63e6a9df3c3cfcc" providerId="LiveId" clId="{FAB9AC35-E420-43E1-91F1-A519A48D6930}" dt="2025-06-30T18:25:07.897" v="1523" actId="20577"/>
        <pc:sldMkLst>
          <pc:docMk/>
          <pc:sldMk cId="1366539925" sldId="294"/>
        </pc:sldMkLst>
        <pc:spChg chg="mod">
          <ac:chgData name="Alfredo Garza" userId="e63e6a9df3c3cfcc" providerId="LiveId" clId="{FAB9AC35-E420-43E1-91F1-A519A48D6930}" dt="2025-06-30T17:52:28.398" v="930" actId="20577"/>
          <ac:spMkLst>
            <pc:docMk/>
            <pc:sldMk cId="1366539925" sldId="294"/>
            <ac:spMk id="2" creationId="{2BDB62CF-8E32-BDB8-BAAE-09028E1DC41E}"/>
          </ac:spMkLst>
        </pc:spChg>
        <pc:spChg chg="add">
          <ac:chgData name="Alfredo Garza" userId="e63e6a9df3c3cfcc" providerId="LiveId" clId="{FAB9AC35-E420-43E1-91F1-A519A48D6930}" dt="2025-06-30T17:56:28.111" v="1201"/>
          <ac:spMkLst>
            <pc:docMk/>
            <pc:sldMk cId="1366539925" sldId="294"/>
            <ac:spMk id="3" creationId="{ED58CD27-2855-2925-7483-E15A5FF2B70E}"/>
          </ac:spMkLst>
        </pc:spChg>
        <pc:spChg chg="mod">
          <ac:chgData name="Alfredo Garza" userId="e63e6a9df3c3cfcc" providerId="LiveId" clId="{FAB9AC35-E420-43E1-91F1-A519A48D6930}" dt="2025-06-30T18:25:07.897" v="1523" actId="20577"/>
          <ac:spMkLst>
            <pc:docMk/>
            <pc:sldMk cId="1366539925" sldId="294"/>
            <ac:spMk id="52" creationId="{692FEBCC-AB0C-8CE5-2E29-8E0512FD63CA}"/>
          </ac:spMkLst>
        </pc:spChg>
      </pc:sldChg>
      <pc:sldChg chg="modSp add mod">
        <pc:chgData name="Alfredo Garza" userId="e63e6a9df3c3cfcc" providerId="LiveId" clId="{FAB9AC35-E420-43E1-91F1-A519A48D6930}" dt="2025-06-30T18:19:35.679" v="1486" actId="20577"/>
        <pc:sldMkLst>
          <pc:docMk/>
          <pc:sldMk cId="2985124549" sldId="295"/>
        </pc:sldMkLst>
        <pc:spChg chg="mod">
          <ac:chgData name="Alfredo Garza" userId="e63e6a9df3c3cfcc" providerId="LiveId" clId="{FAB9AC35-E420-43E1-91F1-A519A48D6930}" dt="2025-06-30T18:01:07.119" v="1275" actId="20577"/>
          <ac:spMkLst>
            <pc:docMk/>
            <pc:sldMk cId="2985124549" sldId="295"/>
            <ac:spMk id="2" creationId="{6FC3292A-3ECF-2DB0-C18E-E48BC0EF633A}"/>
          </ac:spMkLst>
        </pc:spChg>
        <pc:spChg chg="mod">
          <ac:chgData name="Alfredo Garza" userId="e63e6a9df3c3cfcc" providerId="LiveId" clId="{FAB9AC35-E420-43E1-91F1-A519A48D6930}" dt="2025-06-30T18:19:35.679" v="1486" actId="20577"/>
          <ac:spMkLst>
            <pc:docMk/>
            <pc:sldMk cId="2985124549" sldId="295"/>
            <ac:spMk id="52" creationId="{E33CDDEC-2BB5-2EA3-E46C-05D5F41FFF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6/30/2025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"neuron" is a small computation that takes in numbers (inputs), multiplies them by weights, adds a bias, and passes the result through an activation function (like ReLU or sigmoid). It’s like a tiny decision-maker.</a:t>
            </a:r>
          </a:p>
          <a:p>
            <a:endParaRPr lang="en-US" dirty="0"/>
          </a:p>
          <a:p>
            <a:r>
              <a:rPr lang="en-US" b="0" dirty="0"/>
              <a:t>Connected by weights: Neurons are connected to others in the next layer via weighted links. These weights determine how much influence one neuron has on another—just like synapses in the brain. </a:t>
            </a:r>
          </a:p>
          <a:p>
            <a:endParaRPr lang="en-US" b="0" dirty="0"/>
          </a:p>
          <a:p>
            <a:r>
              <a:rPr lang="en-US" b="0" dirty="0"/>
              <a:t>Organized in layers: Neurons are grouped into layers: </a:t>
            </a:r>
          </a:p>
          <a:p>
            <a:pPr marL="171450" indent="-171450">
              <a:buFont typeface="Arial" panose="020B0604020202020204" pitchFamily="34" charset="0"/>
              <a:buChar char="•"/>
            </a:pPr>
            <a:r>
              <a:rPr lang="en-US" b="0" dirty="0"/>
              <a:t>Input layer: Takes in raw data (like pixels or text).</a:t>
            </a:r>
          </a:p>
          <a:p>
            <a:pPr marL="171450" indent="-171450">
              <a:buFont typeface="Arial" panose="020B0604020202020204" pitchFamily="34" charset="0"/>
              <a:buChar char="•"/>
            </a:pPr>
            <a:r>
              <a:rPr lang="en-US" b="0" dirty="0"/>
              <a:t>Hidden layers: Transform the data through many neurons working in parallel.</a:t>
            </a:r>
          </a:p>
          <a:p>
            <a:pPr marL="171450" indent="-171450">
              <a:buFont typeface="Arial" panose="020B0604020202020204" pitchFamily="34" charset="0"/>
              <a:buChar char="•"/>
            </a:pPr>
            <a:r>
              <a:rPr lang="en-US" b="0" dirty="0"/>
              <a:t>Output layer: Produces the final result (like a label or prediction).</a:t>
            </a:r>
          </a:p>
          <a:p>
            <a:pPr marL="171450" indent="-171450">
              <a:buFont typeface="Arial" panose="020B0604020202020204" pitchFamily="34" charset="0"/>
              <a:buChar char="•"/>
            </a:pPr>
            <a:r>
              <a:rPr lang="en-US" b="0" dirty="0"/>
              <a:t>Each connection and neuron contributes to how the network "learns" patterns in data. During training, the network adjusts the weights to improve its accuracy—this is what makes it intelligent over time.</a:t>
            </a:r>
          </a:p>
          <a:p>
            <a:pPr marL="171450" indent="-171450">
              <a:buFont typeface="Arial" panose="020B0604020202020204" pitchFamily="34" charset="0"/>
              <a:buChar char="•"/>
            </a:pPr>
            <a:endParaRPr lang="en-US" b="0" dirty="0"/>
          </a:p>
          <a:p>
            <a:r>
              <a:rPr lang="en-US" b="0" dirty="0"/>
              <a:t>Internal Weights: </a:t>
            </a:r>
            <a:r>
              <a:rPr lang="en-US" dirty="0"/>
              <a:t>Imagine you're trying to guess someone’s mood based on clues like:</a:t>
            </a:r>
          </a:p>
          <a:p>
            <a:r>
              <a:rPr lang="en-US" dirty="0"/>
              <a:t>Tone of voice</a:t>
            </a:r>
          </a:p>
          <a:p>
            <a:r>
              <a:rPr lang="en-US" dirty="0"/>
              <a:t>Facial expression</a:t>
            </a:r>
          </a:p>
          <a:p>
            <a:r>
              <a:rPr lang="en-US" dirty="0"/>
              <a:t>Words they use</a:t>
            </a:r>
          </a:p>
          <a:p>
            <a:r>
              <a:rPr lang="en-US" dirty="0"/>
              <a:t>If you learn that facial expression is the most reliable clue, you’ll start giving it more weight in your decision. Neural networks do the same—just with math.</a:t>
            </a:r>
          </a:p>
          <a:p>
            <a:pPr marL="0" indent="0">
              <a:buFont typeface="Arial" panose="020B0604020202020204" pitchFamily="34" charset="0"/>
              <a:buNone/>
            </a:pPr>
            <a:endParaRPr lang="en-US" b="0" dirty="0"/>
          </a:p>
          <a:p>
            <a:endParaRPr lang="en-US" b="0"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412627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Forward Propagation</a:t>
            </a:r>
            <a:br>
              <a:rPr lang="en-US" dirty="0"/>
            </a:br>
            <a:r>
              <a:rPr lang="en-US" dirty="0"/>
              <a:t>The process of passing input data through the layers of a neural network to generate an output. It’s how the network makes predictions. </a:t>
            </a:r>
            <a:r>
              <a:rPr lang="en-US" b="1" dirty="0"/>
              <a:t>Backpropagation</a:t>
            </a:r>
            <a:br>
              <a:rPr lang="en-US" dirty="0"/>
            </a:br>
            <a:r>
              <a:rPr lang="en-US" dirty="0"/>
              <a:t>The learning mechanism where the network adjusts its internal weights based on the error in its output. It uses gradients to minimize the loss function.</a:t>
            </a:r>
          </a:p>
          <a:p>
            <a:r>
              <a:rPr lang="en-US" b="1" dirty="0"/>
              <a:t>Overfitting</a:t>
            </a:r>
            <a:br>
              <a:rPr lang="en-US" dirty="0"/>
            </a:br>
            <a:r>
              <a:rPr lang="en-US" dirty="0"/>
              <a:t>When a model learns the training data too well—including noise or irrelevant patterns—causing it to perform poorly on new, unseen data.</a:t>
            </a:r>
          </a:p>
          <a:p>
            <a:endParaRPr lang="en-US" dirty="0"/>
          </a:p>
          <a:p>
            <a:endParaRPr lang="en-US" dirty="0"/>
          </a:p>
          <a:p>
            <a:r>
              <a:rPr lang="en-US" dirty="0"/>
              <a:t>Key Terminology</a:t>
            </a:r>
          </a:p>
          <a:p>
            <a:r>
              <a:rPr lang="en-US" b="1" dirty="0"/>
              <a:t>Epoch</a:t>
            </a:r>
            <a:br>
              <a:rPr lang="en-US" dirty="0"/>
            </a:br>
            <a:r>
              <a:rPr lang="en-US" dirty="0"/>
              <a:t>One complete pass through the entire training dataset. Neural networks are often trained over many epochs to improve accuracy.</a:t>
            </a:r>
          </a:p>
          <a:p>
            <a:r>
              <a:rPr lang="en-US" b="1" dirty="0"/>
              <a:t>Activation Function</a:t>
            </a:r>
            <a:br>
              <a:rPr lang="en-US" dirty="0"/>
            </a:br>
            <a:r>
              <a:rPr lang="en-US" dirty="0"/>
              <a:t>A mathematical function (like ReLU or sigmoid) applied to a neuron’s output to introduce non-linearity, allowing the network to learn complex patterns.</a:t>
            </a:r>
          </a:p>
          <a:p>
            <a:r>
              <a:rPr lang="en-US" b="1" dirty="0"/>
              <a:t>Loss Function</a:t>
            </a:r>
            <a:br>
              <a:rPr lang="en-US" dirty="0"/>
            </a:br>
            <a:r>
              <a:rPr lang="en-US" dirty="0"/>
              <a:t>A formula that measures how far off the network’s predictions are from the actual results. The goal of training is to minimize this loss.</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L2 penalization works: </a:t>
            </a:r>
          </a:p>
          <a:p>
            <a:endParaRPr lang="en-US" dirty="0"/>
          </a:p>
          <a:p>
            <a:r>
              <a:rPr lang="en-US" dirty="0"/>
              <a:t>The penalty term looks like this:</a:t>
            </a:r>
          </a:p>
          <a:p>
            <a:r>
              <a:rPr lang="en-US" dirty="0"/>
              <a:t>\lambda \sum_{</a:t>
            </a:r>
            <a:r>
              <a:rPr lang="en-US" dirty="0" err="1"/>
              <a:t>i</a:t>
            </a:r>
            <a:r>
              <a:rPr lang="en-US" dirty="0"/>
              <a:t>=1}^{n} w_i^2</a:t>
            </a:r>
          </a:p>
          <a:p>
            <a:pPr lvl="1"/>
            <a:r>
              <a:rPr lang="en-US" dirty="0"/>
              <a:t>where </a:t>
            </a:r>
            <a:r>
              <a:rPr lang="en-US" dirty="0" err="1"/>
              <a:t>w_i</a:t>
            </a:r>
            <a:r>
              <a:rPr lang="en-US" dirty="0"/>
              <a:t> are the model’s weights and \lambda is a hyperparameter that controls the strength of the penalty.</a:t>
            </a:r>
          </a:p>
          <a:p>
            <a:pPr lvl="1"/>
            <a:r>
              <a:rPr lang="en-US" dirty="0"/>
              <a:t>This encourages the model to keep its weights </a:t>
            </a:r>
            <a:r>
              <a:rPr lang="en-US" b="1" dirty="0"/>
              <a:t>small but non-zero</a:t>
            </a:r>
            <a:r>
              <a:rPr lang="en-US" dirty="0"/>
              <a:t>, which helps reduce overfitting without eliminating features entirely.</a:t>
            </a:r>
          </a:p>
          <a:p>
            <a:pPr lvl="1"/>
            <a:r>
              <a:rPr lang="en-US" dirty="0"/>
              <a:t>Unlike L1 regularization (which can zero out weights), L2 </a:t>
            </a:r>
            <a:r>
              <a:rPr lang="en-US" b="1" dirty="0"/>
              <a:t>shrinks all weights evenly</a:t>
            </a:r>
            <a:r>
              <a:rPr lang="en-US" dirty="0"/>
              <a:t>, smoothing the model and making it less sensitive to noise in the training data.</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0F74F-D6A5-1506-3137-AC31E232F2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8F1F9-B5E0-064F-A831-9F9BA47495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C11F71-E460-8FCA-2806-04423AEF1E6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Symbolic differentiation is a method of computing the derivative of a mathematical expression by directly applying the rules of calculus to the expression itself—without plugging in any numbers.</a:t>
            </a:r>
          </a:p>
          <a:p>
            <a:endParaRPr lang="en-US" dirty="0"/>
          </a:p>
        </p:txBody>
      </p:sp>
      <p:sp>
        <p:nvSpPr>
          <p:cNvPr id="4" name="Slide Number Placeholder 3">
            <a:extLst>
              <a:ext uri="{FF2B5EF4-FFF2-40B4-BE49-F238E27FC236}">
                <a16:creationId xmlns:a16="http://schemas.microsoft.com/office/drawing/2014/main" id="{E69996E9-8442-BEC8-9B4C-271229E36BC2}"/>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212753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F0EC-15CA-BF2D-0CF5-6AD8DF3DE5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CB06EA-F1AD-2396-FE4E-6931CFF112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C2D18-4C82-D9A6-8D84-0474AD4A4A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BFE2E51-F355-545D-DF06-0A5E11F117AA}"/>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79616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E877D-CD0C-7F92-6928-C4BAA08C4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D6ECC-3302-910A-574F-79DAEA003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32474-79D4-2808-78CC-EB0E66E25D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8C53A0-4AF8-C483-0402-66FBE2D8EDFC}"/>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335956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986387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6/30/2025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6/30/2025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6/30/2025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b1yS9g-Zcs"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stats.stackexchange.com/questions/226911/neural-network-references-textbooks-online-courses-for-beginners" TargetMode="External"/><Relationship Id="rId5" Type="http://schemas.openxmlformats.org/officeDocument/2006/relationships/hyperlink" Target="https://en.wikipedia.org/wiki/Neural_network" TargetMode="External"/><Relationship Id="rId4" Type="http://schemas.openxmlformats.org/officeDocument/2006/relationships/hyperlink" Target="https://www.youtube.com/watch?v=aircAruvnK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youtube.com/watch?v=ER2It2mIagI" TargetMode="Externa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Advanced neural network data handling</a:t>
            </a:r>
          </a:p>
        </p:txBody>
      </p:sp>
      <p:sp>
        <p:nvSpPr>
          <p:cNvPr id="3" name="TextBox 2">
            <a:extLst>
              <a:ext uri="{FF2B5EF4-FFF2-40B4-BE49-F238E27FC236}">
                <a16:creationId xmlns:a16="http://schemas.microsoft.com/office/drawing/2014/main" id="{9C09093F-2FB1-8651-49DB-7013105A00F8}"/>
              </a:ext>
            </a:extLst>
          </p:cNvPr>
          <p:cNvSpPr txBox="1"/>
          <p:nvPr/>
        </p:nvSpPr>
        <p:spPr>
          <a:xfrm>
            <a:off x="83527" y="6211669"/>
            <a:ext cx="4219208" cy="646331"/>
          </a:xfrm>
          <a:prstGeom prst="rect">
            <a:avLst/>
          </a:prstGeom>
          <a:noFill/>
        </p:spPr>
        <p:txBody>
          <a:bodyPr wrap="square">
            <a:spAutoFit/>
          </a:bodyPr>
          <a:lstStyle/>
          <a:p>
            <a:r>
              <a:rPr lang="en-US" dirty="0">
                <a:solidFill>
                  <a:schemeClr val="bg1">
                    <a:lumMod val="95000"/>
                  </a:schemeClr>
                </a:solidFill>
              </a:rPr>
              <a:t>Fred, Monique, Jade, Morgan &amp; Emmanuel</a:t>
            </a:r>
          </a:p>
          <a:p>
            <a:r>
              <a:rPr lang="en-US" dirty="0">
                <a:solidFill>
                  <a:schemeClr val="bg1">
                    <a:lumMod val="95000"/>
                  </a:schemeClr>
                </a:solidFill>
              </a:rPr>
              <a:t>  ITAI 2377, 01-July-2025</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1325563"/>
          </a:xfrm>
          <a:noFill/>
        </p:spPr>
        <p:txBody>
          <a:bodyPr anchor="ctr"/>
          <a:lstStyle/>
          <a:p>
            <a:r>
              <a:rPr lang="en-US" dirty="0"/>
              <a:t>Summary &amp; TAKEAWAYS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200" y="1790329"/>
            <a:ext cx="10515600" cy="4113054"/>
          </a:xfrm>
          <a:noFill/>
        </p:spPr>
        <p:txBody>
          <a:bodyPr vert="horz" lIns="91440" tIns="45720" rIns="91440" bIns="45720" rtlCol="0" anchor="t">
            <a:normAutofit/>
          </a:bodyPr>
          <a:lstStyle/>
          <a:p>
            <a:pPr lvl="1"/>
            <a:r>
              <a:rPr lang="en-US" dirty="0"/>
              <a:t>Neural networks are advanced machine learning models that take inspiration from how the human brain works. They’re great at recognizing complex patterns in data. </a:t>
            </a:r>
          </a:p>
          <a:p>
            <a:pPr lvl="1"/>
            <a:r>
              <a:rPr lang="en-US" dirty="0"/>
              <a:t>we’re seeing exciting developments like multi-modal models, graph neural networks, and federated learning, which are all expanding the capabilities of neural networks.</a:t>
            </a:r>
          </a:p>
          <a:p>
            <a:pPr lvl="1"/>
            <a:r>
              <a:rPr lang="en-US" dirty="0"/>
              <a:t>To get the best results, it's important to use clean and well-labeled data, keep an eye on your training process with visualization tools, and whenever you can, make use of pre-trained models.</a:t>
            </a:r>
          </a:p>
        </p:txBody>
      </p:sp>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838200" y="365125"/>
            <a:ext cx="10515600" cy="1325563"/>
          </a:xfrm>
          <a:noFill/>
        </p:spPr>
        <p:txBody>
          <a:bodyPr anchor="ctr"/>
          <a:lstStyle/>
          <a:p>
            <a:r>
              <a:rPr lang="en-US" dirty="0"/>
              <a:t>References</a:t>
            </a:r>
          </a:p>
        </p:txBody>
      </p:sp>
      <p:graphicFrame>
        <p:nvGraphicFramePr>
          <p:cNvPr id="12" name="Table Placeholder 3">
            <a:extLst>
              <a:ext uri="{FF2B5EF4-FFF2-40B4-BE49-F238E27FC236}">
                <a16:creationId xmlns:a16="http://schemas.microsoft.com/office/drawing/2014/main" id="{CB65501E-A327-D358-9D08-A3694677266E}"/>
              </a:ext>
            </a:extLst>
          </p:cNvPr>
          <p:cNvGraphicFramePr>
            <a:graphicFrameLocks noGrp="1"/>
          </p:cNvGraphicFramePr>
          <p:nvPr>
            <p:ph type="tbl" sz="quarter" idx="13"/>
            <p:extLst>
              <p:ext uri="{D42A27DB-BD31-4B8C-83A1-F6EECF244321}">
                <p14:modId xmlns:p14="http://schemas.microsoft.com/office/powerpoint/2010/main" val="3393939451"/>
              </p:ext>
            </p:extLst>
          </p:nvPr>
        </p:nvGraphicFramePr>
        <p:xfrm>
          <a:off x="612775" y="2108200"/>
          <a:ext cx="10972800" cy="3762326"/>
        </p:xfrm>
        <a:graphic>
          <a:graphicData uri="http://schemas.openxmlformats.org/drawingml/2006/table">
            <a:tbl>
              <a:tblPr firstRow="1" bandRow="1">
                <a:tableStyleId>{7E9639D4-E3E2-4D34-9284-5A2195B3D0D7}</a:tableStyleId>
              </a:tblPr>
              <a:tblGrid>
                <a:gridCol w="10972800">
                  <a:extLst>
                    <a:ext uri="{9D8B030D-6E8A-4147-A177-3AD203B41FA5}">
                      <a16:colId xmlns:a16="http://schemas.microsoft.com/office/drawing/2014/main" val="2382218087"/>
                    </a:ext>
                  </a:extLst>
                </a:gridCol>
              </a:tblGrid>
              <a:tr h="653366">
                <a:tc>
                  <a:txBody>
                    <a:bodyPr/>
                    <a:lstStyle/>
                    <a:p>
                      <a:pPr algn="ctr"/>
                      <a:endParaRPr lang="en-US" b="0" i="0" dirty="0">
                        <a:latin typeface="+mn-lt"/>
                        <a:cs typeface="Calibri" panose="020F0502020204030204" pitchFamily="34" charset="0"/>
                      </a:endParaRPr>
                    </a:p>
                  </a:txBody>
                  <a:tcPr anchor="ctr"/>
                </a:tc>
                <a:extLst>
                  <a:ext uri="{0D108BD9-81ED-4DB2-BD59-A6C34878D82A}">
                    <a16:rowId xmlns:a16="http://schemas.microsoft.com/office/drawing/2014/main" val="2857107962"/>
                  </a:ext>
                </a:extLst>
              </a:tr>
              <a:tr h="653366">
                <a:tc>
                  <a:txBody>
                    <a:bodyPr/>
                    <a:lstStyle/>
                    <a:p>
                      <a:pPr algn="ctr"/>
                      <a:endParaRPr lang="en-US" b="0" i="0" dirty="0">
                        <a:latin typeface="+mn-lt"/>
                        <a:cs typeface="Calibri" panose="020F0502020204030204" pitchFamily="34" charset="0"/>
                      </a:endParaRPr>
                    </a:p>
                    <a:p>
                      <a:pPr marL="285750" indent="-285750" algn="l">
                        <a:buFont typeface="Arial" panose="020B0604020202020204" pitchFamily="34" charset="0"/>
                        <a:buChar char="•"/>
                      </a:pPr>
                      <a:r>
                        <a:rPr lang="en-US" b="0" i="0" dirty="0">
                          <a:latin typeface="+mn-lt"/>
                          <a:cs typeface="Calibri" panose="020F0502020204030204" pitchFamily="34" charset="0"/>
                        </a:rPr>
                        <a:t>Goodfellow, I., Bengio, Y., &amp; Courville, A. (2016). Deep learning. MIT Press.</a:t>
                      </a:r>
                    </a:p>
                    <a:p>
                      <a:pPr marL="285750" indent="-285750" algn="l">
                        <a:buFont typeface="Arial" panose="020B0604020202020204" pitchFamily="34" charset="0"/>
                        <a:buChar char="•"/>
                      </a:pPr>
                      <a:r>
                        <a:rPr lang="en-US" b="0" i="0" dirty="0">
                          <a:latin typeface="+mn-lt"/>
                          <a:cs typeface="Calibri" panose="020F0502020204030204" pitchFamily="34" charset="0"/>
                        </a:rPr>
                        <a:t>Simplilearn. (2021, January 5). Neural network full course  Neural network tutorial for beginners  Neural networks [Video]. YouTube. </a:t>
                      </a:r>
                      <a:r>
                        <a:rPr lang="en-US" b="0" i="0" dirty="0">
                          <a:latin typeface="+mn-lt"/>
                          <a:cs typeface="Calibri" panose="020F0502020204030204" pitchFamily="34" charset="0"/>
                          <a:hlinkClick r:id="rId3"/>
                        </a:rPr>
                        <a:t>https://www.youtube.com/watch?v=ob1yS9g-Zcs</a:t>
                      </a:r>
                      <a:r>
                        <a:rPr lang="en-US" b="0" i="0" dirty="0">
                          <a:latin typeface="+mn-lt"/>
                          <a:cs typeface="Calibri" panose="020F0502020204030204" pitchFamily="34" charset="0"/>
                        </a:rPr>
                        <a:t> </a:t>
                      </a:r>
                    </a:p>
                    <a:p>
                      <a:pPr marL="285750" indent="-285750" algn="l">
                        <a:buFont typeface="Arial" panose="020B0604020202020204" pitchFamily="34" charset="0"/>
                        <a:buChar char="•"/>
                      </a:pPr>
                      <a:r>
                        <a:rPr lang="en-US" b="0" i="0" dirty="0" err="1">
                          <a:latin typeface="+mn-lt"/>
                          <a:cs typeface="Calibri" panose="020F0502020204030204" pitchFamily="34" charset="0"/>
                        </a:rPr>
                        <a:t>StatQuest</a:t>
                      </a:r>
                      <a:r>
                        <a:rPr lang="en-US" b="0" i="0" dirty="0">
                          <a:latin typeface="+mn-lt"/>
                          <a:cs typeface="Calibri" panose="020F0502020204030204" pitchFamily="34" charset="0"/>
                        </a:rPr>
                        <a:t> with Josh Starmer. (2020, April 2). Neural networks clearly explained!!! [Video]. YouTube. </a:t>
                      </a:r>
                      <a:r>
                        <a:rPr lang="en-US" b="0" i="0" dirty="0">
                          <a:latin typeface="+mn-lt"/>
                          <a:cs typeface="Calibri" panose="020F0502020204030204" pitchFamily="34" charset="0"/>
                          <a:hlinkClick r:id="rId4"/>
                        </a:rPr>
                        <a:t>https://www.youtube.com/watch?v=aircAruvnKk</a:t>
                      </a:r>
                      <a:r>
                        <a:rPr lang="en-US" b="0" i="0" dirty="0">
                          <a:latin typeface="+mn-lt"/>
                          <a:cs typeface="Calibri" panose="020F0502020204030204" pitchFamily="34" charset="0"/>
                        </a:rPr>
                        <a:t> </a:t>
                      </a:r>
                    </a:p>
                    <a:p>
                      <a:pPr marL="285750" indent="-285750" algn="l">
                        <a:buFont typeface="Arial" panose="020B0604020202020204" pitchFamily="34" charset="0"/>
                        <a:buChar char="•"/>
                      </a:pPr>
                      <a:r>
                        <a:rPr lang="en-US" b="0" i="0" dirty="0">
                          <a:latin typeface="+mn-lt"/>
                          <a:cs typeface="Calibri" panose="020F0502020204030204" pitchFamily="34" charset="0"/>
                        </a:rPr>
                        <a:t>Wikipedia contributors. (2025, June 30). Neural network. Wikipedia. </a:t>
                      </a:r>
                      <a:r>
                        <a:rPr lang="en-US" b="0" i="0" dirty="0">
                          <a:latin typeface="+mn-lt"/>
                          <a:cs typeface="Calibri" panose="020F0502020204030204" pitchFamily="34" charset="0"/>
                          <a:hlinkClick r:id="rId5"/>
                        </a:rPr>
                        <a:t>https://en.wikipedia.org/wiki/Neural_network</a:t>
                      </a:r>
                      <a:r>
                        <a:rPr lang="en-US" b="0" i="0" dirty="0">
                          <a:latin typeface="+mn-lt"/>
                          <a:cs typeface="Calibri" panose="020F0502020204030204" pitchFamily="34" charset="0"/>
                        </a:rPr>
                        <a:t> </a:t>
                      </a:r>
                    </a:p>
                    <a:p>
                      <a:pPr marL="285750" indent="-285750" algn="l">
                        <a:buFont typeface="Arial" panose="020B0604020202020204" pitchFamily="34" charset="0"/>
                        <a:buChar char="•"/>
                      </a:pPr>
                      <a:r>
                        <a:rPr lang="en-US" b="0" i="0" dirty="0">
                          <a:latin typeface="+mn-lt"/>
                          <a:cs typeface="Calibri" panose="020F0502020204030204" pitchFamily="34" charset="0"/>
                        </a:rPr>
                        <a:t>Stack Exchange. (n.d.). Neural network references (textbooks, online courses) for beginners. Cross Validated. </a:t>
                      </a:r>
                      <a:r>
                        <a:rPr lang="en-US" b="0" i="0" dirty="0">
                          <a:latin typeface="+mn-lt"/>
                          <a:cs typeface="Calibri" panose="020F0502020204030204" pitchFamily="34" charset="0"/>
                          <a:hlinkClick r:id="rId6"/>
                        </a:rPr>
                        <a:t>https://stats.stackexchange.com/questions/226911/neural-network-references-textbooks-online-courses-for-beginners</a:t>
                      </a:r>
                      <a:r>
                        <a:rPr lang="en-US" b="0" i="0" dirty="0">
                          <a:latin typeface="+mn-lt"/>
                          <a:cs typeface="Calibri" panose="020F0502020204030204" pitchFamily="34" charset="0"/>
                        </a:rPr>
                        <a:t> </a:t>
                      </a:r>
                    </a:p>
                  </a:txBody>
                  <a:tcPr anchor="ctr"/>
                </a:tc>
                <a:extLst>
                  <a:ext uri="{0D108BD9-81ED-4DB2-BD59-A6C34878D82A}">
                    <a16:rowId xmlns:a16="http://schemas.microsoft.com/office/drawing/2014/main" val="1671386868"/>
                  </a:ext>
                </a:extLst>
              </a:tr>
            </a:tbl>
          </a:graphicData>
        </a:graphic>
      </p:graphicFrame>
    </p:spTree>
    <p:extLst>
      <p:ext uri="{BB962C8B-B14F-4D97-AF65-F5344CB8AC3E}">
        <p14:creationId xmlns:p14="http://schemas.microsoft.com/office/powerpoint/2010/main" val="423369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242425" y="466344"/>
            <a:ext cx="6241651" cy="1710354"/>
          </a:xfrm>
          <a:noFill/>
        </p:spPr>
        <p:txBody>
          <a:bodyPr anchor="ctr"/>
          <a:lstStyle/>
          <a:p>
            <a:r>
              <a:rPr lang="en-US" dirty="0"/>
              <a:t>What is a neural network?</a:t>
            </a:r>
          </a:p>
        </p:txBody>
      </p:sp>
      <p:pic>
        <p:nvPicPr>
          <p:cNvPr id="20" name="Picture Placeholder 7" descr="A person talking to another person">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10437" r="10437"/>
          <a:stretch/>
        </p:blipFill>
        <p:spPr>
          <a:xfrm>
            <a:off x="0" y="0"/>
            <a:ext cx="4287838" cy="68580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42425" y="1815612"/>
            <a:ext cx="6241650" cy="3474720"/>
          </a:xfrm>
          <a:noFill/>
        </p:spPr>
        <p:txBody>
          <a:bodyPr vert="horz" lIns="91440" tIns="45720" rIns="91440" bIns="45720" rtlCol="0" anchor="t">
            <a:normAutofit/>
          </a:bodyPr>
          <a:lstStyle/>
          <a:p>
            <a:r>
              <a:rPr lang="en-US" b="1" dirty="0"/>
              <a:t>Inspired by the brain: </a:t>
            </a:r>
            <a:r>
              <a:rPr lang="en-US" dirty="0"/>
              <a:t>A neural network is a type of machine learning model designed to mimic how human brains process information—using layers of interconnected "neurons“ (mathematical functions) to recognize patterns.</a:t>
            </a:r>
          </a:p>
          <a:p>
            <a:r>
              <a:rPr lang="en-US" b="1" dirty="0"/>
              <a:t>Learns from data: </a:t>
            </a:r>
            <a:r>
              <a:rPr lang="en-US" dirty="0"/>
              <a:t>It improves by adjusting internal weights based on examples, allowing it to make predictions, classify images, understand language, and more.</a:t>
            </a:r>
          </a:p>
          <a:p>
            <a:r>
              <a:rPr lang="en-US" b="1" dirty="0"/>
              <a:t>Layered structure: </a:t>
            </a:r>
            <a:r>
              <a:rPr lang="en-US" dirty="0"/>
              <a:t>Neural networks are built from layers—input, hidden, and output—where each layer transforms the data slightly until the final result is produced.</a:t>
            </a:r>
          </a:p>
        </p:txBody>
      </p:sp>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Key concepts &amp; terminology</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5212079" cy="4137189"/>
          </a:xfrm>
          <a:noFill/>
        </p:spPr>
        <p:txBody>
          <a:bodyPr>
            <a:normAutofit/>
          </a:bodyPr>
          <a:lstStyle/>
          <a:p>
            <a:r>
              <a:rPr lang="en-US" dirty="0"/>
              <a:t>Key Concepts:</a:t>
            </a:r>
          </a:p>
          <a:p>
            <a:pPr lvl="1"/>
            <a:r>
              <a:rPr lang="en-US" dirty="0"/>
              <a:t>Forward Propagation</a:t>
            </a:r>
          </a:p>
          <a:p>
            <a:pPr lvl="1"/>
            <a:r>
              <a:rPr lang="en-US" dirty="0"/>
              <a:t>Backpropagation</a:t>
            </a:r>
          </a:p>
          <a:p>
            <a:pPr lvl="1"/>
            <a:r>
              <a:rPr lang="en-US" dirty="0"/>
              <a:t>Overfitting</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59795" y="2024780"/>
            <a:ext cx="4894006" cy="4137189"/>
          </a:xfrm>
          <a:noFill/>
        </p:spPr>
        <p:txBody>
          <a:bodyPr>
            <a:normAutofit/>
          </a:bodyPr>
          <a:lstStyle/>
          <a:p>
            <a:r>
              <a:rPr lang="en-US" dirty="0"/>
              <a:t>Terminology:</a:t>
            </a:r>
          </a:p>
          <a:p>
            <a:pPr lvl="1"/>
            <a:r>
              <a:rPr lang="en-US" dirty="0"/>
              <a:t>Epoch</a:t>
            </a:r>
          </a:p>
          <a:p>
            <a:pPr lvl="1"/>
            <a:r>
              <a:rPr lang="en-US" dirty="0"/>
              <a:t>Activation Function</a:t>
            </a:r>
          </a:p>
          <a:p>
            <a:pPr lvl="1"/>
            <a:r>
              <a:rPr lang="en-US" dirty="0"/>
              <a:t>Loss Function</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1" y="448056"/>
            <a:ext cx="6172200" cy="1581912"/>
          </a:xfrm>
          <a:noFill/>
        </p:spPr>
        <p:txBody>
          <a:bodyPr anchor="b"/>
          <a:lstStyle/>
          <a:p>
            <a:r>
              <a:rPr lang="en-US" dirty="0"/>
              <a:t>Techniques &amp; Approaches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200" y="2257063"/>
            <a:ext cx="4894006" cy="3904906"/>
          </a:xfrm>
          <a:noFill/>
        </p:spPr>
        <p:txBody>
          <a:bodyPr vert="horz" lIns="91440" tIns="45720" rIns="91440" bIns="45720" rtlCol="0" anchor="t">
            <a:normAutofit lnSpcReduction="10000"/>
          </a:bodyPr>
          <a:lstStyle/>
          <a:p>
            <a:pPr marL="285750" indent="-285750">
              <a:buFont typeface="Arial" panose="020B0604020202020204" pitchFamily="34" charset="0"/>
              <a:buChar char="•"/>
            </a:pPr>
            <a:r>
              <a:rPr lang="en-US" dirty="0"/>
              <a:t>Backpropagation with Gradient Descent</a:t>
            </a:r>
          </a:p>
          <a:p>
            <a:pPr marL="742950" lvl="2" indent="-285750">
              <a:buFont typeface="Arial" panose="020B0604020202020204" pitchFamily="34" charset="0"/>
              <a:buChar char="•"/>
            </a:pPr>
            <a:r>
              <a:rPr lang="en-US" sz="1000" dirty="0"/>
              <a:t>The foundational method for training neural networks. It adjusts internal weights by calculating how much each one contributed to the error, then nudges them in the right direction using gradients. Training a neural network with backpropagation is like teaching a student by pointing out exactly where they went wrong on a test, so they can tweak their thinking and do better next time.</a:t>
            </a:r>
          </a:p>
          <a:p>
            <a:pPr marL="285750" indent="-285750">
              <a:buFont typeface="Arial" panose="020B0604020202020204" pitchFamily="34" charset="0"/>
              <a:buChar char="•"/>
            </a:pPr>
            <a:r>
              <a:rPr lang="en-US" dirty="0"/>
              <a:t>Regularization (e.g., Dropout, L2)</a:t>
            </a:r>
          </a:p>
          <a:p>
            <a:pPr marL="742950" lvl="2" indent="-285750">
              <a:buFont typeface="Arial" panose="020B0604020202020204" pitchFamily="34" charset="0"/>
              <a:buChar char="•"/>
            </a:pPr>
            <a:r>
              <a:rPr lang="en-US" sz="1000" dirty="0"/>
              <a:t>Techniques like dropout randomly "turn off" neurons during training to make them more robust and less likely to overfit. L1/L2 regularization penalizes* overly complex models to improve generalization. Using dropout and regularization is like training an athlete by occasionally blindfolding them or adding weights, forcing them to rely on core skills and avoid overdependence on shortcuts.</a:t>
            </a:r>
          </a:p>
          <a:p>
            <a:pPr marL="285750" indent="-285750">
              <a:buFont typeface="Arial" panose="020B0604020202020204" pitchFamily="34" charset="0"/>
              <a:buChar char="•"/>
            </a:pPr>
            <a:r>
              <a:rPr lang="en-US" dirty="0"/>
              <a:t>Transfer Learning</a:t>
            </a:r>
          </a:p>
          <a:p>
            <a:pPr marL="742950" lvl="2" indent="-285750">
              <a:buFont typeface="Arial" panose="020B0604020202020204" pitchFamily="34" charset="0"/>
              <a:buChar char="•"/>
            </a:pPr>
            <a:r>
              <a:rPr lang="en-US" sz="1000" dirty="0"/>
              <a:t>Instead of training a model from scratch, you start with a pre-trained model (like </a:t>
            </a:r>
            <a:r>
              <a:rPr lang="en-US" sz="1000" dirty="0" err="1"/>
              <a:t>ResNet</a:t>
            </a:r>
            <a:r>
              <a:rPr lang="en-US" sz="1000" dirty="0"/>
              <a:t> or BERT) and fine-tune it for your specific task. This saves time and improves performance, especially with limited data. Using a pre-trained model is like hiring a chef who already knows how to cook, then just teaching them your favorite recipe, instead of starting from culinary school.</a:t>
            </a:r>
          </a:p>
        </p:txBody>
      </p:sp>
      <p:pic>
        <p:nvPicPr>
          <p:cNvPr id="15" name="Picture Placeholder 5" descr="A person looking at blueprints on a brick wall">
            <a:extLst>
              <a:ext uri="{FF2B5EF4-FFF2-40B4-BE49-F238E27FC236}">
                <a16:creationId xmlns:a16="http://schemas.microsoft.com/office/drawing/2014/main" id="{BBD84AA8-495D-1210-1B06-DA73C5BCF36A}"/>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7157" r="27157"/>
          <a:stretch/>
        </p:blipFill>
        <p:spPr>
          <a:xfrm>
            <a:off x="7500938" y="-22225"/>
            <a:ext cx="4714875" cy="6880225"/>
          </a:xfrm>
        </p:spPr>
      </p:pic>
    </p:spTree>
    <p:extLst>
      <p:ext uri="{BB962C8B-B14F-4D97-AF65-F5344CB8AC3E}">
        <p14:creationId xmlns:p14="http://schemas.microsoft.com/office/powerpoint/2010/main" val="1649597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Examples</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200" y="2024781"/>
            <a:ext cx="10515600" cy="4137189"/>
          </a:xfrm>
        </p:spPr>
        <p:txBody>
          <a:bodyPr>
            <a:normAutofit/>
          </a:bodyPr>
          <a:lstStyle/>
          <a:p>
            <a:r>
              <a:rPr lang="en-US" b="1" dirty="0"/>
              <a:t>Medical Imaging (Healthcare) </a:t>
            </a:r>
            <a:r>
              <a:rPr lang="en-US" dirty="0"/>
              <a:t>- Deep neural networks (like U-Net, </a:t>
            </a:r>
            <a:r>
              <a:rPr lang="en-US" dirty="0" err="1"/>
              <a:t>CheXNet</a:t>
            </a:r>
            <a:r>
              <a:rPr lang="en-US" dirty="0"/>
              <a:t> and Deep Learning Image Reconstruction (DLIR) by GE Healthcare) are used to detect diseases like cancer, diabetic retinopathy, and pneumonia from X-rays, MRIs, and CT scans. These models often outperform human radiologists in speed and, in some cases, accuracy.</a:t>
            </a:r>
          </a:p>
          <a:p>
            <a:r>
              <a:rPr lang="en-US" b="1" dirty="0"/>
              <a:t>Spam Filtering &amp; Smart Replies (Communication) </a:t>
            </a:r>
            <a:r>
              <a:rPr lang="en-US" dirty="0"/>
              <a:t>- Email services like Gmail and Outlook use neural networks to filter out spam, suggest smart replies, and even auto-categorize emails. These models learn from millions of examples to understand context and intent. Social media platforms like Facebook use CNNs to detect spam, fake reviews and malicious links in real-time.</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BAF2B-33AE-2741-9545-9247E0C56B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8AA9B-B29D-E2AD-08CE-9F00BC516CAE}"/>
              </a:ext>
            </a:extLst>
          </p:cNvPr>
          <p:cNvSpPr>
            <a:spLocks noGrp="1"/>
          </p:cNvSpPr>
          <p:nvPr>
            <p:ph type="title"/>
          </p:nvPr>
        </p:nvSpPr>
        <p:spPr>
          <a:xfrm>
            <a:off x="838200" y="365760"/>
            <a:ext cx="10515600" cy="1325880"/>
          </a:xfrm>
          <a:noFill/>
        </p:spPr>
        <p:txBody>
          <a:bodyPr anchor="ctr"/>
          <a:lstStyle/>
          <a:p>
            <a:r>
              <a:rPr lang="en-US" dirty="0"/>
              <a:t>Tools, libraries and platforms</a:t>
            </a:r>
          </a:p>
        </p:txBody>
      </p:sp>
      <p:sp>
        <p:nvSpPr>
          <p:cNvPr id="52" name="Content Placeholder 51">
            <a:extLst>
              <a:ext uri="{FF2B5EF4-FFF2-40B4-BE49-F238E27FC236}">
                <a16:creationId xmlns:a16="http://schemas.microsoft.com/office/drawing/2014/main" id="{BCAE6148-3C76-4BA8-7A69-B70950F3739E}"/>
              </a:ext>
            </a:extLst>
          </p:cNvPr>
          <p:cNvSpPr>
            <a:spLocks noGrp="1"/>
          </p:cNvSpPr>
          <p:nvPr>
            <p:ph sz="quarter" idx="13"/>
          </p:nvPr>
        </p:nvSpPr>
        <p:spPr>
          <a:xfrm>
            <a:off x="838200" y="1554997"/>
            <a:ext cx="10515600" cy="4606973"/>
          </a:xfrm>
        </p:spPr>
        <p:txBody>
          <a:bodyPr>
            <a:normAutofit fontScale="92500"/>
          </a:bodyPr>
          <a:lstStyle/>
          <a:p>
            <a:pPr marL="0" indent="0">
              <a:buNone/>
            </a:pPr>
            <a:r>
              <a:rPr lang="en-US" b="1" dirty="0"/>
              <a:t>Caffe (Convolutional Architecture for Fast Feature Embedding) </a:t>
            </a:r>
          </a:p>
          <a:p>
            <a:pPr marL="285750" indent="-285750">
              <a:buFont typeface="Arial" panose="020B0604020202020204" pitchFamily="34" charset="0"/>
              <a:buChar char="•"/>
            </a:pPr>
            <a:r>
              <a:rPr lang="en-US" dirty="0"/>
              <a:t>Developed by the Berkeley AI Research (BAIR) group.</a:t>
            </a:r>
          </a:p>
          <a:p>
            <a:pPr marL="285750" indent="-285750">
              <a:buFont typeface="Arial" panose="020B0604020202020204" pitchFamily="34" charset="0"/>
              <a:buChar char="•"/>
            </a:pPr>
            <a:r>
              <a:rPr lang="en-US" dirty="0"/>
              <a:t>Known for its speed and efficiency, especially in image classification and segmentation tasks.</a:t>
            </a:r>
          </a:p>
          <a:p>
            <a:pPr marL="285750" indent="-285750">
              <a:buFont typeface="Arial" panose="020B0604020202020204" pitchFamily="34" charset="0"/>
              <a:buChar char="•"/>
            </a:pPr>
            <a:r>
              <a:rPr lang="en-US" dirty="0"/>
              <a:t>Popular in academic research and embedded systems where performance is critical.</a:t>
            </a:r>
          </a:p>
          <a:p>
            <a:pPr marL="285750" indent="-285750">
              <a:buFont typeface="Arial" panose="020B0604020202020204" pitchFamily="34" charset="0"/>
              <a:buChar char="•"/>
            </a:pPr>
            <a:r>
              <a:rPr lang="en-US" dirty="0"/>
              <a:t>Offers a modular architecture and is written in C++ with a Python interface</a:t>
            </a:r>
          </a:p>
          <a:p>
            <a:pPr marL="0" indent="0">
              <a:buNone/>
            </a:pPr>
            <a:r>
              <a:rPr lang="en-US" b="1" dirty="0"/>
              <a:t>Theano </a:t>
            </a:r>
          </a:p>
          <a:p>
            <a:pPr>
              <a:buFont typeface="Arial" panose="020B0604020202020204" pitchFamily="34" charset="0"/>
              <a:buChar char="•"/>
            </a:pPr>
            <a:r>
              <a:rPr lang="en-US" dirty="0"/>
              <a:t>One of the earliest deep learning libraries, developed by the Montreal Institute for Learning Algorithms (MILA).</a:t>
            </a:r>
          </a:p>
          <a:p>
            <a:pPr>
              <a:buFont typeface="Arial" panose="020B0604020202020204" pitchFamily="34" charset="0"/>
              <a:buChar char="•"/>
            </a:pPr>
            <a:r>
              <a:rPr lang="en-US" dirty="0"/>
              <a:t>Allows for symbolic differentiation* and efficient computation of mathematical expressions, especially on GPUs.</a:t>
            </a:r>
          </a:p>
          <a:p>
            <a:pPr>
              <a:buFont typeface="Arial" panose="020B0604020202020204" pitchFamily="34" charset="0"/>
              <a:buChar char="•"/>
            </a:pPr>
            <a:r>
              <a:rPr lang="en-US" dirty="0"/>
              <a:t>Though no longer actively developed, it laid the groundwork for libraries like </a:t>
            </a:r>
            <a:r>
              <a:rPr lang="en-US" dirty="0" err="1"/>
              <a:t>Keras</a:t>
            </a:r>
            <a:r>
              <a:rPr lang="en-US" dirty="0"/>
              <a:t> and is still used in some research settings.</a:t>
            </a:r>
          </a:p>
        </p:txBody>
      </p:sp>
      <p:sp>
        <p:nvSpPr>
          <p:cNvPr id="5" name="Rectangle 4">
            <a:extLst>
              <a:ext uri="{FF2B5EF4-FFF2-40B4-BE49-F238E27FC236}">
                <a16:creationId xmlns:a16="http://schemas.microsoft.com/office/drawing/2014/main" id="{D2CA83F5-166C-CAC5-27AE-5C12DCAC61C1}"/>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401896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3FA6C-BEB0-080D-D1D6-9B21AA4BA3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B62CF-8E32-BDB8-BAAE-09028E1DC41E}"/>
              </a:ext>
            </a:extLst>
          </p:cNvPr>
          <p:cNvSpPr>
            <a:spLocks noGrp="1"/>
          </p:cNvSpPr>
          <p:nvPr>
            <p:ph type="title"/>
          </p:nvPr>
        </p:nvSpPr>
        <p:spPr>
          <a:xfrm>
            <a:off x="838200" y="365760"/>
            <a:ext cx="10515600" cy="1325880"/>
          </a:xfrm>
          <a:noFill/>
        </p:spPr>
        <p:txBody>
          <a:bodyPr anchor="ctr"/>
          <a:lstStyle/>
          <a:p>
            <a:r>
              <a:rPr lang="en-US" dirty="0"/>
              <a:t>Challenges and Best Practices</a:t>
            </a:r>
          </a:p>
        </p:txBody>
      </p:sp>
      <p:sp>
        <p:nvSpPr>
          <p:cNvPr id="52" name="Content Placeholder 51">
            <a:extLst>
              <a:ext uri="{FF2B5EF4-FFF2-40B4-BE49-F238E27FC236}">
                <a16:creationId xmlns:a16="http://schemas.microsoft.com/office/drawing/2014/main" id="{692FEBCC-AB0C-8CE5-2E29-8E0512FD63CA}"/>
              </a:ext>
            </a:extLst>
          </p:cNvPr>
          <p:cNvSpPr>
            <a:spLocks noGrp="1"/>
          </p:cNvSpPr>
          <p:nvPr>
            <p:ph sz="quarter" idx="13"/>
          </p:nvPr>
        </p:nvSpPr>
        <p:spPr>
          <a:xfrm>
            <a:off x="838200" y="2024781"/>
            <a:ext cx="10515600" cy="4137189"/>
          </a:xfrm>
        </p:spPr>
        <p:txBody>
          <a:bodyPr>
            <a:normAutofit/>
          </a:bodyPr>
          <a:lstStyle/>
          <a:p>
            <a:pPr marL="457200" indent="0">
              <a:buNone/>
            </a:pPr>
            <a:r>
              <a:rPr lang="en-US" dirty="0"/>
              <a:t>Data Quality &amp; Quantity, Overfitting and Hyperparameter Tunings are 3 challenges typically faced in the neural network and deep learning domain.</a:t>
            </a:r>
          </a:p>
          <a:p>
            <a:pPr lvl="1">
              <a:buAutoNum type="arabicPeriod"/>
            </a:pPr>
            <a:r>
              <a:rPr lang="en-US" sz="1200" dirty="0"/>
              <a:t>Neural networks rely on having large, clean, and varied datasets. If the data is poor or limited, it can result in models that either don’t fit well or are biased.</a:t>
            </a:r>
          </a:p>
          <a:p>
            <a:pPr lvl="1">
              <a:buAutoNum type="arabicPeriod"/>
            </a:pPr>
            <a:r>
              <a:rPr lang="en-US" sz="1200" dirty="0"/>
              <a:t>Sometimes, models do great on the training data but struggle with new data. This usually happens when the network tends to memorize the training examples instead of learning to generalize from them.</a:t>
            </a:r>
          </a:p>
          <a:p>
            <a:pPr lvl="1">
              <a:buAutoNum type="arabicPeriod"/>
            </a:pPr>
            <a:r>
              <a:rPr lang="en-US" sz="1200" dirty="0"/>
              <a:t>Picking the right learning rate, batch size, number of layers, and so on can be tricky and often involves a lot of trial and error.</a:t>
            </a:r>
          </a:p>
          <a:p>
            <a:pPr lvl="1">
              <a:buAutoNum type="arabicPeriod"/>
            </a:pPr>
            <a:r>
              <a:rPr lang="en-US" sz="1200" dirty="0"/>
              <a:t>Apply dropout, L1/L2 penalties, and early stopping to prevent overfitting and improve generalization.</a:t>
            </a:r>
          </a:p>
          <a:p>
            <a:pPr lvl="1">
              <a:buAutoNum type="arabicPeriod"/>
            </a:pPr>
            <a:r>
              <a:rPr lang="en-US" sz="1200" dirty="0"/>
              <a:t>Start with pre-trained models and fine-tune them for your task—especially useful when data is limited.</a:t>
            </a:r>
          </a:p>
          <a:p>
            <a:pPr lvl="1">
              <a:buAutoNum type="arabicPeriod"/>
            </a:pPr>
            <a:r>
              <a:rPr lang="en-US" sz="1200" dirty="0"/>
              <a:t>Use tools like TensorBoard to track loss, accuracy, and gradients. This helps catch issues like vanishing gradients or overfitting early.</a:t>
            </a:r>
            <a:endParaRPr lang="en-US" dirty="0"/>
          </a:p>
          <a:p>
            <a:pPr lvl="1">
              <a:buAutoNum type="arabicPeriod"/>
            </a:pPr>
            <a:endParaRPr lang="en-US" dirty="0"/>
          </a:p>
        </p:txBody>
      </p:sp>
      <p:sp>
        <p:nvSpPr>
          <p:cNvPr id="5" name="Rectangle 4">
            <a:extLst>
              <a:ext uri="{FF2B5EF4-FFF2-40B4-BE49-F238E27FC236}">
                <a16:creationId xmlns:a16="http://schemas.microsoft.com/office/drawing/2014/main" id="{0A55D41C-35C5-3789-8637-8F38D7B031AB}"/>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36653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281BC-1F84-ECC7-3186-0E9F9386A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3292A-3ECF-2DB0-C18E-E48BC0EF633A}"/>
              </a:ext>
            </a:extLst>
          </p:cNvPr>
          <p:cNvSpPr>
            <a:spLocks noGrp="1"/>
          </p:cNvSpPr>
          <p:nvPr>
            <p:ph type="title"/>
          </p:nvPr>
        </p:nvSpPr>
        <p:spPr>
          <a:xfrm>
            <a:off x="838200" y="365760"/>
            <a:ext cx="10515600" cy="1325880"/>
          </a:xfrm>
          <a:noFill/>
        </p:spPr>
        <p:txBody>
          <a:bodyPr anchor="ctr"/>
          <a:lstStyle/>
          <a:p>
            <a:r>
              <a:rPr lang="en-US" dirty="0"/>
              <a:t>Emerging trends &amp; research directions</a:t>
            </a:r>
          </a:p>
        </p:txBody>
      </p:sp>
      <p:sp>
        <p:nvSpPr>
          <p:cNvPr id="52" name="Content Placeholder 51">
            <a:extLst>
              <a:ext uri="{FF2B5EF4-FFF2-40B4-BE49-F238E27FC236}">
                <a16:creationId xmlns:a16="http://schemas.microsoft.com/office/drawing/2014/main" id="{E33CDDEC-2BB5-2EA3-E46C-05D5F41FFFAF}"/>
              </a:ext>
            </a:extLst>
          </p:cNvPr>
          <p:cNvSpPr>
            <a:spLocks noGrp="1"/>
          </p:cNvSpPr>
          <p:nvPr>
            <p:ph sz="quarter" idx="13"/>
          </p:nvPr>
        </p:nvSpPr>
        <p:spPr>
          <a:xfrm>
            <a:off x="838200" y="2024781"/>
            <a:ext cx="10515600" cy="4137189"/>
          </a:xfrm>
        </p:spPr>
        <p:txBody>
          <a:bodyPr>
            <a:normAutofit/>
          </a:bodyPr>
          <a:lstStyle/>
          <a:p>
            <a:r>
              <a:rPr lang="en-US" b="1" dirty="0"/>
              <a:t>Multi-Modal Transformers</a:t>
            </a:r>
          </a:p>
          <a:p>
            <a:pPr lvl="1"/>
            <a:r>
              <a:rPr lang="en-US" sz="1200" dirty="0"/>
              <a:t>These models process and integrate multiple types of data (e.g., text, images, audio) simultaneously.</a:t>
            </a:r>
          </a:p>
          <a:p>
            <a:pPr lvl="1"/>
            <a:r>
              <a:rPr lang="en-US" sz="1200" dirty="0"/>
              <a:t>Applications include healthcare diagnostics (combining scans + patient history) and autonomous vehicles (fusing sensor + visual data).</a:t>
            </a:r>
          </a:p>
          <a:p>
            <a:pPr marL="457200" lvl="1" indent="0">
              <a:buNone/>
            </a:pPr>
            <a:endParaRPr lang="en-US" sz="1200" dirty="0"/>
          </a:p>
          <a:p>
            <a:r>
              <a:rPr lang="en-US" b="1" dirty="0"/>
              <a:t>Hybrid Neural Architectures and Quantum Neural Networks</a:t>
            </a:r>
          </a:p>
          <a:p>
            <a:pPr lvl="1"/>
            <a:r>
              <a:rPr lang="en-US" sz="1200" dirty="0"/>
              <a:t>Researchers are combining different types of networks (e.g., CNNs + RNNs) to handle both spatial and temporal data—ideal for video analysis, robotics, and real-time systems.</a:t>
            </a:r>
          </a:p>
          <a:p>
            <a:pPr lvl="1"/>
            <a:r>
              <a:rPr lang="en-US" sz="1200" dirty="0"/>
              <a:t>Still in early stages, but quantum computing is being explored to dramatically accelerate neural network training and inference, especially for large-scale, high-dimensional problems.</a:t>
            </a:r>
            <a:endParaRPr lang="en-US" dirty="0"/>
          </a:p>
          <a:p>
            <a:pPr lvl="1"/>
            <a:endParaRPr lang="en-US" dirty="0"/>
          </a:p>
          <a:p>
            <a:pPr lvl="1"/>
            <a:endParaRPr lang="en-US" dirty="0"/>
          </a:p>
        </p:txBody>
      </p:sp>
      <p:sp>
        <p:nvSpPr>
          <p:cNvPr id="5" name="Rectangle 4">
            <a:extLst>
              <a:ext uri="{FF2B5EF4-FFF2-40B4-BE49-F238E27FC236}">
                <a16:creationId xmlns:a16="http://schemas.microsoft.com/office/drawing/2014/main" id="{C87793E9-86C4-1C6A-7E59-F17D988EE96D}"/>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98512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solidFill>
                  <a:schemeClr val="bg1">
                    <a:lumMod val="95000"/>
                  </a:schemeClr>
                </a:solidFill>
                <a:hlinkClick r:id="rId5">
                  <a:extLst>
                    <a:ext uri="{A12FA001-AC4F-418D-AE19-62706E023703}">
                      <ahyp:hlinkClr xmlns:ahyp="http://schemas.microsoft.com/office/drawing/2018/hyperlinkcolor" val="tx"/>
                    </a:ext>
                  </a:extLst>
                </a:hlinkClick>
              </a:rPr>
              <a:t>DEMO LINK</a:t>
            </a:r>
            <a:endParaRPr lang="en-US" dirty="0">
              <a:solidFill>
                <a:schemeClr val="bg1">
                  <a:lumMod val="95000"/>
                </a:schemeClr>
              </a:solidFill>
            </a:endParaRPr>
          </a:p>
        </p:txBody>
      </p:sp>
    </p:spTree>
    <p:extLst>
      <p:ext uri="{BB962C8B-B14F-4D97-AF65-F5344CB8AC3E}">
        <p14:creationId xmlns:p14="http://schemas.microsoft.com/office/powerpoint/2010/main" val="46786922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{D1BA2BDE-3A9E-47FB-A5EB-7F539E14B586}TFb73f27a7-0404-48d9-96f8-0ca8d35477ec68e4afe9_win32-7b62b493978d</Template>
  <TotalTime>83</TotalTime>
  <Words>1710</Words>
  <Application>Microsoft Office PowerPoint</Application>
  <PresentationFormat>Widescreen</PresentationFormat>
  <Paragraphs>105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Custom</vt:lpstr>
      <vt:lpstr>Advanced neural network data handling</vt:lpstr>
      <vt:lpstr>What is a neural network?</vt:lpstr>
      <vt:lpstr>Key concepts &amp; terminology</vt:lpstr>
      <vt:lpstr>Techniques &amp; Approaches</vt:lpstr>
      <vt:lpstr>Examples</vt:lpstr>
      <vt:lpstr>Tools, libraries and platforms</vt:lpstr>
      <vt:lpstr>Challenges and Best Practices</vt:lpstr>
      <vt:lpstr>Emerging trends &amp; research directions</vt:lpstr>
      <vt:lpstr>DEMO LINK</vt:lpstr>
      <vt:lpstr>Summary &amp;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Alfredo Garza</dc:creator>
  <cp:lastModifiedBy>Alfredo Garza</cp:lastModifiedBy>
  <cp:revision>1</cp:revision>
  <dcterms:created xsi:type="dcterms:W3CDTF">2025-06-30T17:01:56Z</dcterms:created>
  <dcterms:modified xsi:type="dcterms:W3CDTF">2025-06-30T18:25:17Z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