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12F9C-9E22-F558-C6C7-F0BB577CFDEE}" v="201" dt="2025-06-30T20:53:21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12" autoAdjust="0"/>
  </p:normalViewPr>
  <p:slideViewPr>
    <p:cSldViewPr snapToGrid="0" snapToObjects="1">
      <p:cViewPr varScale="1">
        <p:scale>
          <a:sx n="112" d="100"/>
          <a:sy n="112" d="100"/>
        </p:scale>
        <p:origin x="3128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748A-F9C6-4458-8BB3-0D9FAEE946B0}" type="datetimeFigureOut"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BB509-6A0D-4CC4-8389-9CD0DEEE53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9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AI is getting really powerful, really fast.</a:t>
            </a:r>
            <a:br>
              <a:rPr lang="en-US" b="1" dirty="0">
                <a:cs typeface="+mn-lt"/>
              </a:rPr>
            </a:br>
            <a:r>
              <a:rPr lang="en-US" b="1"/>
              <a:t> To keep up, we need to be smarter about how we handle data.</a:t>
            </a:r>
          </a:p>
          <a:p>
            <a:endParaRPr lang="en-US" b="1" dirty="0">
              <a:ea typeface="Calibri"/>
              <a:cs typeface="Calibri"/>
            </a:endParaRPr>
          </a:p>
          <a:p>
            <a:r>
              <a:rPr lang="en-US" dirty="0"/>
              <a:t>To make sure AI works well — stays fast, accurate, and can grow to do even more — we need to manage all that data in a smart, efficient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BB509-6A0D-4CC4-8389-9CD0DEEE535C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feeding data into an AI model, we have to </a:t>
            </a:r>
            <a:r>
              <a:rPr lang="en-US" b="1" dirty="0"/>
              <a:t>prepare and organize it properly</a:t>
            </a:r>
            <a:r>
              <a:rPr lang="en-US" dirty="0"/>
              <a:t> — this is called </a:t>
            </a:r>
            <a:r>
              <a:rPr lang="en-US" b="1" dirty="0"/>
              <a:t>preprocessing, transformation, and management of input data</a:t>
            </a:r>
            <a:r>
              <a:rPr lang="en-US" dirty="0"/>
              <a:t>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Doing this preparation ensures the model learns more </a:t>
            </a:r>
            <a:r>
              <a:rPr lang="en-US" b="1" dirty="0"/>
              <a:t>consistently, efficiently, and reliably</a:t>
            </a:r>
            <a:r>
              <a:rPr lang="en-US" dirty="0"/>
              <a:t> — leading to better results.</a:t>
            </a:r>
          </a:p>
          <a:p>
            <a:endParaRPr lang="en-US" dirty="0"/>
          </a:p>
          <a:p>
            <a:r>
              <a:rPr lang="en-US" b="1" dirty="0"/>
              <a:t>Inspired by the brain: </a:t>
            </a:r>
            <a:r>
              <a:rPr lang="en-US" dirty="0"/>
              <a:t>A neural network is a type of machine learning model designed to mimic how human brains process information—using layers of interconnected "neurons“ (mathematical functions) to recognize patterns.</a:t>
            </a:r>
          </a:p>
          <a:p>
            <a:endParaRPr lang="en-US" dirty="0"/>
          </a:p>
          <a:p>
            <a:r>
              <a:rPr lang="en-US" b="1" dirty="0"/>
              <a:t>Learns from data: </a:t>
            </a:r>
            <a:r>
              <a:rPr lang="en-US" dirty="0"/>
              <a:t>It improves by adjusting internal weights based on examples, allowing it to make predictions, classify images, understand language, and more.</a:t>
            </a:r>
          </a:p>
          <a:p>
            <a:endParaRPr lang="en-US" dirty="0"/>
          </a:p>
          <a:p>
            <a:r>
              <a:rPr lang="en-US" b="1" dirty="0"/>
              <a:t>Layered structure: </a:t>
            </a:r>
            <a:r>
              <a:rPr lang="en-US" dirty="0"/>
              <a:t>Neural networks are built from layers—input, hidden, and output—where each layer transforms the data slightly until the final result is produced.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BB509-6A0D-4CC4-8389-9CD0DEEE535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Data Augmentation – Making more variety from what you already have  -  It helps your model not memorize, but understand.</a:t>
            </a:r>
          </a:p>
          <a:p>
            <a:r>
              <a:rPr lang="en-US" dirty="0"/>
              <a:t>2. Feature Engineering – Creating smarter inputs     -         Better features = smarter model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3. Imbalanced Dataset Handling – Fixing unfair data  SMOTE stands for </a:t>
            </a:r>
            <a:r>
              <a:rPr lang="en" b="1" dirty="0"/>
              <a:t>Synthetic Minority Over-sampling Technique, </a:t>
            </a:r>
            <a:r>
              <a:rPr lang="en" dirty="0"/>
              <a:t>It is an oversampling technique used to balance the class distribution of a dataset by creating synthetic minority class samples</a:t>
            </a:r>
            <a:endParaRPr lang="en" dirty="0">
              <a:ea typeface="Calibri"/>
              <a:cs typeface="Calibri"/>
            </a:endParaRPr>
          </a:p>
          <a:p>
            <a:r>
              <a:rPr lang="en-US" dirty="0"/>
              <a:t>4. Efficient Data Loaders – Getting data ready fast </a:t>
            </a:r>
          </a:p>
          <a:p>
            <a:r>
              <a:rPr lang="en-US" dirty="0"/>
              <a:t>5. Distributed Data Pipelines – Teamwork for big jobs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 </a:t>
            </a:r>
            <a:r>
              <a:rPr lang="en-US" dirty="0"/>
              <a:t>Split the job across </a:t>
            </a:r>
            <a:r>
              <a:rPr lang="en-US" b="1" dirty="0"/>
              <a:t>multiple computers or GPUs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Each one handles a slice of the data.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At the end, they </a:t>
            </a:r>
            <a:r>
              <a:rPr lang="en-US" b="1" dirty="0"/>
              <a:t>share their results</a:t>
            </a:r>
            <a:r>
              <a:rPr lang="en-US" dirty="0"/>
              <a:t> to learn together.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r>
              <a:rPr lang="en-US" dirty="0"/>
              <a:t>How L2 penalization works: </a:t>
            </a:r>
          </a:p>
          <a:p>
            <a:endParaRPr lang="en-US" dirty="0"/>
          </a:p>
          <a:p>
            <a:r>
              <a:rPr lang="en-US" dirty="0"/>
              <a:t>The penalty term looks like this:</a:t>
            </a:r>
          </a:p>
          <a:p>
            <a:r>
              <a:rPr lang="en-US" dirty="0"/>
              <a:t>\lambda \sum_{</a:t>
            </a:r>
            <a:r>
              <a:rPr lang="en-US" dirty="0" err="1"/>
              <a:t>i</a:t>
            </a:r>
            <a:r>
              <a:rPr lang="en-US" dirty="0"/>
              <a:t>=1}^{n} w_i^2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w_i</a:t>
            </a:r>
            <a:r>
              <a:rPr lang="en-US" dirty="0"/>
              <a:t> are the model’s weights and \lambda is a hyperparameter that controls the strength of the penalty.</a:t>
            </a:r>
          </a:p>
          <a:p>
            <a:pPr lvl="1"/>
            <a:r>
              <a:rPr lang="en-US" dirty="0"/>
              <a:t>This encourages the model to keep its weights </a:t>
            </a:r>
            <a:r>
              <a:rPr lang="en-US" b="1" dirty="0"/>
              <a:t>small but non-zero</a:t>
            </a:r>
            <a:r>
              <a:rPr lang="en-US" dirty="0"/>
              <a:t>, which helps reduce overfitting without eliminating features entirely.</a:t>
            </a:r>
          </a:p>
          <a:p>
            <a:pPr lvl="1"/>
            <a:r>
              <a:rPr lang="en-US" dirty="0"/>
              <a:t>Unlike L1 regularization (which can zero out weights), L2 </a:t>
            </a:r>
            <a:r>
              <a:rPr lang="en-US" b="1" dirty="0"/>
              <a:t>shrinks all weights evenly</a:t>
            </a:r>
            <a:r>
              <a:rPr lang="en-US" dirty="0"/>
              <a:t>, smoothing the model and making it less sensitive to noise in the training data.</a:t>
            </a: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BB509-6A0D-4CC4-8389-9CD0DEEE535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Dataloaders</a:t>
            </a:r>
            <a:r>
              <a:rPr lang="en-US" dirty="0"/>
              <a:t> &amp; </a:t>
            </a:r>
            <a:r>
              <a:rPr lang="en-US" dirty="0" err="1"/>
              <a:t>torchvision</a:t>
            </a:r>
            <a:r>
              <a:rPr lang="en-US" dirty="0"/>
              <a:t> transforms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the </a:t>
            </a:r>
            <a:r>
              <a:rPr lang="en-US" b="1" dirty="0" err="1"/>
              <a:t>DataLoader</a:t>
            </a:r>
            <a:r>
              <a:rPr lang="en-US" dirty="0"/>
              <a:t> is used to feed data to your model in batches.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torchvision.transforms</a:t>
            </a:r>
            <a:r>
              <a:rPr lang="en-US" dirty="0"/>
              <a:t> is a toolkit to apply image transformations (like rotate, flip, resize) as part of data augmentation.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2. TensorFlow </a:t>
            </a:r>
            <a:r>
              <a:rPr lang="en-US" dirty="0" err="1"/>
              <a:t>tf.data</a:t>
            </a:r>
            <a:r>
              <a:rPr lang="en-US" dirty="0"/>
              <a:t> pipelines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A powerful system in TensorFlow to build </a:t>
            </a:r>
            <a:r>
              <a:rPr lang="en-US" b="1" dirty="0"/>
              <a:t>fast, scalable input pipelines</a:t>
            </a:r>
            <a:r>
              <a:rPr lang="en-US" dirty="0"/>
              <a:t>.</a:t>
            </a:r>
          </a:p>
          <a:p>
            <a:pPr>
              <a:buFont typeface="Arial"/>
              <a:buChar char="•"/>
            </a:pPr>
            <a:r>
              <a:rPr lang="en-US" dirty="0"/>
              <a:t>    Easily load, shuffle, batch, and prefetch data.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dirty="0"/>
              <a:t>   Works well with large datasets and distributed training across multiple GPUs.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3. </a:t>
            </a:r>
            <a:r>
              <a:rPr lang="en-US" dirty="0" err="1"/>
              <a:t>HuggingFace</a:t>
            </a:r>
            <a:r>
              <a:rPr lang="en-US" dirty="0"/>
              <a:t> datasets for NLP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/>
              <a:t> A library with </a:t>
            </a:r>
            <a:r>
              <a:rPr lang="en-US" b="1" dirty="0"/>
              <a:t>ready-to-use text datasets</a:t>
            </a:r>
            <a:r>
              <a:rPr lang="en-US" dirty="0"/>
              <a:t> and tools to process them (like tokenization).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dirty="0"/>
              <a:t> Comes with famous datasets like IMDB reviews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4. </a:t>
            </a:r>
            <a:r>
              <a:rPr lang="en-US" dirty="0" err="1"/>
              <a:t>Dask</a:t>
            </a:r>
            <a:r>
              <a:rPr lang="en-US" dirty="0"/>
              <a:t> &amp; Apache Arrow for large-scale handling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Dask</a:t>
            </a:r>
            <a:r>
              <a:rPr lang="en-US" b="1" dirty="0"/>
              <a:t>:</a:t>
            </a:r>
            <a:r>
              <a:rPr lang="en-US" dirty="0"/>
              <a:t> Python library to </a:t>
            </a:r>
            <a:r>
              <a:rPr lang="en-US" b="1" dirty="0"/>
              <a:t>process large datasets</a:t>
            </a:r>
            <a:r>
              <a:rPr lang="en-US" dirty="0"/>
              <a:t> in parallel, across CPUs or clusters.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/>
              <a:t>Apache Arrow:</a:t>
            </a:r>
            <a:r>
              <a:rPr lang="en-US" dirty="0"/>
              <a:t> A fast memory format to handle large data between different tools.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You can handle data bigger than RAM (e.g., 100GB CSV).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Speed up heavy preprocessing or analytics using multiple cores/machines.</a:t>
            </a: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/>
              <a:t>Caffe (Convolutional Architecture for Fast Feature Embedding)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the Berkeley AI Research (BAIR)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Known for its speed and efficiency, especially in image classification and segmentation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 in academic research and embedded systems where performance is critical.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Offers a modular architecture and is written in C++ with a Python interface</a:t>
            </a: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BB509-6A0D-4CC4-8389-9CD0DEEE535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61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Self-Supervised Data Handling (CLIP, DINO, etc.)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Training models to learn from unlabeled data—no need for manual labeling.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Models learn patterns or representations just from the structure of data itself.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Saves time (no need for huge labeled datasets).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Can pretrain models on big datasets, then fine-tune on small labeled ones.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2. AI-Assisted Data Cleaning (Data-Centric AI)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Using AI to help clean and fix your data—like spotting bad labels, outliers, duplicates, or inconsistencies.</a:t>
            </a:r>
          </a:p>
          <a:p>
            <a:r>
              <a:rPr lang="en-US" dirty="0"/>
              <a:t>3. Edge and Federated Data Pipelines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Edge computing:</a:t>
            </a:r>
            <a:r>
              <a:rPr lang="en-US"/>
              <a:t> Running AI models directly on devices (like phones, cameras, sensors).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Federated learning:</a:t>
            </a:r>
            <a:r>
              <a:rPr lang="en-US"/>
              <a:t> Training a model </a:t>
            </a:r>
            <a:r>
              <a:rPr lang="en-US" b="1"/>
              <a:t>across many devices</a:t>
            </a:r>
            <a:r>
              <a:rPr lang="en-US"/>
              <a:t> without moving their data—data stays private.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Examples: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Keyboard prediction learning on your phone </a:t>
            </a:r>
            <a:r>
              <a:rPr lang="en-US" b="1" dirty="0"/>
              <a:t>without uploading your data</a:t>
            </a:r>
            <a:r>
              <a:rPr lang="en-US" dirty="0"/>
              <a:t> (like Google </a:t>
            </a:r>
            <a:r>
              <a:rPr lang="en-US" dirty="0" err="1"/>
              <a:t>Gboard</a:t>
            </a:r>
            <a:r>
              <a:rPr lang="en-US" dirty="0"/>
              <a:t>).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AI on cameras doing face detection </a:t>
            </a:r>
            <a:r>
              <a:rPr lang="en-US" b="1" dirty="0"/>
              <a:t>locally</a:t>
            </a:r>
            <a:r>
              <a:rPr lang="en-US" dirty="0"/>
              <a:t> to save bandwidth and protect privacy.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4. Integration with </a:t>
            </a:r>
            <a:r>
              <a:rPr lang="en-US" dirty="0" err="1"/>
              <a:t>AutoML</a:t>
            </a:r>
            <a:r>
              <a:rPr lang="en-US" dirty="0"/>
              <a:t> Platforms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AutoML</a:t>
            </a:r>
            <a:r>
              <a:rPr lang="en-US" dirty="0"/>
              <a:t> means “automated machine learning”—tools that </a:t>
            </a:r>
            <a:r>
              <a:rPr lang="en-US" b="1" dirty="0"/>
              <a:t>build models for you</a:t>
            </a:r>
            <a:r>
              <a:rPr lang="en-US" dirty="0"/>
              <a:t> (selecting the best algorithm, tuning it, etc.).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Integration means your data pipeline works with </a:t>
            </a:r>
            <a:r>
              <a:rPr lang="en-US" err="1"/>
              <a:t>AutoML</a:t>
            </a:r>
            <a:r>
              <a:rPr lang="en-US" dirty="0"/>
              <a:t> tools directly.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Examples: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Uploading a dataset and letting Google AutoML, H2O, or AWS SageMaker pick the best model for you.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Data cleaned, split, and fed into AutoML with little manual effort.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Great for non-experts or rapid prototyping.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Saves time tuning models manually.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BB509-6A0D-4CC4-8389-9CD0DEEE535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Advanced Neural Network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r>
              <a:rPr dirty="0"/>
              <a:t>Presented by: </a:t>
            </a:r>
            <a:r>
              <a:rPr lang="en" dirty="0"/>
              <a:t>Fred, Monique, Jade, Morgan &amp; Emmanuel -</a:t>
            </a:r>
            <a:r>
              <a:rPr lang="en-US" dirty="0"/>
              <a:t> 7/1/25- ITAI 2377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Wingdings"/>
              <a:buChar char="v"/>
            </a:pPr>
            <a:r>
              <a:t>Self-supervised data handling (CLIP, DINO</a:t>
            </a:r>
            <a:r>
              <a:rPr lang="en-US"/>
              <a:t>)</a:t>
            </a:r>
            <a:endParaRPr lang="en-US">
              <a:ea typeface="Calibri"/>
              <a:cs typeface="Calibri"/>
            </a:endParaRPr>
          </a:p>
          <a:p>
            <a:pPr marL="857250" lvl="1" indent="-45720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CLIP (OpenAI):</a:t>
            </a:r>
            <a:r>
              <a:rPr lang="en-US" dirty="0">
                <a:ea typeface="+mn-lt"/>
                <a:cs typeface="+mn-lt"/>
              </a:rPr>
              <a:t> Learns by matching images to their captions—can understand images without needing labeled classes.</a:t>
            </a:r>
            <a:endParaRPr lang="en-US" dirty="0">
              <a:ea typeface="Calibri"/>
              <a:cs typeface="Calibri"/>
            </a:endParaRPr>
          </a:p>
          <a:p>
            <a:pPr marL="857250" lvl="1" indent="-457200">
              <a:buFont typeface="Wingdings"/>
              <a:buChar char="Ø"/>
            </a:pPr>
            <a:r>
              <a:rPr lang="en-US" b="1" dirty="0">
                <a:ea typeface="+mn-lt"/>
                <a:cs typeface="+mn-lt"/>
              </a:rPr>
              <a:t>DINO (Meta):</a:t>
            </a:r>
            <a:r>
              <a:rPr lang="en-US" dirty="0">
                <a:ea typeface="+mn-lt"/>
                <a:cs typeface="+mn-lt"/>
              </a:rPr>
              <a:t> Learns good image features without labels—great for object detection, segmentation, etc.</a:t>
            </a:r>
            <a:endParaRPr lang="en-US" dirty="0"/>
          </a:p>
          <a:p>
            <a:pPr>
              <a:buFont typeface="Wingdings"/>
              <a:buChar char="v"/>
            </a:pPr>
            <a:r>
              <a:rPr dirty="0"/>
              <a:t>AI-assisted data cleaning ( Data-centric AI)</a:t>
            </a:r>
            <a:endParaRPr dirty="0">
              <a:ea typeface="Calibri"/>
              <a:cs typeface="Calibri"/>
            </a:endParaRPr>
          </a:p>
          <a:p>
            <a:pPr>
              <a:buFont typeface="Wingdings"/>
              <a:buChar char="v"/>
            </a:pPr>
            <a:r>
              <a:rPr dirty="0"/>
              <a:t>Edge and federated data pipelines</a:t>
            </a:r>
            <a:endParaRPr dirty="0">
              <a:ea typeface="Calibri"/>
              <a:cs typeface="Calibri"/>
            </a:endParaRPr>
          </a:p>
          <a:p>
            <a:pPr>
              <a:buFont typeface="Wingdings"/>
              <a:buChar char="v"/>
            </a:pPr>
            <a:r>
              <a:rPr dirty="0"/>
              <a:t>Integration with </a:t>
            </a:r>
            <a:r>
              <a:rPr err="1"/>
              <a:t>AutoML</a:t>
            </a:r>
            <a:r>
              <a:rPr dirty="0"/>
              <a:t> platforms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 Advanced neural network data handling is not optional—it's critical</a:t>
            </a:r>
          </a:p>
          <a:p>
            <a:r>
              <a:rPr dirty="0"/>
              <a:t>Impacts everything from model performance to deployment</a:t>
            </a:r>
            <a:endParaRPr dirty="0">
              <a:ea typeface="Calibri"/>
              <a:cs typeface="Calibri"/>
            </a:endParaRPr>
          </a:p>
          <a:p>
            <a:r>
              <a:rPr dirty="0"/>
              <a:t> Mastering it = unlocking the full potential of data science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Goodfellow, I., Bengio, Y., &amp; Courville, A.</a:t>
            </a:r>
            <a:r>
              <a:rPr lang="en-US" sz="1800" dirty="0">
                <a:ea typeface="+mn-lt"/>
                <a:cs typeface="+mn-lt"/>
              </a:rPr>
              <a:t> (2016).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i="1" dirty="0">
                <a:ea typeface="+mn-lt"/>
                <a:cs typeface="+mn-lt"/>
              </a:rPr>
              <a:t>Deep Learning.</a:t>
            </a:r>
            <a:r>
              <a:rPr lang="en-US" sz="1800" dirty="0">
                <a:ea typeface="+mn-lt"/>
                <a:cs typeface="+mn-lt"/>
              </a:rPr>
              <a:t> MIT Press.</a:t>
            </a:r>
          </a:p>
          <a:p>
            <a:r>
              <a:rPr lang="en-US" sz="1800" b="1" dirty="0">
                <a:ea typeface="+mn-lt"/>
                <a:cs typeface="+mn-lt"/>
              </a:rPr>
              <a:t>Chollet, F.</a:t>
            </a:r>
            <a:r>
              <a:rPr lang="en-US" sz="1800" dirty="0">
                <a:ea typeface="+mn-lt"/>
                <a:cs typeface="+mn-lt"/>
              </a:rPr>
              <a:t> (2021).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i="1" dirty="0">
                <a:ea typeface="+mn-lt"/>
                <a:cs typeface="+mn-lt"/>
              </a:rPr>
              <a:t>Deep Learning with Python</a:t>
            </a:r>
            <a:r>
              <a:rPr lang="en-US" sz="1800" dirty="0">
                <a:ea typeface="+mn-lt"/>
                <a:cs typeface="+mn-lt"/>
              </a:rPr>
              <a:t> (2nd ed.). Manning Publications.</a:t>
            </a:r>
          </a:p>
          <a:p>
            <a:r>
              <a:rPr lang="en-US" sz="1800" b="1" dirty="0" err="1">
                <a:ea typeface="+mn-lt"/>
                <a:cs typeface="+mn-lt"/>
              </a:rPr>
              <a:t>Paszke</a:t>
            </a:r>
            <a:r>
              <a:rPr lang="en-US" sz="1800" b="1" dirty="0">
                <a:ea typeface="+mn-lt"/>
                <a:cs typeface="+mn-lt"/>
              </a:rPr>
              <a:t>, A., Gross, S., Massa, F., Lerer, A., Bradbury, J., et al.</a:t>
            </a:r>
            <a:r>
              <a:rPr lang="en-US" sz="1800" dirty="0">
                <a:ea typeface="+mn-lt"/>
                <a:cs typeface="+mn-lt"/>
              </a:rPr>
              <a:t> (2019).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PyTorch</a:t>
            </a:r>
            <a:r>
              <a:rPr lang="en-US" sz="1800" dirty="0">
                <a:ea typeface="+mn-lt"/>
                <a:cs typeface="+mn-lt"/>
              </a:rPr>
              <a:t>: An Imperative Style, High-Performance Deep Learning Library.</a:t>
            </a:r>
          </a:p>
          <a:p>
            <a:r>
              <a:rPr lang="en-US" sz="1800" b="1" dirty="0">
                <a:ea typeface="+mn-lt"/>
                <a:cs typeface="+mn-lt"/>
              </a:rPr>
              <a:t>Vaswani, A., </a:t>
            </a:r>
            <a:r>
              <a:rPr lang="en-US" sz="1800" b="1" dirty="0" err="1">
                <a:ea typeface="+mn-lt"/>
                <a:cs typeface="+mn-lt"/>
              </a:rPr>
              <a:t>Shazeer</a:t>
            </a:r>
            <a:r>
              <a:rPr lang="en-US" sz="1800" b="1" dirty="0">
                <a:ea typeface="+mn-lt"/>
                <a:cs typeface="+mn-lt"/>
              </a:rPr>
              <a:t>, N., Parmar, N., Uszkoreit, J., et al.</a:t>
            </a:r>
            <a:r>
              <a:rPr lang="en-US" sz="1800" dirty="0">
                <a:ea typeface="+mn-lt"/>
                <a:cs typeface="+mn-lt"/>
              </a:rPr>
              <a:t> (2017).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 Attention is All You Need. </a:t>
            </a:r>
            <a:r>
              <a:rPr lang="en-US" sz="1800" i="1" dirty="0">
                <a:ea typeface="+mn-lt"/>
                <a:cs typeface="+mn-lt"/>
              </a:rPr>
              <a:t>Advances in Neural Information Processing Systems</a:t>
            </a:r>
            <a:r>
              <a:rPr lang="en-US" sz="1800" dirty="0">
                <a:ea typeface="+mn-lt"/>
                <a:cs typeface="+mn-lt"/>
              </a:rPr>
              <a:t>, 30.</a:t>
            </a:r>
          </a:p>
          <a:p>
            <a:endParaRPr lang="en-US" sz="1800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The rapid rise of AI demands smarter data handling</a:t>
            </a:r>
          </a:p>
          <a:p>
            <a:r>
              <a:rPr dirty="0"/>
              <a:t>Neural networks now process massive, complex datasets</a:t>
            </a:r>
            <a:endParaRPr dirty="0">
              <a:ea typeface="Calibri"/>
              <a:cs typeface="Calibri"/>
            </a:endParaRPr>
          </a:p>
          <a:p>
            <a:r>
              <a:rPr dirty="0"/>
              <a:t> Advanced data handling is key to performance, scalability, and accuracy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Neural Network Data Handling?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Preprocessing, transformation, and management of input data</a:t>
            </a:r>
          </a:p>
          <a:p>
            <a:r>
              <a:rPr dirty="0"/>
              <a:t>Ensures consistency, efficiency, and robustness in model training</a:t>
            </a:r>
            <a:endParaRPr dirty="0">
              <a:ea typeface="Calibri"/>
              <a:cs typeface="Calibri"/>
            </a:endParaRPr>
          </a:p>
          <a:p>
            <a:r>
              <a:rPr dirty="0"/>
              <a:t>Examples: normalization, augmentation, batch processing, sequence padding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dirty="0"/>
              <a:t>Raw data is often noisy, incomplete, or unstructured</a:t>
            </a:r>
          </a:p>
          <a:p>
            <a:r>
              <a:rPr dirty="0"/>
              <a:t>Proper data handling = better learning and generalization</a:t>
            </a:r>
            <a:endParaRPr dirty="0">
              <a:ea typeface="Calibri"/>
              <a:cs typeface="Calibri"/>
            </a:endParaRPr>
          </a:p>
          <a:p>
            <a:r>
              <a:rPr dirty="0"/>
              <a:t> Critical for: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  - Predictive modeling</a:t>
            </a:r>
            <a:endParaRPr dirty="0"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dirty="0"/>
              <a:t>  - Natural Language Processing (NLP)</a:t>
            </a:r>
            <a:endParaRPr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dirty="0"/>
              <a:t>  - Computer Vision </a:t>
            </a:r>
            <a:r>
              <a:rPr lang="en-US" dirty="0"/>
              <a:t> </a:t>
            </a:r>
            <a:endParaRPr lang="en-US" dirty="0">
              <a:ea typeface="Calibri"/>
              <a:cs typeface="Calibri"/>
            </a:endParaRPr>
          </a:p>
          <a:p>
            <a:pPr marL="914400" lvl="2" indent="0">
              <a:buNone/>
            </a:pPr>
            <a:r>
              <a:rPr lang="en-US" dirty="0"/>
              <a:t> </a:t>
            </a:r>
            <a:r>
              <a:rPr dirty="0"/>
              <a:t>- Time-series analysis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Techniques in Advanced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1. Data Augmentation – For image/audio/text to increase variety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2. Feature Engineering – Creating informative inputs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3. Imbalanced Dataset Handling </a:t>
            </a:r>
            <a:endParaRPr lang="en-US" dirty="0">
              <a:ea typeface="Calibri"/>
              <a:cs typeface="Calibri"/>
            </a:endParaRPr>
          </a:p>
          <a:p>
            <a:pPr marL="857250" lvl="1" indent="-457200">
              <a:buFont typeface="Courier New"/>
              <a:buChar char="o"/>
            </a:pPr>
            <a:r>
              <a:rPr dirty="0"/>
              <a:t>SMOTE </a:t>
            </a:r>
            <a:endParaRPr lang="en-US"/>
          </a:p>
          <a:p>
            <a:pPr marL="857250" lvl="1" indent="-457200">
              <a:buFont typeface="Courier New"/>
              <a:buChar char="o"/>
            </a:pPr>
            <a:r>
              <a:rPr dirty="0"/>
              <a:t>class weights</a:t>
            </a:r>
            <a:r>
              <a:rPr lang="en-US" dirty="0"/>
              <a:t> </a:t>
            </a:r>
            <a:r>
              <a:rPr lang="en-US" i="1" dirty="0">
                <a:ea typeface="+mn-lt"/>
                <a:cs typeface="+mn-lt"/>
              </a:rPr>
              <a:t>Tell the model to care more about mistakes on rare cases</a:t>
            </a:r>
            <a:endParaRPr lang="en-US" dirty="0">
              <a:ea typeface="Calibri"/>
              <a:cs typeface="Calibri"/>
            </a:endParaRPr>
          </a:p>
          <a:p>
            <a:pPr marL="857250" lvl="1" indent="-457200"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Resampling: Add more rare examples or remove some common ones.</a:t>
            </a:r>
            <a:endParaRPr lang="en-US" i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4. Efficient Data Loaders </a:t>
            </a:r>
            <a:endParaRPr lang="en-US" dirty="0"/>
          </a:p>
          <a:p>
            <a:pPr marL="857250" lvl="1" indent="-457200">
              <a:buFont typeface="Courier New"/>
              <a:buChar char="o"/>
            </a:pPr>
            <a:r>
              <a:rPr dirty="0"/>
              <a:t>Parallel </a:t>
            </a:r>
            <a:r>
              <a:rPr lang="en-US" dirty="0"/>
              <a:t>processing: </a:t>
            </a:r>
            <a:r>
              <a:rPr lang="en-US" dirty="0">
                <a:ea typeface="+mn-lt"/>
                <a:cs typeface="+mn-lt"/>
              </a:rPr>
              <a:t>Load multiple files at once </a:t>
            </a:r>
          </a:p>
          <a:p>
            <a:pPr marL="857250" lvl="1" indent="-457200">
              <a:buFont typeface="Courier New"/>
              <a:buChar char="o"/>
            </a:pPr>
            <a:r>
              <a:rPr lang="en-US" dirty="0"/>
              <a:t>Caching: </a:t>
            </a:r>
            <a:r>
              <a:rPr lang="en-US" dirty="0">
                <a:ea typeface="+mn-lt"/>
                <a:cs typeface="+mn-lt"/>
              </a:rPr>
              <a:t>Keep data in memory so it’s quicker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5. Distributed Data Pipelines – Scaling across GPUs/nodes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Example –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Challenge: Long, varied text input</a:t>
            </a:r>
          </a:p>
          <a:p>
            <a:r>
              <a:rPr dirty="0"/>
              <a:t>Solution:</a:t>
            </a:r>
            <a:endParaRPr lang="en-US" dirty="0"/>
          </a:p>
          <a:p>
            <a:pPr lvl="1">
              <a:buFont typeface="Courier New"/>
              <a:buChar char="o"/>
            </a:pPr>
            <a:r>
              <a:rPr lang="en-US" dirty="0"/>
              <a:t> </a:t>
            </a:r>
            <a:r>
              <a:rPr dirty="0"/>
              <a:t>Tokenization</a:t>
            </a:r>
            <a:endParaRPr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/>
              <a:t>  Padding/truncating</a:t>
            </a:r>
            <a:endParaRPr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/>
              <a:t>  Attention masks</a:t>
            </a:r>
            <a:endParaRPr dirty="0">
              <a:ea typeface="Calibri"/>
              <a:cs typeface="Calibri"/>
            </a:endParaRPr>
          </a:p>
          <a:p>
            <a:r>
              <a:rPr dirty="0"/>
              <a:t>Benefit: Smooth BERT/GPT model training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 Example –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Challenge: Limited labeled data, variation in lighting/pose</a:t>
            </a:r>
          </a:p>
          <a:p>
            <a:pPr marL="0" indent="0">
              <a:buNone/>
            </a:pPr>
            <a:r>
              <a:rPr dirty="0"/>
              <a:t>• Solution:</a:t>
            </a:r>
            <a:endParaRPr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/>
              <a:t> Real-time data augmentation</a:t>
            </a:r>
            <a:endParaRPr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dirty="0"/>
              <a:t>  Preprocessing pipelines (resize, normalize)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• Benefit: Better generalization in CNNs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Modern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91796" cy="44635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 </a:t>
            </a:r>
            <a:r>
              <a:rPr dirty="0" err="1"/>
              <a:t>PyTorch</a:t>
            </a:r>
            <a:r>
              <a:rPr dirty="0"/>
              <a:t> </a:t>
            </a:r>
            <a:r>
              <a:rPr dirty="0" err="1"/>
              <a:t>Dataloaders</a:t>
            </a:r>
            <a:r>
              <a:rPr dirty="0"/>
              <a:t> &amp; </a:t>
            </a:r>
            <a:r>
              <a:rPr lang="en-US" dirty="0" err="1"/>
              <a:t>T</a:t>
            </a:r>
            <a:r>
              <a:rPr dirty="0" err="1"/>
              <a:t>orchvision</a:t>
            </a:r>
            <a:r>
              <a:rPr dirty="0"/>
              <a:t> transforms</a:t>
            </a:r>
          </a:p>
          <a:p>
            <a:r>
              <a:rPr dirty="0"/>
              <a:t> TensorFlow </a:t>
            </a:r>
            <a:r>
              <a:rPr dirty="0" err="1"/>
              <a:t>tf.data</a:t>
            </a:r>
            <a:r>
              <a:rPr dirty="0"/>
              <a:t> pipelines</a:t>
            </a:r>
            <a:endParaRPr dirty="0">
              <a:ea typeface="Calibri"/>
              <a:cs typeface="Calibri"/>
            </a:endParaRPr>
          </a:p>
          <a:p>
            <a:r>
              <a:rPr dirty="0"/>
              <a:t> HuggingFace datasets for NLP</a:t>
            </a:r>
            <a:endParaRPr dirty="0">
              <a:ea typeface="Calibri"/>
              <a:cs typeface="Calibri"/>
            </a:endParaRPr>
          </a:p>
          <a:p>
            <a:r>
              <a:rPr dirty="0"/>
              <a:t> </a:t>
            </a:r>
            <a:r>
              <a:rPr dirty="0" err="1"/>
              <a:t>Dask</a:t>
            </a:r>
            <a:r>
              <a:rPr dirty="0"/>
              <a:t> &amp; Apache Arrow for large-scale handling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Caffe (Convolutional Architecture for Fast Feature Embedding) </a:t>
            </a:r>
          </a:p>
          <a:p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in Advanced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Data leakage and bias</a:t>
            </a:r>
          </a:p>
          <a:p>
            <a:r>
              <a:rPr dirty="0"/>
              <a:t>Scalability bottlenecks</a:t>
            </a:r>
            <a:endParaRPr dirty="0">
              <a:ea typeface="Calibri"/>
              <a:cs typeface="Calibri"/>
            </a:endParaRPr>
          </a:p>
          <a:p>
            <a:r>
              <a:rPr dirty="0"/>
              <a:t>Reproducibility of preprocessing</a:t>
            </a:r>
            <a:endParaRPr dirty="0">
              <a:ea typeface="Calibri"/>
              <a:cs typeface="Calibri"/>
            </a:endParaRPr>
          </a:p>
          <a:p>
            <a:r>
              <a:rPr dirty="0"/>
              <a:t>Real-time data stream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1528</Words>
  <Application>Microsoft Office PowerPoint</Application>
  <PresentationFormat>On-screen Show (4:3)</PresentationFormat>
  <Paragraphs>150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Advanced Neural Network Data Handling</vt:lpstr>
      <vt:lpstr>Introduction</vt:lpstr>
      <vt:lpstr>What is Neural Network Data Handling?</vt:lpstr>
      <vt:lpstr>Why It Matters in Data Science</vt:lpstr>
      <vt:lpstr>Key Techniques in Advanced Data Handling</vt:lpstr>
      <vt:lpstr>Use Case Example – NLP</vt:lpstr>
      <vt:lpstr>Use Case Example – Computer Vision</vt:lpstr>
      <vt:lpstr>Integration with Modern Tools</vt:lpstr>
      <vt:lpstr>Challenges in Advanced Data Handling</vt:lpstr>
      <vt:lpstr>The Future of Data Handling</vt:lpstr>
      <vt:lpstr>Conclusion</vt:lpstr>
      <vt:lpstr>Citations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Alfredo Garza</cp:lastModifiedBy>
  <cp:revision>169</cp:revision>
  <dcterms:created xsi:type="dcterms:W3CDTF">2013-01-27T09:14:16Z</dcterms:created>
  <dcterms:modified xsi:type="dcterms:W3CDTF">2025-07-01T17:10:33Z</dcterms:modified>
  <cp:category/>
</cp:coreProperties>
</file>