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9" r:id="rId6"/>
    <p:sldId id="260" r:id="rId7"/>
    <p:sldId id="280" r:id="rId8"/>
    <p:sldId id="278" r:id="rId9"/>
    <p:sldId id="277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  <p:embeddedFont>
      <p:font typeface="Work Sans Light" panose="020B0604020202020204" charset="0"/>
      <p:regular r:id="rId24"/>
      <p:bold r:id="rId25"/>
      <p:italic r:id="rId26"/>
      <p:boldItalic r:id="rId27"/>
    </p:embeddedFont>
    <p:embeddedFont>
      <p:font typeface="Work Sans Medium" panose="020B0604020202020204" charset="0"/>
      <p:regular r:id="rId28"/>
      <p:bold r:id="rId29"/>
      <p:italic r:id="rId30"/>
      <p:boldItalic r:id="rId31"/>
    </p:embeddedFont>
    <p:embeddedFont>
      <p:font typeface="Work Sans Thin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777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148270a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148270a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148270a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148270a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4b921a69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4b921a69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48270a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148270a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48270a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148270a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8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4b921a69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4b921a69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4b921a69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4b921a69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92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148270ac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148270ac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148270ac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148270ac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slide" Target="../slides/slid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2"/>
          <p:cNvCxnSpPr/>
          <p:nvPr/>
        </p:nvCxnSpPr>
        <p:spPr>
          <a:xfrm>
            <a:off x="4678363" y="3786550"/>
            <a:ext cx="13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4678363" y="4070625"/>
            <a:ext cx="13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422" y="221457"/>
            <a:ext cx="1428525" cy="5331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40450" y="1673638"/>
            <a:ext cx="86631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687688" y="871288"/>
            <a:ext cx="37686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4537075" y="3447250"/>
            <a:ext cx="15069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03500" y="3570925"/>
            <a:ext cx="31344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497675" y="2135850"/>
            <a:ext cx="1692200" cy="1246725"/>
            <a:chOff x="1591350" y="2114250"/>
            <a:chExt cx="1692200" cy="1246725"/>
          </a:xfrm>
        </p:grpSpPr>
        <p:pic>
          <p:nvPicPr>
            <p:cNvPr id="20" name="Google Shape;20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1350" y="2114250"/>
              <a:ext cx="973675" cy="124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0443" y="2218475"/>
              <a:ext cx="803107" cy="6042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" name="Google Shape;22;p3"/>
          <p:cNvCxnSpPr/>
          <p:nvPr/>
        </p:nvCxnSpPr>
        <p:spPr>
          <a:xfrm>
            <a:off x="4272975" y="221847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3"/>
          <p:cNvCxnSpPr/>
          <p:nvPr/>
        </p:nvCxnSpPr>
        <p:spPr>
          <a:xfrm>
            <a:off x="4272975" y="264702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3"/>
          <p:cNvCxnSpPr/>
          <p:nvPr/>
        </p:nvCxnSpPr>
        <p:spPr>
          <a:xfrm>
            <a:off x="4272975" y="307557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3"/>
          <p:cNvCxnSpPr/>
          <p:nvPr/>
        </p:nvCxnSpPr>
        <p:spPr>
          <a:xfrm>
            <a:off x="4272975" y="350412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3"/>
          <p:cNvCxnSpPr/>
          <p:nvPr/>
        </p:nvCxnSpPr>
        <p:spPr>
          <a:xfrm>
            <a:off x="4272975" y="3932675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>
            <a:off x="4272975" y="4388900"/>
            <a:ext cx="413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4200900" y="1808350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3"/>
          </p:nvPr>
        </p:nvSpPr>
        <p:spPr>
          <a:xfrm>
            <a:off x="7890225" y="1808350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4"/>
          </p:nvPr>
        </p:nvSpPr>
        <p:spPr>
          <a:xfrm>
            <a:off x="4200900" y="2235938"/>
            <a:ext cx="398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5"/>
          </p:nvPr>
        </p:nvSpPr>
        <p:spPr>
          <a:xfrm>
            <a:off x="4200900" y="2658050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6"/>
          </p:nvPr>
        </p:nvSpPr>
        <p:spPr>
          <a:xfrm>
            <a:off x="4200900" y="3081088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7"/>
          </p:nvPr>
        </p:nvSpPr>
        <p:spPr>
          <a:xfrm>
            <a:off x="4200900" y="3526900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8"/>
          </p:nvPr>
        </p:nvSpPr>
        <p:spPr>
          <a:xfrm>
            <a:off x="4200900" y="3941425"/>
            <a:ext cx="3988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9"/>
          </p:nvPr>
        </p:nvSpPr>
        <p:spPr>
          <a:xfrm>
            <a:off x="7890225" y="2269100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3"/>
          </p:nvPr>
        </p:nvSpPr>
        <p:spPr>
          <a:xfrm>
            <a:off x="7890225" y="2697650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4"/>
          </p:nvPr>
        </p:nvSpPr>
        <p:spPr>
          <a:xfrm>
            <a:off x="7890225" y="3121125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5"/>
          </p:nvPr>
        </p:nvSpPr>
        <p:spPr>
          <a:xfrm>
            <a:off x="7890225" y="3554750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6"/>
          </p:nvPr>
        </p:nvSpPr>
        <p:spPr>
          <a:xfrm>
            <a:off x="7890225" y="3997138"/>
            <a:ext cx="58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4"/>
          <p:cNvCxnSpPr/>
          <p:nvPr/>
        </p:nvCxnSpPr>
        <p:spPr>
          <a:xfrm>
            <a:off x="557600" y="4878450"/>
            <a:ext cx="7701000" cy="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/>
          <p:cNvCxnSpPr/>
          <p:nvPr/>
        </p:nvCxnSpPr>
        <p:spPr>
          <a:xfrm>
            <a:off x="557600" y="1304975"/>
            <a:ext cx="8167800" cy="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oogle Shape;4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75" y="4806050"/>
            <a:ext cx="580549" cy="2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81678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"/>
          </p:nvPr>
        </p:nvSpPr>
        <p:spPr>
          <a:xfrm>
            <a:off x="504300" y="772475"/>
            <a:ext cx="3909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0975" y="152925"/>
            <a:ext cx="164000" cy="1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5"/>
          <p:cNvCxnSpPr/>
          <p:nvPr/>
        </p:nvCxnSpPr>
        <p:spPr>
          <a:xfrm>
            <a:off x="359750" y="4878450"/>
            <a:ext cx="7899000" cy="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Google Shape;15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3882" y="4806050"/>
            <a:ext cx="578743" cy="2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975" y="152925"/>
            <a:ext cx="164000" cy="10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6"/>
          <p:cNvCxnSpPr/>
          <p:nvPr/>
        </p:nvCxnSpPr>
        <p:spPr>
          <a:xfrm>
            <a:off x="354900" y="4878550"/>
            <a:ext cx="7903500" cy="0"/>
          </a:xfrm>
          <a:prstGeom prst="straightConnector1">
            <a:avLst/>
          </a:prstGeom>
          <a:noFill/>
          <a:ln w="9525" cap="flat" cmpd="sng">
            <a:solidFill>
              <a:srgbClr val="A2C4C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75" y="4806050"/>
            <a:ext cx="580549" cy="2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0975" y="152925"/>
            <a:ext cx="164000" cy="1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veibeenpwned.com/Passwor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31618" y="1129145"/>
            <a:ext cx="8898082" cy="2164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Procesamiento Masivo de Datos con </a:t>
            </a:r>
            <a:r>
              <a:rPr lang="es-MX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2: </a:t>
            </a:r>
            <a:r>
              <a:rPr lang="es-MX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r>
              <a:rPr lang="es-MX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1"/>
          </p:nvPr>
        </p:nvSpPr>
        <p:spPr>
          <a:xfrm>
            <a:off x="2652775" y="914645"/>
            <a:ext cx="37686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Golang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Guadalajara, 27 Septiembre 2023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2"/>
          </p:nvPr>
        </p:nvSpPr>
        <p:spPr>
          <a:xfrm>
            <a:off x="4537075" y="3447250"/>
            <a:ext cx="1531216" cy="14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Roboto"/>
                <a:ea typeface="Roboto"/>
                <a:cs typeface="Roboto"/>
                <a:sym typeface="Roboto"/>
              </a:rPr>
              <a:t>Guillermo Estrada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Brightcove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Staff Software </a:t>
            </a:r>
            <a:r>
              <a:rPr lang="es-MX" dirty="0" err="1">
                <a:latin typeface="Roboto"/>
                <a:ea typeface="Roboto"/>
                <a:cs typeface="Roboto"/>
                <a:sym typeface="Roboto"/>
              </a:rPr>
              <a:t>Engineer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2" descr="profile image">
            <a:extLst>
              <a:ext uri="{FF2B5EF4-FFF2-40B4-BE49-F238E27FC236}">
                <a16:creationId xmlns:a16="http://schemas.microsoft.com/office/drawing/2014/main" id="{67EB95C1-83E0-40A4-981F-F7AC6980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0000">
            <a:off x="3501478" y="3474354"/>
            <a:ext cx="1080000" cy="1080000"/>
          </a:xfrm>
          <a:prstGeom prst="ellipse">
            <a:avLst/>
          </a:prstGeom>
          <a:ln w="31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403500" y="3570925"/>
            <a:ext cx="31344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agenda de esta noche</a:t>
            </a:r>
            <a:r>
              <a:rPr lang="en" dirty="0"/>
              <a:t>.</a:t>
            </a:r>
            <a:endParaRPr dirty="0"/>
          </a:p>
        </p:txBody>
      </p:sp>
      <p:sp>
        <p:nvSpPr>
          <p:cNvPr id="168" name="Google Shape;168;p18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4200900" y="1808350"/>
            <a:ext cx="3988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Previously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…</a:t>
            </a:r>
            <a:endParaRPr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7890225" y="1808350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18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200900" y="2235938"/>
            <a:ext cx="3988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Pre procesado de datos</a:t>
            </a:r>
            <a:endParaRPr dirty="0"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4200900" y="2658050"/>
            <a:ext cx="3988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Mapping</a:t>
            </a:r>
            <a:endParaRPr dirty="0"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4200900" y="3081088"/>
            <a:ext cx="3988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 err="1"/>
              <a:t>haveibeenpwned</a:t>
            </a:r>
            <a:r>
              <a:rPr lang="es-MX" dirty="0"/>
              <a:t>? clone</a:t>
            </a:r>
            <a:endParaRPr dirty="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4200900" y="3526900"/>
            <a:ext cx="3988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Load </a:t>
            </a:r>
            <a:r>
              <a:rPr lang="es-MX" dirty="0" err="1"/>
              <a:t>Testing</a:t>
            </a:r>
            <a:r>
              <a:rPr lang="es-MX" dirty="0"/>
              <a:t> con K6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4200900" y="3941425"/>
            <a:ext cx="3988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Q&amp;A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9"/>
          </p:nvPr>
        </p:nvSpPr>
        <p:spPr>
          <a:xfrm>
            <a:off x="7890225" y="2269100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3"/>
          </p:nvPr>
        </p:nvSpPr>
        <p:spPr>
          <a:xfrm>
            <a:off x="7890225" y="2697650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4"/>
          </p:nvPr>
        </p:nvSpPr>
        <p:spPr>
          <a:xfrm>
            <a:off x="7890225" y="3121125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5"/>
          </p:nvPr>
        </p:nvSpPr>
        <p:spPr>
          <a:xfrm>
            <a:off x="7890225" y="3554750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16"/>
          </p:nvPr>
        </p:nvSpPr>
        <p:spPr>
          <a:xfrm>
            <a:off x="7890225" y="3997138"/>
            <a:ext cx="582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8151600" cy="3567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800" dirty="0"/>
              <a:t>Descargamos un archivo con una lista de hashes y conteos de contraseñas en formato de texto con </a:t>
            </a:r>
            <a:r>
              <a:rPr lang="es-MX" sz="1800" b="1" dirty="0"/>
              <a:t>847’223,402</a:t>
            </a:r>
            <a:r>
              <a:rPr lang="es-MX" sz="1800" dirty="0"/>
              <a:t> entradas y un tamaño de </a:t>
            </a:r>
            <a:r>
              <a:rPr lang="es-MX" sz="1800" b="1" dirty="0"/>
              <a:t>34.7GB</a:t>
            </a:r>
            <a:r>
              <a:rPr lang="es-MX" sz="1800" dirty="0"/>
              <a:t> (ordenado por hashes o conteos).</a:t>
            </a:r>
            <a:br>
              <a:rPr lang="es-MX" sz="1800" dirty="0"/>
            </a:br>
            <a:br>
              <a:rPr lang="es-MX" sz="1800" dirty="0"/>
            </a:br>
            <a:r>
              <a:rPr lang="es-MX" sz="1800" dirty="0"/>
              <a:t>Procesamos el archivo con varias técnicas (Scanner, Single Buffer, </a:t>
            </a:r>
            <a:r>
              <a:rPr lang="es-MX" sz="1800" dirty="0" err="1"/>
              <a:t>sync.Pool</a:t>
            </a:r>
            <a:r>
              <a:rPr lang="es-MX" sz="1800" dirty="0"/>
              <a:t>, etc.) realizando conteos y analizamos el rendimiento de cada una, demostrando el desempeño y caso de uso de </a:t>
            </a:r>
            <a:r>
              <a:rPr lang="es-MX" sz="1800" b="1" dirty="0" err="1">
                <a:latin typeface="Consolas" panose="020B0609020204030204" pitchFamily="49" charset="0"/>
              </a:rPr>
              <a:t>sync.Pool</a:t>
            </a:r>
            <a:r>
              <a:rPr lang="es-MX" sz="1800" b="1" dirty="0">
                <a:latin typeface="Consolas" panose="020B0609020204030204" pitchFamily="49" charset="0"/>
              </a:rPr>
              <a:t> </a:t>
            </a:r>
            <a:r>
              <a:rPr lang="es-MX" sz="1800" dirty="0"/>
              <a:t>alcanzando lecturas superiores a 1GB/s.</a:t>
            </a:r>
            <a:br>
              <a:rPr lang="es-MX" sz="1800" dirty="0"/>
            </a:br>
            <a:br>
              <a:rPr lang="es-MX" sz="1800" dirty="0"/>
            </a:br>
            <a:r>
              <a:rPr lang="es-MX" sz="1800" dirty="0"/>
              <a:t>El formato de cada línea del archivo de texto es:</a:t>
            </a:r>
            <a:br>
              <a:rPr lang="es-MX" sz="1800" dirty="0"/>
            </a:br>
            <a:br>
              <a:rPr lang="es-MX" sz="1800" dirty="0"/>
            </a:br>
            <a:r>
              <a:rPr lang="es-MX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&lt;SHA1&gt;:&lt;COUNT&gt;\r\n</a:t>
            </a:r>
            <a:br>
              <a:rPr lang="es-MX" sz="1800" dirty="0"/>
            </a:br>
            <a:r>
              <a:rPr lang="es-MX" sz="1800" dirty="0"/>
              <a:t> </a:t>
            </a:r>
            <a:endParaRPr sz="1800"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504300" y="772475"/>
            <a:ext cx="39099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PREVIOUSLY ON…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AF5012-8A87-48DB-BFEB-921CA710DD1A}"/>
              </a:ext>
            </a:extLst>
          </p:cNvPr>
          <p:cNvSpPr/>
          <p:nvPr/>
        </p:nvSpPr>
        <p:spPr>
          <a:xfrm>
            <a:off x="5266831" y="978298"/>
            <a:ext cx="3389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https://haveibeenpwned.com/Passwords</a:t>
            </a:r>
            <a:endParaRPr lang="es-MX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8167800" cy="71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TEXTO: &lt;SHA1(HEX)&gt;:&lt;COUNT&gt;\r\n</a:t>
            </a:r>
            <a:br>
              <a:rPr lang="es-MX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s-MX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40B + 1B + [1-7]B + 2B = 44-50Bytes por línea</a:t>
            </a:r>
            <a:endParaRPr sz="1800" dirty="0">
              <a:solidFill>
                <a:schemeClr val="accent6"/>
              </a:solidFill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504300" y="772475"/>
            <a:ext cx="39099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PRE PROCESADO DE DATOS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86458-6F0E-4F49-BEBD-82EF824CF092}"/>
              </a:ext>
            </a:extLst>
          </p:cNvPr>
          <p:cNvSpPr/>
          <p:nvPr/>
        </p:nvSpPr>
        <p:spPr>
          <a:xfrm>
            <a:off x="524604" y="2135783"/>
            <a:ext cx="8094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BINARIO: &lt;SHA1&gt;&lt;COUNT&gt; = 20B + 4B = 24B por hash. CONSTANTE!</a:t>
            </a:r>
            <a:endParaRPr lang="es-MX" sz="1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05F7A-D956-4EA1-A5F8-F28AF5E6F6C2}"/>
              </a:ext>
            </a:extLst>
          </p:cNvPr>
          <p:cNvSpPr/>
          <p:nvPr/>
        </p:nvSpPr>
        <p:spPr>
          <a:xfrm>
            <a:off x="524605" y="2638916"/>
            <a:ext cx="80947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Al pre procesar nuestro archivo de datos a binario (¡ordenado por hash!), no sólo ahorramos espacio, sino que tenemos un tamaño constante por registro en disco. Al final tendremos el equivalente a un “</a:t>
            </a:r>
            <a:r>
              <a:rPr lang="es-MX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sorted</a:t>
            </a:r>
            <a:r>
              <a:rPr lang="es-MX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 array” (arreglo ordenado), lo cual nos permite usar…</a:t>
            </a:r>
            <a:endParaRPr lang="es-MX" sz="1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EEE5F-AA78-4A88-BFA9-09ED9739E861}"/>
              </a:ext>
            </a:extLst>
          </p:cNvPr>
          <p:cNvSpPr/>
          <p:nvPr/>
        </p:nvSpPr>
        <p:spPr>
          <a:xfrm>
            <a:off x="2671480" y="3973046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¡BINARY SEARCH! 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8167800" cy="1005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MX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“Es una porción de memoria virtual en la que se establece una correlación directa byte a byte con una parte de un archivo o un recurso similar.”</a:t>
            </a:r>
            <a:endParaRPr sz="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504299" y="772475"/>
            <a:ext cx="4797829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MEMORY MAPPING (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Mapped</a:t>
            </a:r>
            <a:r>
              <a:rPr lang="es-MX" dirty="0"/>
              <a:t> Files)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16173-8EA5-49AF-8B29-107806EB702C}"/>
              </a:ext>
            </a:extLst>
          </p:cNvPr>
          <p:cNvSpPr txBox="1"/>
          <p:nvPr/>
        </p:nvSpPr>
        <p:spPr>
          <a:xfrm>
            <a:off x="420130" y="2679651"/>
            <a:ext cx="836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En nuestra aplicación internamente lo usamos como memoria - []byte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El sistema operativo se encarga de la lectura o escritura de manera perezosa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El sistema operativo se encarga del paginado, cache, gestión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Tiene excelente desempeño y minimiza la base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Dependiendo del caso de uso puede no ser la mejor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B0604020202020204" charset="0"/>
              </a:rPr>
              <a:t>Probado por años en la industria y utilizado en motores de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24050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488100" y="1286075"/>
            <a:ext cx="3152116" cy="345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un servidor en </a:t>
            </a:r>
            <a:r>
              <a:rPr lang="es-MX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una API para consultar contraseñas comprometidas.</a:t>
            </a:r>
            <a:b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Debemos poder enviar un hash (SHA1) de una contraseña (por seguridad), y obtener un conteo de cuantas veces ha sido comprometida esa contraseña.</a:t>
            </a:r>
            <a:b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 base de datos será la lista de hashes y conteos descargada previamente.</a:t>
            </a:r>
            <a:b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Optimizar lo más posible para integrar la API en el proceso de creación de una cuenta o cambio de contraseña de la empresa.</a:t>
            </a:r>
            <a:b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"/>
          </p:nvPr>
        </p:nvSpPr>
        <p:spPr>
          <a:xfrm>
            <a:off x="504300" y="772475"/>
            <a:ext cx="39099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</a:t>
            </a:r>
            <a:r>
              <a:rPr lang="es-MX" dirty="0"/>
              <a:t>IBEENPWNED? CLONE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779B9-268F-4DBD-AD25-E7AD2A4C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08" y="420693"/>
            <a:ext cx="5199198" cy="3655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504300" y="1310989"/>
            <a:ext cx="3152116" cy="345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K6 es una herramienta de código abierto diseñada para realizar pruebas de carga y pruebas de rendimiento en aplicaciones web.</a:t>
            </a:r>
            <a:b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K6 está escrito en </a:t>
            </a:r>
            <a:r>
              <a:rPr lang="es-MX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proporciona una sintaxis de script en JavaScript que permite a los usuarios definir escenarios de prueba y simular diferentes comportamientos de usuarios.</a:t>
            </a:r>
            <a:b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"/>
          </p:nvPr>
        </p:nvSpPr>
        <p:spPr>
          <a:xfrm>
            <a:off x="504300" y="772475"/>
            <a:ext cx="39099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LOAD TESTING – K6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C7D52F-3D5A-45D8-86C6-AE4DF629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20" y="179676"/>
            <a:ext cx="1004580" cy="817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2F1AB4-130B-4415-A815-60908F4FE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7" t="6009" r="4133" b="5700"/>
          <a:stretch/>
        </p:blipFill>
        <p:spPr>
          <a:xfrm>
            <a:off x="3761288" y="1310989"/>
            <a:ext cx="4994784" cy="3329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56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DD26473-07A4-4B74-816D-ED257455C4B7}"/>
              </a:ext>
            </a:extLst>
          </p:cNvPr>
          <p:cNvSpPr txBox="1">
            <a:spLocks/>
          </p:cNvSpPr>
          <p:nvPr/>
        </p:nvSpPr>
        <p:spPr>
          <a:xfrm>
            <a:off x="900567" y="923722"/>
            <a:ext cx="4624004" cy="20419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Work Sans" panose="020B0604020202020204" charset="0"/>
              </a:rPr>
              <a:t>Q&amp;A</a:t>
            </a:r>
          </a:p>
        </p:txBody>
      </p:sp>
      <p:pic>
        <p:nvPicPr>
          <p:cNvPr id="3" name="Picture 2" descr="https://miro.medium.com/max/508/1*3UreHEOa70zgNwE3JeFoHQ.png">
            <a:extLst>
              <a:ext uri="{FF2B5EF4-FFF2-40B4-BE49-F238E27FC236}">
                <a16:creationId xmlns:a16="http://schemas.microsoft.com/office/drawing/2014/main" id="{B4AC3C91-12DB-4082-9637-F3FB1643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32" y="2068853"/>
            <a:ext cx="2616082" cy="280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olang gopher dropping a microphone">
            <a:extLst>
              <a:ext uri="{FF2B5EF4-FFF2-40B4-BE49-F238E27FC236}">
                <a16:creationId xmlns:a16="http://schemas.microsoft.com/office/drawing/2014/main" id="{2EB34784-2FAE-4D74-A68E-2BBE65A76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8" y="1637865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9208C549-C315-4429-BE5A-E66975331324}"/>
              </a:ext>
            </a:extLst>
          </p:cNvPr>
          <p:cNvSpPr txBox="1">
            <a:spLocks/>
          </p:cNvSpPr>
          <p:nvPr/>
        </p:nvSpPr>
        <p:spPr>
          <a:xfrm>
            <a:off x="3453918" y="1931996"/>
            <a:ext cx="4234749" cy="10823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Work Sans" panose="020B0604020202020204" charset="0"/>
              </a:rPr>
              <a:t>¡Gracias!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 Templat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542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Work Sans Thin</vt:lpstr>
      <vt:lpstr>Arial</vt:lpstr>
      <vt:lpstr>Consolas</vt:lpstr>
      <vt:lpstr>Work Sans</vt:lpstr>
      <vt:lpstr>Work Sans Light</vt:lpstr>
      <vt:lpstr>Work Sans Medium</vt:lpstr>
      <vt:lpstr>Roboto</vt:lpstr>
      <vt:lpstr>Go Templates</vt:lpstr>
      <vt:lpstr>Procesamiento Masivo de Datos con Go  Parte 2: Memory Mapping</vt:lpstr>
      <vt:lpstr>PowerPoint Presentation</vt:lpstr>
      <vt:lpstr>Descargamos un archivo con una lista de hashes y conteos de contraseñas en formato de texto con 847’223,402 entradas y un tamaño de 34.7GB (ordenado por hashes o conteos).  Procesamos el archivo con varias técnicas (Scanner, Single Buffer, sync.Pool, etc.) realizando conteos y analizamos el rendimiento de cada una, demostrando el desempeño y caso de uso de sync.Pool alcanzando lecturas superiores a 1GB/s.  El formato de cada línea del archivo de texto es:  &lt;SHA1&gt;:&lt;COUNT&gt;\r\n  </vt:lpstr>
      <vt:lpstr>TEXTO: &lt;SHA1(HEX)&gt;:&lt;COUNT&gt;\r\n  40B + 1B + [1-7]B + 2B = 44-50Bytes por línea</vt:lpstr>
      <vt:lpstr>“Es una porción de memoria virtual en la que se establece una correlación directa byte a byte con una parte de un archivo o un recurso similar.”</vt:lpstr>
      <vt:lpstr>Crear un servidor en Go con una API para consultar contraseñas comprometidas.  Debemos poder enviar un hash (SHA1) de una contraseña (por seguridad), y obtener un conteo de cuantas veces ha sido comprometida esa contraseña.  Nuestra base de datos será la lista de hashes y conteos descargada previamente.  Optimizar lo más posible para integrar la API en el proceso de creación de una cuenta o cambio de contraseña de la empresa. </vt:lpstr>
      <vt:lpstr>K6 es una herramienta de código abierto diseñada para realizar pruebas de carga y pruebas de rendimiento en aplicaciones web.  K6 está escrito en Go y proporciona una sintaxis de script en JavaScript que permite a los usuarios definir escenarios de prueba y simular diferentes comportamientos de usuarios.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Masivo de Datos con Go  Parte 2: Memory Maping</dc:title>
  <dc:creator>Guillermo Estrada</dc:creator>
  <cp:lastModifiedBy>Guillermo Estrada</cp:lastModifiedBy>
  <cp:revision>17</cp:revision>
  <dcterms:modified xsi:type="dcterms:W3CDTF">2023-09-28T20:01:06Z</dcterms:modified>
</cp:coreProperties>
</file>