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5C69-4F37-7F4F-903A-E73F83733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5DCE-2CB2-9049-94DF-22BE02D51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1380-2E11-1C4B-8930-855AA165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B28D-2110-E546-84D2-25CCD198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A94F-82E5-A441-86A8-3ACE1FD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27F5-3B38-204E-B225-41F59358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E05B7-ACB6-AE4F-9D67-7971008A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91FD-7708-4148-99AF-A024F760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53A5-5B7C-7345-8ECF-F758B672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64F8-6183-FF43-8726-23EE8126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9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03349-BAC5-CD4E-BE74-1D4216BDC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87437-4717-2846-8270-837F64501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05C5-4145-1749-88C3-E13173E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B771-446E-0447-BCEE-12B4032E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1B12-77E2-0C4A-BECB-48E3CE6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C485-8A7B-D740-8765-FF51473D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91E5-2145-0F4F-BE34-BFD53892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E4C7-2676-5746-B295-EBC2ABF5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7DBE-5BCC-3146-90C3-079C6A19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F342-D223-0741-8FFF-AC6FCDF4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2A4E-3B3B-3443-A158-59ABB24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C03B7-3921-7E42-8F9C-B28938C1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EF64-1EF3-8945-9D80-F5E9CE33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55E8-254A-0D4A-9C5E-3F772A8C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68F48-3D9F-3047-AB8D-048A421B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957-AFE4-0D44-B103-9F364317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B59F-557A-0848-84EC-7B3716790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E1F51-65C6-694B-9ACD-37AE8E645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554B-DE32-2446-92F3-C3ED396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F1E71-AC30-8540-A800-71CA77EE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6A48-929D-2644-BDC8-0696FAB5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089F-D0F5-764A-8594-8625BB02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3483F-3450-AD4C-8936-CF1F9854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C1074-C99F-EE4C-B0F5-C5D42CCE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5DA96-1F50-5246-ADCF-5142F1C28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EBD4E-9E92-8A45-8EEA-D735A8B54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8BEA2-821A-5047-9CD5-45CB640C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2E987-DF85-C141-81A7-9C31F12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A70A6-DFEE-A549-BDFD-54F9EC78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8216-EE03-DF43-B0AE-80391797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959CC-8E44-3F43-9275-13D30C8D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C7ABB-F8C4-7C49-9255-0D745487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7CF83-71D8-444A-B1DB-A551260C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F11E4-5B01-FA49-A7F0-37AD11E7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08A6-E8A0-574D-BC5C-377CE43D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FD8E1-5A18-FB41-B947-F5E8951D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5868-F105-784C-A053-5E5A38C3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C05A-1473-2141-BC67-297EA373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22C9F-02BA-5A40-85AF-A409D9957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1B21E-017B-1B4C-AA31-862F8FD3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6800F-DE65-CA4E-ACED-A39A2083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AFB26-4AC2-4B47-94D7-A72CD330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6DB4-CA55-974D-A8F7-45E353D0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393ED-9DF0-AE4B-AD37-975B2F12E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E819A-A521-2041-8E53-7FB08126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4EE3F-6554-C34A-B19C-97156E1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B9F4-507E-1C4B-BF5B-A5CD65A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F23CF-6468-6649-B5BB-6DF98C0C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6584-81C0-4A46-800B-8B2126FC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44B0-69E1-5F44-A42B-6BA3B970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1A98-2B1D-9541-AE8B-5DD8DC78D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E1D8-5B7D-BD4C-B34D-685BCB813B3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AF07-0570-0542-B4BF-AEB7903BD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5055-D2C2-104B-B2CA-6A1372F0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249-F996-5946-AEE4-F7B761CD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0907-BC2E-194E-9054-33F17914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Taxonomic classification of representative 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F9AD7-6399-2249-8565-7D028D915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109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Pengfan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SPP workshop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MPIPZ, Cologne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29/Oct/2019</a:t>
            </a:r>
          </a:p>
        </p:txBody>
      </p:sp>
    </p:spTree>
    <p:extLst>
      <p:ext uri="{BB962C8B-B14F-4D97-AF65-F5344CB8AC3E}">
        <p14:creationId xmlns:p14="http://schemas.microsoft.com/office/powerpoint/2010/main" val="117279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044D-E01E-8146-A35F-22FB9C0C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A9F9D-EC23-5D48-9A76-3C2B14CB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1930033"/>
            <a:ext cx="5145024" cy="729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1E21A-24FC-EB4D-A490-CF977BF5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2991"/>
            <a:ext cx="2870200" cy="116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6D0A1-7A53-A249-B994-756F5E39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68" y="4715256"/>
            <a:ext cx="19304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7037B-9F8E-3B43-BA50-9831C4C88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220" y="5030845"/>
            <a:ext cx="49530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C0297-EBED-2A44-88BC-CE4E25C1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220" y="2898472"/>
            <a:ext cx="4361180" cy="16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1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E726-2475-DE42-8F15-D0FD415C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3925-C49B-CD41-BDB4-5E5A34D0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Alignment: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Blast: Local alignment, followed by lowest common ancestor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Vsearch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Global alignment, followed by lowest common ancestor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Naive Bayesian: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RDP classifier: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Kmer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composition based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Commands: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qiime2-blast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qiime2-vsearch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qiime2-classify-sklearn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37342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7DF0-33F5-4444-8228-0D74E5C8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91A9B-90D8-3847-96CE-74C9AC96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11" y="1870467"/>
            <a:ext cx="5778500" cy="96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9301E-4E84-294A-B4A3-4C2FFA1B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11" y="3980647"/>
            <a:ext cx="56642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7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38B85-15A5-2642-8032-BDCE248C930F}"/>
              </a:ext>
            </a:extLst>
          </p:cNvPr>
          <p:cNvSpPr txBox="1"/>
          <p:nvPr/>
        </p:nvSpPr>
        <p:spPr>
          <a:xfrm>
            <a:off x="768095" y="512064"/>
            <a:ext cx="222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LCA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B28A1-BC6E-D34D-8289-59A8C69C1364}"/>
              </a:ext>
            </a:extLst>
          </p:cNvPr>
          <p:cNvSpPr txBox="1"/>
          <p:nvPr/>
        </p:nvSpPr>
        <p:spPr>
          <a:xfrm>
            <a:off x="866377" y="1609343"/>
            <a:ext cx="1873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Query:</a:t>
            </a:r>
          </a:p>
          <a:p>
            <a:r>
              <a:rPr lang="en-US" sz="2000" dirty="0"/>
              <a:t>ATAGCG…..TGCA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6C2B5-F128-944B-8A2D-0C50E405FDA7}"/>
              </a:ext>
            </a:extLst>
          </p:cNvPr>
          <p:cNvSpPr txBox="1"/>
          <p:nvPr/>
        </p:nvSpPr>
        <p:spPr>
          <a:xfrm>
            <a:off x="3169559" y="2272405"/>
            <a:ext cx="2360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 1: 100.0</a:t>
            </a:r>
          </a:p>
          <a:p>
            <a:r>
              <a:rPr lang="en-US" sz="2400" dirty="0"/>
              <a:t>Ref 2: 95.0</a:t>
            </a:r>
          </a:p>
          <a:p>
            <a:r>
              <a:rPr lang="en-US" sz="2400" dirty="0"/>
              <a:t>Ref 3: 95.0</a:t>
            </a:r>
          </a:p>
          <a:p>
            <a:r>
              <a:rPr lang="en-US" sz="2400" dirty="0"/>
              <a:t>Ref 4: 93.0</a:t>
            </a:r>
          </a:p>
          <a:p>
            <a:r>
              <a:rPr lang="en-US" sz="2400" dirty="0"/>
              <a:t>Ref 5: 90.0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C2FBAB-34D9-E841-9B9A-66672482F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56645"/>
              </p:ext>
            </p:extLst>
          </p:nvPr>
        </p:nvGraphicFramePr>
        <p:xfrm>
          <a:off x="4775200" y="1932509"/>
          <a:ext cx="63317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5">
                  <a:extLst>
                    <a:ext uri="{9D8B030D-6E8A-4147-A177-3AD203B41FA5}">
                      <a16:colId xmlns:a16="http://schemas.microsoft.com/office/drawing/2014/main" val="1004694932"/>
                    </a:ext>
                  </a:extLst>
                </a:gridCol>
                <a:gridCol w="1055285">
                  <a:extLst>
                    <a:ext uri="{9D8B030D-6E8A-4147-A177-3AD203B41FA5}">
                      <a16:colId xmlns:a16="http://schemas.microsoft.com/office/drawing/2014/main" val="2697102921"/>
                    </a:ext>
                  </a:extLst>
                </a:gridCol>
                <a:gridCol w="1055285">
                  <a:extLst>
                    <a:ext uri="{9D8B030D-6E8A-4147-A177-3AD203B41FA5}">
                      <a16:colId xmlns:a16="http://schemas.microsoft.com/office/drawing/2014/main" val="3542619795"/>
                    </a:ext>
                  </a:extLst>
                </a:gridCol>
                <a:gridCol w="1055285">
                  <a:extLst>
                    <a:ext uri="{9D8B030D-6E8A-4147-A177-3AD203B41FA5}">
                      <a16:colId xmlns:a16="http://schemas.microsoft.com/office/drawing/2014/main" val="3430258399"/>
                    </a:ext>
                  </a:extLst>
                </a:gridCol>
                <a:gridCol w="1055285">
                  <a:extLst>
                    <a:ext uri="{9D8B030D-6E8A-4147-A177-3AD203B41FA5}">
                      <a16:colId xmlns:a16="http://schemas.microsoft.com/office/drawing/2014/main" val="1626190074"/>
                    </a:ext>
                  </a:extLst>
                </a:gridCol>
                <a:gridCol w="1055285">
                  <a:extLst>
                    <a:ext uri="{9D8B030D-6E8A-4147-A177-3AD203B41FA5}">
                      <a16:colId xmlns:a16="http://schemas.microsoft.com/office/drawing/2014/main" val="296306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3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2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1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024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A04A08-23DD-F148-8F73-01A07B3A3BF2}"/>
              </a:ext>
            </a:extLst>
          </p:cNvPr>
          <p:cNvSpPr txBox="1"/>
          <p:nvPr/>
        </p:nvSpPr>
        <p:spPr>
          <a:xfrm>
            <a:off x="3921739" y="454518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0241D-2E22-9A47-8C98-3014D0762E5F}"/>
              </a:ext>
            </a:extLst>
          </p:cNvPr>
          <p:cNvSpPr txBox="1"/>
          <p:nvPr/>
        </p:nvSpPr>
        <p:spPr>
          <a:xfrm>
            <a:off x="4057730" y="49007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14803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71CB-705F-1247-81B6-842FD9E1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Naïve Bayesian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07CB24-42FF-D546-AF1B-3FCEBE35704D}"/>
                  </a:ext>
                </a:extLst>
              </p:cNvPr>
              <p:cNvSpPr/>
              <p:nvPr/>
            </p:nvSpPr>
            <p:spPr>
              <a:xfrm>
                <a:off x="1545399" y="2138654"/>
                <a:ext cx="7562025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Let Wi {w1, w2, . . .,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} be the set of all possible eight-character subsequences (words)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wi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= m(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)/(M + 1)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P(S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G)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wi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P(G|S)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P(S|G)*P(G)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all genera are equally probable (equal priors) , then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P(G|S)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P(S|G)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07CB24-42FF-D546-AF1B-3FCEBE357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99" y="2138654"/>
                <a:ext cx="7562025" cy="3416320"/>
              </a:xfrm>
              <a:prstGeom prst="rect">
                <a:avLst/>
              </a:prstGeom>
              <a:blipFill>
                <a:blip r:embed="rId2"/>
                <a:stretch>
                  <a:fillRect l="-671" t="-743"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3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6E1F-63B7-324F-B843-B442354C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B64C-A238-5340-BFB7-9AA7C89E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11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9211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208</Words>
  <Application>Microsoft Macintosh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Office Theme</vt:lpstr>
      <vt:lpstr>Taxonomic classification of representative sequences</vt:lpstr>
      <vt:lpstr>Databases</vt:lpstr>
      <vt:lpstr>Software</vt:lpstr>
      <vt:lpstr>PowerPoint Presentation</vt:lpstr>
      <vt:lpstr>PowerPoint Presentation</vt:lpstr>
      <vt:lpstr>Naïve Bayesian approach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Taxonomic classification of representative sequences</dc:title>
  <dc:creator>张鹏帆(Pengfan Zhang)</dc:creator>
  <cp:lastModifiedBy>张鹏帆(Pengfan Zhang)</cp:lastModifiedBy>
  <cp:revision>10</cp:revision>
  <dcterms:created xsi:type="dcterms:W3CDTF">2019-10-28T10:31:54Z</dcterms:created>
  <dcterms:modified xsi:type="dcterms:W3CDTF">2019-10-28T22:39:29Z</dcterms:modified>
</cp:coreProperties>
</file>