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DE0FE4-8F11-40DD-B685-0F82D8BC5220}" type="datetimeFigureOut">
              <a:rPr lang="en-US" smtClean="0"/>
              <a:t>09/05/2021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396430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E0FE4-8F11-40DD-B685-0F82D8BC5220}" type="datetimeFigureOut">
              <a:rPr lang="en-US" smtClean="0"/>
              <a:t>09/05/2021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394462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E0FE4-8F11-40DD-B685-0F82D8BC5220}" type="datetimeFigureOut">
              <a:rPr lang="en-US" smtClean="0"/>
              <a:t>09/05/2021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234188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E0FE4-8F11-40DD-B685-0F82D8BC5220}" type="datetimeFigureOut">
              <a:rPr lang="en-US" smtClean="0"/>
              <a:t>09/05/2021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202646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E0FE4-8F11-40DD-B685-0F82D8BC5220}" type="datetimeFigureOut">
              <a:rPr lang="en-US" smtClean="0"/>
              <a:t>09/05/2021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353045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DE0FE4-8F11-40DD-B685-0F82D8BC5220}" type="datetimeFigureOut">
              <a:rPr lang="en-US" smtClean="0"/>
              <a:t>09/05/2021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110623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DE0FE4-8F11-40DD-B685-0F82D8BC5220}" type="datetimeFigureOut">
              <a:rPr lang="en-US" smtClean="0"/>
              <a:t>09/05/2021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4919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DE0FE4-8F11-40DD-B685-0F82D8BC5220}" type="datetimeFigureOut">
              <a:rPr lang="en-US" smtClean="0"/>
              <a:t>09/05/2021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388310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E0FE4-8F11-40DD-B685-0F82D8BC5220}" type="datetimeFigureOut">
              <a:rPr lang="en-US" smtClean="0"/>
              <a:t>09/05/2021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421245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E0FE4-8F11-40DD-B685-0F82D8BC5220}" type="datetimeFigureOut">
              <a:rPr lang="en-US" smtClean="0"/>
              <a:t>09/05/2021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78421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E0FE4-8F11-40DD-B685-0F82D8BC5220}" type="datetimeFigureOut">
              <a:rPr lang="en-US" smtClean="0"/>
              <a:t>09/05/2021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22CF3-C730-4862-9938-44A1626332E3}" type="slidenum">
              <a:rPr lang="en-US" smtClean="0"/>
              <a:t>‹#›</a:t>
            </a:fld>
            <a:endParaRPr lang="en-US"/>
          </a:p>
        </p:txBody>
      </p:sp>
    </p:spTree>
    <p:extLst>
      <p:ext uri="{BB962C8B-B14F-4D97-AF65-F5344CB8AC3E}">
        <p14:creationId xmlns:p14="http://schemas.microsoft.com/office/powerpoint/2010/main" val="311544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0FE4-8F11-40DD-B685-0F82D8BC5220}" type="datetimeFigureOut">
              <a:rPr lang="en-US" smtClean="0"/>
              <a:t>09/05/2021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22CF3-C730-4862-9938-44A1626332E3}" type="slidenum">
              <a:rPr lang="en-US" smtClean="0"/>
              <a:t>‹#›</a:t>
            </a:fld>
            <a:endParaRPr lang="en-US"/>
          </a:p>
        </p:txBody>
      </p:sp>
    </p:spTree>
    <p:extLst>
      <p:ext uri="{BB962C8B-B14F-4D97-AF65-F5344CB8AC3E}">
        <p14:creationId xmlns:p14="http://schemas.microsoft.com/office/powerpoint/2010/main" val="3881913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275" y="1893536"/>
            <a:ext cx="10293524" cy="1569660"/>
          </a:xfrm>
          <a:prstGeom prst="rect">
            <a:avLst/>
          </a:prstGeom>
          <a:noFill/>
        </p:spPr>
        <p:txBody>
          <a:bodyPr wrap="none" rtlCol="0">
            <a:spAutoFit/>
          </a:bodyPr>
          <a:lstStyle/>
          <a:p>
            <a:pPr algn="ctr">
              <a:spcAft>
                <a:spcPts val="1200"/>
              </a:spcAft>
            </a:pPr>
            <a:r>
              <a:rPr lang="en-US" sz="5400" b="1" smtClean="0">
                <a:solidFill>
                  <a:srgbClr val="C00000"/>
                </a:solidFill>
                <a:latin typeface="Arial" panose="020B0604020202020204" pitchFamily="34" charset="0"/>
                <a:ea typeface="MingLiU_HKSCS-ExtB" panose="02020500000000000000" pitchFamily="18" charset="-120"/>
                <a:cs typeface="Arial" panose="020B0604020202020204" pitchFamily="34" charset="0"/>
              </a:rPr>
              <a:t>TEST 1</a:t>
            </a:r>
          </a:p>
          <a:p>
            <a:pPr algn="ctr"/>
            <a:r>
              <a:rPr lang="en-US" sz="3200" smtClean="0">
                <a:latin typeface="Arial" panose="020B0604020202020204" pitchFamily="34" charset="0"/>
                <a:ea typeface="MingLiU_HKSCS-ExtB" panose="02020500000000000000" pitchFamily="18" charset="-120"/>
                <a:cs typeface="Arial" panose="020B0604020202020204" pitchFamily="34" charset="0"/>
              </a:rPr>
              <a:t>USING PYTHON TO REPLICATE EXCEL FUNCTIONS</a:t>
            </a:r>
            <a:endParaRPr lang="en-US" sz="3200">
              <a:latin typeface="Arial" panose="020B0604020202020204" pitchFamily="34" charset="0"/>
              <a:ea typeface="MingLiU_HKSCS-ExtB" panose="02020500000000000000" pitchFamily="18" charset="-120"/>
              <a:cs typeface="Arial" panose="020B0604020202020204" pitchFamily="34" charset="0"/>
            </a:endParaRPr>
          </a:p>
        </p:txBody>
      </p:sp>
    </p:spTree>
    <p:extLst>
      <p:ext uri="{BB962C8B-B14F-4D97-AF65-F5344CB8AC3E}">
        <p14:creationId xmlns:p14="http://schemas.microsoft.com/office/powerpoint/2010/main" val="367905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946" y="275128"/>
            <a:ext cx="4025269" cy="461665"/>
          </a:xfrm>
          <a:prstGeom prst="rect">
            <a:avLst/>
          </a:prstGeom>
          <a:noFill/>
        </p:spPr>
        <p:txBody>
          <a:bodyPr wrap="none" rtlCol="0">
            <a:spAutoFit/>
          </a:bodyPr>
          <a:lstStyle/>
          <a:p>
            <a:r>
              <a:rPr lang="en-US" sz="2400" smtClean="0">
                <a:solidFill>
                  <a:srgbClr val="C00000"/>
                </a:solidFill>
                <a:latin typeface="Arial" panose="020B0604020202020204" pitchFamily="34" charset="0"/>
                <a:cs typeface="Arial" panose="020B0604020202020204" pitchFamily="34" charset="0"/>
              </a:rPr>
              <a:t>Trading Service Department</a:t>
            </a:r>
            <a:endParaRPr lang="en-US" sz="240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p:cNvSpPr txBox="1"/>
              <p:nvPr/>
            </p:nvSpPr>
            <p:spPr>
              <a:xfrm>
                <a:off x="258946" y="1161415"/>
                <a:ext cx="11846739" cy="4868897"/>
              </a:xfrm>
              <a:prstGeom prst="rect">
                <a:avLst/>
              </a:prstGeom>
              <a:noFill/>
            </p:spPr>
            <p:txBody>
              <a:bodyPr wrap="square" rtlCol="0">
                <a:spAutoFit/>
              </a:bodyPr>
              <a:lstStyle/>
              <a:p>
                <a:pPr>
                  <a:spcAft>
                    <a:spcPts val="1200"/>
                  </a:spcAft>
                </a:pPr>
                <a:r>
                  <a:rPr lang="en-US" sz="1400" smtClean="0">
                    <a:latin typeface="Arial" panose="020B0604020202020204" pitchFamily="34" charset="0"/>
                    <a:cs typeface="Arial" panose="020B0604020202020204" pitchFamily="34" charset="0"/>
                  </a:rPr>
                  <a:t>Using given data, do the following tasks:</a:t>
                </a:r>
                <a:br>
                  <a:rPr lang="en-US" sz="1400" smtClean="0">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Dựa vào dữ liệu đã cho, thực thi các tác vụ sau:</a:t>
                </a:r>
                <a:endParaRPr lang="en-US" sz="1400"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1:</a:t>
                </a:r>
                <a:r>
                  <a:rPr lang="en-US" sz="1400" smtClean="0">
                    <a:latin typeface="Arial" panose="020B0604020202020204" pitchFamily="34" charset="0"/>
                    <a:cs typeface="Arial" panose="020B0604020202020204" pitchFamily="34" charset="0"/>
                  </a:rPr>
                  <a:t> </a:t>
                </a:r>
                <a:r>
                  <a:rPr lang="en-US" sz="1400" smtClean="0">
                    <a:solidFill>
                      <a:schemeClr val="tx1">
                        <a:lumMod val="95000"/>
                        <a:lumOff val="5000"/>
                      </a:schemeClr>
                    </a:solidFill>
                    <a:latin typeface="Arial" panose="020B0604020202020204" pitchFamily="34" charset="0"/>
                    <a:cs typeface="Arial" panose="020B0604020202020204" pitchFamily="34" charset="0"/>
                  </a:rPr>
                  <a:t>Write function </a:t>
                </a:r>
                <a:r>
                  <a:rPr lang="en-US" sz="1400">
                    <a:solidFill>
                      <a:srgbClr val="C00000"/>
                    </a:solidFill>
                    <a:latin typeface="Bahnschrift Light" panose="020B0502040204020203" pitchFamily="34" charset="0"/>
                  </a:rPr>
                  <a:t>TenKH</a:t>
                </a:r>
                <a:r>
                  <a:rPr lang="en-US" sz="1400" smtClean="0">
                    <a:solidFill>
                      <a:schemeClr val="tx1">
                        <a:lumMod val="95000"/>
                        <a:lumOff val="5000"/>
                      </a:schemeClr>
                    </a:solidFill>
                    <a:latin typeface="Arial" panose="020B0604020202020204" pitchFamily="34" charset="0"/>
                    <a:cs typeface="Arial" panose="020B0604020202020204" pitchFamily="34" charset="0"/>
                  </a:rPr>
                  <a:t> accepting any valid account number and returning corresponding customer's name</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a:t>
                </a:r>
                <a:r>
                  <a:rPr lang="en-US" sz="1400" b="1" i="1">
                    <a:solidFill>
                      <a:schemeClr val="accent5">
                        <a:lumMod val="75000"/>
                      </a:schemeClr>
                    </a:solidFill>
                    <a:latin typeface="Arial" panose="020B0604020202020204" pitchFamily="34" charset="0"/>
                    <a:cs typeface="Arial" panose="020B0604020202020204" pitchFamily="34" charset="0"/>
                  </a:rPr>
                  <a:t>1: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TenKH</a:t>
                </a:r>
                <a:r>
                  <a:rPr lang="en-US" sz="1400" i="1">
                    <a:solidFill>
                      <a:schemeClr val="accent5">
                        <a:lumMod val="75000"/>
                      </a:schemeClr>
                    </a:solidFill>
                    <a:latin typeface="Arial" panose="020B0604020202020204" pitchFamily="34" charset="0"/>
                    <a:cs typeface="Arial" panose="020B0604020202020204" pitchFamily="34" charset="0"/>
                  </a:rPr>
                  <a:t> nhận đầu vào là một số tài khoản bất kỳ và trả ra tên khách hàng tương </a:t>
                </a:r>
                <a:r>
                  <a:rPr lang="en-US" sz="1400" i="1" smtClean="0">
                    <a:solidFill>
                      <a:schemeClr val="accent5">
                        <a:lumMod val="75000"/>
                      </a:schemeClr>
                    </a:solidFill>
                    <a:latin typeface="Arial" panose="020B0604020202020204" pitchFamily="34" charset="0"/>
                    <a:cs typeface="Arial" panose="020B0604020202020204" pitchFamily="34" charset="0"/>
                  </a:rPr>
                  <a:t>ứng</a:t>
                </a:r>
                <a:endParaRPr lang="en-US" sz="1400" i="1">
                  <a:solidFill>
                    <a:schemeClr val="accent5">
                      <a:lumMod val="75000"/>
                    </a:schemeClr>
                  </a:solidFill>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2</a:t>
                </a:r>
                <a:r>
                  <a:rPr lang="en-US" sz="1400" b="1">
                    <a:latin typeface="Arial" panose="020B0604020202020204" pitchFamily="34" charset="0"/>
                    <a:cs typeface="Arial" panose="020B0604020202020204" pitchFamily="34" charset="0"/>
                  </a:rPr>
                  <a:t>: </a:t>
                </a:r>
                <a:r>
                  <a:rPr lang="en-US" sz="1400" smtClean="0">
                    <a:solidFill>
                      <a:schemeClr val="tx1">
                        <a:lumMod val="95000"/>
                        <a:lumOff val="5000"/>
                      </a:schemeClr>
                    </a:solidFill>
                    <a:latin typeface="Arial" panose="020B0604020202020204" pitchFamily="34" charset="0"/>
                    <a:cs typeface="Arial" panose="020B0604020202020204" pitchFamily="34" charset="0"/>
                  </a:rPr>
                  <a:t>Create a list named </a:t>
                </a:r>
                <a:r>
                  <a:rPr lang="en-US" sz="1400" smtClean="0">
                    <a:solidFill>
                      <a:srgbClr val="C00000"/>
                    </a:solidFill>
                    <a:latin typeface="Bahnschrift Light" panose="020B0502040204020203" pitchFamily="34" charset="0"/>
                  </a:rPr>
                  <a:t>fee_for_assessment </a:t>
                </a:r>
                <a:r>
                  <a:rPr lang="en-US" sz="1400">
                    <a:solidFill>
                      <a:schemeClr val="tx1">
                        <a:lumMod val="95000"/>
                        <a:lumOff val="5000"/>
                      </a:schemeClr>
                    </a:solidFill>
                    <a:latin typeface="Arial" panose="020B0604020202020204" pitchFamily="34" charset="0"/>
                    <a:cs typeface="Arial" panose="020B0604020202020204" pitchFamily="34" charset="0"/>
                  </a:rPr>
                  <a:t>which shares the same length of list </a:t>
                </a:r>
                <a:r>
                  <a:rPr lang="en-US" sz="1400" smtClean="0">
                    <a:solidFill>
                      <a:srgbClr val="C00000"/>
                    </a:solidFill>
                    <a:latin typeface="Bahnschrift Light" panose="020B0502040204020203" pitchFamily="34" charset="0"/>
                  </a:rPr>
                  <a:t>taikhoan </a:t>
                </a:r>
                <a:r>
                  <a:rPr lang="en-US" sz="1400">
                    <a:solidFill>
                      <a:schemeClr val="tx1">
                        <a:lumMod val="95000"/>
                        <a:lumOff val="5000"/>
                      </a:schemeClr>
                    </a:solidFill>
                    <a:latin typeface="Arial" panose="020B0604020202020204" pitchFamily="34" charset="0"/>
                    <a:cs typeface="Arial" panose="020B0604020202020204" pitchFamily="34" charset="0"/>
                  </a:rPr>
                  <a:t>so that each element in</a:t>
                </a:r>
                <a:r>
                  <a:rPr lang="en-US" sz="1400" smtClean="0">
                    <a:solidFill>
                      <a:srgbClr val="C00000"/>
                    </a:solidFill>
                    <a:latin typeface="Bahnschrift Light" panose="020B0502040204020203" pitchFamily="34" charset="0"/>
                  </a:rPr>
                  <a:t> fee_for_assessment </a:t>
                </a:r>
                <a:r>
                  <a:rPr lang="en-US" sz="1400">
                    <a:solidFill>
                      <a:schemeClr val="tx1">
                        <a:lumMod val="95000"/>
                        <a:lumOff val="5000"/>
                      </a:schemeClr>
                    </a:solidFill>
                    <a:latin typeface="Arial" panose="020B0604020202020204" pitchFamily="34" charset="0"/>
                    <a:cs typeface="Arial" panose="020B0604020202020204" pitchFamily="34" charset="0"/>
                  </a:rPr>
                  <a:t>follows the following </a:t>
                </a:r>
                <a:r>
                  <a:rPr lang="en-US" sz="1400" smtClean="0">
                    <a:solidFill>
                      <a:schemeClr val="tx1">
                        <a:lumMod val="95000"/>
                        <a:lumOff val="5000"/>
                      </a:schemeClr>
                    </a:solidFill>
                    <a:latin typeface="Arial" panose="020B0604020202020204" pitchFamily="34" charset="0"/>
                    <a:cs typeface="Arial" panose="020B0604020202020204" pitchFamily="34" charset="0"/>
                  </a:rPr>
                  <a:t>formula:</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2: </a:t>
                </a:r>
                <a:r>
                  <a:rPr lang="en-US" sz="1400" i="1" smtClean="0">
                    <a:solidFill>
                      <a:schemeClr val="accent5">
                        <a:lumMod val="75000"/>
                      </a:schemeClr>
                    </a:solidFill>
                    <a:latin typeface="Arial" panose="020B0604020202020204" pitchFamily="34" charset="0"/>
                    <a:cs typeface="Arial" panose="020B0604020202020204" pitchFamily="34" charset="0"/>
                  </a:rPr>
                  <a:t>Tạo một list </a:t>
                </a:r>
                <a:r>
                  <a:rPr lang="en-US" sz="1400" i="1">
                    <a:solidFill>
                      <a:schemeClr val="accent5">
                        <a:lumMod val="75000"/>
                      </a:schemeClr>
                    </a:solidFill>
                    <a:latin typeface="Arial" panose="020B0604020202020204" pitchFamily="34" charset="0"/>
                    <a:cs typeface="Arial" panose="020B0604020202020204" pitchFamily="34" charset="0"/>
                  </a:rPr>
                  <a:t>tên </a:t>
                </a:r>
                <a:r>
                  <a:rPr lang="en-US" sz="1400" i="1">
                    <a:solidFill>
                      <a:srgbClr val="C00000"/>
                    </a:solidFill>
                    <a:latin typeface="Bahnschrift Light" panose="020B0502040204020203" pitchFamily="34" charset="0"/>
                  </a:rPr>
                  <a:t>fee_for_assessment</a:t>
                </a:r>
                <a:r>
                  <a:rPr lang="en-US" sz="1400" i="1">
                    <a:solidFill>
                      <a:schemeClr val="accent5">
                        <a:lumMod val="75000"/>
                      </a:schemeClr>
                    </a:solidFill>
                    <a:latin typeface="Arial" panose="020B0604020202020204" pitchFamily="34" charset="0"/>
                    <a:cs typeface="Arial" panose="020B0604020202020204" pitchFamily="34" charset="0"/>
                  </a:rPr>
                  <a:t> có cùng độ dài với list taikhoan sao cho mỗi phần tử trong </a:t>
                </a:r>
                <a:r>
                  <a:rPr lang="en-US" sz="1400" i="1">
                    <a:solidFill>
                      <a:srgbClr val="C00000"/>
                    </a:solidFill>
                    <a:latin typeface="Bahnschrift Light" panose="020B0502040204020203" pitchFamily="34" charset="0"/>
                  </a:rPr>
                  <a:t>fee_for_assessment</a:t>
                </a:r>
                <a:r>
                  <a:rPr lang="en-US" sz="1400" i="1">
                    <a:solidFill>
                      <a:schemeClr val="accent5">
                        <a:lumMod val="75000"/>
                      </a:schemeClr>
                    </a:solidFill>
                    <a:latin typeface="Arial" panose="020B0604020202020204" pitchFamily="34" charset="0"/>
                    <a:cs typeface="Arial" panose="020B0604020202020204" pitchFamily="34" charset="0"/>
                  </a:rPr>
                  <a:t> tuân theo công thức sau</a:t>
                </a:r>
              </a:p>
              <a:p>
                <a:pPr>
                  <a:spcAft>
                    <a:spcPts val="1200"/>
                  </a:spcAft>
                </a:pP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m:rPr>
                              <m:nor/>
                            </m:rPr>
                            <a:rPr lang="en-US" sz="1400" smtClean="0">
                              <a:solidFill>
                                <a:schemeClr val="tx1"/>
                              </a:solidFill>
                              <a:latin typeface="Bahnschrift Light" panose="020B0502040204020203" pitchFamily="34" charset="0"/>
                            </a:rPr>
                            <m:t>fee</m:t>
                          </m:r>
                          <m:r>
                            <m:rPr>
                              <m:nor/>
                            </m:rPr>
                            <a:rPr lang="en-US" sz="1400" smtClean="0">
                              <a:solidFill>
                                <a:schemeClr val="tx1"/>
                              </a:solidFill>
                              <a:latin typeface="Bahnschrift Light" panose="020B0502040204020203" pitchFamily="34" charset="0"/>
                            </a:rPr>
                            <m:t>_</m:t>
                          </m:r>
                          <m:r>
                            <m:rPr>
                              <m:nor/>
                            </m:rPr>
                            <a:rPr lang="en-US" sz="1400" smtClean="0">
                              <a:solidFill>
                                <a:schemeClr val="tx1"/>
                              </a:solidFill>
                              <a:latin typeface="Bahnschrift Light" panose="020B0502040204020203" pitchFamily="34" charset="0"/>
                            </a:rPr>
                            <m:t>for</m:t>
                          </m:r>
                          <m:r>
                            <m:rPr>
                              <m:nor/>
                            </m:rPr>
                            <a:rPr lang="en-US" sz="1400" smtClean="0">
                              <a:solidFill>
                                <a:schemeClr val="tx1"/>
                              </a:solidFill>
                              <a:latin typeface="Bahnschrift Light" panose="020B0502040204020203" pitchFamily="34" charset="0"/>
                            </a:rPr>
                            <m:t>_</m:t>
                          </m:r>
                          <m:r>
                            <m:rPr>
                              <m:nor/>
                            </m:rPr>
                            <a:rPr lang="en-US" sz="1400" smtClean="0">
                              <a:solidFill>
                                <a:schemeClr val="tx1"/>
                              </a:solidFill>
                              <a:latin typeface="Bahnschrift Light" panose="020B0502040204020203" pitchFamily="34" charset="0"/>
                            </a:rPr>
                            <m:t>assessment</m:t>
                          </m:r>
                        </m:e>
                        <m:sub>
                          <m:r>
                            <a:rPr lang="en-US" sz="1400" b="0" i="1" smtClean="0">
                              <a:solidFill>
                                <a:schemeClr val="tx1"/>
                              </a:solidFill>
                              <a:latin typeface="Cambria Math" panose="02040503050406030204" pitchFamily="18" charset="0"/>
                            </a:rPr>
                            <m:t>𝑖</m:t>
                          </m:r>
                        </m:sub>
                      </m:sSub>
                      <m:r>
                        <a:rPr lang="en-US" sz="1400" i="1" smtClean="0">
                          <a:solidFill>
                            <a:schemeClr val="tx1"/>
                          </a:solidFill>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m:rPr>
                              <m:nor/>
                            </m:rPr>
                            <a:rPr lang="en-US" sz="1400" i="1" smtClean="0">
                              <a:solidFill>
                                <a:schemeClr val="tx1"/>
                              </a:solidFill>
                              <a:latin typeface="Bahnschrift Light" panose="020B0502040204020203" pitchFamily="34" charset="0"/>
                            </a:rPr>
                            <m:t>tongphitrungbinh</m:t>
                          </m:r>
                        </m:e>
                        <m:sub>
                          <m:r>
                            <a:rPr lang="en-US" sz="1400" b="0" i="1" smtClean="0">
                              <a:solidFill>
                                <a:schemeClr val="tx1"/>
                              </a:solidFill>
                              <a:latin typeface="Cambria Math" panose="02040503050406030204" pitchFamily="18" charset="0"/>
                            </a:rPr>
                            <m:t>𝑖</m:t>
                          </m:r>
                        </m:sub>
                      </m:sSub>
                      <m:r>
                        <a:rPr lang="en-US" sz="1400" b="0" i="1" smtClean="0">
                          <a:solidFill>
                            <a:schemeClr val="tx1"/>
                          </a:solidFill>
                          <a:latin typeface="Cambria Math" panose="02040503050406030204" pitchFamily="18" charset="0"/>
                          <a:ea typeface="Cambria Math" panose="02040503050406030204" pitchFamily="18" charset="0"/>
                        </a:rPr>
                        <m:t>×100%+</m:t>
                      </m:r>
                      <m:sSub>
                        <m:sSubPr>
                          <m:ctrlPr>
                            <a:rPr lang="en-US" sz="1400" i="1" smtClean="0">
                              <a:solidFill>
                                <a:schemeClr val="tx1"/>
                              </a:solidFill>
                              <a:latin typeface="Cambria Math" panose="02040503050406030204" pitchFamily="18" charset="0"/>
                            </a:rPr>
                          </m:ctrlPr>
                        </m:sSubPr>
                        <m:e>
                          <m:r>
                            <m:rPr>
                              <m:nor/>
                            </m:rPr>
                            <a:rPr lang="en-US" sz="1400" i="1" smtClean="0">
                              <a:solidFill>
                                <a:schemeClr val="tx1"/>
                              </a:solidFill>
                              <a:latin typeface="Bahnschrift Light" panose="020B0502040204020203" pitchFamily="34" charset="0"/>
                            </a:rPr>
                            <m:t>tonglaitrungbinh</m:t>
                          </m:r>
                        </m:e>
                        <m:sub>
                          <m:r>
                            <a:rPr lang="en-US" sz="1400" b="0" i="1" smtClean="0">
                              <a:solidFill>
                                <a:schemeClr val="tx1"/>
                              </a:solidFill>
                              <a:latin typeface="Cambria Math" panose="02040503050406030204" pitchFamily="18" charset="0"/>
                            </a:rPr>
                            <m:t>𝑖</m:t>
                          </m:r>
                        </m:sub>
                      </m:sSub>
                      <m:r>
                        <a:rPr lang="en-US" sz="1400" b="0" i="1" smtClean="0">
                          <a:solidFill>
                            <a:schemeClr val="tx1"/>
                          </a:solidFill>
                          <a:latin typeface="Cambria Math" panose="02040503050406030204" pitchFamily="18" charset="0"/>
                          <a:ea typeface="Cambria Math" panose="02040503050406030204" pitchFamily="18" charset="0"/>
                        </a:rPr>
                        <m:t>×30%</m:t>
                      </m:r>
                    </m:oMath>
                  </m:oMathPara>
                </a14:m>
                <a:endParaRPr lang="en-US" sz="1400" smtClean="0">
                  <a:solidFill>
                    <a:schemeClr val="tx1"/>
                  </a:solidFill>
                  <a:latin typeface="Bahnschrift Light" panose="020B0502040204020203"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3</a:t>
                </a:r>
                <a:r>
                  <a:rPr lang="en-US" sz="1400" b="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Write </a:t>
                </a:r>
                <a:r>
                  <a:rPr lang="en-US" sz="1400" smtClean="0">
                    <a:solidFill>
                      <a:schemeClr val="tx1">
                        <a:lumMod val="95000"/>
                        <a:lumOff val="5000"/>
                      </a:schemeClr>
                    </a:solidFill>
                    <a:latin typeface="Arial" panose="020B0604020202020204" pitchFamily="34" charset="0"/>
                    <a:cs typeface="Arial" panose="020B0604020202020204" pitchFamily="34" charset="0"/>
                  </a:rPr>
                  <a:t>function </a:t>
                </a:r>
                <a:r>
                  <a:rPr lang="en-US" sz="1400" smtClean="0">
                    <a:solidFill>
                      <a:srgbClr val="C00000"/>
                    </a:solidFill>
                    <a:latin typeface="Bahnschrift Light" panose="020B0502040204020203" pitchFamily="34" charset="0"/>
                  </a:rPr>
                  <a:t>TSRBQ_theo_KH</a:t>
                </a:r>
                <a:r>
                  <a:rPr lang="en-US" sz="1400" smtClean="0">
                    <a:solidFill>
                      <a:schemeClr val="tx1">
                        <a:lumMod val="95000"/>
                        <a:lumOff val="5000"/>
                      </a:schemeClr>
                    </a:solidFill>
                    <a:latin typeface="Arial" panose="020B0604020202020204" pitchFamily="34" charset="0"/>
                    <a:cs typeface="Arial" panose="020B0604020202020204" pitchFamily="34" charset="0"/>
                  </a:rPr>
                  <a:t> accepting any valid account number </a:t>
                </a:r>
                <a:r>
                  <a:rPr lang="en-US" sz="1400" i="1" u="sng" smtClean="0">
                    <a:solidFill>
                      <a:schemeClr val="tx1">
                        <a:lumMod val="95000"/>
                        <a:lumOff val="5000"/>
                      </a:schemeClr>
                    </a:solidFill>
                    <a:latin typeface="Arial" panose="020B0604020202020204" pitchFamily="34" charset="0"/>
                    <a:cs typeface="Arial" panose="020B0604020202020204" pitchFamily="34" charset="0"/>
                  </a:rPr>
                  <a:t>or</a:t>
                </a:r>
                <a:r>
                  <a:rPr lang="en-US" sz="1400" smtClean="0">
                    <a:solidFill>
                      <a:schemeClr val="tx1">
                        <a:lumMod val="95000"/>
                        <a:lumOff val="5000"/>
                      </a:schemeClr>
                    </a:solidFill>
                    <a:latin typeface="Arial" panose="020B0604020202020204" pitchFamily="34" charset="0"/>
                    <a:cs typeface="Arial" panose="020B0604020202020204" pitchFamily="34" charset="0"/>
                  </a:rPr>
                  <a:t> customer's name and returning corresponding </a:t>
                </a:r>
                <a:r>
                  <a:rPr lang="en-US" sz="1400" smtClean="0">
                    <a:solidFill>
                      <a:srgbClr val="C00000"/>
                    </a:solidFill>
                    <a:latin typeface="Bahnschrift Light" panose="020B0502040204020203" pitchFamily="34" charset="0"/>
                  </a:rPr>
                  <a:t>taisanrongbinhquan</a:t>
                </a:r>
                <a:br>
                  <a:rPr lang="en-US" sz="1400" smtClean="0">
                    <a:solidFill>
                      <a:srgbClr val="C00000"/>
                    </a:solidFill>
                    <a:latin typeface="Bahnschrift Light" panose="020B0502040204020203"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a:t>
                </a:r>
                <a:r>
                  <a:rPr lang="en-US" sz="1400" b="1" i="1">
                    <a:solidFill>
                      <a:schemeClr val="accent5">
                        <a:lumMod val="75000"/>
                      </a:schemeClr>
                    </a:solidFill>
                    <a:latin typeface="Arial" panose="020B0604020202020204" pitchFamily="34" charset="0"/>
                    <a:cs typeface="Arial" panose="020B0604020202020204" pitchFamily="34" charset="0"/>
                  </a:rPr>
                  <a:t>3: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smtClean="0">
                    <a:solidFill>
                      <a:srgbClr val="C00000"/>
                    </a:solidFill>
                    <a:latin typeface="Bahnschrift Light" panose="020B0502040204020203" pitchFamily="34" charset="0"/>
                  </a:rPr>
                  <a:t>TSRBQ_theo_KH</a:t>
                </a:r>
                <a:r>
                  <a:rPr lang="en-US" sz="1400" i="1" smtClean="0">
                    <a:solidFill>
                      <a:schemeClr val="accent5">
                        <a:lumMod val="75000"/>
                      </a:schemeClr>
                    </a:solidFill>
                    <a:latin typeface="Arial" panose="020B0604020202020204" pitchFamily="34" charset="0"/>
                    <a:cs typeface="Arial" panose="020B0604020202020204" pitchFamily="34" charset="0"/>
                  </a:rPr>
                  <a:t> </a:t>
                </a:r>
                <a:r>
                  <a:rPr lang="en-US" sz="1400" i="1">
                    <a:solidFill>
                      <a:schemeClr val="accent5">
                        <a:lumMod val="75000"/>
                      </a:schemeClr>
                    </a:solidFill>
                    <a:latin typeface="Arial" panose="020B0604020202020204" pitchFamily="34" charset="0"/>
                    <a:cs typeface="Arial" panose="020B0604020202020204" pitchFamily="34" charset="0"/>
                  </a:rPr>
                  <a:t>nhận đầu vào là số tài khoản </a:t>
                </a:r>
                <a:r>
                  <a:rPr lang="en-US" sz="1400" i="1" u="sng">
                    <a:solidFill>
                      <a:schemeClr val="accent5">
                        <a:lumMod val="75000"/>
                      </a:schemeClr>
                    </a:solidFill>
                    <a:latin typeface="Arial" panose="020B0604020202020204" pitchFamily="34" charset="0"/>
                    <a:cs typeface="Arial" panose="020B0604020202020204" pitchFamily="34" charset="0"/>
                  </a:rPr>
                  <a:t>hoặc</a:t>
                </a:r>
                <a:r>
                  <a:rPr lang="en-US" sz="1400" i="1">
                    <a:solidFill>
                      <a:schemeClr val="accent5">
                        <a:lumMod val="75000"/>
                      </a:schemeClr>
                    </a:solidFill>
                    <a:latin typeface="Arial" panose="020B0604020202020204" pitchFamily="34" charset="0"/>
                    <a:cs typeface="Arial" panose="020B0604020202020204" pitchFamily="34" charset="0"/>
                  </a:rPr>
                  <a:t> tên khách hàng bất kỳ và trả ra giá trị </a:t>
                </a:r>
                <a:r>
                  <a:rPr lang="en-US" sz="1400" i="1">
                    <a:solidFill>
                      <a:srgbClr val="C00000"/>
                    </a:solidFill>
                    <a:latin typeface="Bahnschrift Light" panose="020B0502040204020203" pitchFamily="34" charset="0"/>
                  </a:rPr>
                  <a:t>taisanrongbinhquan</a:t>
                </a:r>
                <a:r>
                  <a:rPr lang="en-US" sz="1400" i="1">
                    <a:solidFill>
                      <a:schemeClr val="accent5">
                        <a:lumMod val="75000"/>
                      </a:schemeClr>
                    </a:solidFill>
                    <a:latin typeface="Arial" panose="020B0604020202020204" pitchFamily="34" charset="0"/>
                    <a:cs typeface="Arial" panose="020B0604020202020204" pitchFamily="34" charset="0"/>
                  </a:rPr>
                  <a:t> tương </a:t>
                </a:r>
                <a:r>
                  <a:rPr lang="en-US" sz="1400" i="1" smtClean="0">
                    <a:solidFill>
                      <a:schemeClr val="accent5">
                        <a:lumMod val="75000"/>
                      </a:schemeClr>
                    </a:solidFill>
                    <a:latin typeface="Arial" panose="020B0604020202020204" pitchFamily="34" charset="0"/>
                    <a:cs typeface="Arial" panose="020B0604020202020204" pitchFamily="34" charset="0"/>
                  </a:rPr>
                  <a:t>ứng</a:t>
                </a:r>
                <a:endParaRPr lang="en-US" sz="1400" i="1">
                  <a:solidFill>
                    <a:schemeClr val="accent5">
                      <a:lumMod val="75000"/>
                    </a:schemeClr>
                  </a:solidFill>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4</a:t>
                </a:r>
                <a:r>
                  <a:rPr lang="en-US" sz="1400" b="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Write </a:t>
                </a:r>
                <a:r>
                  <a:rPr lang="en-US" sz="1400" smtClean="0">
                    <a:solidFill>
                      <a:schemeClr val="tx1">
                        <a:lumMod val="95000"/>
                        <a:lumOff val="5000"/>
                      </a:schemeClr>
                    </a:solidFill>
                    <a:latin typeface="Arial" panose="020B0604020202020204" pitchFamily="34" charset="0"/>
                    <a:cs typeface="Arial" panose="020B0604020202020204" pitchFamily="34" charset="0"/>
                  </a:rPr>
                  <a:t>function </a:t>
                </a:r>
                <a:r>
                  <a:rPr lang="en-US" sz="1400">
                    <a:solidFill>
                      <a:srgbClr val="C00000"/>
                    </a:solidFill>
                    <a:latin typeface="Bahnschrift Light" panose="020B0502040204020203" pitchFamily="34" charset="0"/>
                  </a:rPr>
                  <a:t>PhiGD_theo_CN</a:t>
                </a:r>
                <a:r>
                  <a:rPr lang="en-US" sz="1400" smtClean="0">
                    <a:solidFill>
                      <a:schemeClr val="tx1">
                        <a:lumMod val="95000"/>
                        <a:lumOff val="5000"/>
                      </a:schemeClr>
                    </a:solidFill>
                    <a:latin typeface="Arial" panose="020B0604020202020204" pitchFamily="34" charset="0"/>
                    <a:cs typeface="Arial" panose="020B0604020202020204" pitchFamily="34" charset="0"/>
                  </a:rPr>
                  <a:t> which accepts any valid branch name and returns total </a:t>
                </a:r>
                <a:r>
                  <a:rPr lang="en-US" sz="1400">
                    <a:solidFill>
                      <a:srgbClr val="C00000"/>
                    </a:solidFill>
                    <a:latin typeface="Bahnschrift Light" panose="020B0502040204020203" pitchFamily="34" charset="0"/>
                  </a:rPr>
                  <a:t>phiGD</a:t>
                </a:r>
                <a:r>
                  <a:rPr lang="en-US" sz="1400" smtClean="0">
                    <a:solidFill>
                      <a:schemeClr val="tx1">
                        <a:lumMod val="95000"/>
                        <a:lumOff val="5000"/>
                      </a:schemeClr>
                    </a:solidFill>
                    <a:latin typeface="Arial" panose="020B0604020202020204" pitchFamily="34" charset="0"/>
                    <a:cs typeface="Arial" panose="020B0604020202020204" pitchFamily="34" charset="0"/>
                  </a:rPr>
                  <a:t> yielded by that branch</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4: </a:t>
                </a:r>
                <a:r>
                  <a:rPr lang="en-US" sz="1400" i="1" smtClean="0">
                    <a:solidFill>
                      <a:schemeClr val="accent5">
                        <a:lumMod val="75000"/>
                      </a:schemeClr>
                    </a:solidFill>
                    <a:latin typeface="Arial" panose="020B0604020202020204" pitchFamily="34" charset="0"/>
                    <a:cs typeface="Arial" panose="020B0604020202020204" pitchFamily="34" charset="0"/>
                  </a:rPr>
                  <a:t>Viết hàm </a:t>
                </a:r>
                <a:r>
                  <a:rPr lang="en-US" sz="1400" smtClean="0">
                    <a:solidFill>
                      <a:srgbClr val="C00000"/>
                    </a:solidFill>
                    <a:latin typeface="Bahnschrift Light" panose="020B0502040204020203" pitchFamily="34" charset="0"/>
                  </a:rPr>
                  <a:t>PhiGD_theo_CN</a:t>
                </a:r>
                <a:r>
                  <a:rPr lang="en-US" sz="1400" smtClean="0">
                    <a:solidFill>
                      <a:schemeClr val="tx1">
                        <a:lumMod val="95000"/>
                        <a:lumOff val="5000"/>
                      </a:schemeClr>
                    </a:solidFill>
                    <a:latin typeface="Arial" panose="020B0604020202020204" pitchFamily="34" charset="0"/>
                    <a:cs typeface="Arial" panose="020B0604020202020204"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đầu vào là tên chi nhánh bất kỳ và trả ra giá </a:t>
                </a:r>
                <a:r>
                  <a:rPr lang="en-US" sz="1400" i="1">
                    <a:solidFill>
                      <a:schemeClr val="accent5">
                        <a:lumMod val="75000"/>
                      </a:schemeClr>
                    </a:solidFill>
                    <a:latin typeface="Arial" panose="020B0604020202020204" pitchFamily="34" charset="0"/>
                    <a:cs typeface="Arial" panose="020B0604020202020204" pitchFamily="34" charset="0"/>
                  </a:rPr>
                  <a:t>trị tổng số </a:t>
                </a:r>
                <a:r>
                  <a:rPr lang="en-US" sz="1400" i="1">
                    <a:solidFill>
                      <a:srgbClr val="C00000"/>
                    </a:solidFill>
                    <a:latin typeface="Bahnschrift Light" panose="020B0502040204020203" pitchFamily="34" charset="0"/>
                  </a:rPr>
                  <a:t>phiGD</a:t>
                </a:r>
                <a:r>
                  <a:rPr lang="en-US" sz="1400" i="1" smtClean="0">
                    <a:solidFill>
                      <a:schemeClr val="accent5">
                        <a:lumMod val="75000"/>
                      </a:schemeClr>
                    </a:solidFill>
                    <a:latin typeface="Arial" panose="020B0604020202020204" pitchFamily="34" charset="0"/>
                    <a:cs typeface="Arial" panose="020B0604020202020204" pitchFamily="34" charset="0"/>
                  </a:rPr>
                  <a:t> tương ứng</a:t>
                </a:r>
                <a:endParaRPr lang="en-US" sz="1400" smtClean="0">
                  <a:solidFill>
                    <a:schemeClr val="tx1">
                      <a:lumMod val="95000"/>
                      <a:lumOff val="5000"/>
                    </a:schemeClr>
                  </a:solidFill>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5</a:t>
                </a:r>
                <a:r>
                  <a:rPr lang="en-US" sz="1400" b="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Write </a:t>
                </a:r>
                <a:r>
                  <a:rPr lang="en-US" sz="1400" smtClean="0">
                    <a:solidFill>
                      <a:schemeClr val="tx1">
                        <a:lumMod val="95000"/>
                        <a:lumOff val="5000"/>
                      </a:schemeClr>
                    </a:solidFill>
                    <a:latin typeface="Arial" panose="020B0604020202020204" pitchFamily="34" charset="0"/>
                    <a:cs typeface="Arial" panose="020B0604020202020204" pitchFamily="34" charset="0"/>
                  </a:rPr>
                  <a:t>function </a:t>
                </a:r>
                <a:r>
                  <a:rPr lang="en-US" sz="1400" smtClean="0">
                    <a:solidFill>
                      <a:srgbClr val="C00000"/>
                    </a:solidFill>
                    <a:latin typeface="Bahnschrift Light" panose="020B0502040204020203" pitchFamily="34" charset="0"/>
                  </a:rPr>
                  <a:t>XepHang_CN </a:t>
                </a:r>
                <a:r>
                  <a:rPr lang="en-US" sz="1400" smtClean="0">
                    <a:solidFill>
                      <a:schemeClr val="tx1">
                        <a:lumMod val="95000"/>
                        <a:lumOff val="5000"/>
                      </a:schemeClr>
                    </a:solidFill>
                    <a:latin typeface="Arial" panose="020B0604020202020204" pitchFamily="34" charset="0"/>
                    <a:cs typeface="Arial" panose="020B0604020202020204" pitchFamily="34" charset="0"/>
                  </a:rPr>
                  <a:t>that accepts either "lowest" or "highest" and return the branch that has lowest or highest </a:t>
                </a:r>
                <a:r>
                  <a:rPr lang="en-US" sz="1400">
                    <a:solidFill>
                      <a:srgbClr val="C00000"/>
                    </a:solidFill>
                    <a:latin typeface="Bahnschrift Light" panose="020B0502040204020203" pitchFamily="34" charset="0"/>
                  </a:rPr>
                  <a:t>phiGD</a:t>
                </a:r>
                <a:r>
                  <a:rPr lang="en-US" sz="1400" smtClean="0">
                    <a:solidFill>
                      <a:schemeClr val="tx1">
                        <a:lumMod val="95000"/>
                        <a:lumOff val="5000"/>
                      </a:schemeClr>
                    </a:solidFill>
                    <a:latin typeface="Arial" panose="020B0604020202020204" pitchFamily="34" charset="0"/>
                    <a:cs typeface="Arial" panose="020B0604020202020204" pitchFamily="34" charset="0"/>
                  </a:rPr>
                  <a:t>, accordingly</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5: </a:t>
                </a:r>
                <a:r>
                  <a:rPr lang="en-US" sz="1400" i="1" smtClean="0">
                    <a:solidFill>
                      <a:schemeClr val="accent5">
                        <a:lumMod val="75000"/>
                      </a:schemeClr>
                    </a:solidFill>
                    <a:latin typeface="Arial" panose="020B0604020202020204" pitchFamily="34" charset="0"/>
                    <a:cs typeface="Arial" panose="020B0604020202020204" pitchFamily="34" charset="0"/>
                  </a:rPr>
                  <a:t>Viết hàm </a:t>
                </a:r>
                <a:r>
                  <a:rPr lang="en-US" sz="1400" i="1" smtClean="0">
                    <a:solidFill>
                      <a:srgbClr val="C00000"/>
                    </a:solidFill>
                    <a:latin typeface="Bahnschrift Light" panose="020B0502040204020203" pitchFamily="34" charset="0"/>
                  </a:rPr>
                  <a:t>XepHang_CN</a:t>
                </a:r>
                <a:r>
                  <a:rPr lang="en-US" sz="1400" smtClean="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đầu vào là một trong hai chuỗi "lowest" hoặc "highest" và trả ra tên chi nhánh có số </a:t>
                </a:r>
                <a:r>
                  <a:rPr lang="en-US" sz="1400" i="1">
                    <a:solidFill>
                      <a:srgbClr val="C00000"/>
                    </a:solidFill>
                    <a:latin typeface="Bahnschrift Light" panose="020B0502040204020203" pitchFamily="34" charset="0"/>
                  </a:rPr>
                  <a:t>phiGD</a:t>
                </a:r>
                <a:r>
                  <a:rPr lang="en-US" sz="1400" i="1" smtClean="0">
                    <a:solidFill>
                      <a:schemeClr val="accent5">
                        <a:lumMod val="75000"/>
                      </a:schemeClr>
                    </a:solidFill>
                    <a:latin typeface="Arial" panose="020B0604020202020204" pitchFamily="34" charset="0"/>
                    <a:cs typeface="Arial" panose="020B0604020202020204" pitchFamily="34" charset="0"/>
                  </a:rPr>
                  <a:t> thấp nhất hoặc cao nhất tương ứng</a:t>
                </a:r>
                <a:endParaRPr lang="en-US" sz="1400" smtClean="0">
                  <a:solidFill>
                    <a:schemeClr val="tx1">
                      <a:lumMod val="95000"/>
                      <a:lumOff val="5000"/>
                    </a:schemeClr>
                  </a:solidFill>
                  <a:latin typeface="Arial" panose="020B0604020202020204" pitchFamily="34" charset="0"/>
                  <a:cs typeface="Arial" panose="020B060402020202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58946" y="1161415"/>
                <a:ext cx="11846739" cy="4868897"/>
              </a:xfrm>
              <a:prstGeom prst="rect">
                <a:avLst/>
              </a:prstGeom>
              <a:blipFill rotWithShape="0">
                <a:blip r:embed="rId2"/>
                <a:stretch>
                  <a:fillRect l="-154" t="-251" b="-376"/>
                </a:stretch>
              </a:blipFill>
            </p:spPr>
            <p:txBody>
              <a:bodyPr/>
              <a:lstStyle/>
              <a:p>
                <a:r>
                  <a:rPr lang="en-US">
                    <a:noFill/>
                  </a:rPr>
                  <a:t> </a:t>
                </a:r>
              </a:p>
            </p:txBody>
          </p:sp>
        </mc:Fallback>
      </mc:AlternateContent>
    </p:spTree>
    <p:extLst>
      <p:ext uri="{BB962C8B-B14F-4D97-AF65-F5344CB8AC3E}">
        <p14:creationId xmlns:p14="http://schemas.microsoft.com/office/powerpoint/2010/main" val="2574324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946" y="275128"/>
            <a:ext cx="4362092" cy="461665"/>
          </a:xfrm>
          <a:prstGeom prst="rect">
            <a:avLst/>
          </a:prstGeom>
          <a:noFill/>
        </p:spPr>
        <p:txBody>
          <a:bodyPr wrap="none" rtlCol="0">
            <a:spAutoFit/>
          </a:bodyPr>
          <a:lstStyle/>
          <a:p>
            <a:r>
              <a:rPr lang="en-US" sz="2400">
                <a:solidFill>
                  <a:srgbClr val="C00000"/>
                </a:solidFill>
                <a:latin typeface="Arial" panose="020B0604020202020204" pitchFamily="34" charset="0"/>
                <a:cs typeface="Arial" panose="020B0604020202020204" pitchFamily="34" charset="0"/>
              </a:rPr>
              <a:t>Risk Management Department</a:t>
            </a:r>
          </a:p>
        </p:txBody>
      </p:sp>
      <mc:AlternateContent xmlns:mc="http://schemas.openxmlformats.org/markup-compatibility/2006" xmlns:a14="http://schemas.microsoft.com/office/drawing/2010/main">
        <mc:Choice Requires="a14">
          <p:sp>
            <p:nvSpPr>
              <p:cNvPr id="3" name="TextBox 2"/>
              <p:cNvSpPr txBox="1"/>
              <p:nvPr/>
            </p:nvSpPr>
            <p:spPr>
              <a:xfrm>
                <a:off x="258946" y="1161415"/>
                <a:ext cx="11846739" cy="5509200"/>
              </a:xfrm>
              <a:prstGeom prst="rect">
                <a:avLst/>
              </a:prstGeom>
              <a:noFill/>
            </p:spPr>
            <p:txBody>
              <a:bodyPr wrap="square" rtlCol="0">
                <a:spAutoFit/>
              </a:bodyPr>
              <a:lstStyle/>
              <a:p>
                <a:pPr>
                  <a:spcAft>
                    <a:spcPts val="1200"/>
                  </a:spcAft>
                </a:pPr>
                <a:r>
                  <a:rPr lang="en-US" sz="1400" smtClean="0">
                    <a:latin typeface="Arial" panose="020B0604020202020204" pitchFamily="34" charset="0"/>
                    <a:cs typeface="Arial" panose="020B0604020202020204" pitchFamily="34" charset="0"/>
                  </a:rPr>
                  <a:t>Using given data, do the following tasks:</a:t>
                </a:r>
                <a:br>
                  <a:rPr lang="en-US" sz="1400" smtClean="0">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Dựa vào dữ liệu đã cho, thực thi các tác vụ sau:</a:t>
                </a:r>
                <a:endParaRPr lang="en-US" sz="1400"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1:</a:t>
                </a:r>
                <a:r>
                  <a:rPr lang="en-US" sz="1400" smtClean="0">
                    <a:latin typeface="Arial" panose="020B0604020202020204" pitchFamily="34" charset="0"/>
                    <a:cs typeface="Arial" panose="020B0604020202020204" pitchFamily="34" charset="0"/>
                  </a:rPr>
                  <a:t> </a:t>
                </a:r>
                <a:r>
                  <a:rPr lang="en-US" sz="1400" smtClean="0">
                    <a:solidFill>
                      <a:schemeClr val="tx1">
                        <a:lumMod val="95000"/>
                        <a:lumOff val="5000"/>
                      </a:schemeClr>
                    </a:solidFill>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TotalLoans </a:t>
                </a:r>
                <a:r>
                  <a:rPr lang="en-US" sz="1400" smtClean="0">
                    <a:solidFill>
                      <a:schemeClr val="tx1">
                        <a:lumMod val="95000"/>
                        <a:lumOff val="5000"/>
                      </a:schemeClr>
                    </a:solidFill>
                    <a:latin typeface="Arial" panose="020B0604020202020204" pitchFamily="34" charset="0"/>
                    <a:cs typeface="Arial" panose="020B0604020202020204" pitchFamily="34" charset="0"/>
                  </a:rPr>
                  <a:t>accepting any valid custody number and returning </a:t>
                </a:r>
                <a:r>
                  <a:rPr lang="en-US" sz="1400">
                    <a:solidFill>
                      <a:schemeClr val="tx1">
                        <a:lumMod val="95000"/>
                        <a:lumOff val="5000"/>
                      </a:schemeClr>
                    </a:solidFill>
                    <a:latin typeface="Arial" panose="020B0604020202020204" pitchFamily="34" charset="0"/>
                    <a:cs typeface="Arial" panose="020B0604020202020204" pitchFamily="34" charset="0"/>
                  </a:rPr>
                  <a:t>corresponding </a:t>
                </a:r>
                <a:r>
                  <a:rPr lang="en-US" sz="1400" smtClean="0">
                    <a:solidFill>
                      <a:schemeClr val="tx1">
                        <a:lumMod val="95000"/>
                        <a:lumOff val="5000"/>
                      </a:schemeClr>
                    </a:solidFill>
                    <a:latin typeface="Arial" panose="020B0604020202020204" pitchFamily="34" charset="0"/>
                    <a:cs typeface="Arial" panose="020B0604020202020204" pitchFamily="34" charset="0"/>
                  </a:rPr>
                  <a:t>customer's outstanding </a:t>
                </a:r>
                <a:r>
                  <a:rPr lang="en-US" sz="1400">
                    <a:solidFill>
                      <a:schemeClr val="tx1">
                        <a:lumMod val="95000"/>
                        <a:lumOff val="5000"/>
                      </a:schemeClr>
                    </a:solidFill>
                    <a:latin typeface="Arial" panose="020B0604020202020204" pitchFamily="34" charset="0"/>
                    <a:cs typeface="Arial" panose="020B0604020202020204" pitchFamily="34" charset="0"/>
                  </a:rPr>
                  <a:t>loans</a:t>
                </a:r>
                <a:br>
                  <a:rPr lang="en-US" sz="140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a:t>
                </a:r>
                <a:r>
                  <a:rPr lang="en-US" sz="1400" b="1" i="1">
                    <a:solidFill>
                      <a:schemeClr val="accent5">
                        <a:lumMod val="75000"/>
                      </a:schemeClr>
                    </a:solidFill>
                    <a:latin typeface="Arial" panose="020B0604020202020204" pitchFamily="34" charset="0"/>
                    <a:cs typeface="Arial" panose="020B0604020202020204" pitchFamily="34" charset="0"/>
                  </a:rPr>
                  <a:t>1: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TotalLoans</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a:t>
                </a:r>
                <a:r>
                  <a:rPr lang="en-US" sz="1400" i="1">
                    <a:solidFill>
                      <a:schemeClr val="accent5">
                        <a:lumMod val="75000"/>
                      </a:schemeClr>
                    </a:solidFill>
                    <a:latin typeface="Arial" panose="020B0604020202020204" pitchFamily="34" charset="0"/>
                    <a:cs typeface="Arial" panose="020B0604020202020204" pitchFamily="34" charset="0"/>
                  </a:rPr>
                  <a:t>đầu vào là một số tài khoản bất kỳ và trả ra dư </a:t>
                </a:r>
                <a:r>
                  <a:rPr lang="en-US" sz="1400" i="1" smtClean="0">
                    <a:solidFill>
                      <a:schemeClr val="accent5">
                        <a:lumMod val="75000"/>
                      </a:schemeClr>
                    </a:solidFill>
                    <a:latin typeface="Arial" panose="020B0604020202020204" pitchFamily="34" charset="0"/>
                    <a:cs typeface="Arial" panose="020B0604020202020204" pitchFamily="34" charset="0"/>
                  </a:rPr>
                  <a:t>nợ của khách hàng </a:t>
                </a:r>
                <a:r>
                  <a:rPr lang="en-US" sz="1400" i="1">
                    <a:solidFill>
                      <a:schemeClr val="accent5">
                        <a:lumMod val="75000"/>
                      </a:schemeClr>
                    </a:solidFill>
                    <a:latin typeface="Arial" panose="020B0604020202020204" pitchFamily="34" charset="0"/>
                    <a:cs typeface="Arial" panose="020B0604020202020204" pitchFamily="34" charset="0"/>
                  </a:rPr>
                  <a:t>tương </a:t>
                </a:r>
                <a:r>
                  <a:rPr lang="en-US" sz="1400" i="1" smtClean="0">
                    <a:solidFill>
                      <a:schemeClr val="accent5">
                        <a:lumMod val="75000"/>
                      </a:schemeClr>
                    </a:solidFill>
                    <a:latin typeface="Arial" panose="020B0604020202020204" pitchFamily="34" charset="0"/>
                    <a:cs typeface="Arial" panose="020B0604020202020204" pitchFamily="34" charset="0"/>
                  </a:rPr>
                  <a:t>ứng</a:t>
                </a:r>
                <a:endParaRPr lang="en-US" sz="1400" i="1">
                  <a:solidFill>
                    <a:schemeClr val="accent5">
                      <a:lumMod val="75000"/>
                    </a:schemeClr>
                  </a:solidFill>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2: </a:t>
                </a:r>
                <a:r>
                  <a:rPr lang="en-US" sz="1400" smtClean="0">
                    <a:latin typeface="Arial" panose="020B0604020202020204" pitchFamily="34" charset="0"/>
                    <a:cs typeface="Arial" panose="020B0604020202020204" pitchFamily="34" charset="0"/>
                  </a:rPr>
                  <a:t>From list </a:t>
                </a:r>
                <a:r>
                  <a:rPr lang="en-US" sz="1400">
                    <a:solidFill>
                      <a:srgbClr val="C00000"/>
                    </a:solidFill>
                    <a:latin typeface="Bahnschrift Light" panose="020B0502040204020203" pitchFamily="34" charset="0"/>
                  </a:rPr>
                  <a:t>RMR0062</a:t>
                </a:r>
                <a:r>
                  <a:rPr lang="en-US" sz="1400" smtClean="0">
                    <a:latin typeface="Arial" panose="020B0604020202020204" pitchFamily="34" charset="0"/>
                    <a:cs typeface="Arial" panose="020B0604020202020204" pitchFamily="34" charset="0"/>
                  </a:rPr>
                  <a:t> and list </a:t>
                </a:r>
                <a:r>
                  <a:rPr lang="en-US" sz="1400">
                    <a:solidFill>
                      <a:srgbClr val="C00000"/>
                    </a:solidFill>
                    <a:latin typeface="Bahnschrift Light" panose="020B0502040204020203" pitchFamily="34" charset="0"/>
                  </a:rPr>
                  <a:t>RMR0035</a:t>
                </a:r>
                <a:r>
                  <a:rPr lang="en-US" sz="1400" smtClean="0">
                    <a:latin typeface="Arial" panose="020B0604020202020204" pitchFamily="34" charset="0"/>
                    <a:cs typeface="Arial" panose="020B0604020202020204" pitchFamily="34" charset="0"/>
                  </a:rPr>
                  <a:t>, </a:t>
                </a:r>
                <a:r>
                  <a:rPr lang="en-US" sz="1400" smtClean="0">
                    <a:solidFill>
                      <a:schemeClr val="tx1">
                        <a:lumMod val="95000"/>
                        <a:lumOff val="5000"/>
                      </a:schemeClr>
                    </a:solidFill>
                    <a:latin typeface="Arial" panose="020B0604020202020204" pitchFamily="34" charset="0"/>
                    <a:cs typeface="Arial" panose="020B0604020202020204" pitchFamily="34" charset="0"/>
                  </a:rPr>
                  <a:t>create a list named </a:t>
                </a:r>
                <a:r>
                  <a:rPr lang="en-US" sz="1400" smtClean="0">
                    <a:solidFill>
                      <a:srgbClr val="C00000"/>
                    </a:solidFill>
                    <a:latin typeface="Bahnschrift Light" panose="020B0502040204020203" pitchFamily="34" charset="0"/>
                  </a:rPr>
                  <a:t>total_cash </a:t>
                </a:r>
                <a:r>
                  <a:rPr lang="en-US" sz="1400" smtClean="0">
                    <a:solidFill>
                      <a:schemeClr val="tx1">
                        <a:lumMod val="95000"/>
                        <a:lumOff val="5000"/>
                      </a:schemeClr>
                    </a:solidFill>
                    <a:latin typeface="Arial" panose="020B0604020202020204" pitchFamily="34" charset="0"/>
                    <a:cs typeface="Arial" panose="020B0604020202020204" pitchFamily="34" charset="0"/>
                  </a:rPr>
                  <a:t>so </a:t>
                </a:r>
                <a:r>
                  <a:rPr lang="en-US" sz="1400">
                    <a:solidFill>
                      <a:schemeClr val="tx1">
                        <a:lumMod val="95000"/>
                        <a:lumOff val="5000"/>
                      </a:schemeClr>
                    </a:solidFill>
                    <a:latin typeface="Arial" panose="020B0604020202020204" pitchFamily="34" charset="0"/>
                    <a:cs typeface="Arial" panose="020B0604020202020204" pitchFamily="34" charset="0"/>
                  </a:rPr>
                  <a:t>that </a:t>
                </a:r>
                <a:r>
                  <a:rPr lang="en-US" sz="1400" smtClean="0">
                    <a:solidFill>
                      <a:schemeClr val="tx1">
                        <a:lumMod val="95000"/>
                        <a:lumOff val="5000"/>
                      </a:schemeClr>
                    </a:solidFill>
                    <a:latin typeface="Arial" panose="020B0604020202020204" pitchFamily="34" charset="0"/>
                    <a:cs typeface="Arial" panose="020B0604020202020204" pitchFamily="34" charset="0"/>
                  </a:rPr>
                  <a:t>element </a:t>
                </a:r>
                <a:r>
                  <a:rPr lang="en-US" sz="1400" i="1" smtClean="0">
                    <a:solidFill>
                      <a:schemeClr val="tx1">
                        <a:lumMod val="95000"/>
                        <a:lumOff val="5000"/>
                      </a:schemeClr>
                    </a:solidFill>
                    <a:latin typeface="Arial" panose="020B0604020202020204" pitchFamily="34" charset="0"/>
                    <a:cs typeface="Arial" panose="020B0604020202020204" pitchFamily="34" charset="0"/>
                  </a:rPr>
                  <a:t>i-th</a:t>
                </a:r>
                <a:r>
                  <a:rPr lang="en-US" sz="1400" smtClean="0">
                    <a:solidFill>
                      <a:schemeClr val="tx1">
                        <a:lumMod val="95000"/>
                        <a:lumOff val="5000"/>
                      </a:schemeClr>
                    </a:solidFill>
                    <a:latin typeface="Arial" panose="020B0604020202020204" pitchFamily="34" charset="0"/>
                    <a:cs typeface="Arial" panose="020B0604020202020204" pitchFamily="34" charset="0"/>
                  </a:rPr>
                  <a:t> in</a:t>
                </a:r>
                <a:r>
                  <a:rPr lang="en-US" sz="1400" smtClean="0">
                    <a:solidFill>
                      <a:srgbClr val="C00000"/>
                    </a:solidFill>
                    <a:latin typeface="Bahnschrift Light" panose="020B0502040204020203" pitchFamily="34" charset="0"/>
                  </a:rPr>
                  <a:t> total_cash </a:t>
                </a:r>
                <a:r>
                  <a:rPr lang="en-US" sz="1400" smtClean="0">
                    <a:solidFill>
                      <a:schemeClr val="tx1">
                        <a:lumMod val="95000"/>
                        <a:lumOff val="5000"/>
                      </a:schemeClr>
                    </a:solidFill>
                    <a:latin typeface="Arial" panose="020B0604020202020204" pitchFamily="34" charset="0"/>
                    <a:cs typeface="Arial" panose="020B0604020202020204" pitchFamily="34" charset="0"/>
                  </a:rPr>
                  <a:t>follows </a:t>
                </a:r>
                <a:r>
                  <a:rPr lang="en-US" sz="1400">
                    <a:solidFill>
                      <a:schemeClr val="tx1">
                        <a:lumMod val="95000"/>
                        <a:lumOff val="5000"/>
                      </a:schemeClr>
                    </a:solidFill>
                    <a:latin typeface="Arial" panose="020B0604020202020204" pitchFamily="34" charset="0"/>
                    <a:cs typeface="Arial" panose="020B0604020202020204" pitchFamily="34" charset="0"/>
                  </a:rPr>
                  <a:t>the following </a:t>
                </a:r>
                <a:r>
                  <a:rPr lang="en-US" sz="1400" smtClean="0">
                    <a:solidFill>
                      <a:schemeClr val="tx1">
                        <a:lumMod val="95000"/>
                        <a:lumOff val="5000"/>
                      </a:schemeClr>
                    </a:solidFill>
                    <a:latin typeface="Arial" panose="020B0604020202020204" pitchFamily="34" charset="0"/>
                    <a:cs typeface="Arial" panose="020B0604020202020204" pitchFamily="34" charset="0"/>
                  </a:rPr>
                  <a:t>Excel's fomula:</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2: </a:t>
                </a:r>
                <a:r>
                  <a:rPr lang="en-US" sz="1400" i="1">
                    <a:solidFill>
                      <a:schemeClr val="accent5">
                        <a:lumMod val="75000"/>
                      </a:schemeClr>
                    </a:solidFill>
                    <a:latin typeface="Arial" panose="020B0604020202020204" pitchFamily="34" charset="0"/>
                    <a:cs typeface="Arial" panose="020B0604020202020204" pitchFamily="34" charset="0"/>
                  </a:rPr>
                  <a:t>Từ list </a:t>
                </a:r>
                <a:r>
                  <a:rPr lang="en-US" sz="1400" i="1">
                    <a:solidFill>
                      <a:srgbClr val="C00000"/>
                    </a:solidFill>
                    <a:latin typeface="Bahnschrift Light" panose="020B0502040204020203" pitchFamily="34" charset="0"/>
                  </a:rPr>
                  <a:t>RMR0062</a:t>
                </a:r>
                <a:r>
                  <a:rPr lang="en-US" sz="1400" i="1">
                    <a:solidFill>
                      <a:schemeClr val="accent5">
                        <a:lumMod val="75000"/>
                      </a:schemeClr>
                    </a:solidFill>
                    <a:latin typeface="Arial" panose="020B0604020202020204" pitchFamily="34" charset="0"/>
                    <a:cs typeface="Arial" panose="020B0604020202020204" pitchFamily="34" charset="0"/>
                  </a:rPr>
                  <a:t> và list </a:t>
                </a:r>
                <a:r>
                  <a:rPr lang="en-US" sz="1400" i="1">
                    <a:solidFill>
                      <a:srgbClr val="C00000"/>
                    </a:solidFill>
                    <a:latin typeface="Bahnschrift Light" panose="020B0502040204020203" pitchFamily="34" charset="0"/>
                  </a:rPr>
                  <a:t>RMR0035</a:t>
                </a:r>
                <a:r>
                  <a:rPr lang="en-US" sz="1400" i="1">
                    <a:solidFill>
                      <a:schemeClr val="accent5">
                        <a:lumMod val="75000"/>
                      </a:schemeClr>
                    </a:solidFill>
                    <a:latin typeface="Arial" panose="020B0604020202020204" pitchFamily="34" charset="0"/>
                    <a:cs typeface="Arial" panose="020B0604020202020204" pitchFamily="34" charset="0"/>
                  </a:rPr>
                  <a:t>, tạo </a:t>
                </a:r>
                <a:r>
                  <a:rPr lang="en-US" sz="1400" i="1" smtClean="0">
                    <a:solidFill>
                      <a:schemeClr val="accent5">
                        <a:lumMod val="75000"/>
                      </a:schemeClr>
                    </a:solidFill>
                    <a:latin typeface="Arial" panose="020B0604020202020204" pitchFamily="34" charset="0"/>
                    <a:cs typeface="Arial" panose="020B0604020202020204" pitchFamily="34" charset="0"/>
                  </a:rPr>
                  <a:t>một list </a:t>
                </a:r>
                <a:r>
                  <a:rPr lang="en-US" sz="1400" i="1">
                    <a:solidFill>
                      <a:schemeClr val="accent5">
                        <a:lumMod val="75000"/>
                      </a:schemeClr>
                    </a:solidFill>
                    <a:latin typeface="Arial" panose="020B0604020202020204" pitchFamily="34" charset="0"/>
                    <a:cs typeface="Arial" panose="020B0604020202020204" pitchFamily="34" charset="0"/>
                  </a:rPr>
                  <a:t>tên </a:t>
                </a:r>
                <a:r>
                  <a:rPr lang="en-US" sz="1400" i="1">
                    <a:solidFill>
                      <a:srgbClr val="C00000"/>
                    </a:solidFill>
                    <a:latin typeface="Bahnschrift Light" panose="020B0502040204020203" pitchFamily="34" charset="0"/>
                  </a:rPr>
                  <a:t>total_cash</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sao </a:t>
                </a:r>
                <a:r>
                  <a:rPr lang="en-US" sz="1400" i="1">
                    <a:solidFill>
                      <a:schemeClr val="accent5">
                        <a:lumMod val="75000"/>
                      </a:schemeClr>
                    </a:solidFill>
                    <a:latin typeface="Arial" panose="020B0604020202020204" pitchFamily="34" charset="0"/>
                    <a:cs typeface="Arial" panose="020B0604020202020204" pitchFamily="34" charset="0"/>
                  </a:rPr>
                  <a:t>cho </a:t>
                </a:r>
                <a:r>
                  <a:rPr lang="en-US" sz="1400" i="1" smtClean="0">
                    <a:solidFill>
                      <a:schemeClr val="accent5">
                        <a:lumMod val="75000"/>
                      </a:schemeClr>
                    </a:solidFill>
                    <a:latin typeface="Arial" panose="020B0604020202020204" pitchFamily="34" charset="0"/>
                    <a:cs typeface="Arial" panose="020B0604020202020204" pitchFamily="34" charset="0"/>
                  </a:rPr>
                  <a:t>phần tử thứ i trong </a:t>
                </a:r>
                <a:r>
                  <a:rPr lang="en-US" sz="1400" i="1" smtClean="0">
                    <a:solidFill>
                      <a:srgbClr val="C00000"/>
                    </a:solidFill>
                    <a:latin typeface="Bahnschrift Light" panose="020B0502040204020203" pitchFamily="34" charset="0"/>
                  </a:rPr>
                  <a:t>total_cash</a:t>
                </a:r>
                <a:r>
                  <a:rPr lang="en-US" sz="1400" smtClean="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tuân </a:t>
                </a:r>
                <a:r>
                  <a:rPr lang="en-US" sz="1400" i="1">
                    <a:solidFill>
                      <a:schemeClr val="accent5">
                        <a:lumMod val="75000"/>
                      </a:schemeClr>
                    </a:solidFill>
                    <a:latin typeface="Arial" panose="020B0604020202020204" pitchFamily="34" charset="0"/>
                    <a:cs typeface="Arial" panose="020B0604020202020204" pitchFamily="34" charset="0"/>
                  </a:rPr>
                  <a:t>theo </a:t>
                </a:r>
                <a:r>
                  <a:rPr lang="en-US" sz="1400" i="1" smtClean="0">
                    <a:solidFill>
                      <a:schemeClr val="accent5">
                        <a:lumMod val="75000"/>
                      </a:schemeClr>
                    </a:solidFill>
                    <a:latin typeface="Arial" panose="020B0604020202020204" pitchFamily="34" charset="0"/>
                    <a:cs typeface="Arial" panose="020B0604020202020204" pitchFamily="34" charset="0"/>
                  </a:rPr>
                  <a:t>công thức Excel sau:</a:t>
                </a:r>
                <a:endParaRPr lang="en-US" sz="1400" i="1">
                  <a:solidFill>
                    <a:schemeClr val="accent5">
                      <a:lumMod val="75000"/>
                    </a:schemeClr>
                  </a:solidFill>
                  <a:latin typeface="Arial" panose="020B0604020202020204" pitchFamily="34" charset="0"/>
                  <a:cs typeface="Arial" panose="020B0604020202020204" pitchFamily="34" charset="0"/>
                </a:endParaRPr>
              </a:p>
              <a:p>
                <a:pPr>
                  <a:spcAft>
                    <a:spcPts val="1200"/>
                  </a:spcAft>
                </a:pP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m:rPr>
                              <m:nor/>
                            </m:rPr>
                            <a:rPr lang="en-US" sz="1400">
                              <a:latin typeface="Bahnschrift Light" panose="020B0502040204020203" pitchFamily="34" charset="0"/>
                            </a:rPr>
                            <m:t>total</m:t>
                          </m:r>
                          <m:r>
                            <m:rPr>
                              <m:nor/>
                            </m:rPr>
                            <a:rPr lang="en-US" sz="1400" b="0" i="0" smtClean="0">
                              <a:latin typeface="Bahnschrift Light" panose="020B0502040204020203" pitchFamily="34" charset="0"/>
                            </a:rPr>
                            <m:t>_</m:t>
                          </m:r>
                          <m:r>
                            <m:rPr>
                              <m:nor/>
                            </m:rPr>
                            <a:rPr lang="en-US" sz="1400">
                              <a:latin typeface="Bahnschrift Light" panose="020B0502040204020203" pitchFamily="34" charset="0"/>
                            </a:rPr>
                            <m:t>cash</m:t>
                          </m:r>
                        </m:e>
                        <m:sub>
                          <m:r>
                            <m:rPr>
                              <m:sty m:val="p"/>
                            </m:rPr>
                            <a:rPr lang="en-US" sz="1400" b="0" i="0" smtClean="0">
                              <a:solidFill>
                                <a:schemeClr val="tx1"/>
                              </a:solidFill>
                              <a:latin typeface="Cambria Math" panose="02040503050406030204" pitchFamily="18" charset="0"/>
                            </a:rPr>
                            <m:t>i</m:t>
                          </m:r>
                        </m:sub>
                      </m:sSub>
                      <m:r>
                        <a:rPr lang="en-US" sz="1400" i="0" smtClean="0">
                          <a:solidFill>
                            <a:schemeClr val="tx1"/>
                          </a:solidFill>
                          <a:latin typeface="Cambria Math" panose="02040503050406030204" pitchFamily="18" charset="0"/>
                        </a:rPr>
                        <m:t>=</m:t>
                      </m:r>
                      <m:r>
                        <m:rPr>
                          <m:sty m:val="p"/>
                        </m:rPr>
                        <a:rPr lang="en-US" sz="1400" b="0" i="0" smtClean="0">
                          <a:solidFill>
                            <a:schemeClr val="tx1"/>
                          </a:solidFill>
                          <a:latin typeface="Cambria Math" panose="02040503050406030204" pitchFamily="18" charset="0"/>
                        </a:rPr>
                        <m:t>IF</m:t>
                      </m:r>
                      <m:r>
                        <a:rPr lang="en-US" sz="1400" b="0" i="0" smtClean="0">
                          <a:solidFill>
                            <a:schemeClr val="tx1"/>
                          </a:solidFill>
                          <a:latin typeface="Cambria Math" panose="02040503050406030204" pitchFamily="18" charset="0"/>
                        </a:rPr>
                        <m:t>(</m:t>
                      </m:r>
                      <m:sSub>
                        <m:sSubPr>
                          <m:ctrlPr>
                            <a:rPr lang="en-US" sz="1400" i="1" smtClean="0">
                              <a:solidFill>
                                <a:schemeClr val="tx1"/>
                              </a:solidFill>
                              <a:latin typeface="Cambria Math" panose="02040503050406030204" pitchFamily="18" charset="0"/>
                            </a:rPr>
                          </m:ctrlPr>
                        </m:sSubPr>
                        <m:e>
                          <m:r>
                            <m:rPr>
                              <m:sty m:val="p"/>
                            </m:rPr>
                            <a:rPr lang="en-US" sz="1400" i="0">
                              <a:latin typeface="Cambria Math" panose="02040503050406030204" pitchFamily="18" charset="0"/>
                            </a:rPr>
                            <m:t>RMR</m:t>
                          </m:r>
                          <m:r>
                            <a:rPr lang="en-US" sz="1400" i="0">
                              <a:latin typeface="Cambria Math" panose="02040503050406030204" pitchFamily="18" charset="0"/>
                            </a:rPr>
                            <m:t>0062</m:t>
                          </m:r>
                        </m:e>
                        <m:sub>
                          <m:r>
                            <m:rPr>
                              <m:sty m:val="p"/>
                            </m:rPr>
                            <a:rPr lang="en-US" sz="1400" b="0" i="0" smtClean="0">
                              <a:solidFill>
                                <a:schemeClr val="tx1"/>
                              </a:solidFill>
                              <a:latin typeface="Cambria Math" panose="02040503050406030204" pitchFamily="18" charset="0"/>
                            </a:rPr>
                            <m:t>i</m:t>
                          </m:r>
                        </m:sub>
                      </m:sSub>
                      <m:r>
                        <a:rPr lang="en-US" sz="1400" b="0" i="0" smtClean="0">
                          <a:solidFill>
                            <a:schemeClr val="tx1"/>
                          </a:solidFill>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i="0">
                              <a:latin typeface="Cambria Math" panose="02040503050406030204" pitchFamily="18" charset="0"/>
                            </a:rPr>
                            <m:t>RMR</m:t>
                          </m:r>
                          <m:r>
                            <a:rPr lang="en-US" sz="1400" i="0">
                              <a:latin typeface="Cambria Math" panose="02040503050406030204" pitchFamily="18" charset="0"/>
                            </a:rPr>
                            <m:t>0035</m:t>
                          </m:r>
                        </m:e>
                        <m:sub>
                          <m:r>
                            <m:rPr>
                              <m:sty m:val="p"/>
                            </m:rPr>
                            <a:rPr lang="en-US" sz="1400" i="0">
                              <a:latin typeface="Cambria Math" panose="02040503050406030204" pitchFamily="18" charset="0"/>
                            </a:rPr>
                            <m:t>i</m:t>
                          </m:r>
                        </m:sub>
                      </m:sSub>
                      <m:r>
                        <a:rPr lang="en-US" sz="1400" b="0" i="0" smtClean="0">
                          <a:latin typeface="Cambria Math" panose="02040503050406030204" pitchFamily="18" charset="0"/>
                        </a:rPr>
                        <m:t>&gt;0,</m:t>
                      </m:r>
                      <m:sSub>
                        <m:sSubPr>
                          <m:ctrlPr>
                            <a:rPr lang="en-US" sz="1400" i="1">
                              <a:latin typeface="Cambria Math" panose="02040503050406030204" pitchFamily="18" charset="0"/>
                            </a:rPr>
                          </m:ctrlPr>
                        </m:sSubPr>
                        <m:e>
                          <m:r>
                            <m:rPr>
                              <m:sty m:val="p"/>
                            </m:rPr>
                            <a:rPr lang="en-US" sz="1400" i="0">
                              <a:latin typeface="Cambria Math" panose="02040503050406030204" pitchFamily="18" charset="0"/>
                            </a:rPr>
                            <m:t>RMR</m:t>
                          </m:r>
                          <m:r>
                            <a:rPr lang="en-US" sz="1400" i="0">
                              <a:latin typeface="Cambria Math" panose="02040503050406030204" pitchFamily="18" charset="0"/>
                            </a:rPr>
                            <m:t>0062</m:t>
                          </m:r>
                        </m:e>
                        <m:sub>
                          <m:r>
                            <m:rPr>
                              <m:sty m:val="p"/>
                            </m:rPr>
                            <a:rPr lang="en-US" sz="1400" i="0">
                              <a:latin typeface="Cambria Math" panose="02040503050406030204" pitchFamily="18" charset="0"/>
                            </a:rPr>
                            <m:t>i</m:t>
                          </m:r>
                        </m:sub>
                      </m:sSub>
                      <m:r>
                        <a:rPr lang="en-US" sz="1400" b="0" i="0" smtClean="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i="0">
                              <a:latin typeface="Cambria Math" panose="02040503050406030204" pitchFamily="18" charset="0"/>
                            </a:rPr>
                            <m:t>RMR</m:t>
                          </m:r>
                          <m:r>
                            <a:rPr lang="en-US" sz="1400" i="0">
                              <a:latin typeface="Cambria Math" panose="02040503050406030204" pitchFamily="18" charset="0"/>
                            </a:rPr>
                            <m:t>0035</m:t>
                          </m:r>
                        </m:e>
                        <m:sub>
                          <m:r>
                            <m:rPr>
                              <m:sty m:val="p"/>
                            </m:rPr>
                            <a:rPr lang="en-US" sz="1400" i="0">
                              <a:latin typeface="Cambria Math" panose="02040503050406030204" pitchFamily="18" charset="0"/>
                            </a:rPr>
                            <m:t>i</m:t>
                          </m:r>
                        </m:sub>
                      </m:sSub>
                      <m:r>
                        <a:rPr lang="en-US" sz="1400" b="0" i="0" smtClean="0">
                          <a:latin typeface="Cambria Math" panose="02040503050406030204" pitchFamily="18" charset="0"/>
                        </a:rPr>
                        <m:t>)</m:t>
                      </m:r>
                    </m:oMath>
                  </m:oMathPara>
                </a14:m>
                <a:endParaRPr lang="en-US" sz="1400" smtClean="0">
                  <a:solidFill>
                    <a:schemeClr val="tx1"/>
                  </a:solidFill>
                  <a:latin typeface="Bahnschrift Light" panose="020B0502040204020203"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3</a:t>
                </a:r>
                <a:r>
                  <a:rPr lang="en-US" sz="1400" b="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From list </a:t>
                </a:r>
                <a:r>
                  <a:rPr lang="en-US" sz="1400" smtClean="0">
                    <a:solidFill>
                      <a:srgbClr val="C00000"/>
                    </a:solidFill>
                    <a:latin typeface="Bahnschrift Light" panose="020B0502040204020203" pitchFamily="34" charset="0"/>
                  </a:rPr>
                  <a:t>total_cash, total_loans, DL1,</a:t>
                </a:r>
                <a:r>
                  <a:rPr lang="en-US" sz="1400" smtClean="0">
                    <a:latin typeface="Arial" panose="020B0604020202020204" pitchFamily="34" charset="0"/>
                    <a:cs typeface="Arial" panose="020B0604020202020204" pitchFamily="34" charset="0"/>
                  </a:rPr>
                  <a:t> </a:t>
                </a:r>
                <a:r>
                  <a:rPr lang="en-US" sz="1400" smtClean="0">
                    <a:solidFill>
                      <a:srgbClr val="C00000"/>
                    </a:solidFill>
                    <a:latin typeface="Bahnschrift Light" panose="020B0502040204020203" pitchFamily="34" charset="0"/>
                  </a:rPr>
                  <a:t>RMR0015</a:t>
                </a:r>
                <a:r>
                  <a:rPr lang="en-US" sz="1400">
                    <a:latin typeface="Arial" panose="020B0604020202020204" pitchFamily="34" charset="0"/>
                    <a:cs typeface="Arial" panose="020B0604020202020204" pitchFamily="34" charset="0"/>
                  </a:rPr>
                  <a:t>, </a:t>
                </a:r>
                <a:r>
                  <a:rPr lang="en-US" sz="1400">
                    <a:solidFill>
                      <a:schemeClr val="tx1">
                        <a:lumMod val="95000"/>
                        <a:lumOff val="5000"/>
                      </a:schemeClr>
                    </a:solidFill>
                    <a:latin typeface="Arial" panose="020B0604020202020204" pitchFamily="34" charset="0"/>
                    <a:cs typeface="Arial" panose="020B0604020202020204" pitchFamily="34" charset="0"/>
                  </a:rPr>
                  <a:t>create a list named </a:t>
                </a:r>
                <a:r>
                  <a:rPr lang="en-US" sz="1400" smtClean="0">
                    <a:solidFill>
                      <a:srgbClr val="C00000"/>
                    </a:solidFill>
                    <a:latin typeface="Bahnschrift Light" panose="020B0502040204020203" pitchFamily="34" charset="0"/>
                  </a:rPr>
                  <a:t>MMR </a:t>
                </a:r>
                <a:r>
                  <a:rPr lang="en-US" sz="1400" smtClean="0">
                    <a:solidFill>
                      <a:schemeClr val="tx1">
                        <a:lumMod val="95000"/>
                        <a:lumOff val="5000"/>
                      </a:schemeClr>
                    </a:solidFill>
                    <a:latin typeface="Arial" panose="020B0604020202020204" pitchFamily="34" charset="0"/>
                    <a:cs typeface="Arial" panose="020B0604020202020204" pitchFamily="34" charset="0"/>
                  </a:rPr>
                  <a:t>so </a:t>
                </a:r>
                <a:r>
                  <a:rPr lang="en-US" sz="1400">
                    <a:solidFill>
                      <a:schemeClr val="tx1">
                        <a:lumMod val="95000"/>
                        <a:lumOff val="5000"/>
                      </a:schemeClr>
                    </a:solidFill>
                    <a:latin typeface="Arial" panose="020B0604020202020204" pitchFamily="34" charset="0"/>
                    <a:cs typeface="Arial" panose="020B0604020202020204" pitchFamily="34" charset="0"/>
                  </a:rPr>
                  <a:t>that element </a:t>
                </a:r>
                <a:r>
                  <a:rPr lang="en-US" sz="1400" i="1">
                    <a:solidFill>
                      <a:schemeClr val="tx1">
                        <a:lumMod val="95000"/>
                        <a:lumOff val="5000"/>
                      </a:schemeClr>
                    </a:solidFill>
                    <a:latin typeface="Arial" panose="020B0604020202020204" pitchFamily="34" charset="0"/>
                    <a:cs typeface="Arial" panose="020B0604020202020204" pitchFamily="34" charset="0"/>
                  </a:rPr>
                  <a:t>i-th</a:t>
                </a:r>
                <a:r>
                  <a:rPr lang="en-US" sz="1400">
                    <a:solidFill>
                      <a:schemeClr val="tx1">
                        <a:lumMod val="95000"/>
                        <a:lumOff val="5000"/>
                      </a:schemeClr>
                    </a:solidFill>
                    <a:latin typeface="Arial" panose="020B0604020202020204" pitchFamily="34" charset="0"/>
                    <a:cs typeface="Arial" panose="020B0604020202020204" pitchFamily="34" charset="0"/>
                  </a:rPr>
                  <a:t> in</a:t>
                </a:r>
                <a:r>
                  <a:rPr lang="en-US" sz="1400">
                    <a:solidFill>
                      <a:srgbClr val="C00000"/>
                    </a:solidFill>
                    <a:latin typeface="Bahnschrift Light" panose="020B0502040204020203" pitchFamily="34" charset="0"/>
                  </a:rPr>
                  <a:t> MMR </a:t>
                </a:r>
                <a:r>
                  <a:rPr lang="en-US" sz="1400" smtClean="0">
                    <a:solidFill>
                      <a:schemeClr val="tx1">
                        <a:lumMod val="95000"/>
                        <a:lumOff val="5000"/>
                      </a:schemeClr>
                    </a:solidFill>
                    <a:latin typeface="Arial" panose="020B0604020202020204" pitchFamily="34" charset="0"/>
                    <a:cs typeface="Arial" panose="020B0604020202020204" pitchFamily="34" charset="0"/>
                  </a:rPr>
                  <a:t>follows </a:t>
                </a:r>
                <a:r>
                  <a:rPr lang="en-US" sz="1400">
                    <a:solidFill>
                      <a:schemeClr val="tx1">
                        <a:lumMod val="95000"/>
                        <a:lumOff val="5000"/>
                      </a:schemeClr>
                    </a:solidFill>
                    <a:latin typeface="Arial" panose="020B0604020202020204" pitchFamily="34" charset="0"/>
                    <a:cs typeface="Arial" panose="020B0604020202020204" pitchFamily="34" charset="0"/>
                  </a:rPr>
                  <a:t>the following Excel's fomula: </a:t>
                </a:r>
                <a:r>
                  <a:rPr lang="en-US" sz="1400" smtClean="0">
                    <a:solidFill>
                      <a:schemeClr val="tx1">
                        <a:lumMod val="95000"/>
                        <a:lumOff val="5000"/>
                      </a:schemeClr>
                    </a:solidFill>
                    <a:latin typeface="Arial" panose="020B0604020202020204" pitchFamily="34" charset="0"/>
                    <a:cs typeface="Arial" panose="020B0604020202020204" pitchFamily="34" charset="0"/>
                  </a:rPr>
                  <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a:t>
                </a:r>
                <a:r>
                  <a:rPr lang="en-US" sz="1400" b="1" i="1">
                    <a:solidFill>
                      <a:schemeClr val="accent5">
                        <a:lumMod val="75000"/>
                      </a:schemeClr>
                    </a:solidFill>
                    <a:latin typeface="Arial" panose="020B0604020202020204" pitchFamily="34" charset="0"/>
                    <a:cs typeface="Arial" panose="020B0604020202020204" pitchFamily="34" charset="0"/>
                  </a:rPr>
                  <a:t>3: </a:t>
                </a:r>
                <a:r>
                  <a:rPr lang="en-US" sz="1400" i="1">
                    <a:solidFill>
                      <a:schemeClr val="accent5">
                        <a:lumMod val="75000"/>
                      </a:schemeClr>
                    </a:solidFill>
                    <a:latin typeface="Arial" panose="020B0604020202020204" pitchFamily="34" charset="0"/>
                    <a:cs typeface="Arial" panose="020B0604020202020204" pitchFamily="34" charset="0"/>
                  </a:rPr>
                  <a:t>Từ </a:t>
                </a:r>
                <a:r>
                  <a:rPr lang="en-US" sz="1400">
                    <a:solidFill>
                      <a:schemeClr val="accent5">
                        <a:lumMod val="75000"/>
                      </a:schemeClr>
                    </a:solidFill>
                    <a:latin typeface="Arial" panose="020B0604020202020204" pitchFamily="34" charset="0"/>
                    <a:cs typeface="Arial" panose="020B0604020202020204" pitchFamily="34" charset="0"/>
                  </a:rPr>
                  <a:t>list </a:t>
                </a:r>
                <a:r>
                  <a:rPr lang="en-US" sz="1400" i="1" smtClean="0">
                    <a:solidFill>
                      <a:srgbClr val="C00000"/>
                    </a:solidFill>
                    <a:latin typeface="Bahnschrift Light" panose="020B0502040204020203" pitchFamily="34" charset="0"/>
                  </a:rPr>
                  <a:t>total_cash,</a:t>
                </a:r>
                <a:r>
                  <a:rPr lang="en-US" sz="1400" i="1">
                    <a:solidFill>
                      <a:srgbClr val="C00000"/>
                    </a:solidFill>
                    <a:latin typeface="Bahnschrift Light" panose="020B0502040204020203" pitchFamily="34" charset="0"/>
                  </a:rPr>
                  <a:t> </a:t>
                </a:r>
                <a:r>
                  <a:rPr lang="en-US" sz="1400" i="1" smtClean="0">
                    <a:solidFill>
                      <a:srgbClr val="C00000"/>
                    </a:solidFill>
                    <a:latin typeface="Bahnschrift Light" panose="020B0502040204020203" pitchFamily="34" charset="0"/>
                  </a:rPr>
                  <a:t>total_loans, DL1, RMR0015</a:t>
                </a:r>
                <a:r>
                  <a:rPr lang="en-US" sz="1400" i="1">
                    <a:solidFill>
                      <a:schemeClr val="accent5">
                        <a:lumMod val="75000"/>
                      </a:schemeClr>
                    </a:solidFill>
                    <a:latin typeface="Arial" panose="020B0604020202020204" pitchFamily="34" charset="0"/>
                    <a:cs typeface="Arial" panose="020B0604020202020204" pitchFamily="34" charset="0"/>
                  </a:rPr>
                  <a:t>, tạo một list tên </a:t>
                </a:r>
                <a:r>
                  <a:rPr lang="en-US" sz="1400">
                    <a:solidFill>
                      <a:srgbClr val="C00000"/>
                    </a:solidFill>
                    <a:latin typeface="Bahnschrift Light" panose="020B0502040204020203" pitchFamily="34" charset="0"/>
                  </a:rPr>
                  <a:t>MMR </a:t>
                </a:r>
                <a:r>
                  <a:rPr lang="en-US" sz="1400" i="1" smtClean="0">
                    <a:solidFill>
                      <a:schemeClr val="accent5">
                        <a:lumMod val="75000"/>
                      </a:schemeClr>
                    </a:solidFill>
                    <a:latin typeface="Arial" panose="020B0604020202020204" pitchFamily="34" charset="0"/>
                    <a:cs typeface="Arial" panose="020B0604020202020204" pitchFamily="34" charset="0"/>
                  </a:rPr>
                  <a:t>sao </a:t>
                </a:r>
                <a:r>
                  <a:rPr lang="en-US" sz="1400" i="1">
                    <a:solidFill>
                      <a:schemeClr val="accent5">
                        <a:lumMod val="75000"/>
                      </a:schemeClr>
                    </a:solidFill>
                    <a:latin typeface="Arial" panose="020B0604020202020204" pitchFamily="34" charset="0"/>
                    <a:cs typeface="Arial" panose="020B0604020202020204" pitchFamily="34" charset="0"/>
                  </a:rPr>
                  <a:t>cho phần tử thứ </a:t>
                </a:r>
                <a:r>
                  <a:rPr lang="en-US" sz="1400" i="1" smtClean="0">
                    <a:solidFill>
                      <a:schemeClr val="accent5">
                        <a:lumMod val="75000"/>
                      </a:schemeClr>
                    </a:solidFill>
                    <a:latin typeface="Arial" panose="020B0604020202020204" pitchFamily="34" charset="0"/>
                    <a:cs typeface="Arial" panose="020B0604020202020204" pitchFamily="34" charset="0"/>
                  </a:rPr>
                  <a:t>i </a:t>
                </a:r>
                <a:r>
                  <a:rPr lang="en-US" sz="1400" i="1">
                    <a:solidFill>
                      <a:schemeClr val="accent5">
                        <a:lumMod val="75000"/>
                      </a:schemeClr>
                    </a:solidFill>
                    <a:latin typeface="Arial" panose="020B0604020202020204" pitchFamily="34" charset="0"/>
                    <a:cs typeface="Arial" panose="020B0604020202020204" pitchFamily="34" charset="0"/>
                  </a:rPr>
                  <a:t>trong </a:t>
                </a:r>
                <a:r>
                  <a:rPr lang="en-US" sz="1400">
                    <a:solidFill>
                      <a:srgbClr val="C00000"/>
                    </a:solidFill>
                    <a:latin typeface="Bahnschrift Light" panose="020B0502040204020203" pitchFamily="34" charset="0"/>
                  </a:rPr>
                  <a:t>MMR </a:t>
                </a:r>
                <a:r>
                  <a:rPr lang="en-US" sz="1400" i="1" smtClean="0">
                    <a:solidFill>
                      <a:schemeClr val="accent5">
                        <a:lumMod val="75000"/>
                      </a:schemeClr>
                    </a:solidFill>
                    <a:latin typeface="Arial" panose="020B0604020202020204" pitchFamily="34" charset="0"/>
                    <a:cs typeface="Arial" panose="020B0604020202020204" pitchFamily="34" charset="0"/>
                  </a:rPr>
                  <a:t>tuân </a:t>
                </a:r>
                <a:r>
                  <a:rPr lang="en-US" sz="1400" i="1">
                    <a:solidFill>
                      <a:schemeClr val="accent5">
                        <a:lumMod val="75000"/>
                      </a:schemeClr>
                    </a:solidFill>
                    <a:latin typeface="Arial" panose="020B0604020202020204" pitchFamily="34" charset="0"/>
                    <a:cs typeface="Arial" panose="020B0604020202020204" pitchFamily="34" charset="0"/>
                  </a:rPr>
                  <a:t>theo công thức Excel sau: </a:t>
                </a:r>
                <a:endParaRPr lang="en-US" sz="1400" i="1" smtClean="0">
                  <a:solidFill>
                    <a:schemeClr val="accent5">
                      <a:lumMod val="75000"/>
                    </a:schemeClr>
                  </a:solidFill>
                  <a:latin typeface="Arial" panose="020B0604020202020204" pitchFamily="34" charset="0"/>
                  <a:cs typeface="Arial" panose="020B0604020202020204" pitchFamily="34" charset="0"/>
                </a:endParaRPr>
              </a:p>
              <a:p>
                <a:pPr algn="ctr">
                  <a:spcBef>
                    <a:spcPts val="600"/>
                  </a:spcBef>
                  <a:spcAft>
                    <a:spcPts val="1200"/>
                  </a:spcAft>
                </a:pPr>
                <a:r>
                  <a:rPr lang="en-US" sz="1400" smtClean="0">
                    <a:latin typeface="Arial" panose="020B0604020202020204" pitchFamily="34" charset="0"/>
                    <a:cs typeface="Arial" panose="020B0604020202020204" pitchFamily="34" charset="0"/>
                  </a:rPr>
                  <a:t>MMR</a:t>
                </a:r>
                <a:r>
                  <a:rPr lang="en-US" sz="1400" baseline="-25000" smtClean="0">
                    <a:latin typeface="Arial" panose="020B0604020202020204" pitchFamily="34" charset="0"/>
                    <a:cs typeface="Arial" panose="020B0604020202020204" pitchFamily="34" charset="0"/>
                  </a:rPr>
                  <a:t>i</a:t>
                </a:r>
                <a:r>
                  <a:rPr lang="en-US" sz="1400" baseline="30000" smtClean="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 IF(total_cash</a:t>
                </a:r>
                <a:r>
                  <a:rPr lang="en-US" sz="1400" baseline="-25000" smtClean="0">
                    <a:latin typeface="Arial" panose="020B0604020202020204" pitchFamily="34" charset="0"/>
                    <a:cs typeface="Arial" panose="020B0604020202020204" pitchFamily="34" charset="0"/>
                  </a:rPr>
                  <a:t>i</a:t>
                </a:r>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 total_loans</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&gt; 0,100,IFERROR((RMR0015</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 DL1</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 MAX(total_loans</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 total_cash</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,0))/(RMR0015</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 DL1</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)*100,0))</a:t>
                </a:r>
              </a:p>
              <a:p>
                <a:pPr>
                  <a:spcBef>
                    <a:spcPts val="600"/>
                  </a:spcBef>
                  <a:spcAft>
                    <a:spcPts val="1200"/>
                  </a:spcAft>
                </a:pPr>
                <a:r>
                  <a:rPr lang="en-US" sz="1400" b="1" smtClean="0">
                    <a:latin typeface="Arial" panose="020B0604020202020204" pitchFamily="34" charset="0"/>
                    <a:cs typeface="Arial" panose="020B0604020202020204" pitchFamily="34" charset="0"/>
                  </a:rPr>
                  <a:t>Question 4</a:t>
                </a:r>
                <a:r>
                  <a:rPr lang="en-US" sz="1400" b="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Write </a:t>
                </a:r>
                <a:r>
                  <a:rPr lang="en-US" sz="1400" smtClean="0">
                    <a:solidFill>
                      <a:schemeClr val="tx1">
                        <a:lumMod val="95000"/>
                        <a:lumOff val="5000"/>
                      </a:schemeClr>
                    </a:solidFill>
                    <a:latin typeface="Arial" panose="020B0604020202020204" pitchFamily="34" charset="0"/>
                    <a:cs typeface="Arial" panose="020B0604020202020204" pitchFamily="34" charset="0"/>
                  </a:rPr>
                  <a:t>function </a:t>
                </a:r>
                <a:r>
                  <a:rPr lang="en-US" sz="1400" smtClean="0">
                    <a:solidFill>
                      <a:srgbClr val="C00000"/>
                    </a:solidFill>
                    <a:latin typeface="Bahnschrift Light" panose="020B0502040204020203" pitchFamily="34" charset="0"/>
                  </a:rPr>
                  <a:t>DuNo_theo_CN</a:t>
                </a:r>
                <a:r>
                  <a:rPr lang="en-US" sz="1400" smtClean="0">
                    <a:solidFill>
                      <a:schemeClr val="tx1">
                        <a:lumMod val="95000"/>
                        <a:lumOff val="5000"/>
                      </a:schemeClr>
                    </a:solidFill>
                    <a:latin typeface="Arial" panose="020B0604020202020204" pitchFamily="34" charset="0"/>
                    <a:cs typeface="Arial" panose="020B0604020202020204" pitchFamily="34" charset="0"/>
                  </a:rPr>
                  <a:t> which accepts any valid branch name and returns </a:t>
                </a:r>
                <a:r>
                  <a:rPr lang="en-US" sz="1400">
                    <a:solidFill>
                      <a:schemeClr val="tx1">
                        <a:lumMod val="95000"/>
                        <a:lumOff val="5000"/>
                      </a:schemeClr>
                    </a:solidFill>
                    <a:latin typeface="Arial" panose="020B0604020202020204" pitchFamily="34" charset="0"/>
                    <a:cs typeface="Arial" panose="020B0604020202020204" pitchFamily="34" charset="0"/>
                  </a:rPr>
                  <a:t>total </a:t>
                </a:r>
                <a:r>
                  <a:rPr lang="en-US" sz="1400" smtClean="0">
                    <a:solidFill>
                      <a:schemeClr val="tx1">
                        <a:lumMod val="95000"/>
                        <a:lumOff val="5000"/>
                      </a:schemeClr>
                    </a:solidFill>
                    <a:latin typeface="Arial" panose="020B0604020202020204" pitchFamily="34" charset="0"/>
                    <a:cs typeface="Arial" panose="020B0604020202020204" pitchFamily="34" charset="0"/>
                  </a:rPr>
                  <a:t>outstanding loans of that branch</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4: </a:t>
                </a:r>
                <a:r>
                  <a:rPr lang="en-US" sz="1400" i="1" smtClean="0">
                    <a:solidFill>
                      <a:schemeClr val="accent5">
                        <a:lumMod val="75000"/>
                      </a:schemeClr>
                    </a:solidFill>
                    <a:latin typeface="Arial" panose="020B0604020202020204" pitchFamily="34" charset="0"/>
                    <a:cs typeface="Arial" panose="020B0604020202020204" pitchFamily="34" charset="0"/>
                  </a:rPr>
                  <a:t>Viết hàm </a:t>
                </a:r>
                <a:r>
                  <a:rPr lang="en-US" sz="1400">
                    <a:solidFill>
                      <a:srgbClr val="C00000"/>
                    </a:solidFill>
                    <a:latin typeface="Bahnschrift Light" panose="020B0502040204020203" pitchFamily="34" charset="0"/>
                  </a:rPr>
                  <a:t>DuNo_theo_CN</a:t>
                </a:r>
                <a:r>
                  <a:rPr lang="en-US" sz="1400" smtClean="0">
                    <a:solidFill>
                      <a:schemeClr val="tx1">
                        <a:lumMod val="95000"/>
                        <a:lumOff val="5000"/>
                      </a:schemeClr>
                    </a:solidFill>
                    <a:latin typeface="Arial" panose="020B0604020202020204" pitchFamily="34" charset="0"/>
                    <a:cs typeface="Arial" panose="020B0604020202020204"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đầu vào là tên chi nhánh bất kỳ và trả ra giá </a:t>
                </a:r>
                <a:r>
                  <a:rPr lang="en-US" sz="1400" i="1">
                    <a:solidFill>
                      <a:schemeClr val="accent5">
                        <a:lumMod val="75000"/>
                      </a:schemeClr>
                    </a:solidFill>
                    <a:latin typeface="Arial" panose="020B0604020202020204" pitchFamily="34" charset="0"/>
                    <a:cs typeface="Arial" panose="020B0604020202020204" pitchFamily="34" charset="0"/>
                  </a:rPr>
                  <a:t>trị tổng </a:t>
                </a:r>
                <a:r>
                  <a:rPr lang="en-US" sz="1400" i="1" smtClean="0">
                    <a:solidFill>
                      <a:schemeClr val="accent5">
                        <a:lumMod val="75000"/>
                      </a:schemeClr>
                    </a:solidFill>
                    <a:latin typeface="Arial" panose="020B0604020202020204" pitchFamily="34" charset="0"/>
                    <a:cs typeface="Arial" panose="020B0604020202020204" pitchFamily="34" charset="0"/>
                  </a:rPr>
                  <a:t>dư nợ của chi nhánh đó</a:t>
                </a:r>
                <a:endParaRPr lang="en-US" sz="1400" smtClean="0">
                  <a:solidFill>
                    <a:schemeClr val="tx1">
                      <a:lumMod val="95000"/>
                      <a:lumOff val="5000"/>
                    </a:schemeClr>
                  </a:solidFill>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5</a:t>
                </a:r>
                <a:r>
                  <a:rPr lang="en-US" sz="1400" b="1">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Write </a:t>
                </a:r>
                <a:r>
                  <a:rPr lang="en-US" sz="1400" smtClean="0">
                    <a:solidFill>
                      <a:schemeClr val="tx1">
                        <a:lumMod val="95000"/>
                        <a:lumOff val="5000"/>
                      </a:schemeClr>
                    </a:solidFill>
                    <a:latin typeface="Arial" panose="020B0604020202020204" pitchFamily="34" charset="0"/>
                    <a:cs typeface="Arial" panose="020B0604020202020204" pitchFamily="34" charset="0"/>
                  </a:rPr>
                  <a:t>function </a:t>
                </a:r>
                <a:r>
                  <a:rPr lang="en-US" sz="1400" smtClean="0">
                    <a:solidFill>
                      <a:srgbClr val="C00000"/>
                    </a:solidFill>
                    <a:latin typeface="Bahnschrift Light" panose="020B0502040204020203" pitchFamily="34" charset="0"/>
                  </a:rPr>
                  <a:t>XepHang_CN </a:t>
                </a:r>
                <a:r>
                  <a:rPr lang="en-US" sz="1400" smtClean="0">
                    <a:solidFill>
                      <a:schemeClr val="tx1">
                        <a:lumMod val="95000"/>
                        <a:lumOff val="5000"/>
                      </a:schemeClr>
                    </a:solidFill>
                    <a:latin typeface="Arial" panose="020B0604020202020204" pitchFamily="34" charset="0"/>
                    <a:cs typeface="Arial" panose="020B0604020202020204" pitchFamily="34" charset="0"/>
                  </a:rPr>
                  <a:t>that accepts either "lowest" or "highest" and return the branch that has lowest or highest </a:t>
                </a:r>
                <a:r>
                  <a:rPr lang="en-US" sz="1400" smtClean="0">
                    <a:solidFill>
                      <a:srgbClr val="C00000"/>
                    </a:solidFill>
                    <a:latin typeface="Bahnschrift Light" panose="020B0502040204020203" pitchFamily="34" charset="0"/>
                  </a:rPr>
                  <a:t>total_loans</a:t>
                </a:r>
                <a:r>
                  <a:rPr lang="en-US" sz="1400" smtClean="0">
                    <a:solidFill>
                      <a:schemeClr val="tx1">
                        <a:lumMod val="95000"/>
                        <a:lumOff val="5000"/>
                      </a:schemeClr>
                    </a:solidFill>
                    <a:latin typeface="Arial" panose="020B0604020202020204" pitchFamily="34" charset="0"/>
                    <a:cs typeface="Arial" panose="020B0604020202020204" pitchFamily="34" charset="0"/>
                  </a:rPr>
                  <a:t>, accordingly</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5: </a:t>
                </a:r>
                <a:r>
                  <a:rPr lang="en-US" sz="1400" i="1" smtClean="0">
                    <a:solidFill>
                      <a:schemeClr val="accent5">
                        <a:lumMod val="75000"/>
                      </a:schemeClr>
                    </a:solidFill>
                    <a:latin typeface="Arial" panose="020B0604020202020204" pitchFamily="34" charset="0"/>
                    <a:cs typeface="Arial" panose="020B0604020202020204" pitchFamily="34" charset="0"/>
                  </a:rPr>
                  <a:t>Viết hàm </a:t>
                </a:r>
                <a:r>
                  <a:rPr lang="en-US" sz="1400" i="1" smtClean="0">
                    <a:solidFill>
                      <a:srgbClr val="C00000"/>
                    </a:solidFill>
                    <a:latin typeface="Bahnschrift Light" panose="020B0502040204020203" pitchFamily="34" charset="0"/>
                  </a:rPr>
                  <a:t>XepHang_CN</a:t>
                </a:r>
                <a:r>
                  <a:rPr lang="en-US" sz="1400" smtClean="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đầu vào là một trong hai chuỗi "lowest" hoặc "highest" và trả ra tên chi nhánh có số </a:t>
                </a:r>
                <a:r>
                  <a:rPr lang="en-US" sz="1400" i="1">
                    <a:solidFill>
                      <a:srgbClr val="C00000"/>
                    </a:solidFill>
                    <a:latin typeface="Bahnschrift Light" panose="020B0502040204020203" pitchFamily="34" charset="0"/>
                  </a:rPr>
                  <a:t>total_loans</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thấp nhất hoặc cao nhất tương ứng</a:t>
                </a:r>
                <a:endParaRPr lang="en-US" sz="1400" smtClean="0">
                  <a:solidFill>
                    <a:schemeClr val="tx1">
                      <a:lumMod val="95000"/>
                      <a:lumOff val="5000"/>
                    </a:schemeClr>
                  </a:solidFill>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58946" y="1161415"/>
                <a:ext cx="11846739" cy="5509200"/>
              </a:xfrm>
              <a:prstGeom prst="rect">
                <a:avLst/>
              </a:prstGeom>
              <a:blipFill rotWithShape="0">
                <a:blip r:embed="rId2"/>
                <a:stretch>
                  <a:fillRect l="-154" t="-221" b="-221"/>
                </a:stretch>
              </a:blipFill>
            </p:spPr>
            <p:txBody>
              <a:bodyPr/>
              <a:lstStyle/>
              <a:p>
                <a:r>
                  <a:rPr lang="en-US">
                    <a:noFill/>
                  </a:rPr>
                  <a:t> </a:t>
                </a:r>
              </a:p>
            </p:txBody>
          </p:sp>
        </mc:Fallback>
      </mc:AlternateContent>
    </p:spTree>
    <p:extLst>
      <p:ext uri="{BB962C8B-B14F-4D97-AF65-F5344CB8AC3E}">
        <p14:creationId xmlns:p14="http://schemas.microsoft.com/office/powerpoint/2010/main" val="121294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946" y="275128"/>
            <a:ext cx="1606530" cy="461665"/>
          </a:xfrm>
          <a:prstGeom prst="rect">
            <a:avLst/>
          </a:prstGeom>
          <a:noFill/>
        </p:spPr>
        <p:txBody>
          <a:bodyPr wrap="none" rtlCol="0">
            <a:spAutoFit/>
          </a:bodyPr>
          <a:lstStyle/>
          <a:p>
            <a:r>
              <a:rPr lang="en-US" sz="2400" smtClean="0">
                <a:solidFill>
                  <a:srgbClr val="C00000"/>
                </a:solidFill>
                <a:latin typeface="Arial" panose="020B0604020202020204" pitchFamily="34" charset="0"/>
                <a:cs typeface="Arial" panose="020B0604020202020204" pitchFamily="34" charset="0"/>
              </a:rPr>
              <a:t>Brokerage</a:t>
            </a:r>
            <a:endParaRPr lang="en-US" sz="240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258946" y="1161415"/>
            <a:ext cx="11846739" cy="5355312"/>
          </a:xfrm>
          <a:prstGeom prst="rect">
            <a:avLst/>
          </a:prstGeom>
          <a:noFill/>
        </p:spPr>
        <p:txBody>
          <a:bodyPr wrap="square" rtlCol="0">
            <a:spAutoFit/>
          </a:bodyPr>
          <a:lstStyle/>
          <a:p>
            <a:pPr>
              <a:spcAft>
                <a:spcPts val="1200"/>
              </a:spcAft>
            </a:pPr>
            <a:r>
              <a:rPr lang="en-US" sz="1400" smtClean="0">
                <a:latin typeface="Arial" panose="020B0604020202020204" pitchFamily="34" charset="0"/>
                <a:cs typeface="Arial" panose="020B0604020202020204" pitchFamily="34" charset="0"/>
              </a:rPr>
              <a:t>Using given data, do the following tasks:</a:t>
            </a:r>
            <a:br>
              <a:rPr lang="en-US" sz="1400" smtClean="0">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Dựa vào dữ liệu đã cho, thực thi các tác vụ sau:</a:t>
            </a:r>
            <a:endParaRPr lang="en-US" sz="1400"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1:</a:t>
            </a:r>
            <a:r>
              <a:rPr lang="en-US" sz="1400" smtClean="0">
                <a:latin typeface="Arial" panose="020B0604020202020204" pitchFamily="34" charset="0"/>
                <a:cs typeface="Arial" panose="020B0604020202020204" pitchFamily="34" charset="0"/>
              </a:rPr>
              <a:t> </a:t>
            </a:r>
            <a:r>
              <a:rPr lang="en-US" sz="1400" smtClean="0">
                <a:solidFill>
                  <a:schemeClr val="tx1">
                    <a:lumMod val="95000"/>
                    <a:lumOff val="5000"/>
                  </a:schemeClr>
                </a:solidFill>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CleanName </a:t>
            </a:r>
            <a:r>
              <a:rPr lang="en-US" sz="1400" smtClean="0">
                <a:solidFill>
                  <a:schemeClr val="tx1">
                    <a:lumMod val="95000"/>
                    <a:lumOff val="5000"/>
                  </a:schemeClr>
                </a:solidFill>
                <a:latin typeface="Arial" panose="020B0604020202020204" pitchFamily="34" charset="0"/>
                <a:cs typeface="Arial" panose="020B0604020202020204" pitchFamily="34" charset="0"/>
              </a:rPr>
              <a:t>accepting a list containing strings and returning a new list of corresponding uppercased strings. Use this function to uppercase list </a:t>
            </a:r>
            <a:r>
              <a:rPr lang="en-US" sz="1400" smtClean="0">
                <a:solidFill>
                  <a:srgbClr val="C00000"/>
                </a:solidFill>
                <a:latin typeface="Bahnschrift Light" panose="020B0502040204020203" pitchFamily="34" charset="0"/>
              </a:rPr>
              <a:t>name </a:t>
            </a:r>
            <a:r>
              <a:rPr lang="en-US" sz="1400" smtClean="0">
                <a:solidFill>
                  <a:schemeClr val="tx1">
                    <a:lumMod val="95000"/>
                    <a:lumOff val="5000"/>
                  </a:schemeClr>
                </a:solidFill>
                <a:latin typeface="Arial" panose="020B0604020202020204" pitchFamily="34" charset="0"/>
                <a:cs typeface="Arial" panose="020B0604020202020204" pitchFamily="34" charset="0"/>
              </a:rPr>
              <a:t>and list </a:t>
            </a:r>
            <a:r>
              <a:rPr lang="en-US" sz="1400">
                <a:solidFill>
                  <a:srgbClr val="C00000"/>
                </a:solidFill>
                <a:latin typeface="Bahnschrift Light" panose="020B0502040204020203" pitchFamily="34" charset="0"/>
              </a:rPr>
              <a:t>manager</a:t>
            </a:r>
            <a:r>
              <a:rPr lang="en-US" sz="1400">
                <a:solidFill>
                  <a:schemeClr val="tx1">
                    <a:lumMod val="95000"/>
                    <a:lumOff val="5000"/>
                  </a:schemeClr>
                </a:solidFill>
                <a:latin typeface="Arial" panose="020B0604020202020204" pitchFamily="34" charset="0"/>
                <a:cs typeface="Arial" panose="020B0604020202020204" pitchFamily="34" charset="0"/>
              </a:rPr>
              <a:t/>
            </a:r>
            <a:br>
              <a:rPr lang="en-US" sz="140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a:t>
            </a:r>
            <a:r>
              <a:rPr lang="en-US" sz="1400" b="1" i="1">
                <a:solidFill>
                  <a:schemeClr val="accent5">
                    <a:lumMod val="75000"/>
                  </a:schemeClr>
                </a:solidFill>
                <a:latin typeface="Arial" panose="020B0604020202020204" pitchFamily="34" charset="0"/>
                <a:cs typeface="Arial" panose="020B0604020202020204" pitchFamily="34" charset="0"/>
              </a:rPr>
              <a:t>1: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CleanName</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a:t>
            </a:r>
            <a:r>
              <a:rPr lang="en-US" sz="1400" i="1">
                <a:solidFill>
                  <a:schemeClr val="accent5">
                    <a:lumMod val="75000"/>
                  </a:schemeClr>
                </a:solidFill>
                <a:latin typeface="Arial" panose="020B0604020202020204" pitchFamily="34" charset="0"/>
                <a:cs typeface="Arial" panose="020B0604020202020204" pitchFamily="34" charset="0"/>
              </a:rPr>
              <a:t>đầu vào là một </a:t>
            </a:r>
            <a:r>
              <a:rPr lang="en-US" sz="1400" i="1" smtClean="0">
                <a:solidFill>
                  <a:schemeClr val="accent5">
                    <a:lumMod val="75000"/>
                  </a:schemeClr>
                </a:solidFill>
                <a:latin typeface="Arial" panose="020B0604020202020204" pitchFamily="34" charset="0"/>
                <a:cs typeface="Arial" panose="020B0604020202020204" pitchFamily="34" charset="0"/>
              </a:rPr>
              <a:t>list chứa các string bất kỳ và trả ra một list tương ứng chứa các string đã được in hoa. Sử dụng hàm này để in hoa list </a:t>
            </a:r>
            <a:r>
              <a:rPr lang="en-US" sz="1400" i="1">
                <a:solidFill>
                  <a:srgbClr val="C00000"/>
                </a:solidFill>
                <a:latin typeface="Bahnschrift Light" panose="020B0502040204020203" pitchFamily="34" charset="0"/>
              </a:rPr>
              <a:t>name</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và list </a:t>
            </a:r>
            <a:r>
              <a:rPr lang="en-US" sz="1400" i="1">
                <a:solidFill>
                  <a:srgbClr val="C00000"/>
                </a:solidFill>
                <a:latin typeface="Bahnschrift Light" panose="020B0502040204020203" pitchFamily="34" charset="0"/>
              </a:rPr>
              <a:t>manager</a:t>
            </a:r>
          </a:p>
          <a:p>
            <a:pPr>
              <a:spcBef>
                <a:spcPts val="600"/>
              </a:spcBef>
              <a:spcAft>
                <a:spcPts val="1200"/>
              </a:spcAft>
            </a:pPr>
            <a:r>
              <a:rPr lang="en-US" sz="1400" b="1" smtClean="0">
                <a:latin typeface="Arial" panose="020B0604020202020204" pitchFamily="34" charset="0"/>
                <a:cs typeface="Arial" panose="020B0604020202020204" pitchFamily="34" charset="0"/>
              </a:rPr>
              <a:t>Question 2: </a:t>
            </a:r>
            <a:r>
              <a:rPr lang="en-US" sz="1400" smtClean="0">
                <a:latin typeface="Arial" panose="020B0604020202020204" pitchFamily="34" charset="0"/>
                <a:cs typeface="Arial" panose="020B0604020202020204" pitchFamily="34" charset="0"/>
              </a:rPr>
              <a:t>Write function </a:t>
            </a:r>
            <a:r>
              <a:rPr lang="en-US" sz="1400">
                <a:solidFill>
                  <a:srgbClr val="C00000"/>
                </a:solidFill>
                <a:latin typeface="Bahnschrift Light" panose="020B0502040204020203" pitchFamily="34" charset="0"/>
              </a:rPr>
              <a:t>Manager_of_Employee</a:t>
            </a:r>
            <a:r>
              <a:rPr lang="en-US" sz="1400" smtClean="0">
                <a:latin typeface="Arial" panose="020B0604020202020204" pitchFamily="34" charset="0"/>
                <a:cs typeface="Arial" panose="020B0604020202020204" pitchFamily="34" charset="0"/>
              </a:rPr>
              <a:t> accepting either broker's id </a:t>
            </a:r>
            <a:r>
              <a:rPr lang="en-US" sz="1400" i="1" u="sng" smtClean="0">
                <a:latin typeface="Arial" panose="020B0604020202020204" pitchFamily="34" charset="0"/>
                <a:cs typeface="Arial" panose="020B0604020202020204" pitchFamily="34" charset="0"/>
              </a:rPr>
              <a:t>or</a:t>
            </a:r>
            <a:r>
              <a:rPr lang="en-US" sz="1400" smtClean="0">
                <a:latin typeface="Arial" panose="020B0604020202020204" pitchFamily="34" charset="0"/>
                <a:cs typeface="Arial" panose="020B0604020202020204" pitchFamily="34" charset="0"/>
              </a:rPr>
              <a:t> broker's name and returning his/her manager's name </a:t>
            </a:r>
            <a:r>
              <a:rPr lang="en-US" sz="1400" smtClean="0">
                <a:solidFill>
                  <a:schemeClr val="tx1">
                    <a:lumMod val="95000"/>
                    <a:lumOff val="5000"/>
                  </a:schemeClr>
                </a:solidFill>
                <a:latin typeface="Arial" panose="020B0604020202020204" pitchFamily="34" charset="0"/>
                <a:cs typeface="Arial" panose="020B0604020202020204" pitchFamily="34" charset="0"/>
              </a:rPr>
              <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2: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Manager_of_Employee</a:t>
            </a:r>
            <a:r>
              <a:rPr lang="en-US" sz="1400" i="1">
                <a:solidFill>
                  <a:schemeClr val="accent5">
                    <a:lumMod val="75000"/>
                  </a:schemeClr>
                </a:solidFill>
                <a:latin typeface="Arial" panose="020B0604020202020204" pitchFamily="34" charset="0"/>
                <a:cs typeface="Arial" panose="020B0604020202020204" pitchFamily="34" charset="0"/>
              </a:rPr>
              <a:t> nhận đầu vào là số id của broker </a:t>
            </a:r>
            <a:r>
              <a:rPr lang="en-US" sz="1400" i="1" u="sng">
                <a:solidFill>
                  <a:schemeClr val="accent5">
                    <a:lumMod val="75000"/>
                  </a:schemeClr>
                </a:solidFill>
                <a:latin typeface="Arial" panose="020B0604020202020204" pitchFamily="34" charset="0"/>
                <a:cs typeface="Arial" panose="020B0604020202020204" pitchFamily="34" charset="0"/>
              </a:rPr>
              <a:t>hoặc</a:t>
            </a:r>
            <a:r>
              <a:rPr lang="en-US" sz="1400" i="1">
                <a:solidFill>
                  <a:schemeClr val="accent5">
                    <a:lumMod val="75000"/>
                  </a:schemeClr>
                </a:solidFill>
                <a:latin typeface="Arial" panose="020B0604020202020204" pitchFamily="34" charset="0"/>
                <a:cs typeface="Arial" panose="020B0604020202020204" pitchFamily="34" charset="0"/>
              </a:rPr>
              <a:t> tên broker và trả ra tên người quản lý của broker </a:t>
            </a:r>
            <a:r>
              <a:rPr lang="en-US" sz="1400" i="1" smtClean="0">
                <a:solidFill>
                  <a:schemeClr val="accent5">
                    <a:lumMod val="75000"/>
                  </a:schemeClr>
                </a:solidFill>
                <a:latin typeface="Arial" panose="020B0604020202020204" pitchFamily="34" charset="0"/>
                <a:cs typeface="Arial" panose="020B0604020202020204" pitchFamily="34" charset="0"/>
              </a:rPr>
              <a:t>đó</a:t>
            </a: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3: </a:t>
            </a:r>
            <a:r>
              <a:rPr lang="en-US" sz="1400">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ReachTarget </a:t>
            </a:r>
            <a:r>
              <a:rPr lang="en-US" sz="1400" smtClean="0">
                <a:latin typeface="Arial" panose="020B0604020202020204" pitchFamily="34" charset="0"/>
                <a:cs typeface="Arial" panose="020B0604020202020204" pitchFamily="34" charset="0"/>
              </a:rPr>
              <a:t>accepting broker's </a:t>
            </a:r>
            <a:r>
              <a:rPr lang="en-US" sz="1400">
                <a:latin typeface="Arial" panose="020B0604020202020204" pitchFamily="34" charset="0"/>
                <a:cs typeface="Arial" panose="020B0604020202020204" pitchFamily="34" charset="0"/>
              </a:rPr>
              <a:t>id </a:t>
            </a:r>
            <a:r>
              <a:rPr lang="en-US" sz="1400" smtClean="0">
                <a:latin typeface="Arial" panose="020B0604020202020204" pitchFamily="34" charset="0"/>
                <a:cs typeface="Arial" panose="020B0604020202020204" pitchFamily="34" charset="0"/>
              </a:rPr>
              <a:t>and returning either True or False, True if the broker reach target, False otherwise</a:t>
            </a:r>
            <a:r>
              <a:rPr lang="en-US" sz="1400">
                <a:solidFill>
                  <a:schemeClr val="tx1">
                    <a:lumMod val="95000"/>
                    <a:lumOff val="5000"/>
                  </a:schemeClr>
                </a:solidFill>
                <a:latin typeface="Arial" panose="020B0604020202020204" pitchFamily="34" charset="0"/>
                <a:cs typeface="Arial" panose="020B0604020202020204" pitchFamily="34" charset="0"/>
              </a:rPr>
              <a:t/>
            </a:r>
            <a:br>
              <a:rPr lang="en-US" sz="1400">
                <a:solidFill>
                  <a:schemeClr val="tx1">
                    <a:lumMod val="95000"/>
                    <a:lumOff val="5000"/>
                  </a:schemeClr>
                </a:solidFill>
                <a:latin typeface="Arial" panose="020B0604020202020204" pitchFamily="34" charset="0"/>
                <a:cs typeface="Arial" panose="020B0604020202020204" pitchFamily="34" charset="0"/>
              </a:rPr>
            </a:br>
            <a:r>
              <a:rPr lang="en-US" sz="1400" b="1" i="1">
                <a:solidFill>
                  <a:schemeClr val="accent5">
                    <a:lumMod val="75000"/>
                  </a:schemeClr>
                </a:solidFill>
                <a:latin typeface="Arial" panose="020B0604020202020204" pitchFamily="34" charset="0"/>
                <a:cs typeface="Arial" panose="020B0604020202020204" pitchFamily="34" charset="0"/>
              </a:rPr>
              <a:t>Câu </a:t>
            </a:r>
            <a:r>
              <a:rPr lang="en-US" sz="1400" b="1" i="1" smtClean="0">
                <a:solidFill>
                  <a:schemeClr val="accent5">
                    <a:lumMod val="75000"/>
                  </a:schemeClr>
                </a:solidFill>
                <a:latin typeface="Arial" panose="020B0604020202020204" pitchFamily="34" charset="0"/>
                <a:cs typeface="Arial" panose="020B0604020202020204" pitchFamily="34" charset="0"/>
              </a:rPr>
              <a:t>3: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smtClean="0">
                <a:solidFill>
                  <a:srgbClr val="C00000"/>
                </a:solidFill>
                <a:latin typeface="Bahnschrift Light" panose="020B0502040204020203" pitchFamily="34" charset="0"/>
              </a:rPr>
              <a:t>ReachTarget</a:t>
            </a:r>
            <a:r>
              <a:rPr lang="en-US" sz="1400" i="1" smtClean="0">
                <a:solidFill>
                  <a:schemeClr val="accent5">
                    <a:lumMod val="75000"/>
                  </a:schemeClr>
                </a:solidFill>
                <a:latin typeface="Arial" panose="020B0604020202020204" pitchFamily="34" charset="0"/>
                <a:cs typeface="Arial" panose="020B0604020202020204" pitchFamily="34" charset="0"/>
              </a:rPr>
              <a:t> </a:t>
            </a:r>
            <a:r>
              <a:rPr lang="en-US" sz="1400" i="1">
                <a:solidFill>
                  <a:schemeClr val="accent5">
                    <a:lumMod val="75000"/>
                  </a:schemeClr>
                </a:solidFill>
                <a:latin typeface="Arial" panose="020B0604020202020204" pitchFamily="34" charset="0"/>
                <a:cs typeface="Arial" panose="020B0604020202020204" pitchFamily="34" charset="0"/>
              </a:rPr>
              <a:t>nhận đầu vào là số id của broker </a:t>
            </a:r>
            <a:r>
              <a:rPr lang="en-US" sz="1400" i="1" smtClean="0">
                <a:solidFill>
                  <a:schemeClr val="accent5">
                    <a:lumMod val="75000"/>
                  </a:schemeClr>
                </a:solidFill>
                <a:latin typeface="Arial" panose="020B0604020202020204" pitchFamily="34" charset="0"/>
                <a:cs typeface="Arial" panose="020B0604020202020204" pitchFamily="34" charset="0"/>
              </a:rPr>
              <a:t>và </a:t>
            </a:r>
            <a:r>
              <a:rPr lang="en-US" sz="1400" i="1">
                <a:solidFill>
                  <a:schemeClr val="accent5">
                    <a:lumMod val="75000"/>
                  </a:schemeClr>
                </a:solidFill>
                <a:latin typeface="Arial" panose="020B0604020202020204" pitchFamily="34" charset="0"/>
                <a:cs typeface="Arial" panose="020B0604020202020204" pitchFamily="34" charset="0"/>
              </a:rPr>
              <a:t>trả ra </a:t>
            </a:r>
            <a:r>
              <a:rPr lang="en-US" sz="1400" i="1" smtClean="0">
                <a:solidFill>
                  <a:schemeClr val="accent5">
                    <a:lumMod val="75000"/>
                  </a:schemeClr>
                </a:solidFill>
                <a:latin typeface="Arial" panose="020B0604020202020204" pitchFamily="34" charset="0"/>
                <a:cs typeface="Arial" panose="020B0604020202020204" pitchFamily="34" charset="0"/>
              </a:rPr>
              <a:t>True hoặc False, True nếu broker đó đạt target, False nếu không đạt target</a:t>
            </a: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4: </a:t>
            </a:r>
            <a:r>
              <a:rPr lang="en-US" sz="1400" smtClean="0">
                <a:latin typeface="Arial" panose="020B0604020202020204" pitchFamily="34" charset="0"/>
                <a:cs typeface="Arial" panose="020B0604020202020204" pitchFamily="34" charset="0"/>
              </a:rPr>
              <a:t>From list </a:t>
            </a:r>
            <a:r>
              <a:rPr lang="en-US" sz="1400">
                <a:solidFill>
                  <a:srgbClr val="C00000"/>
                </a:solidFill>
                <a:latin typeface="Bahnschrift Light" panose="020B0502040204020203" pitchFamily="34" charset="0"/>
              </a:rPr>
              <a:t>target_fee</a:t>
            </a:r>
            <a:r>
              <a:rPr lang="en-US" sz="1400" smtClean="0">
                <a:latin typeface="Arial" panose="020B0604020202020204" pitchFamily="34" charset="0"/>
                <a:cs typeface="Arial" panose="020B0604020202020204" pitchFamily="34" charset="0"/>
              </a:rPr>
              <a:t> and list </a:t>
            </a:r>
            <a:r>
              <a:rPr lang="en-US" sz="1400">
                <a:solidFill>
                  <a:srgbClr val="C00000"/>
                </a:solidFill>
                <a:latin typeface="Bahnschrift Light" panose="020B0502040204020203" pitchFamily="34" charset="0"/>
              </a:rPr>
              <a:t>fee</a:t>
            </a:r>
            <a:r>
              <a:rPr lang="en-US" sz="1400" smtClean="0">
                <a:latin typeface="Arial" panose="020B0604020202020204" pitchFamily="34" charset="0"/>
                <a:cs typeface="Arial" panose="020B0604020202020204" pitchFamily="34" charset="0"/>
              </a:rPr>
              <a:t>, create a new list named </a:t>
            </a:r>
            <a:r>
              <a:rPr lang="en-US" sz="1400">
                <a:solidFill>
                  <a:srgbClr val="C00000"/>
                </a:solidFill>
                <a:latin typeface="Bahnschrift Light" panose="020B0502040204020203" pitchFamily="34" charset="0"/>
              </a:rPr>
              <a:t>giatritinhbonus</a:t>
            </a:r>
            <a:r>
              <a:rPr lang="en-US" sz="1400" smtClean="0">
                <a:latin typeface="Arial" panose="020B0604020202020204" pitchFamily="34" charset="0"/>
                <a:cs typeface="Arial" panose="020B0604020202020204" pitchFamily="34" charset="0"/>
              </a:rPr>
              <a:t> so that i-th element of </a:t>
            </a:r>
            <a:r>
              <a:rPr lang="en-US" sz="1400">
                <a:solidFill>
                  <a:srgbClr val="C00000"/>
                </a:solidFill>
                <a:latin typeface="Bahnschrift Light" panose="020B0502040204020203" pitchFamily="34" charset="0"/>
              </a:rPr>
              <a:t>giatritinhbonus</a:t>
            </a:r>
            <a:r>
              <a:rPr lang="en-US" sz="1400" smtClean="0">
                <a:latin typeface="Arial" panose="020B0604020202020204" pitchFamily="34" charset="0"/>
                <a:cs typeface="Arial" panose="020B0604020202020204" pitchFamily="34" charset="0"/>
              </a:rPr>
              <a:t> follows the following Excel function</a:t>
            </a:r>
            <a:r>
              <a:rPr lang="en-US" sz="1400">
                <a:solidFill>
                  <a:schemeClr val="tx1">
                    <a:lumMod val="95000"/>
                    <a:lumOff val="5000"/>
                  </a:schemeClr>
                </a:solidFill>
                <a:latin typeface="Arial" panose="020B0604020202020204" pitchFamily="34" charset="0"/>
                <a:cs typeface="Arial" panose="020B0604020202020204" pitchFamily="34" charset="0"/>
              </a:rPr>
              <a:t/>
            </a:r>
            <a:br>
              <a:rPr lang="en-US" sz="1400">
                <a:solidFill>
                  <a:schemeClr val="tx1">
                    <a:lumMod val="95000"/>
                    <a:lumOff val="5000"/>
                  </a:schemeClr>
                </a:solidFill>
                <a:latin typeface="Arial" panose="020B0604020202020204" pitchFamily="34" charset="0"/>
                <a:cs typeface="Arial" panose="020B0604020202020204" pitchFamily="34" charset="0"/>
              </a:rPr>
            </a:br>
            <a:r>
              <a:rPr lang="en-US" sz="1400" b="1" i="1">
                <a:solidFill>
                  <a:schemeClr val="accent5">
                    <a:lumMod val="75000"/>
                  </a:schemeClr>
                </a:solidFill>
                <a:latin typeface="Arial" panose="020B0604020202020204" pitchFamily="34" charset="0"/>
                <a:cs typeface="Arial" panose="020B0604020202020204" pitchFamily="34" charset="0"/>
              </a:rPr>
              <a:t>Câu </a:t>
            </a:r>
            <a:r>
              <a:rPr lang="en-US" sz="1400" b="1" i="1" smtClean="0">
                <a:solidFill>
                  <a:schemeClr val="accent5">
                    <a:lumMod val="75000"/>
                  </a:schemeClr>
                </a:solidFill>
                <a:latin typeface="Arial" panose="020B0604020202020204" pitchFamily="34" charset="0"/>
                <a:cs typeface="Arial" panose="020B0604020202020204" pitchFamily="34" charset="0"/>
              </a:rPr>
              <a:t>4: </a:t>
            </a:r>
            <a:r>
              <a:rPr lang="en-US" sz="1400" i="1">
                <a:solidFill>
                  <a:schemeClr val="accent5">
                    <a:lumMod val="75000"/>
                  </a:schemeClr>
                </a:solidFill>
                <a:latin typeface="Arial" panose="020B0604020202020204" pitchFamily="34" charset="0"/>
                <a:cs typeface="Arial" panose="020B0604020202020204" pitchFamily="34" charset="0"/>
              </a:rPr>
              <a:t>Từ list </a:t>
            </a:r>
            <a:r>
              <a:rPr lang="en-US" sz="1400" i="1">
                <a:solidFill>
                  <a:srgbClr val="C00000"/>
                </a:solidFill>
                <a:latin typeface="Bahnschrift Light" panose="020B0502040204020203" pitchFamily="34" charset="0"/>
              </a:rPr>
              <a:t>target_fee</a:t>
            </a:r>
            <a:r>
              <a:rPr lang="en-US" sz="1400" i="1">
                <a:solidFill>
                  <a:schemeClr val="accent5">
                    <a:lumMod val="75000"/>
                  </a:schemeClr>
                </a:solidFill>
                <a:latin typeface="Arial" panose="020B0604020202020204" pitchFamily="34" charset="0"/>
                <a:cs typeface="Arial" panose="020B0604020202020204" pitchFamily="34" charset="0"/>
              </a:rPr>
              <a:t> và list </a:t>
            </a:r>
            <a:r>
              <a:rPr lang="en-US" sz="1400" i="1">
                <a:solidFill>
                  <a:srgbClr val="C00000"/>
                </a:solidFill>
                <a:latin typeface="Bahnschrift Light" panose="020B0502040204020203" pitchFamily="34" charset="0"/>
              </a:rPr>
              <a:t>fee</a:t>
            </a:r>
            <a:r>
              <a:rPr lang="en-US" sz="1400" i="1">
                <a:solidFill>
                  <a:schemeClr val="accent5">
                    <a:lumMod val="75000"/>
                  </a:schemeClr>
                </a:solidFill>
                <a:latin typeface="Arial" panose="020B0604020202020204" pitchFamily="34" charset="0"/>
                <a:cs typeface="Arial" panose="020B0604020202020204" pitchFamily="34" charset="0"/>
              </a:rPr>
              <a:t>, tạo một list mới tên </a:t>
            </a:r>
            <a:r>
              <a:rPr lang="en-US" sz="1400" i="1">
                <a:solidFill>
                  <a:srgbClr val="C00000"/>
                </a:solidFill>
                <a:latin typeface="Bahnschrift Light" panose="020B0502040204020203" pitchFamily="34" charset="0"/>
              </a:rPr>
              <a:t>giatritinhbonus</a:t>
            </a:r>
            <a:r>
              <a:rPr lang="en-US" sz="1400" i="1">
                <a:solidFill>
                  <a:schemeClr val="accent5">
                    <a:lumMod val="75000"/>
                  </a:schemeClr>
                </a:solidFill>
                <a:latin typeface="Arial" panose="020B0604020202020204" pitchFamily="34" charset="0"/>
                <a:cs typeface="Arial" panose="020B0604020202020204" pitchFamily="34" charset="0"/>
              </a:rPr>
              <a:t> sao cho phần tử thứ i của </a:t>
            </a:r>
            <a:r>
              <a:rPr lang="en-US" sz="1400" i="1">
                <a:solidFill>
                  <a:srgbClr val="C00000"/>
                </a:solidFill>
                <a:latin typeface="Bahnschrift Light" panose="020B0502040204020203" pitchFamily="34" charset="0"/>
              </a:rPr>
              <a:t>giatritinhbonus</a:t>
            </a:r>
            <a:r>
              <a:rPr lang="en-US" sz="1400" i="1">
                <a:solidFill>
                  <a:schemeClr val="accent5">
                    <a:lumMod val="75000"/>
                  </a:schemeClr>
                </a:solidFill>
                <a:latin typeface="Arial" panose="020B0604020202020204" pitchFamily="34" charset="0"/>
                <a:cs typeface="Arial" panose="020B0604020202020204" pitchFamily="34" charset="0"/>
              </a:rPr>
              <a:t> thỏa công thức Excel </a:t>
            </a:r>
            <a:r>
              <a:rPr lang="en-US" sz="1400" i="1" smtClean="0">
                <a:solidFill>
                  <a:schemeClr val="accent5">
                    <a:lumMod val="75000"/>
                  </a:schemeClr>
                </a:solidFill>
                <a:latin typeface="Arial" panose="020B0604020202020204" pitchFamily="34" charset="0"/>
                <a:cs typeface="Arial" panose="020B0604020202020204" pitchFamily="34" charset="0"/>
              </a:rPr>
              <a:t>sau</a:t>
            </a:r>
          </a:p>
          <a:p>
            <a:pPr algn="ctr">
              <a:spcBef>
                <a:spcPts val="600"/>
              </a:spcBef>
              <a:spcAft>
                <a:spcPts val="1200"/>
              </a:spcAft>
            </a:pPr>
            <a:r>
              <a:rPr lang="en-US" sz="1400" smtClean="0">
                <a:latin typeface="Arial" panose="020B0604020202020204" pitchFamily="34" charset="0"/>
                <a:cs typeface="Arial" panose="020B0604020202020204" pitchFamily="34" charset="0"/>
              </a:rPr>
              <a:t>giatritinhbonus</a:t>
            </a:r>
            <a:r>
              <a:rPr lang="en-US" sz="1400" baseline="-25000" smtClean="0">
                <a:latin typeface="Arial" panose="020B0604020202020204" pitchFamily="34" charset="0"/>
                <a:cs typeface="Arial" panose="020B0604020202020204" pitchFamily="34" charset="0"/>
              </a:rPr>
              <a:t>i </a:t>
            </a:r>
            <a:r>
              <a:rPr lang="en-US" sz="1400" smtClean="0">
                <a:latin typeface="Arial" panose="020B0604020202020204" pitchFamily="34" charset="0"/>
                <a:cs typeface="Arial" panose="020B0604020202020204" pitchFamily="34" charset="0"/>
              </a:rPr>
              <a:t>= MAX(fee</a:t>
            </a:r>
            <a:r>
              <a:rPr lang="en-US" sz="1400" baseline="-25000" smtClean="0">
                <a:latin typeface="Arial" panose="020B0604020202020204" pitchFamily="34" charset="0"/>
                <a:cs typeface="Arial" panose="020B0604020202020204" pitchFamily="34" charset="0"/>
              </a:rPr>
              <a:t>i</a:t>
            </a:r>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 target_fee</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,0)</a:t>
            </a:r>
            <a:endParaRPr lang="en-US" sz="1400" i="1" smtClean="0">
              <a:solidFill>
                <a:schemeClr val="accent5">
                  <a:lumMod val="75000"/>
                </a:schemeClr>
              </a:solidFill>
              <a:latin typeface="Arial" panose="020B0604020202020204" pitchFamily="34" charset="0"/>
              <a:cs typeface="Arial" panose="020B0604020202020204" pitchFamily="34" charset="0"/>
            </a:endParaRPr>
          </a:p>
          <a:p>
            <a:pPr>
              <a:spcBef>
                <a:spcPts val="600"/>
              </a:spcBef>
              <a:spcAft>
                <a:spcPts val="1200"/>
              </a:spcAft>
            </a:pPr>
            <a:r>
              <a:rPr lang="en-US" sz="1400" b="1">
                <a:latin typeface="Arial" panose="020B0604020202020204" pitchFamily="34" charset="0"/>
                <a:cs typeface="Arial" panose="020B0604020202020204" pitchFamily="34" charset="0"/>
              </a:rPr>
              <a:t>Question 5</a:t>
            </a:r>
            <a:r>
              <a:rPr lang="en-US" sz="1400" b="1" smtClean="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Write function </a:t>
            </a:r>
            <a:r>
              <a:rPr lang="en-US" sz="1400">
                <a:solidFill>
                  <a:srgbClr val="C00000"/>
                </a:solidFill>
                <a:latin typeface="Bahnschrift Light" panose="020B0502040204020203" pitchFamily="34" charset="0"/>
              </a:rPr>
              <a:t>TotalFee_by_Manager</a:t>
            </a:r>
            <a:r>
              <a:rPr lang="en-US" sz="1400" smtClean="0">
                <a:latin typeface="Arial" panose="020B0604020202020204" pitchFamily="34" charset="0"/>
                <a:cs typeface="Arial" panose="020B0604020202020204" pitchFamily="34" charset="0"/>
              </a:rPr>
              <a:t> that accepts either manager's id </a:t>
            </a:r>
            <a:r>
              <a:rPr lang="en-US" sz="1400" i="1" u="sng" smtClean="0">
                <a:latin typeface="Arial" panose="020B0604020202020204" pitchFamily="34" charset="0"/>
                <a:cs typeface="Arial" panose="020B0604020202020204" pitchFamily="34" charset="0"/>
              </a:rPr>
              <a:t>or</a:t>
            </a:r>
            <a:r>
              <a:rPr lang="en-US" sz="1400" smtClean="0">
                <a:latin typeface="Arial" panose="020B0604020202020204" pitchFamily="34" charset="0"/>
                <a:cs typeface="Arial" panose="020B0604020202020204" pitchFamily="34" charset="0"/>
              </a:rPr>
              <a:t> manager's name and returns total fee generated by all employees under his/her management</a:t>
            </a:r>
            <a:r>
              <a:rPr lang="en-US" sz="1400" i="1" smtClean="0">
                <a:solidFill>
                  <a:schemeClr val="accent5">
                    <a:lumMod val="75000"/>
                  </a:schemeClr>
                </a:solidFill>
                <a:latin typeface="Arial" panose="020B0604020202020204" pitchFamily="34" charset="0"/>
                <a:cs typeface="Arial" panose="020B0604020202020204" pitchFamily="34" charset="0"/>
              </a:rPr>
              <a:t/>
            </a:r>
            <a:br>
              <a:rPr lang="en-US" sz="1400" i="1" smtClean="0">
                <a:solidFill>
                  <a:schemeClr val="accent5">
                    <a:lumMod val="75000"/>
                  </a:schemeClr>
                </a:solidFill>
                <a:latin typeface="Arial" panose="020B0604020202020204" pitchFamily="34" charset="0"/>
                <a:cs typeface="Arial" panose="020B0604020202020204" pitchFamily="34" charset="0"/>
              </a:rPr>
            </a:br>
            <a:r>
              <a:rPr lang="en-US" sz="1400" b="1" i="1">
                <a:solidFill>
                  <a:schemeClr val="accent5">
                    <a:lumMod val="75000"/>
                  </a:schemeClr>
                </a:solidFill>
                <a:latin typeface="Arial" panose="020B0604020202020204" pitchFamily="34" charset="0"/>
                <a:cs typeface="Arial" panose="020B0604020202020204" pitchFamily="34" charset="0"/>
              </a:rPr>
              <a:t>Câu 5</a:t>
            </a:r>
            <a:r>
              <a:rPr lang="en-US" sz="1400" b="1" i="1" smtClean="0">
                <a:solidFill>
                  <a:schemeClr val="accent5">
                    <a:lumMod val="75000"/>
                  </a:schemeClr>
                </a:solidFill>
                <a:latin typeface="Arial" panose="020B0604020202020204" pitchFamily="34" charset="0"/>
                <a:cs typeface="Arial" panose="020B0604020202020204"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TotalFee_by_Manager</a:t>
            </a:r>
            <a:r>
              <a:rPr lang="en-US" sz="1400" i="1">
                <a:latin typeface="Arial" panose="020B0604020202020204" pitchFamily="34" charset="0"/>
                <a:cs typeface="Arial" panose="020B0604020202020204"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đầu vào là số id của manager </a:t>
            </a:r>
            <a:r>
              <a:rPr lang="en-US" sz="1400" i="1" u="sng" smtClean="0">
                <a:solidFill>
                  <a:schemeClr val="accent5">
                    <a:lumMod val="75000"/>
                  </a:schemeClr>
                </a:solidFill>
                <a:latin typeface="Arial" panose="020B0604020202020204" pitchFamily="34" charset="0"/>
                <a:cs typeface="Arial" panose="020B0604020202020204" pitchFamily="34" charset="0"/>
              </a:rPr>
              <a:t>hoặc</a:t>
            </a:r>
            <a:r>
              <a:rPr lang="en-US" sz="1400" i="1" smtClean="0">
                <a:solidFill>
                  <a:schemeClr val="accent5">
                    <a:lumMod val="75000"/>
                  </a:schemeClr>
                </a:solidFill>
                <a:latin typeface="Arial" panose="020B0604020202020204" pitchFamily="34" charset="0"/>
                <a:cs typeface="Arial" panose="020B0604020202020204" pitchFamily="34" charset="0"/>
              </a:rPr>
              <a:t> tên manager và trả ra tổng phí giao dịch tạo ra bởi tất cả nhân viên được quản lý bởi manager đó.</a:t>
            </a:r>
            <a:endParaRPr lang="en-US" sz="1400" i="1">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916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946" y="275128"/>
            <a:ext cx="2582758" cy="461665"/>
          </a:xfrm>
          <a:prstGeom prst="rect">
            <a:avLst/>
          </a:prstGeom>
          <a:noFill/>
        </p:spPr>
        <p:txBody>
          <a:bodyPr wrap="none" rtlCol="0">
            <a:spAutoFit/>
          </a:bodyPr>
          <a:lstStyle/>
          <a:p>
            <a:r>
              <a:rPr lang="en-US" sz="2400" smtClean="0">
                <a:solidFill>
                  <a:srgbClr val="C00000"/>
                </a:solidFill>
                <a:latin typeface="Arial" panose="020B0604020202020204" pitchFamily="34" charset="0"/>
                <a:cs typeface="Arial" panose="020B0604020202020204" pitchFamily="34" charset="0"/>
              </a:rPr>
              <a:t>Human Resource</a:t>
            </a:r>
            <a:endParaRPr lang="en-US" sz="240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258946" y="1161415"/>
            <a:ext cx="11846739" cy="5555367"/>
          </a:xfrm>
          <a:prstGeom prst="rect">
            <a:avLst/>
          </a:prstGeom>
          <a:noFill/>
        </p:spPr>
        <p:txBody>
          <a:bodyPr wrap="square" rtlCol="0">
            <a:spAutoFit/>
          </a:bodyPr>
          <a:lstStyle/>
          <a:p>
            <a:pPr>
              <a:spcAft>
                <a:spcPts val="1200"/>
              </a:spcAft>
            </a:pPr>
            <a:r>
              <a:rPr lang="en-US" sz="1400" smtClean="0">
                <a:latin typeface="Arial" panose="020B0604020202020204" pitchFamily="34" charset="0"/>
                <a:cs typeface="Arial" panose="020B0604020202020204" pitchFamily="34" charset="0"/>
              </a:rPr>
              <a:t>Using given data, do the following tasks:</a:t>
            </a:r>
            <a:br>
              <a:rPr lang="en-US" sz="1400" smtClean="0">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Dựa vào dữ liệu đã cho, thực thi các tác vụ sau:</a:t>
            </a:r>
            <a:endParaRPr lang="en-US" sz="1400"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1:</a:t>
            </a:r>
            <a:r>
              <a:rPr lang="en-US" sz="1400" smtClean="0">
                <a:latin typeface="Arial" panose="020B0604020202020204" pitchFamily="34" charset="0"/>
                <a:cs typeface="Arial" panose="020B0604020202020204" pitchFamily="34" charset="0"/>
              </a:rPr>
              <a:t> </a:t>
            </a:r>
            <a:r>
              <a:rPr lang="en-US" sz="1400" smtClean="0">
                <a:solidFill>
                  <a:schemeClr val="tx1">
                    <a:lumMod val="95000"/>
                    <a:lumOff val="5000"/>
                  </a:schemeClr>
                </a:solidFill>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CleanType </a:t>
            </a:r>
            <a:r>
              <a:rPr lang="en-US" sz="1400" smtClean="0">
                <a:solidFill>
                  <a:schemeClr val="tx1">
                    <a:lumMod val="95000"/>
                    <a:lumOff val="5000"/>
                  </a:schemeClr>
                </a:solidFill>
                <a:latin typeface="Arial" panose="020B0604020202020204" pitchFamily="34" charset="0"/>
                <a:cs typeface="Arial" panose="020B0604020202020204" pitchFamily="34" charset="0"/>
              </a:rPr>
              <a:t>accepting a list containing strings and returning a new list of corresponding uppercased strings. Use this function to uppercase list </a:t>
            </a:r>
            <a:r>
              <a:rPr lang="en-US" sz="1400" smtClean="0">
                <a:solidFill>
                  <a:srgbClr val="C00000"/>
                </a:solidFill>
                <a:latin typeface="Bahnschrift Light" panose="020B0502040204020203" pitchFamily="34" charset="0"/>
              </a:rPr>
              <a:t>contract_type</a:t>
            </a:r>
            <a:r>
              <a:rPr lang="en-US" sz="1400">
                <a:solidFill>
                  <a:schemeClr val="tx1">
                    <a:lumMod val="95000"/>
                    <a:lumOff val="5000"/>
                  </a:schemeClr>
                </a:solidFill>
                <a:latin typeface="Arial" panose="020B0604020202020204" pitchFamily="34" charset="0"/>
                <a:cs typeface="Arial" panose="020B0604020202020204" pitchFamily="34" charset="0"/>
              </a:rPr>
              <a:t/>
            </a:r>
            <a:br>
              <a:rPr lang="en-US" sz="140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a:t>
            </a:r>
            <a:r>
              <a:rPr lang="en-US" sz="1400" b="1" i="1">
                <a:solidFill>
                  <a:schemeClr val="accent5">
                    <a:lumMod val="75000"/>
                  </a:schemeClr>
                </a:solidFill>
                <a:latin typeface="Arial" panose="020B0604020202020204" pitchFamily="34" charset="0"/>
                <a:cs typeface="Arial" panose="020B0604020202020204" pitchFamily="34" charset="0"/>
              </a:rPr>
              <a:t>1: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CleanType</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a:t>
            </a:r>
            <a:r>
              <a:rPr lang="en-US" sz="1400" i="1">
                <a:solidFill>
                  <a:schemeClr val="accent5">
                    <a:lumMod val="75000"/>
                  </a:schemeClr>
                </a:solidFill>
                <a:latin typeface="Arial" panose="020B0604020202020204" pitchFamily="34" charset="0"/>
                <a:cs typeface="Arial" panose="020B0604020202020204" pitchFamily="34" charset="0"/>
              </a:rPr>
              <a:t>đầu vào là một </a:t>
            </a:r>
            <a:r>
              <a:rPr lang="en-US" sz="1400" i="1" smtClean="0">
                <a:solidFill>
                  <a:schemeClr val="accent5">
                    <a:lumMod val="75000"/>
                  </a:schemeClr>
                </a:solidFill>
                <a:latin typeface="Arial" panose="020B0604020202020204" pitchFamily="34" charset="0"/>
                <a:cs typeface="Arial" panose="020B0604020202020204" pitchFamily="34" charset="0"/>
              </a:rPr>
              <a:t>list chứa các string bất kỳ và trả ra một list tương ứng chứa các string đã được in hoa. Sử dụng hàm này để in hoa list </a:t>
            </a:r>
            <a:r>
              <a:rPr lang="en-US" sz="1400" i="1" smtClean="0">
                <a:solidFill>
                  <a:srgbClr val="C00000"/>
                </a:solidFill>
                <a:latin typeface="Bahnschrift Light" panose="020B0502040204020203" pitchFamily="34" charset="0"/>
              </a:rPr>
              <a:t>contract_type</a:t>
            </a:r>
          </a:p>
          <a:p>
            <a:pPr>
              <a:spcBef>
                <a:spcPts val="600"/>
              </a:spcBef>
              <a:spcAft>
                <a:spcPts val="1200"/>
              </a:spcAft>
            </a:pPr>
            <a:r>
              <a:rPr lang="en-US" sz="1400" b="1" smtClean="0">
                <a:latin typeface="Arial" panose="020B0604020202020204" pitchFamily="34" charset="0"/>
                <a:cs typeface="Arial" panose="020B0604020202020204" pitchFamily="34" charset="0"/>
              </a:rPr>
              <a:t>Question 2: </a:t>
            </a:r>
            <a:r>
              <a:rPr lang="en-US" sz="1400" smtClean="0">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EmployeeInfo </a:t>
            </a:r>
            <a:r>
              <a:rPr lang="en-US" sz="1400" smtClean="0">
                <a:latin typeface="Arial" panose="020B0604020202020204" pitchFamily="34" charset="0"/>
                <a:cs typeface="Arial" panose="020B0604020202020204" pitchFamily="34" charset="0"/>
              </a:rPr>
              <a:t>accepting either employee's code </a:t>
            </a:r>
            <a:r>
              <a:rPr lang="en-US" sz="1400" i="1" u="sng" smtClean="0">
                <a:latin typeface="Arial" panose="020B0604020202020204" pitchFamily="34" charset="0"/>
                <a:cs typeface="Arial" panose="020B0604020202020204" pitchFamily="34" charset="0"/>
              </a:rPr>
              <a:t>or</a:t>
            </a:r>
            <a:r>
              <a:rPr lang="en-US" sz="1400" smtClean="0">
                <a:latin typeface="Arial" panose="020B0604020202020204" pitchFamily="34" charset="0"/>
                <a:cs typeface="Arial" panose="020B0604020202020204" pitchFamily="34" charset="0"/>
              </a:rPr>
              <a:t> employee's name and returning his/her position </a:t>
            </a:r>
            <a:r>
              <a:rPr lang="en-US" sz="1400" i="1" u="sng" smtClean="0">
                <a:latin typeface="Arial" panose="020B0604020202020204" pitchFamily="34" charset="0"/>
                <a:cs typeface="Arial" panose="020B0604020202020204" pitchFamily="34" charset="0"/>
              </a:rPr>
              <a:t>and</a:t>
            </a:r>
            <a:r>
              <a:rPr lang="en-US" sz="1400" smtClean="0">
                <a:latin typeface="Arial" panose="020B0604020202020204" pitchFamily="34" charset="0"/>
                <a:cs typeface="Arial" panose="020B0604020202020204" pitchFamily="34" charset="0"/>
              </a:rPr>
              <a:t> division </a:t>
            </a:r>
            <a:r>
              <a:rPr lang="en-US" sz="1400" u="sng" smtClean="0">
                <a:latin typeface="Arial" panose="020B0604020202020204" pitchFamily="34" charset="0"/>
                <a:cs typeface="Arial" panose="020B0604020202020204" pitchFamily="34" charset="0"/>
              </a:rPr>
              <a:t>and</a:t>
            </a:r>
            <a:r>
              <a:rPr lang="en-US" sz="1400" smtClean="0">
                <a:latin typeface="Arial" panose="020B0604020202020204" pitchFamily="34" charset="0"/>
                <a:cs typeface="Arial" panose="020B0604020202020204" pitchFamily="34" charset="0"/>
              </a:rPr>
              <a:t> </a:t>
            </a:r>
            <a:r>
              <a:rPr lang="en-US" sz="1400" i="1" smtClean="0">
                <a:latin typeface="Arial" panose="020B0604020202020204" pitchFamily="34" charset="0"/>
                <a:cs typeface="Arial" panose="020B0604020202020204" pitchFamily="34" charset="0"/>
              </a:rPr>
              <a:t>gender</a:t>
            </a:r>
            <a:r>
              <a:rPr lang="en-US" sz="1400" smtClean="0">
                <a:solidFill>
                  <a:schemeClr val="tx1">
                    <a:lumMod val="95000"/>
                    <a:lumOff val="5000"/>
                  </a:schemeClr>
                </a:solidFill>
                <a:latin typeface="Arial" panose="020B0604020202020204" pitchFamily="34" charset="0"/>
                <a:cs typeface="Arial" panose="020B0604020202020204" pitchFamily="34" charset="0"/>
              </a:rPr>
              <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2: </a:t>
            </a:r>
            <a:r>
              <a:rPr lang="en-US" sz="1400" i="1" smtClean="0">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EmployeeInfo</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đầu vào là số mã số nhân viên </a:t>
            </a:r>
            <a:r>
              <a:rPr lang="en-US" sz="1400" i="1" u="sng" smtClean="0">
                <a:solidFill>
                  <a:schemeClr val="accent5">
                    <a:lumMod val="75000"/>
                  </a:schemeClr>
                </a:solidFill>
                <a:latin typeface="Arial" panose="020B0604020202020204" pitchFamily="34" charset="0"/>
                <a:cs typeface="Arial" panose="020B0604020202020204" pitchFamily="34" charset="0"/>
              </a:rPr>
              <a:t>hoặc</a:t>
            </a:r>
            <a:r>
              <a:rPr lang="en-US" sz="1400" i="1" smtClean="0">
                <a:solidFill>
                  <a:schemeClr val="accent5">
                    <a:lumMod val="75000"/>
                  </a:schemeClr>
                </a:solidFill>
                <a:latin typeface="Arial" panose="020B0604020202020204" pitchFamily="34" charset="0"/>
                <a:cs typeface="Arial" panose="020B0604020202020204" pitchFamily="34" charset="0"/>
              </a:rPr>
              <a:t> tên nhân viên và trả ra chức vụ </a:t>
            </a:r>
            <a:r>
              <a:rPr lang="en-US" sz="1400" i="1" u="sng" smtClean="0">
                <a:solidFill>
                  <a:schemeClr val="accent5">
                    <a:lumMod val="75000"/>
                  </a:schemeClr>
                </a:solidFill>
                <a:latin typeface="Arial" panose="020B0604020202020204" pitchFamily="34" charset="0"/>
                <a:cs typeface="Arial" panose="020B0604020202020204" pitchFamily="34" charset="0"/>
              </a:rPr>
              <a:t>và</a:t>
            </a:r>
            <a:r>
              <a:rPr lang="en-US" sz="1400" i="1" smtClean="0">
                <a:solidFill>
                  <a:schemeClr val="accent5">
                    <a:lumMod val="75000"/>
                  </a:schemeClr>
                </a:solidFill>
                <a:latin typeface="Arial" panose="020B0604020202020204" pitchFamily="34" charset="0"/>
                <a:cs typeface="Arial" panose="020B0604020202020204" pitchFamily="34" charset="0"/>
              </a:rPr>
              <a:t> phòng ban </a:t>
            </a:r>
            <a:r>
              <a:rPr lang="en-US" sz="1400" i="1" u="sng" smtClean="0">
                <a:solidFill>
                  <a:schemeClr val="accent5">
                    <a:lumMod val="75000"/>
                  </a:schemeClr>
                </a:solidFill>
                <a:latin typeface="Arial" panose="020B0604020202020204" pitchFamily="34" charset="0"/>
                <a:cs typeface="Arial" panose="020B0604020202020204" pitchFamily="34" charset="0"/>
              </a:rPr>
              <a:t>và</a:t>
            </a:r>
            <a:r>
              <a:rPr lang="en-US" sz="1400" i="1" smtClean="0">
                <a:solidFill>
                  <a:schemeClr val="accent5">
                    <a:lumMod val="75000"/>
                  </a:schemeClr>
                </a:solidFill>
                <a:latin typeface="Arial" panose="020B0604020202020204" pitchFamily="34" charset="0"/>
                <a:cs typeface="Arial" panose="020B0604020202020204" pitchFamily="34" charset="0"/>
              </a:rPr>
              <a:t> giới tính của nhân viên đó</a:t>
            </a:r>
          </a:p>
          <a:p>
            <a:pPr>
              <a:spcBef>
                <a:spcPts val="600"/>
              </a:spcBef>
              <a:spcAft>
                <a:spcPts val="1200"/>
              </a:spcAft>
            </a:pPr>
            <a:r>
              <a:rPr lang="en-US" sz="1400" b="1" smtClean="0">
                <a:latin typeface="Arial" panose="020B0604020202020204" pitchFamily="34" charset="0"/>
                <a:cs typeface="Arial" panose="020B0604020202020204" pitchFamily="34" charset="0"/>
              </a:rPr>
              <a:t>Question 3: </a:t>
            </a:r>
            <a:r>
              <a:rPr lang="en-US" sz="1400">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BackFront </a:t>
            </a:r>
            <a:r>
              <a:rPr lang="en-US" sz="1400" smtClean="0">
                <a:latin typeface="Arial" panose="020B0604020202020204" pitchFamily="34" charset="0"/>
                <a:cs typeface="Arial" panose="020B0604020202020204" pitchFamily="34" charset="0"/>
              </a:rPr>
              <a:t>accepting </a:t>
            </a:r>
            <a:r>
              <a:rPr lang="en-US" sz="1400">
                <a:latin typeface="Arial" panose="020B0604020202020204" pitchFamily="34" charset="0"/>
                <a:cs typeface="Arial" panose="020B0604020202020204" pitchFamily="34" charset="0"/>
              </a:rPr>
              <a:t>either employee's code </a:t>
            </a:r>
            <a:r>
              <a:rPr lang="en-US" sz="1400" i="1" u="sng">
                <a:latin typeface="Arial" panose="020B0604020202020204" pitchFamily="34" charset="0"/>
                <a:cs typeface="Arial" panose="020B0604020202020204" pitchFamily="34" charset="0"/>
              </a:rPr>
              <a:t>or</a:t>
            </a:r>
            <a:r>
              <a:rPr lang="en-US" sz="1400">
                <a:latin typeface="Arial" panose="020B0604020202020204" pitchFamily="34" charset="0"/>
                <a:cs typeface="Arial" panose="020B0604020202020204" pitchFamily="34" charset="0"/>
              </a:rPr>
              <a:t> employee's </a:t>
            </a:r>
            <a:r>
              <a:rPr lang="en-US" sz="1400" smtClean="0">
                <a:latin typeface="Arial" panose="020B0604020202020204" pitchFamily="34" charset="0"/>
                <a:cs typeface="Arial" panose="020B0604020202020204" pitchFamily="34" charset="0"/>
              </a:rPr>
              <a:t>name, this function returns True if the employee is in back office, False if the employee is in front office, "Không xác định" otherwise</a:t>
            </a:r>
            <a:r>
              <a:rPr lang="en-US" sz="1400" smtClean="0">
                <a:solidFill>
                  <a:schemeClr val="tx1">
                    <a:lumMod val="95000"/>
                    <a:lumOff val="5000"/>
                  </a:schemeClr>
                </a:solidFill>
                <a:latin typeface="Arial" panose="020B0604020202020204" pitchFamily="34" charset="0"/>
                <a:cs typeface="Arial" panose="020B0604020202020204" pitchFamily="34" charset="0"/>
              </a:rPr>
              <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b="1" i="1" smtClean="0">
                <a:solidFill>
                  <a:schemeClr val="accent5">
                    <a:lumMod val="75000"/>
                  </a:schemeClr>
                </a:solidFill>
                <a:latin typeface="Arial" panose="020B0604020202020204" pitchFamily="34" charset="0"/>
                <a:cs typeface="Arial" panose="020B0604020202020204" pitchFamily="34" charset="0"/>
              </a:rPr>
              <a:t>Câu 3: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BackFront</a:t>
            </a:r>
            <a:r>
              <a:rPr lang="en-US" sz="1400">
                <a:solidFill>
                  <a:srgbClr val="C00000"/>
                </a:solidFill>
                <a:latin typeface="Bahnschrift Light" panose="020B0502040204020203" pitchFamily="34" charset="0"/>
              </a:rPr>
              <a:t> </a:t>
            </a:r>
            <a:r>
              <a:rPr lang="en-US" sz="1400" i="1">
                <a:solidFill>
                  <a:schemeClr val="accent5">
                    <a:lumMod val="75000"/>
                  </a:schemeClr>
                </a:solidFill>
                <a:latin typeface="Arial" panose="020B0604020202020204" pitchFamily="34" charset="0"/>
                <a:cs typeface="Arial" panose="020B0604020202020204" pitchFamily="34" charset="0"/>
              </a:rPr>
              <a:t>nhận đầu vào là số mã số nhân viên </a:t>
            </a:r>
            <a:r>
              <a:rPr lang="en-US" sz="1400" i="1" u="sng">
                <a:solidFill>
                  <a:schemeClr val="accent5">
                    <a:lumMod val="75000"/>
                  </a:schemeClr>
                </a:solidFill>
                <a:latin typeface="Arial" panose="020B0604020202020204" pitchFamily="34" charset="0"/>
                <a:cs typeface="Arial" panose="020B0604020202020204" pitchFamily="34" charset="0"/>
              </a:rPr>
              <a:t>hoặc</a:t>
            </a:r>
            <a:r>
              <a:rPr lang="en-US" sz="1400" i="1">
                <a:solidFill>
                  <a:schemeClr val="accent5">
                    <a:lumMod val="75000"/>
                  </a:schemeClr>
                </a:solidFill>
                <a:latin typeface="Arial" panose="020B0604020202020204" pitchFamily="34" charset="0"/>
                <a:cs typeface="Arial" panose="020B0604020202020204" pitchFamily="34" charset="0"/>
              </a:rPr>
              <a:t> tên nhân </a:t>
            </a:r>
            <a:r>
              <a:rPr lang="en-US" sz="1400" i="1" smtClean="0">
                <a:solidFill>
                  <a:schemeClr val="accent5">
                    <a:lumMod val="75000"/>
                  </a:schemeClr>
                </a:solidFill>
                <a:latin typeface="Arial" panose="020B0604020202020204" pitchFamily="34" charset="0"/>
                <a:cs typeface="Arial" panose="020B0604020202020204" pitchFamily="34" charset="0"/>
              </a:rPr>
              <a:t>viên, hàm này trả ra True nếu nhân viên đó thuộc back office, False nếu thuộc front office, "Không xác định" cho các trường hợp còn lại</a:t>
            </a: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4: </a:t>
            </a:r>
            <a:r>
              <a:rPr lang="en-US" sz="1400" smtClean="0">
                <a:latin typeface="Arial" panose="020B0604020202020204" pitchFamily="34" charset="0"/>
                <a:cs typeface="Arial" panose="020B0604020202020204" pitchFamily="34" charset="0"/>
              </a:rPr>
              <a:t>Write function </a:t>
            </a:r>
            <a:r>
              <a:rPr lang="en-US" sz="1400">
                <a:solidFill>
                  <a:srgbClr val="C00000"/>
                </a:solidFill>
                <a:latin typeface="Bahnschrift Light" panose="020B0502040204020203" pitchFamily="34" charset="0"/>
              </a:rPr>
              <a:t>Days_by_Division</a:t>
            </a:r>
            <a:r>
              <a:rPr lang="en-US" sz="1400" smtClean="0">
                <a:latin typeface="Arial" panose="020B0604020202020204" pitchFamily="34" charset="0"/>
                <a:cs typeface="Arial" panose="020B0604020202020204" pitchFamily="34" charset="0"/>
              </a:rPr>
              <a:t> that accepts any division and returns average days at work of that division's employees</a:t>
            </a:r>
            <a:r>
              <a:rPr lang="en-US" sz="1400" i="1" smtClean="0">
                <a:solidFill>
                  <a:schemeClr val="accent5">
                    <a:lumMod val="75000"/>
                  </a:schemeClr>
                </a:solidFill>
                <a:latin typeface="Arial" panose="020B0604020202020204" pitchFamily="34" charset="0"/>
                <a:cs typeface="Arial" panose="020B0604020202020204" pitchFamily="34" charset="0"/>
              </a:rPr>
              <a:t/>
            </a:r>
            <a:br>
              <a:rPr lang="en-US" sz="1400" i="1" smtClean="0">
                <a:solidFill>
                  <a:schemeClr val="accent5">
                    <a:lumMod val="75000"/>
                  </a:schemeClr>
                </a:solidFill>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Câu 4: Viết hàm </a:t>
            </a:r>
            <a:r>
              <a:rPr lang="en-US" sz="1400" i="1">
                <a:solidFill>
                  <a:srgbClr val="C00000"/>
                </a:solidFill>
                <a:latin typeface="Bahnschrift Light" panose="020B0502040204020203" pitchFamily="34" charset="0"/>
              </a:rPr>
              <a:t>Days_by_Division</a:t>
            </a:r>
            <a:r>
              <a:rPr lang="en-US" sz="1400" i="1" smtClean="0">
                <a:solidFill>
                  <a:schemeClr val="accent5">
                    <a:lumMod val="75000"/>
                  </a:schemeClr>
                </a:solidFill>
                <a:latin typeface="Arial" panose="020B0604020202020204" pitchFamily="34" charset="0"/>
                <a:cs typeface="Arial" panose="020B0604020202020204" pitchFamily="34" charset="0"/>
              </a:rPr>
              <a:t> nhận đầu vào là tên một phòng ban bất kỳ và trả ra số ngày làm việc trung bình của nhân viên phòng ban đó</a:t>
            </a: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5: </a:t>
            </a:r>
            <a:r>
              <a:rPr lang="en-US" sz="1400">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Days_by_Position_and_Division</a:t>
            </a:r>
            <a:r>
              <a:rPr lang="en-US" sz="1400" smtClean="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that accepts any </a:t>
            </a:r>
            <a:r>
              <a:rPr lang="en-US" sz="1400" smtClean="0">
                <a:latin typeface="Arial" panose="020B0604020202020204" pitchFamily="34" charset="0"/>
                <a:cs typeface="Arial" panose="020B0604020202020204" pitchFamily="34" charset="0"/>
              </a:rPr>
              <a:t>position </a:t>
            </a:r>
            <a:r>
              <a:rPr lang="en-US" sz="1400" i="1" u="sng">
                <a:latin typeface="Arial" panose="020B0604020202020204" pitchFamily="34" charset="0"/>
                <a:cs typeface="Arial" panose="020B0604020202020204" pitchFamily="34" charset="0"/>
              </a:rPr>
              <a:t>and</a:t>
            </a:r>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division and returns </a:t>
            </a:r>
            <a:r>
              <a:rPr lang="en-US" sz="1400">
                <a:latin typeface="Arial" panose="020B0604020202020204" pitchFamily="34" charset="0"/>
                <a:cs typeface="Arial" panose="020B0604020202020204" pitchFamily="34" charset="0"/>
              </a:rPr>
              <a:t>average days at work of that division's </a:t>
            </a:r>
            <a:r>
              <a:rPr lang="en-US" sz="1400" smtClean="0">
                <a:latin typeface="Arial" panose="020B0604020202020204" pitchFamily="34" charset="0"/>
                <a:cs typeface="Arial" panose="020B0604020202020204" pitchFamily="34" charset="0"/>
              </a:rPr>
              <a:t>employees whose position is specified</a:t>
            </a:r>
            <a:r>
              <a:rPr lang="en-US" sz="1400" i="1">
                <a:solidFill>
                  <a:schemeClr val="accent5">
                    <a:lumMod val="75000"/>
                  </a:schemeClr>
                </a:solidFill>
                <a:latin typeface="Arial" panose="020B0604020202020204" pitchFamily="34" charset="0"/>
                <a:cs typeface="Arial" panose="020B0604020202020204" pitchFamily="34" charset="0"/>
              </a:rPr>
              <a:t/>
            </a:r>
            <a:br>
              <a:rPr lang="en-US" sz="1400" i="1">
                <a:solidFill>
                  <a:schemeClr val="accent5">
                    <a:lumMod val="75000"/>
                  </a:schemeClr>
                </a:solidFill>
                <a:latin typeface="Arial" panose="020B0604020202020204" pitchFamily="34" charset="0"/>
                <a:cs typeface="Arial" panose="020B0604020202020204" pitchFamily="34" charset="0"/>
              </a:rPr>
            </a:br>
            <a:r>
              <a:rPr lang="en-US" sz="1400" i="1">
                <a:solidFill>
                  <a:schemeClr val="accent5">
                    <a:lumMod val="75000"/>
                  </a:schemeClr>
                </a:solidFill>
                <a:latin typeface="Arial" panose="020B0604020202020204" pitchFamily="34" charset="0"/>
                <a:cs typeface="Arial" panose="020B0604020202020204" pitchFamily="34" charset="0"/>
              </a:rPr>
              <a:t>Câu </a:t>
            </a:r>
            <a:r>
              <a:rPr lang="en-US" sz="1400" i="1" smtClean="0">
                <a:solidFill>
                  <a:schemeClr val="accent5">
                    <a:lumMod val="75000"/>
                  </a:schemeClr>
                </a:solidFill>
                <a:latin typeface="Arial" panose="020B0604020202020204" pitchFamily="34" charset="0"/>
                <a:cs typeface="Arial" panose="020B0604020202020204" pitchFamily="34" charset="0"/>
              </a:rPr>
              <a:t>5: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a:solidFill>
                  <a:srgbClr val="C00000"/>
                </a:solidFill>
                <a:latin typeface="Bahnschrift Light" panose="020B0502040204020203" pitchFamily="34" charset="0"/>
              </a:rPr>
              <a:t>Days_by_Position_and_Division</a:t>
            </a:r>
            <a:r>
              <a:rPr lang="en-US" sz="1400">
                <a:latin typeface="Arial" panose="020B0604020202020204" pitchFamily="34" charset="0"/>
                <a:cs typeface="Arial" panose="020B0604020202020204"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a:t>
            </a:r>
            <a:r>
              <a:rPr lang="en-US" sz="1400" i="1">
                <a:solidFill>
                  <a:schemeClr val="accent5">
                    <a:lumMod val="75000"/>
                  </a:schemeClr>
                </a:solidFill>
                <a:latin typeface="Arial" panose="020B0604020202020204" pitchFamily="34" charset="0"/>
                <a:cs typeface="Arial" panose="020B0604020202020204" pitchFamily="34" charset="0"/>
              </a:rPr>
              <a:t>đầu vào </a:t>
            </a:r>
            <a:r>
              <a:rPr lang="en-US" sz="1400" i="1" smtClean="0">
                <a:solidFill>
                  <a:schemeClr val="accent5">
                    <a:lumMod val="75000"/>
                  </a:schemeClr>
                </a:solidFill>
                <a:latin typeface="Arial" panose="020B0604020202020204" pitchFamily="34" charset="0"/>
                <a:cs typeface="Arial" panose="020B0604020202020204" pitchFamily="34" charset="0"/>
              </a:rPr>
              <a:t>là chức vụ và phòng ban </a:t>
            </a:r>
            <a:r>
              <a:rPr lang="en-US" sz="1400" i="1">
                <a:solidFill>
                  <a:schemeClr val="accent5">
                    <a:lumMod val="75000"/>
                  </a:schemeClr>
                </a:solidFill>
                <a:latin typeface="Arial" panose="020B0604020202020204" pitchFamily="34" charset="0"/>
                <a:cs typeface="Arial" panose="020B0604020202020204" pitchFamily="34" charset="0"/>
              </a:rPr>
              <a:t>và trả ra số ngày làm việc trung bình của </a:t>
            </a:r>
            <a:r>
              <a:rPr lang="en-US" sz="1400" i="1" smtClean="0">
                <a:solidFill>
                  <a:schemeClr val="accent5">
                    <a:lumMod val="75000"/>
                  </a:schemeClr>
                </a:solidFill>
                <a:latin typeface="Arial" panose="020B0604020202020204" pitchFamily="34" charset="0"/>
                <a:cs typeface="Arial" panose="020B0604020202020204" pitchFamily="34" charset="0"/>
              </a:rPr>
              <a:t>nhân </a:t>
            </a:r>
            <a:r>
              <a:rPr lang="en-US" sz="1400" i="1">
                <a:solidFill>
                  <a:schemeClr val="accent5">
                    <a:lumMod val="75000"/>
                  </a:schemeClr>
                </a:solidFill>
                <a:latin typeface="Arial" panose="020B0604020202020204" pitchFamily="34" charset="0"/>
                <a:cs typeface="Arial" panose="020B0604020202020204" pitchFamily="34" charset="0"/>
              </a:rPr>
              <a:t>viên trong phòng </a:t>
            </a:r>
            <a:r>
              <a:rPr lang="en-US" sz="1400" i="1" smtClean="0">
                <a:solidFill>
                  <a:schemeClr val="accent5">
                    <a:lumMod val="75000"/>
                  </a:schemeClr>
                </a:solidFill>
                <a:latin typeface="Arial" panose="020B0604020202020204" pitchFamily="34" charset="0"/>
                <a:cs typeface="Arial" panose="020B0604020202020204" pitchFamily="34" charset="0"/>
              </a:rPr>
              <a:t>ban có chức vụ đó</a:t>
            </a:r>
            <a:endParaRPr lang="en-US" sz="1400" i="1">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88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946" y="275128"/>
            <a:ext cx="817853" cy="461665"/>
          </a:xfrm>
          <a:prstGeom prst="rect">
            <a:avLst/>
          </a:prstGeom>
          <a:noFill/>
        </p:spPr>
        <p:txBody>
          <a:bodyPr wrap="none" rtlCol="0">
            <a:spAutoFit/>
          </a:bodyPr>
          <a:lstStyle/>
          <a:p>
            <a:r>
              <a:rPr lang="en-US" sz="2400" smtClean="0">
                <a:solidFill>
                  <a:srgbClr val="C00000"/>
                </a:solidFill>
                <a:latin typeface="Arial" panose="020B0604020202020204" pitchFamily="34" charset="0"/>
                <a:cs typeface="Arial" panose="020B0604020202020204" pitchFamily="34" charset="0"/>
              </a:rPr>
              <a:t>IB02</a:t>
            </a:r>
            <a:endParaRPr lang="en-US" sz="240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258946" y="736793"/>
            <a:ext cx="11846739" cy="6140142"/>
          </a:xfrm>
          <a:prstGeom prst="rect">
            <a:avLst/>
          </a:prstGeom>
          <a:noFill/>
        </p:spPr>
        <p:txBody>
          <a:bodyPr wrap="square" rtlCol="0">
            <a:spAutoFit/>
          </a:bodyPr>
          <a:lstStyle/>
          <a:p>
            <a:pPr>
              <a:spcAft>
                <a:spcPts val="1200"/>
              </a:spcAft>
            </a:pPr>
            <a:r>
              <a:rPr lang="en-US" sz="1400" smtClean="0">
                <a:latin typeface="Arial" panose="020B0604020202020204" pitchFamily="34" charset="0"/>
                <a:cs typeface="Arial" panose="020B0604020202020204" pitchFamily="34" charset="0"/>
              </a:rPr>
              <a:t>Using given data, do the following tasks:</a:t>
            </a:r>
            <a:br>
              <a:rPr lang="en-US" sz="1400" smtClean="0">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Dựa vào dữ liệu đã cho, thực thi các tác vụ sau:</a:t>
            </a:r>
            <a:endParaRPr lang="en-US" sz="1400"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1: </a:t>
            </a:r>
            <a:r>
              <a:rPr lang="en-US" sz="1400">
                <a:solidFill>
                  <a:schemeClr val="tx1">
                    <a:lumMod val="95000"/>
                    <a:lumOff val="5000"/>
                  </a:schemeClr>
                </a:solidFill>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CleanName </a:t>
            </a:r>
            <a:r>
              <a:rPr lang="en-US" sz="1400">
                <a:solidFill>
                  <a:schemeClr val="tx1">
                    <a:lumMod val="95000"/>
                    <a:lumOff val="5000"/>
                  </a:schemeClr>
                </a:solidFill>
                <a:latin typeface="Arial" panose="020B0604020202020204" pitchFamily="34" charset="0"/>
                <a:cs typeface="Arial" panose="020B0604020202020204" pitchFamily="34" charset="0"/>
              </a:rPr>
              <a:t>accepting a list containing strings and returning a new list of corresponding uppercased strings. Use this function to uppercase list </a:t>
            </a:r>
            <a:r>
              <a:rPr lang="en-US" sz="1400" smtClean="0">
                <a:solidFill>
                  <a:srgbClr val="C00000"/>
                </a:solidFill>
                <a:latin typeface="Bahnschrift Light" panose="020B0502040204020203" pitchFamily="34" charset="0"/>
              </a:rPr>
              <a:t>tenkhachhang</a:t>
            </a:r>
            <a:r>
              <a:rPr lang="en-US" sz="1400" i="1" smtClean="0">
                <a:solidFill>
                  <a:schemeClr val="accent5">
                    <a:lumMod val="75000"/>
                  </a:schemeClr>
                </a:solidFill>
                <a:latin typeface="Arial" panose="020B0604020202020204" pitchFamily="34" charset="0"/>
                <a:cs typeface="Arial" panose="020B0604020202020204" pitchFamily="34" charset="0"/>
              </a:rPr>
              <a:t/>
            </a:r>
            <a:br>
              <a:rPr lang="en-US" sz="1400" i="1" smtClean="0">
                <a:solidFill>
                  <a:schemeClr val="accent5">
                    <a:lumMod val="75000"/>
                  </a:schemeClr>
                </a:solidFill>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Câu 1: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CleanType</a:t>
            </a:r>
            <a:r>
              <a:rPr lang="en-US" sz="1400">
                <a:solidFill>
                  <a:srgbClr val="C00000"/>
                </a:solidFill>
                <a:latin typeface="Bahnschrift Light" panose="020B0502040204020203" pitchFamily="34" charset="0"/>
              </a:rPr>
              <a:t> </a:t>
            </a:r>
            <a:r>
              <a:rPr lang="en-US" sz="1400" i="1">
                <a:solidFill>
                  <a:schemeClr val="accent5">
                    <a:lumMod val="75000"/>
                  </a:schemeClr>
                </a:solidFill>
                <a:latin typeface="Arial" panose="020B0604020202020204" pitchFamily="34" charset="0"/>
                <a:cs typeface="Arial" panose="020B0604020202020204" pitchFamily="34" charset="0"/>
              </a:rPr>
              <a:t>nhận đầu vào là một list chứa các string bất kỳ và trả ra một list tương ứng chứa các string đã được in hoa. Sử dụng hàm này để in hoa list </a:t>
            </a:r>
            <a:r>
              <a:rPr lang="en-US" sz="1400" i="1" smtClean="0">
                <a:solidFill>
                  <a:srgbClr val="C00000"/>
                </a:solidFill>
                <a:latin typeface="Bahnschrift Light" panose="020B0502040204020203" pitchFamily="34" charset="0"/>
              </a:rPr>
              <a:t>tenkhachhang</a:t>
            </a: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2: </a:t>
            </a:r>
            <a:r>
              <a:rPr lang="en-US" sz="1400">
                <a:latin typeface="Arial" panose="020B0604020202020204" pitchFamily="34" charset="0"/>
                <a:cs typeface="Arial" panose="020B0604020202020204" pitchFamily="34" charset="0"/>
              </a:rPr>
              <a:t>From list </a:t>
            </a:r>
            <a:r>
              <a:rPr lang="en-US" sz="1400" smtClean="0">
                <a:solidFill>
                  <a:srgbClr val="C00000"/>
                </a:solidFill>
                <a:latin typeface="Bahnschrift Light" panose="020B0502040204020203" pitchFamily="34" charset="0"/>
              </a:rPr>
              <a:t>khoiluong </a:t>
            </a:r>
            <a:r>
              <a:rPr lang="en-US" sz="1400" smtClean="0">
                <a:latin typeface="Arial" panose="020B0604020202020204" pitchFamily="34" charset="0"/>
                <a:cs typeface="Arial" panose="020B0604020202020204" pitchFamily="34" charset="0"/>
              </a:rPr>
              <a:t>and </a:t>
            </a:r>
            <a:r>
              <a:rPr lang="en-US" sz="1400">
                <a:latin typeface="Arial" panose="020B0604020202020204" pitchFamily="34" charset="0"/>
                <a:cs typeface="Arial" panose="020B0604020202020204" pitchFamily="34" charset="0"/>
              </a:rPr>
              <a:t>list </a:t>
            </a:r>
            <a:r>
              <a:rPr lang="en-US" sz="1400" smtClean="0">
                <a:solidFill>
                  <a:srgbClr val="C00000"/>
                </a:solidFill>
                <a:latin typeface="Bahnschrift Light" panose="020B0502040204020203" pitchFamily="34" charset="0"/>
              </a:rPr>
              <a:t>gia</a:t>
            </a:r>
            <a:r>
              <a:rPr lang="en-US" sz="1400" smtClean="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create </a:t>
            </a:r>
            <a:r>
              <a:rPr lang="en-US" sz="1400" smtClean="0">
                <a:latin typeface="Arial" panose="020B0604020202020204" pitchFamily="34" charset="0"/>
                <a:cs typeface="Arial" panose="020B0604020202020204" pitchFamily="34" charset="0"/>
              </a:rPr>
              <a:t>list </a:t>
            </a:r>
            <a:r>
              <a:rPr lang="en-US" sz="1400" smtClean="0">
                <a:solidFill>
                  <a:srgbClr val="C00000"/>
                </a:solidFill>
                <a:latin typeface="Bahnschrift Light" panose="020B0502040204020203" pitchFamily="34" charset="0"/>
              </a:rPr>
              <a:t>giatrigiaodich </a:t>
            </a:r>
            <a:r>
              <a:rPr lang="en-US" sz="1400">
                <a:latin typeface="Arial" panose="020B0604020202020204" pitchFamily="34" charset="0"/>
                <a:cs typeface="Arial" panose="020B0604020202020204" pitchFamily="34" charset="0"/>
              </a:rPr>
              <a:t>and list </a:t>
            </a:r>
            <a:r>
              <a:rPr lang="en-US" sz="1400" smtClean="0">
                <a:solidFill>
                  <a:srgbClr val="C00000"/>
                </a:solidFill>
                <a:latin typeface="Bahnschrift Light" panose="020B0502040204020203" pitchFamily="34" charset="0"/>
              </a:rPr>
              <a:t>phigiaodich</a:t>
            </a:r>
            <a:r>
              <a:rPr lang="en-US" sz="1400" smtClean="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so that i-th element of </a:t>
            </a:r>
            <a:r>
              <a:rPr lang="en-US" sz="1400">
                <a:solidFill>
                  <a:srgbClr val="C00000"/>
                </a:solidFill>
                <a:latin typeface="Bahnschrift Light" panose="020B0502040204020203" pitchFamily="34" charset="0"/>
              </a:rPr>
              <a:t>giatrigiaodich </a:t>
            </a:r>
            <a:r>
              <a:rPr lang="en-US" sz="1400">
                <a:latin typeface="Arial" panose="020B0604020202020204" pitchFamily="34" charset="0"/>
                <a:cs typeface="Arial" panose="020B0604020202020204" pitchFamily="34" charset="0"/>
              </a:rPr>
              <a:t>and</a:t>
            </a:r>
            <a:r>
              <a:rPr lang="en-US" sz="1400" smtClean="0">
                <a:solidFill>
                  <a:srgbClr val="C00000"/>
                </a:solidFill>
                <a:latin typeface="Bahnschrift Light" panose="020B0502040204020203" pitchFamily="34" charset="0"/>
              </a:rPr>
              <a:t> phigiaodich </a:t>
            </a:r>
            <a:r>
              <a:rPr lang="en-US" sz="1400" smtClean="0">
                <a:latin typeface="Arial" panose="020B0604020202020204" pitchFamily="34" charset="0"/>
                <a:cs typeface="Arial" panose="020B0604020202020204" pitchFamily="34" charset="0"/>
              </a:rPr>
              <a:t>follows </a:t>
            </a:r>
            <a:r>
              <a:rPr lang="en-US" sz="1400">
                <a:latin typeface="Arial" panose="020B0604020202020204" pitchFamily="34" charset="0"/>
                <a:cs typeface="Arial" panose="020B0604020202020204" pitchFamily="34" charset="0"/>
              </a:rPr>
              <a:t>the following Excel </a:t>
            </a:r>
            <a:r>
              <a:rPr lang="en-US" sz="1400" smtClean="0">
                <a:latin typeface="Arial" panose="020B0604020202020204" pitchFamily="34" charset="0"/>
                <a:cs typeface="Arial" panose="020B0604020202020204" pitchFamily="34" charset="0"/>
              </a:rPr>
              <a:t>functions</a:t>
            </a:r>
            <a:r>
              <a:rPr lang="en-US" sz="1400">
                <a:solidFill>
                  <a:schemeClr val="tx1">
                    <a:lumMod val="95000"/>
                    <a:lumOff val="5000"/>
                  </a:schemeClr>
                </a:solidFill>
                <a:latin typeface="Arial" panose="020B0604020202020204" pitchFamily="34" charset="0"/>
                <a:cs typeface="Arial" panose="020B0604020202020204" pitchFamily="34" charset="0"/>
              </a:rPr>
              <a:t/>
            </a:r>
            <a:br>
              <a:rPr lang="en-US" sz="1400">
                <a:solidFill>
                  <a:schemeClr val="tx1">
                    <a:lumMod val="95000"/>
                    <a:lumOff val="5000"/>
                  </a:schemeClr>
                </a:solidFill>
                <a:latin typeface="Arial" panose="020B0604020202020204" pitchFamily="34" charset="0"/>
                <a:cs typeface="Arial" panose="020B0604020202020204" pitchFamily="34" charset="0"/>
              </a:rPr>
            </a:br>
            <a:r>
              <a:rPr lang="en-US" sz="1400" b="1" i="1">
                <a:solidFill>
                  <a:schemeClr val="accent5">
                    <a:lumMod val="75000"/>
                  </a:schemeClr>
                </a:solidFill>
                <a:latin typeface="Arial" panose="020B0604020202020204" pitchFamily="34" charset="0"/>
                <a:cs typeface="Arial" panose="020B0604020202020204" pitchFamily="34" charset="0"/>
              </a:rPr>
              <a:t>Câu </a:t>
            </a:r>
            <a:r>
              <a:rPr lang="en-US" sz="1400" b="1" i="1" smtClean="0">
                <a:solidFill>
                  <a:schemeClr val="accent5">
                    <a:lumMod val="75000"/>
                  </a:schemeClr>
                </a:solidFill>
                <a:latin typeface="Arial" panose="020B0604020202020204" pitchFamily="34" charset="0"/>
                <a:cs typeface="Arial" panose="020B0604020202020204" pitchFamily="34" charset="0"/>
              </a:rPr>
              <a:t>2: </a:t>
            </a:r>
            <a:r>
              <a:rPr lang="en-US" sz="1400" i="1">
                <a:solidFill>
                  <a:schemeClr val="accent5">
                    <a:lumMod val="75000"/>
                  </a:schemeClr>
                </a:solidFill>
                <a:latin typeface="Arial" panose="020B0604020202020204" pitchFamily="34" charset="0"/>
                <a:cs typeface="Arial" panose="020B0604020202020204" pitchFamily="34" charset="0"/>
              </a:rPr>
              <a:t>Từ list </a:t>
            </a:r>
            <a:r>
              <a:rPr lang="en-US" sz="1400">
                <a:solidFill>
                  <a:srgbClr val="C00000"/>
                </a:solidFill>
                <a:latin typeface="Bahnschrift Light" panose="020B0502040204020203" pitchFamily="34" charset="0"/>
              </a:rPr>
              <a:t>khoiluong </a:t>
            </a:r>
            <a:r>
              <a:rPr lang="en-US" sz="1400" i="1" smtClean="0">
                <a:solidFill>
                  <a:schemeClr val="accent5">
                    <a:lumMod val="75000"/>
                  </a:schemeClr>
                </a:solidFill>
                <a:latin typeface="Arial" panose="020B0604020202020204" pitchFamily="34" charset="0"/>
                <a:cs typeface="Arial" panose="020B0604020202020204" pitchFamily="34" charset="0"/>
              </a:rPr>
              <a:t>và </a:t>
            </a:r>
            <a:r>
              <a:rPr lang="en-US" sz="1400" i="1">
                <a:solidFill>
                  <a:schemeClr val="accent5">
                    <a:lumMod val="75000"/>
                  </a:schemeClr>
                </a:solidFill>
                <a:latin typeface="Arial" panose="020B0604020202020204" pitchFamily="34" charset="0"/>
                <a:cs typeface="Arial" panose="020B0604020202020204" pitchFamily="34" charset="0"/>
              </a:rPr>
              <a:t>list </a:t>
            </a:r>
            <a:r>
              <a:rPr lang="en-US" sz="1400">
                <a:solidFill>
                  <a:srgbClr val="C00000"/>
                </a:solidFill>
                <a:latin typeface="Bahnschrift Light" panose="020B0502040204020203" pitchFamily="34" charset="0"/>
              </a:rPr>
              <a:t>gia</a:t>
            </a:r>
            <a:r>
              <a:rPr lang="en-US" sz="1400" i="1" smtClean="0">
                <a:solidFill>
                  <a:schemeClr val="accent5">
                    <a:lumMod val="75000"/>
                  </a:schemeClr>
                </a:solidFill>
                <a:latin typeface="Arial" panose="020B0604020202020204" pitchFamily="34" charset="0"/>
                <a:cs typeface="Arial" panose="020B0604020202020204" pitchFamily="34" charset="0"/>
              </a:rPr>
              <a:t>, tạo hai </a:t>
            </a:r>
            <a:r>
              <a:rPr lang="en-US" sz="1400" i="1">
                <a:solidFill>
                  <a:schemeClr val="accent5">
                    <a:lumMod val="75000"/>
                  </a:schemeClr>
                </a:solidFill>
                <a:latin typeface="Arial" panose="020B0604020202020204" pitchFamily="34" charset="0"/>
                <a:cs typeface="Arial" panose="020B0604020202020204" pitchFamily="34" charset="0"/>
              </a:rPr>
              <a:t>list mới tên </a:t>
            </a:r>
            <a:r>
              <a:rPr lang="en-US" sz="1400" i="1">
                <a:solidFill>
                  <a:srgbClr val="C00000"/>
                </a:solidFill>
                <a:latin typeface="Bahnschrift Light" panose="020B0502040204020203" pitchFamily="34" charset="0"/>
              </a:rPr>
              <a:t>giatrigiaodich</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và </a:t>
            </a:r>
            <a:r>
              <a:rPr lang="en-US" sz="1400" i="1">
                <a:solidFill>
                  <a:srgbClr val="C00000"/>
                </a:solidFill>
                <a:latin typeface="Bahnschrift Light" panose="020B0502040204020203" pitchFamily="34" charset="0"/>
              </a:rPr>
              <a:t>phigiaodich</a:t>
            </a:r>
            <a:r>
              <a:rPr lang="en-US" sz="1400">
                <a:latin typeface="Arial" panose="020B0604020202020204" pitchFamily="34" charset="0"/>
                <a:cs typeface="Arial" panose="020B0604020202020204" pitchFamily="34" charset="0"/>
              </a:rPr>
              <a:t> </a:t>
            </a:r>
            <a:r>
              <a:rPr lang="en-US" sz="1400" i="1">
                <a:solidFill>
                  <a:schemeClr val="accent5">
                    <a:lumMod val="75000"/>
                  </a:schemeClr>
                </a:solidFill>
                <a:latin typeface="Arial" panose="020B0604020202020204" pitchFamily="34" charset="0"/>
                <a:cs typeface="Arial" panose="020B0604020202020204" pitchFamily="34" charset="0"/>
              </a:rPr>
              <a:t>trong đó phần tử thứ </a:t>
            </a:r>
            <a:r>
              <a:rPr lang="en-US" sz="1400" i="1" smtClean="0">
                <a:solidFill>
                  <a:schemeClr val="accent5">
                    <a:lumMod val="75000"/>
                  </a:schemeClr>
                </a:solidFill>
                <a:latin typeface="Arial" panose="020B0604020202020204" pitchFamily="34" charset="0"/>
                <a:cs typeface="Arial" panose="020B0604020202020204" pitchFamily="34" charset="0"/>
              </a:rPr>
              <a:t>i </a:t>
            </a:r>
            <a:r>
              <a:rPr lang="en-US" sz="1400" i="1">
                <a:solidFill>
                  <a:schemeClr val="accent5">
                    <a:lumMod val="75000"/>
                  </a:schemeClr>
                </a:solidFill>
                <a:latin typeface="Arial" panose="020B0604020202020204" pitchFamily="34" charset="0"/>
                <a:cs typeface="Arial" panose="020B0604020202020204" pitchFamily="34" charset="0"/>
              </a:rPr>
              <a:t>của </a:t>
            </a:r>
            <a:r>
              <a:rPr lang="en-US" sz="1400" i="1">
                <a:solidFill>
                  <a:srgbClr val="C00000"/>
                </a:solidFill>
                <a:latin typeface="Bahnschrift Light" panose="020B0502040204020203" pitchFamily="34" charset="0"/>
              </a:rPr>
              <a:t>giatrigiaodich</a:t>
            </a:r>
            <a:r>
              <a:rPr lang="en-US" sz="1400" i="1">
                <a:solidFill>
                  <a:schemeClr val="accent5">
                    <a:lumMod val="75000"/>
                  </a:schemeClr>
                </a:solidFill>
                <a:latin typeface="Arial" panose="020B0604020202020204" pitchFamily="34" charset="0"/>
                <a:cs typeface="Arial" panose="020B0604020202020204" pitchFamily="34" charset="0"/>
              </a:rPr>
              <a:t> và </a:t>
            </a:r>
            <a:r>
              <a:rPr lang="en-US" sz="1400" i="1">
                <a:solidFill>
                  <a:srgbClr val="C00000"/>
                </a:solidFill>
                <a:latin typeface="Bahnschrift Light" panose="020B0502040204020203" pitchFamily="34" charset="0"/>
              </a:rPr>
              <a:t>phigiaodich</a:t>
            </a:r>
            <a:r>
              <a:rPr lang="en-US" sz="1400" i="1">
                <a:solidFill>
                  <a:schemeClr val="accent5">
                    <a:lumMod val="75000"/>
                  </a:schemeClr>
                </a:solidFill>
                <a:latin typeface="Arial" panose="020B0604020202020204" pitchFamily="34" charset="0"/>
                <a:cs typeface="Arial" panose="020B0604020202020204" pitchFamily="34" charset="0"/>
              </a:rPr>
              <a:t> thỏa công thức Excel sau</a:t>
            </a:r>
          </a:p>
          <a:p>
            <a:pPr algn="ctr">
              <a:spcAft>
                <a:spcPts val="600"/>
              </a:spcAft>
            </a:pPr>
            <a:r>
              <a:rPr lang="en-US" sz="1400" smtClean="0">
                <a:latin typeface="Arial" panose="020B0604020202020204" pitchFamily="34" charset="0"/>
                <a:cs typeface="Arial" panose="020B0604020202020204" pitchFamily="34" charset="0"/>
              </a:rPr>
              <a:t>giatrigiaodich</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khoiluong</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 gia</a:t>
            </a:r>
            <a:r>
              <a:rPr lang="en-US" sz="1400" baseline="-25000" smtClean="0">
                <a:latin typeface="Arial" panose="020B0604020202020204" pitchFamily="34" charset="0"/>
                <a:cs typeface="Arial" panose="020B0604020202020204" pitchFamily="34" charset="0"/>
              </a:rPr>
              <a:t>i</a:t>
            </a:r>
          </a:p>
          <a:p>
            <a:pPr algn="ctr">
              <a:spcAft>
                <a:spcPts val="600"/>
              </a:spcAft>
            </a:pPr>
            <a:r>
              <a:rPr lang="en-US" sz="1400" smtClean="0">
                <a:latin typeface="Arial" panose="020B0604020202020204" pitchFamily="34" charset="0"/>
                <a:cs typeface="Arial" panose="020B0604020202020204" pitchFamily="34" charset="0"/>
              </a:rPr>
              <a:t>phigiaodich</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giatrigiaodich</a:t>
            </a:r>
            <a:r>
              <a:rPr lang="en-US" sz="1400" baseline="-25000" smtClean="0">
                <a:latin typeface="Arial" panose="020B0604020202020204" pitchFamily="34" charset="0"/>
                <a:cs typeface="Arial" panose="020B0604020202020204" pitchFamily="34" charset="0"/>
              </a:rPr>
              <a:t>i</a:t>
            </a:r>
            <a:r>
              <a:rPr lang="en-US" sz="1400" smtClean="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 0.15%</a:t>
            </a: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3: </a:t>
            </a:r>
            <a:r>
              <a:rPr lang="en-US" sz="1400">
                <a:solidFill>
                  <a:schemeClr val="tx1">
                    <a:lumMod val="95000"/>
                    <a:lumOff val="5000"/>
                  </a:schemeClr>
                </a:solidFill>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CPGD_theo_KH </a:t>
            </a:r>
            <a:r>
              <a:rPr lang="en-US" sz="1400">
                <a:solidFill>
                  <a:schemeClr val="tx1">
                    <a:lumMod val="95000"/>
                    <a:lumOff val="5000"/>
                  </a:schemeClr>
                </a:solidFill>
                <a:latin typeface="Arial" panose="020B0604020202020204" pitchFamily="34" charset="0"/>
                <a:cs typeface="Arial" panose="020B0604020202020204" pitchFamily="34" charset="0"/>
              </a:rPr>
              <a:t>accepting either a customer's account number </a:t>
            </a:r>
            <a:r>
              <a:rPr lang="en-US" sz="1400" u="sng">
                <a:solidFill>
                  <a:schemeClr val="tx1">
                    <a:lumMod val="95000"/>
                    <a:lumOff val="5000"/>
                  </a:schemeClr>
                </a:solidFill>
                <a:latin typeface="Arial" panose="020B0604020202020204" pitchFamily="34" charset="0"/>
                <a:cs typeface="Arial" panose="020B0604020202020204" pitchFamily="34" charset="0"/>
              </a:rPr>
              <a:t>or</a:t>
            </a:r>
            <a:r>
              <a:rPr lang="en-US" sz="1400">
                <a:solidFill>
                  <a:schemeClr val="tx1">
                    <a:lumMod val="95000"/>
                    <a:lumOff val="5000"/>
                  </a:schemeClr>
                </a:solidFill>
                <a:latin typeface="Arial" panose="020B0604020202020204" pitchFamily="34" charset="0"/>
                <a:cs typeface="Arial" panose="020B0604020202020204" pitchFamily="34" charset="0"/>
              </a:rPr>
              <a:t> a customer's name and returning </a:t>
            </a:r>
            <a:r>
              <a:rPr lang="en-US" sz="1400" smtClean="0">
                <a:solidFill>
                  <a:schemeClr val="tx1">
                    <a:lumMod val="95000"/>
                    <a:lumOff val="5000"/>
                  </a:schemeClr>
                </a:solidFill>
                <a:latin typeface="Arial" panose="020B0604020202020204" pitchFamily="34" charset="0"/>
                <a:cs typeface="Arial" panose="020B0604020202020204" pitchFamily="34" charset="0"/>
              </a:rPr>
              <a:t>according customer's trading stocks</a:t>
            </a:r>
            <a:r>
              <a:rPr lang="en-US" sz="1400" i="1">
                <a:solidFill>
                  <a:schemeClr val="accent5">
                    <a:lumMod val="75000"/>
                  </a:schemeClr>
                </a:solidFill>
                <a:latin typeface="Arial" panose="020B0604020202020204" pitchFamily="34" charset="0"/>
                <a:cs typeface="Arial" panose="020B0604020202020204" pitchFamily="34" charset="0"/>
              </a:rPr>
              <a:t/>
            </a:r>
            <a:br>
              <a:rPr lang="en-US" sz="1400" i="1">
                <a:solidFill>
                  <a:schemeClr val="accent5">
                    <a:lumMod val="75000"/>
                  </a:schemeClr>
                </a:solidFill>
                <a:latin typeface="Arial" panose="020B0604020202020204" pitchFamily="34" charset="0"/>
                <a:cs typeface="Arial" panose="020B0604020202020204" pitchFamily="34" charset="0"/>
              </a:rPr>
            </a:br>
            <a:r>
              <a:rPr lang="en-US" sz="1400" i="1">
                <a:solidFill>
                  <a:schemeClr val="accent5">
                    <a:lumMod val="75000"/>
                  </a:schemeClr>
                </a:solidFill>
                <a:latin typeface="Arial" panose="020B0604020202020204" pitchFamily="34" charset="0"/>
                <a:cs typeface="Arial" panose="020B0604020202020204" pitchFamily="34" charset="0"/>
              </a:rPr>
              <a:t>Câu </a:t>
            </a:r>
            <a:r>
              <a:rPr lang="en-US" sz="1400" i="1" smtClean="0">
                <a:solidFill>
                  <a:schemeClr val="accent5">
                    <a:lumMod val="75000"/>
                  </a:schemeClr>
                </a:solidFill>
                <a:latin typeface="Arial" panose="020B0604020202020204" pitchFamily="34" charset="0"/>
                <a:cs typeface="Arial" panose="020B0604020202020204" pitchFamily="34" charset="0"/>
              </a:rPr>
              <a:t>3: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CPGD_theo_KH</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a:t>
            </a:r>
            <a:r>
              <a:rPr lang="en-US" sz="1400" i="1">
                <a:solidFill>
                  <a:schemeClr val="accent5">
                    <a:lumMod val="75000"/>
                  </a:schemeClr>
                </a:solidFill>
                <a:latin typeface="Arial" panose="020B0604020202020204" pitchFamily="34" charset="0"/>
                <a:cs typeface="Arial" panose="020B0604020202020204" pitchFamily="34" charset="0"/>
              </a:rPr>
              <a:t>đầu vào là số tài khoản khách hàng </a:t>
            </a:r>
            <a:r>
              <a:rPr lang="en-US" sz="1400" i="1" u="sng">
                <a:solidFill>
                  <a:schemeClr val="accent5">
                    <a:lumMod val="75000"/>
                  </a:schemeClr>
                </a:solidFill>
                <a:latin typeface="Arial" panose="020B0604020202020204" pitchFamily="34" charset="0"/>
                <a:cs typeface="Arial" panose="020B0604020202020204" pitchFamily="34" charset="0"/>
              </a:rPr>
              <a:t>hoặc</a:t>
            </a:r>
            <a:r>
              <a:rPr lang="en-US" sz="1400" i="1">
                <a:solidFill>
                  <a:schemeClr val="accent5">
                    <a:lumMod val="75000"/>
                  </a:schemeClr>
                </a:solidFill>
                <a:latin typeface="Arial" panose="020B0604020202020204" pitchFamily="34" charset="0"/>
                <a:cs typeface="Arial" panose="020B0604020202020204" pitchFamily="34" charset="0"/>
              </a:rPr>
              <a:t> tên khách hàng và trả ra mã cổ phiếu </a:t>
            </a:r>
            <a:r>
              <a:rPr lang="en-US" sz="1400" i="1" smtClean="0">
                <a:solidFill>
                  <a:schemeClr val="accent5">
                    <a:lumMod val="75000"/>
                  </a:schemeClr>
                </a:solidFill>
                <a:latin typeface="Arial" panose="020B0604020202020204" pitchFamily="34" charset="0"/>
                <a:cs typeface="Arial" panose="020B0604020202020204" pitchFamily="34" charset="0"/>
              </a:rPr>
              <a:t>có phát sinh giao dịch của khách hàng tương ứng</a:t>
            </a:r>
            <a:endParaRPr lang="en-US" sz="1400" b="1"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4: </a:t>
            </a:r>
            <a:r>
              <a:rPr lang="en-US" sz="1400">
                <a:solidFill>
                  <a:schemeClr val="tx1">
                    <a:lumMod val="95000"/>
                    <a:lumOff val="5000"/>
                  </a:schemeClr>
                </a:solidFill>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CPBan_theo_KH </a:t>
            </a:r>
            <a:r>
              <a:rPr lang="en-US" sz="1400" smtClean="0">
                <a:solidFill>
                  <a:schemeClr val="tx1">
                    <a:lumMod val="95000"/>
                    <a:lumOff val="5000"/>
                  </a:schemeClr>
                </a:solidFill>
                <a:latin typeface="Arial" panose="020B0604020202020204" pitchFamily="34" charset="0"/>
                <a:cs typeface="Arial" panose="020B0604020202020204" pitchFamily="34" charset="0"/>
              </a:rPr>
              <a:t>accepting either a customer's account number </a:t>
            </a:r>
            <a:r>
              <a:rPr lang="en-US" sz="1400" u="sng" smtClean="0">
                <a:solidFill>
                  <a:schemeClr val="tx1">
                    <a:lumMod val="95000"/>
                    <a:lumOff val="5000"/>
                  </a:schemeClr>
                </a:solidFill>
                <a:latin typeface="Arial" panose="020B0604020202020204" pitchFamily="34" charset="0"/>
                <a:cs typeface="Arial" panose="020B0604020202020204" pitchFamily="34" charset="0"/>
              </a:rPr>
              <a:t>or</a:t>
            </a:r>
            <a:r>
              <a:rPr lang="en-US" sz="1400" smtClean="0">
                <a:solidFill>
                  <a:schemeClr val="tx1">
                    <a:lumMod val="95000"/>
                    <a:lumOff val="5000"/>
                  </a:schemeClr>
                </a:solidFill>
                <a:latin typeface="Arial" panose="020B0604020202020204" pitchFamily="34" charset="0"/>
                <a:cs typeface="Arial" panose="020B0604020202020204" pitchFamily="34" charset="0"/>
              </a:rPr>
              <a:t> a customer's name and returning all stock he/she sells</a:t>
            </a:r>
            <a:r>
              <a:rPr lang="en-US" sz="1400" i="1">
                <a:solidFill>
                  <a:schemeClr val="accent5">
                    <a:lumMod val="75000"/>
                  </a:schemeClr>
                </a:solidFill>
                <a:latin typeface="Arial" panose="020B0604020202020204" pitchFamily="34" charset="0"/>
                <a:cs typeface="Arial" panose="020B0604020202020204" pitchFamily="34" charset="0"/>
              </a:rPr>
              <a:t/>
            </a:r>
            <a:br>
              <a:rPr lang="en-US" sz="1400" i="1">
                <a:solidFill>
                  <a:schemeClr val="accent5">
                    <a:lumMod val="75000"/>
                  </a:schemeClr>
                </a:solidFill>
                <a:latin typeface="Arial" panose="020B0604020202020204" pitchFamily="34" charset="0"/>
                <a:cs typeface="Arial" panose="020B0604020202020204" pitchFamily="34" charset="0"/>
              </a:rPr>
            </a:br>
            <a:r>
              <a:rPr lang="en-US" sz="1400" i="1">
                <a:solidFill>
                  <a:schemeClr val="accent5">
                    <a:lumMod val="75000"/>
                  </a:schemeClr>
                </a:solidFill>
                <a:latin typeface="Arial" panose="020B0604020202020204" pitchFamily="34" charset="0"/>
                <a:cs typeface="Arial" panose="020B0604020202020204" pitchFamily="34" charset="0"/>
              </a:rPr>
              <a:t>Câu </a:t>
            </a:r>
            <a:r>
              <a:rPr lang="en-US" sz="1400" i="1" smtClean="0">
                <a:solidFill>
                  <a:schemeClr val="accent5">
                    <a:lumMod val="75000"/>
                  </a:schemeClr>
                </a:solidFill>
                <a:latin typeface="Arial" panose="020B0604020202020204" pitchFamily="34" charset="0"/>
                <a:cs typeface="Arial" panose="020B0604020202020204" pitchFamily="34" charset="0"/>
              </a:rPr>
              <a:t>4: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CPBan_theo_KH</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a:t>
            </a:r>
            <a:r>
              <a:rPr lang="en-US" sz="1400" i="1">
                <a:solidFill>
                  <a:schemeClr val="accent5">
                    <a:lumMod val="75000"/>
                  </a:schemeClr>
                </a:solidFill>
                <a:latin typeface="Arial" panose="020B0604020202020204" pitchFamily="34" charset="0"/>
                <a:cs typeface="Arial" panose="020B0604020202020204" pitchFamily="34" charset="0"/>
              </a:rPr>
              <a:t>đầu vào là số tài khoản khách hàng </a:t>
            </a:r>
            <a:r>
              <a:rPr lang="en-US" sz="1400" i="1" u="sng">
                <a:solidFill>
                  <a:schemeClr val="accent5">
                    <a:lumMod val="75000"/>
                  </a:schemeClr>
                </a:solidFill>
                <a:latin typeface="Arial" panose="020B0604020202020204" pitchFamily="34" charset="0"/>
                <a:cs typeface="Arial" panose="020B0604020202020204" pitchFamily="34" charset="0"/>
              </a:rPr>
              <a:t>hoặc</a:t>
            </a:r>
            <a:r>
              <a:rPr lang="en-US" sz="1400" i="1">
                <a:solidFill>
                  <a:schemeClr val="accent5">
                    <a:lumMod val="75000"/>
                  </a:schemeClr>
                </a:solidFill>
                <a:latin typeface="Arial" panose="020B0604020202020204" pitchFamily="34" charset="0"/>
                <a:cs typeface="Arial" panose="020B0604020202020204" pitchFamily="34" charset="0"/>
              </a:rPr>
              <a:t> tên khách hàng và trả ra mã cổ phiếu họ bán</a:t>
            </a:r>
          </a:p>
          <a:p>
            <a:pPr>
              <a:spcBef>
                <a:spcPts val="600"/>
              </a:spcBef>
              <a:spcAft>
                <a:spcPts val="1200"/>
              </a:spcAft>
            </a:pPr>
            <a:r>
              <a:rPr lang="en-US" sz="1400" b="1" smtClean="0">
                <a:latin typeface="Arial" panose="020B0604020202020204" pitchFamily="34" charset="0"/>
                <a:cs typeface="Arial" panose="020B0604020202020204" pitchFamily="34" charset="0"/>
              </a:rPr>
              <a:t>Question 5: </a:t>
            </a:r>
            <a:r>
              <a:rPr lang="en-US" sz="1400">
                <a:solidFill>
                  <a:schemeClr val="tx1">
                    <a:lumMod val="95000"/>
                    <a:lumOff val="5000"/>
                  </a:schemeClr>
                </a:solidFill>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MuaRong_theo_CP </a:t>
            </a:r>
            <a:r>
              <a:rPr lang="en-US" sz="1400" smtClean="0">
                <a:solidFill>
                  <a:schemeClr val="tx1">
                    <a:lumMod val="95000"/>
                    <a:lumOff val="5000"/>
                  </a:schemeClr>
                </a:solidFill>
                <a:latin typeface="Arial" panose="020B0604020202020204" pitchFamily="34" charset="0"/>
                <a:cs typeface="Arial" panose="020B0604020202020204" pitchFamily="34" charset="0"/>
              </a:rPr>
              <a:t>accepting two parameters, first parameter is </a:t>
            </a:r>
            <a:r>
              <a:rPr lang="en-US" sz="1400">
                <a:solidFill>
                  <a:schemeClr val="tx1">
                    <a:lumMod val="95000"/>
                    <a:lumOff val="5000"/>
                  </a:schemeClr>
                </a:solidFill>
                <a:latin typeface="Arial" panose="020B0604020202020204" pitchFamily="34" charset="0"/>
                <a:cs typeface="Arial" panose="020B0604020202020204" pitchFamily="34" charset="0"/>
              </a:rPr>
              <a:t>either a customer's account number </a:t>
            </a:r>
            <a:r>
              <a:rPr lang="en-US" sz="1400" u="sng">
                <a:solidFill>
                  <a:schemeClr val="tx1">
                    <a:lumMod val="95000"/>
                    <a:lumOff val="5000"/>
                  </a:schemeClr>
                </a:solidFill>
                <a:latin typeface="Arial" panose="020B0604020202020204" pitchFamily="34" charset="0"/>
                <a:cs typeface="Arial" panose="020B0604020202020204" pitchFamily="34" charset="0"/>
              </a:rPr>
              <a:t>or</a:t>
            </a:r>
            <a:r>
              <a:rPr lang="en-US" sz="1400">
                <a:solidFill>
                  <a:schemeClr val="tx1">
                    <a:lumMod val="95000"/>
                    <a:lumOff val="5000"/>
                  </a:schemeClr>
                </a:solidFill>
                <a:latin typeface="Arial" panose="020B0604020202020204" pitchFamily="34" charset="0"/>
                <a:cs typeface="Arial" panose="020B0604020202020204" pitchFamily="34" charset="0"/>
              </a:rPr>
              <a:t> a customer's </a:t>
            </a:r>
            <a:r>
              <a:rPr lang="en-US" sz="1400" smtClean="0">
                <a:solidFill>
                  <a:schemeClr val="tx1">
                    <a:lumMod val="95000"/>
                    <a:lumOff val="5000"/>
                  </a:schemeClr>
                </a:solidFill>
                <a:latin typeface="Arial" panose="020B0604020202020204" pitchFamily="34" charset="0"/>
                <a:cs typeface="Arial" panose="020B0604020202020204" pitchFamily="34" charset="0"/>
              </a:rPr>
              <a:t>name, second parameter is a stock ticker. This function returns the net buy(sell) volume of the customer on the specified stock ticker</a:t>
            </a:r>
            <a:br>
              <a:rPr lang="en-US" sz="1400" smtClean="0">
                <a:solidFill>
                  <a:schemeClr val="tx1">
                    <a:lumMod val="95000"/>
                    <a:lumOff val="5000"/>
                  </a:schemeClr>
                </a:solidFill>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Câu 5: Viết hàm </a:t>
            </a:r>
            <a:r>
              <a:rPr lang="en-US" sz="1400" i="1">
                <a:solidFill>
                  <a:srgbClr val="C00000"/>
                </a:solidFill>
                <a:latin typeface="Bahnschrift Light" panose="020B0502040204020203" pitchFamily="34" charset="0"/>
              </a:rPr>
              <a:t>MuaRong_theo_CP</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2 tham số đầu vào, tham số đầu tiên là số tài khoản khách hàng </a:t>
            </a:r>
            <a:r>
              <a:rPr lang="en-US" sz="1400" i="1" u="sng" smtClean="0">
                <a:solidFill>
                  <a:schemeClr val="accent5">
                    <a:lumMod val="75000"/>
                  </a:schemeClr>
                </a:solidFill>
                <a:latin typeface="Arial" panose="020B0604020202020204" pitchFamily="34" charset="0"/>
                <a:cs typeface="Arial" panose="020B0604020202020204" pitchFamily="34" charset="0"/>
              </a:rPr>
              <a:t>hoặc</a:t>
            </a:r>
            <a:r>
              <a:rPr lang="en-US" sz="1400" i="1" smtClean="0">
                <a:solidFill>
                  <a:schemeClr val="accent5">
                    <a:lumMod val="75000"/>
                  </a:schemeClr>
                </a:solidFill>
                <a:latin typeface="Arial" panose="020B0604020202020204" pitchFamily="34" charset="0"/>
                <a:cs typeface="Arial" panose="020B0604020202020204" pitchFamily="34" charset="0"/>
              </a:rPr>
              <a:t> tên khách hàng, tham số thứ hai là mã cổ phiếu. Hàm này trả ra khối lượng mua ròng (số dương) hoặc bán ròng (số âm) của khách hàng đó trên mã cổ phiếu đã cho</a:t>
            </a:r>
            <a:endParaRPr lang="en-US" sz="1400" i="1">
              <a:solidFill>
                <a:srgbClr val="C00000"/>
              </a:solidFill>
              <a:latin typeface="Bahnschrift Light" panose="020B0502040204020203" pitchFamily="34" charset="0"/>
            </a:endParaRPr>
          </a:p>
        </p:txBody>
      </p:sp>
    </p:spTree>
    <p:extLst>
      <p:ext uri="{BB962C8B-B14F-4D97-AF65-F5344CB8AC3E}">
        <p14:creationId xmlns:p14="http://schemas.microsoft.com/office/powerpoint/2010/main" val="121761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946" y="275128"/>
            <a:ext cx="2291012" cy="461665"/>
          </a:xfrm>
          <a:prstGeom prst="rect">
            <a:avLst/>
          </a:prstGeom>
          <a:noFill/>
        </p:spPr>
        <p:txBody>
          <a:bodyPr wrap="none" rtlCol="0">
            <a:spAutoFit/>
          </a:bodyPr>
          <a:lstStyle/>
          <a:p>
            <a:r>
              <a:rPr lang="en-US" sz="2400" smtClean="0">
                <a:solidFill>
                  <a:srgbClr val="C00000"/>
                </a:solidFill>
                <a:latin typeface="Arial" panose="020B0604020202020204" pitchFamily="34" charset="0"/>
                <a:cs typeface="Arial" panose="020B0604020202020204" pitchFamily="34" charset="0"/>
              </a:rPr>
              <a:t>Internal Control</a:t>
            </a:r>
            <a:endParaRPr lang="en-US" sz="240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258946" y="1161415"/>
            <a:ext cx="11846739" cy="4693593"/>
          </a:xfrm>
          <a:prstGeom prst="rect">
            <a:avLst/>
          </a:prstGeom>
          <a:noFill/>
        </p:spPr>
        <p:txBody>
          <a:bodyPr wrap="square" rtlCol="0">
            <a:spAutoFit/>
          </a:bodyPr>
          <a:lstStyle/>
          <a:p>
            <a:pPr>
              <a:spcAft>
                <a:spcPts val="1200"/>
              </a:spcAft>
            </a:pPr>
            <a:r>
              <a:rPr lang="en-US" sz="1400" smtClean="0">
                <a:latin typeface="Arial" panose="020B0604020202020204" pitchFamily="34" charset="0"/>
                <a:cs typeface="Arial" panose="020B0604020202020204" pitchFamily="34" charset="0"/>
              </a:rPr>
              <a:t>Using given data, do the following tasks:</a:t>
            </a:r>
            <a:br>
              <a:rPr lang="en-US" sz="1400" smtClean="0">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Dựa vào dữ liệu đã cho, thực thi các tác vụ sau:</a:t>
            </a:r>
            <a:endParaRPr lang="en-US" sz="1400"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1:</a:t>
            </a:r>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Write function </a:t>
            </a:r>
            <a:r>
              <a:rPr lang="en-US" sz="1400">
                <a:solidFill>
                  <a:srgbClr val="C00000"/>
                </a:solidFill>
                <a:latin typeface="Bahnschrift Light" panose="020B0502040204020203" pitchFamily="34" charset="0"/>
              </a:rPr>
              <a:t>LoaiLenh</a:t>
            </a:r>
            <a:r>
              <a:rPr lang="en-US" sz="1400" smtClean="0">
                <a:latin typeface="Arial" panose="020B0604020202020204" pitchFamily="34" charset="0"/>
                <a:cs typeface="Arial" panose="020B0604020202020204" pitchFamily="34" charset="0"/>
              </a:rPr>
              <a:t> that accepts order number then returns both customer's account number </a:t>
            </a:r>
            <a:r>
              <a:rPr lang="en-US" sz="1400" u="sng" smtClean="0">
                <a:latin typeface="Arial" panose="020B0604020202020204" pitchFamily="34" charset="0"/>
                <a:cs typeface="Arial" panose="020B0604020202020204" pitchFamily="34" charset="0"/>
              </a:rPr>
              <a:t>and</a:t>
            </a:r>
            <a:r>
              <a:rPr lang="en-US" sz="1400" smtClean="0">
                <a:latin typeface="Arial" panose="020B0604020202020204" pitchFamily="34" charset="0"/>
                <a:cs typeface="Arial" panose="020B0604020202020204" pitchFamily="34" charset="0"/>
              </a:rPr>
              <a:t> order type</a:t>
            </a:r>
            <a:r>
              <a:rPr lang="en-US" sz="1400" i="1" smtClean="0">
                <a:solidFill>
                  <a:schemeClr val="accent5">
                    <a:lumMod val="75000"/>
                  </a:schemeClr>
                </a:solidFill>
                <a:latin typeface="Arial" panose="020B0604020202020204" pitchFamily="34" charset="0"/>
                <a:cs typeface="Arial" panose="020B0604020202020204" pitchFamily="34" charset="0"/>
              </a:rPr>
              <a:t/>
            </a:r>
            <a:br>
              <a:rPr lang="en-US" sz="1400" i="1" smtClean="0">
                <a:solidFill>
                  <a:schemeClr val="accent5">
                    <a:lumMod val="75000"/>
                  </a:schemeClr>
                </a:solidFill>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Câu 1: Viết hàm </a:t>
            </a:r>
            <a:r>
              <a:rPr lang="en-US" sz="1400" i="1">
                <a:solidFill>
                  <a:srgbClr val="C00000"/>
                </a:solidFill>
                <a:latin typeface="Bahnschrift Light" panose="020B0502040204020203" pitchFamily="34" charset="0"/>
              </a:rPr>
              <a:t>LoaiLenh</a:t>
            </a:r>
            <a:r>
              <a:rPr lang="en-US" sz="1400" i="1" smtClean="0">
                <a:solidFill>
                  <a:schemeClr val="accent5">
                    <a:lumMod val="75000"/>
                  </a:schemeClr>
                </a:solidFill>
                <a:latin typeface="Arial" panose="020B0604020202020204" pitchFamily="34" charset="0"/>
                <a:cs typeface="Arial" panose="020B0604020202020204" pitchFamily="34" charset="0"/>
              </a:rPr>
              <a:t> nhận đầu vào là số hiệu lệnh và trả ra số tài khoản </a:t>
            </a:r>
            <a:r>
              <a:rPr lang="en-US" sz="1400" i="1" u="sng" smtClean="0">
                <a:solidFill>
                  <a:schemeClr val="accent5">
                    <a:lumMod val="75000"/>
                  </a:schemeClr>
                </a:solidFill>
                <a:latin typeface="Arial" panose="020B0604020202020204" pitchFamily="34" charset="0"/>
                <a:cs typeface="Arial" panose="020B0604020202020204" pitchFamily="34" charset="0"/>
              </a:rPr>
              <a:t>và</a:t>
            </a:r>
            <a:r>
              <a:rPr lang="en-US" sz="1400" i="1" smtClean="0">
                <a:solidFill>
                  <a:schemeClr val="accent5">
                    <a:lumMod val="75000"/>
                  </a:schemeClr>
                </a:solidFill>
                <a:latin typeface="Arial" panose="020B0604020202020204" pitchFamily="34" charset="0"/>
                <a:cs typeface="Arial" panose="020B0604020202020204" pitchFamily="34" charset="0"/>
              </a:rPr>
              <a:t> loại lệnh tương ứng</a:t>
            </a: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2:</a:t>
            </a:r>
            <a:r>
              <a:rPr lang="en-US" sz="1400" smtClean="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GiaTriGD </a:t>
            </a:r>
            <a:r>
              <a:rPr lang="en-US" sz="1400" smtClean="0">
                <a:latin typeface="Arial" panose="020B0604020202020204" pitchFamily="34" charset="0"/>
                <a:cs typeface="Arial" panose="020B0604020202020204" pitchFamily="34" charset="0"/>
              </a:rPr>
              <a:t>that </a:t>
            </a:r>
            <a:r>
              <a:rPr lang="en-US" sz="1400">
                <a:latin typeface="Arial" panose="020B0604020202020204" pitchFamily="34" charset="0"/>
                <a:cs typeface="Arial" panose="020B0604020202020204" pitchFamily="34" charset="0"/>
              </a:rPr>
              <a:t>accepts order number </a:t>
            </a:r>
            <a:r>
              <a:rPr lang="en-US" sz="1400" smtClean="0">
                <a:latin typeface="Arial" panose="020B0604020202020204" pitchFamily="34" charset="0"/>
                <a:cs typeface="Arial" panose="020B0604020202020204" pitchFamily="34" charset="0"/>
              </a:rPr>
              <a:t>and returns trading value of that order in which trading value equals trading volume multiplied by stock price</a:t>
            </a:r>
            <a:r>
              <a:rPr lang="en-US" sz="1400" i="1">
                <a:solidFill>
                  <a:schemeClr val="accent5">
                    <a:lumMod val="75000"/>
                  </a:schemeClr>
                </a:solidFill>
                <a:latin typeface="Arial" panose="020B0604020202020204" pitchFamily="34" charset="0"/>
                <a:cs typeface="Arial" panose="020B0604020202020204" pitchFamily="34" charset="0"/>
              </a:rPr>
              <a:t/>
            </a:r>
            <a:br>
              <a:rPr lang="en-US" sz="1400" i="1">
                <a:solidFill>
                  <a:schemeClr val="accent5">
                    <a:lumMod val="75000"/>
                  </a:schemeClr>
                </a:solidFill>
                <a:latin typeface="Arial" panose="020B0604020202020204" pitchFamily="34" charset="0"/>
                <a:cs typeface="Arial" panose="020B0604020202020204" pitchFamily="34" charset="0"/>
              </a:rPr>
            </a:br>
            <a:r>
              <a:rPr lang="en-US" sz="1400" i="1">
                <a:solidFill>
                  <a:schemeClr val="accent5">
                    <a:lumMod val="75000"/>
                  </a:schemeClr>
                </a:solidFill>
                <a:latin typeface="Arial" panose="020B0604020202020204" pitchFamily="34" charset="0"/>
                <a:cs typeface="Arial" panose="020B0604020202020204" pitchFamily="34" charset="0"/>
              </a:rPr>
              <a:t>Câu </a:t>
            </a:r>
            <a:r>
              <a:rPr lang="en-US" sz="1400" i="1" smtClean="0">
                <a:solidFill>
                  <a:schemeClr val="accent5">
                    <a:lumMod val="75000"/>
                  </a:schemeClr>
                </a:solidFill>
                <a:latin typeface="Arial" panose="020B0604020202020204" pitchFamily="34" charset="0"/>
                <a:cs typeface="Arial" panose="020B0604020202020204" pitchFamily="34" charset="0"/>
              </a:rPr>
              <a:t>2: </a:t>
            </a:r>
            <a:r>
              <a:rPr lang="en-US" sz="1400" i="1">
                <a:solidFill>
                  <a:schemeClr val="accent5">
                    <a:lumMod val="75000"/>
                  </a:schemeClr>
                </a:solidFill>
                <a:latin typeface="Arial" panose="020B0604020202020204" pitchFamily="34" charset="0"/>
                <a:cs typeface="Arial" panose="020B0604020202020204" pitchFamily="34" charset="0"/>
              </a:rPr>
              <a:t>Viết hàm </a:t>
            </a:r>
            <a:r>
              <a:rPr lang="en-US" sz="1400" i="1">
                <a:solidFill>
                  <a:srgbClr val="C00000"/>
                </a:solidFill>
                <a:latin typeface="Bahnschrift Light" panose="020B0502040204020203" pitchFamily="34" charset="0"/>
              </a:rPr>
              <a:t>GiaTriGD</a:t>
            </a:r>
            <a:r>
              <a:rPr lang="en-US" sz="140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nhận </a:t>
            </a:r>
            <a:r>
              <a:rPr lang="en-US" sz="1400" i="1">
                <a:solidFill>
                  <a:schemeClr val="accent5">
                    <a:lumMod val="75000"/>
                  </a:schemeClr>
                </a:solidFill>
                <a:latin typeface="Arial" panose="020B0604020202020204" pitchFamily="34" charset="0"/>
                <a:cs typeface="Arial" panose="020B0604020202020204" pitchFamily="34" charset="0"/>
              </a:rPr>
              <a:t>đầu vào là số hiệu lệnh và trả ra </a:t>
            </a:r>
            <a:r>
              <a:rPr lang="en-US" sz="1400" i="1" smtClean="0">
                <a:solidFill>
                  <a:schemeClr val="accent5">
                    <a:lumMod val="75000"/>
                  </a:schemeClr>
                </a:solidFill>
                <a:latin typeface="Arial" panose="020B0604020202020204" pitchFamily="34" charset="0"/>
                <a:cs typeface="Arial" panose="020B0604020202020204" pitchFamily="34" charset="0"/>
              </a:rPr>
              <a:t>giá trị giao dịch của lệnh đó, trong đó giá trị giao dịch bằng khối lượng giao dịch nhân với giá</a:t>
            </a:r>
            <a:endParaRPr lang="en-US" sz="1400">
              <a:latin typeface="Arial" panose="020B0604020202020204" pitchFamily="34" charset="0"/>
              <a:cs typeface="Arial" panose="020B0604020202020204" pitchFamily="34" charset="0"/>
            </a:endParaRPr>
          </a:p>
          <a:p>
            <a:pPr>
              <a:spcBef>
                <a:spcPts val="600"/>
              </a:spcBef>
              <a:spcAft>
                <a:spcPts val="1200"/>
              </a:spcAft>
            </a:pPr>
            <a:r>
              <a:rPr lang="en-US" sz="1400" b="1">
                <a:latin typeface="Arial" panose="020B0604020202020204" pitchFamily="34" charset="0"/>
                <a:cs typeface="Arial" panose="020B0604020202020204" pitchFamily="34" charset="0"/>
              </a:rPr>
              <a:t>Question </a:t>
            </a:r>
            <a:r>
              <a:rPr lang="en-US" sz="1400" b="1" smtClean="0">
                <a:latin typeface="Arial" panose="020B0604020202020204" pitchFamily="34" charset="0"/>
                <a:cs typeface="Arial" panose="020B0604020202020204" pitchFamily="34" charset="0"/>
              </a:rPr>
              <a:t>3:</a:t>
            </a:r>
            <a:r>
              <a:rPr lang="en-US" sz="1400" smtClean="0">
                <a:latin typeface="Arial" panose="020B0604020202020204" pitchFamily="34" charset="0"/>
                <a:cs typeface="Arial" panose="020B0604020202020204" pitchFamily="34" charset="0"/>
              </a:rPr>
              <a:t> </a:t>
            </a:r>
            <a:r>
              <a:rPr lang="en-US" sz="1400">
                <a:latin typeface="Arial" panose="020B0604020202020204" pitchFamily="34" charset="0"/>
                <a:cs typeface="Arial" panose="020B0604020202020204" pitchFamily="34" charset="0"/>
              </a:rPr>
              <a:t>Write function </a:t>
            </a:r>
            <a:r>
              <a:rPr lang="en-US" sz="1400" smtClean="0">
                <a:solidFill>
                  <a:srgbClr val="C00000"/>
                </a:solidFill>
                <a:latin typeface="Bahnschrift Light" panose="020B0502040204020203" pitchFamily="34" charset="0"/>
              </a:rPr>
              <a:t>ChungChiHanhNghe </a:t>
            </a:r>
            <a:r>
              <a:rPr lang="en-US" sz="1400">
                <a:latin typeface="Arial" panose="020B0604020202020204" pitchFamily="34" charset="0"/>
                <a:cs typeface="Arial" panose="020B0604020202020204" pitchFamily="34" charset="0"/>
              </a:rPr>
              <a:t>that accepts </a:t>
            </a:r>
            <a:r>
              <a:rPr lang="en-US" sz="1400" smtClean="0">
                <a:latin typeface="Arial" panose="020B0604020202020204" pitchFamily="34" charset="0"/>
                <a:cs typeface="Arial" panose="020B0604020202020204" pitchFamily="34" charset="0"/>
              </a:rPr>
              <a:t>employee's id number and returns his/her certification. In case of no certification, returns "Nhân viên này chưa có chứng chỉ hành nghề"</a:t>
            </a:r>
            <a:r>
              <a:rPr lang="en-US" sz="1400" i="1" smtClean="0">
                <a:solidFill>
                  <a:schemeClr val="accent5">
                    <a:lumMod val="75000"/>
                  </a:schemeClr>
                </a:solidFill>
                <a:latin typeface="Arial" panose="020B0604020202020204" pitchFamily="34" charset="0"/>
                <a:cs typeface="Arial" panose="020B0604020202020204" pitchFamily="34" charset="0"/>
              </a:rPr>
              <a:t/>
            </a:r>
            <a:br>
              <a:rPr lang="en-US" sz="1400" i="1" smtClean="0">
                <a:solidFill>
                  <a:schemeClr val="accent5">
                    <a:lumMod val="75000"/>
                  </a:schemeClr>
                </a:solidFill>
                <a:latin typeface="Arial" panose="020B0604020202020204" pitchFamily="34" charset="0"/>
                <a:cs typeface="Arial" panose="020B0604020202020204" pitchFamily="34" charset="0"/>
              </a:rPr>
            </a:br>
            <a:r>
              <a:rPr lang="en-US" sz="1400" i="1" smtClean="0">
                <a:solidFill>
                  <a:schemeClr val="accent5">
                    <a:lumMod val="75000"/>
                  </a:schemeClr>
                </a:solidFill>
                <a:latin typeface="Arial" panose="020B0604020202020204" pitchFamily="34" charset="0"/>
                <a:cs typeface="Arial" panose="020B0604020202020204" pitchFamily="34" charset="0"/>
              </a:rPr>
              <a:t>Câu 3: Viết </a:t>
            </a:r>
            <a:r>
              <a:rPr lang="en-US" sz="1400" i="1">
                <a:solidFill>
                  <a:schemeClr val="accent5">
                    <a:lumMod val="75000"/>
                  </a:schemeClr>
                </a:solidFill>
                <a:latin typeface="Arial" panose="020B0604020202020204" pitchFamily="34" charset="0"/>
                <a:cs typeface="Arial" panose="020B0604020202020204" pitchFamily="34" charset="0"/>
              </a:rPr>
              <a:t>hàm ChungChiHanhNghe nhận đầu vào là số id nhân viên và trả ra mã số chứng chỉ hành nghề của nhân viên </a:t>
            </a:r>
            <a:r>
              <a:rPr lang="en-US" sz="1400" i="1" smtClean="0">
                <a:solidFill>
                  <a:schemeClr val="accent5">
                    <a:lumMod val="75000"/>
                  </a:schemeClr>
                </a:solidFill>
                <a:latin typeface="Arial" panose="020B0604020202020204" pitchFamily="34" charset="0"/>
                <a:cs typeface="Arial" panose="020B0604020202020204" pitchFamily="34" charset="0"/>
              </a:rPr>
              <a:t>đó. Trong trường hợp nhân viên này chưa có chứng chỉ hành nghề, trả ra chuỗi "Nhân viên này chưa có chứng chỉ hành nghề"</a:t>
            </a:r>
          </a:p>
          <a:p>
            <a:pPr>
              <a:spcBef>
                <a:spcPts val="600"/>
              </a:spcBef>
              <a:spcAft>
                <a:spcPts val="1200"/>
              </a:spcAft>
            </a:pPr>
            <a:r>
              <a:rPr lang="en-US" sz="1400" b="1">
                <a:latin typeface="Arial" panose="020B0604020202020204" pitchFamily="34" charset="0"/>
                <a:cs typeface="Arial" panose="020B0604020202020204" pitchFamily="34" charset="0"/>
              </a:rPr>
              <a:t>Question 4:</a:t>
            </a:r>
            <a:r>
              <a:rPr lang="en-US" sz="1400">
                <a:latin typeface="Arial" panose="020B0604020202020204" pitchFamily="34" charset="0"/>
                <a:cs typeface="Arial" panose="020B0604020202020204" pitchFamily="34" charset="0"/>
              </a:rPr>
              <a:t> </a:t>
            </a:r>
            <a:r>
              <a:rPr lang="en-US" sz="1400" smtClean="0">
                <a:latin typeface="Arial" panose="020B0604020202020204" pitchFamily="34" charset="0"/>
                <a:cs typeface="Arial" panose="020B0604020202020204" pitchFamily="34" charset="0"/>
              </a:rPr>
              <a:t>Create list </a:t>
            </a:r>
            <a:r>
              <a:rPr lang="en-US" sz="1400" smtClean="0">
                <a:solidFill>
                  <a:srgbClr val="C00000"/>
                </a:solidFill>
                <a:latin typeface="Bahnschrift Light" panose="020B0502040204020203" pitchFamily="34" charset="0"/>
              </a:rPr>
              <a:t>nv_khongcochungchi </a:t>
            </a:r>
            <a:r>
              <a:rPr lang="en-US" sz="1400">
                <a:latin typeface="Arial" panose="020B0604020202020204" pitchFamily="34" charset="0"/>
                <a:cs typeface="Arial" panose="020B0604020202020204" pitchFamily="34" charset="0"/>
              </a:rPr>
              <a:t>containing id </a:t>
            </a:r>
            <a:r>
              <a:rPr lang="en-US" sz="1400" smtClean="0">
                <a:latin typeface="Arial" panose="020B0604020202020204" pitchFamily="34" charset="0"/>
                <a:cs typeface="Arial" panose="020B0604020202020204" pitchFamily="34" charset="0"/>
              </a:rPr>
              <a:t>numbers of all uncertified emmployees</a:t>
            </a:r>
            <a:br>
              <a:rPr lang="en-US" sz="1400" smtClean="0">
                <a:latin typeface="Arial" panose="020B0604020202020204" pitchFamily="34" charset="0"/>
                <a:cs typeface="Arial" panose="020B0604020202020204" pitchFamily="34" charset="0"/>
              </a:rPr>
            </a:br>
            <a:r>
              <a:rPr lang="en-US" sz="1400" i="1">
                <a:solidFill>
                  <a:schemeClr val="accent5">
                    <a:lumMod val="75000"/>
                  </a:schemeClr>
                </a:solidFill>
                <a:latin typeface="Arial" panose="020B0604020202020204" pitchFamily="34" charset="0"/>
                <a:cs typeface="Arial" panose="020B0604020202020204" pitchFamily="34" charset="0"/>
              </a:rPr>
              <a:t>Câu </a:t>
            </a:r>
            <a:r>
              <a:rPr lang="en-US" sz="1400" i="1" smtClean="0">
                <a:solidFill>
                  <a:schemeClr val="accent5">
                    <a:lumMod val="75000"/>
                  </a:schemeClr>
                </a:solidFill>
                <a:latin typeface="Arial" panose="020B0604020202020204" pitchFamily="34" charset="0"/>
                <a:cs typeface="Arial" panose="020B0604020202020204" pitchFamily="34" charset="0"/>
              </a:rPr>
              <a:t>4: Tạo list </a:t>
            </a:r>
            <a:r>
              <a:rPr lang="en-US" sz="1400" i="1">
                <a:solidFill>
                  <a:srgbClr val="C00000"/>
                </a:solidFill>
                <a:latin typeface="Bahnschrift Light" panose="020B0502040204020203" pitchFamily="34" charset="0"/>
              </a:rPr>
              <a:t>nv_khongcochungchi</a:t>
            </a:r>
            <a:r>
              <a:rPr lang="en-US" sz="1400">
                <a:solidFill>
                  <a:srgbClr val="C00000"/>
                </a:solidFill>
                <a:latin typeface="Bahnschrift Light" panose="020B0502040204020203" pitchFamily="34" charset="0"/>
              </a:rPr>
              <a:t> </a:t>
            </a:r>
            <a:r>
              <a:rPr lang="en-US" sz="1400" smtClean="0">
                <a:solidFill>
                  <a:srgbClr val="C00000"/>
                </a:solidFill>
                <a:latin typeface="Bahnschrift Light" panose="020B0502040204020203" pitchFamily="34" charset="0"/>
              </a:rPr>
              <a:t> </a:t>
            </a:r>
            <a:r>
              <a:rPr lang="en-US" sz="1400" i="1" smtClean="0">
                <a:solidFill>
                  <a:schemeClr val="accent5">
                    <a:lumMod val="75000"/>
                  </a:schemeClr>
                </a:solidFill>
                <a:latin typeface="Arial" panose="020B0604020202020204" pitchFamily="34" charset="0"/>
                <a:cs typeface="Arial" panose="020B0604020202020204" pitchFamily="34" charset="0"/>
              </a:rPr>
              <a:t>chứa số id của tất cả nhân viên chưa có chứng chỉ hành nghề</a:t>
            </a:r>
            <a:endParaRPr lang="en-US" sz="1400" b="1" smtClean="0">
              <a:latin typeface="Arial" panose="020B0604020202020204" pitchFamily="34" charset="0"/>
              <a:cs typeface="Arial" panose="020B0604020202020204" pitchFamily="34" charset="0"/>
            </a:endParaRPr>
          </a:p>
          <a:p>
            <a:pPr>
              <a:spcBef>
                <a:spcPts val="600"/>
              </a:spcBef>
              <a:spcAft>
                <a:spcPts val="1200"/>
              </a:spcAft>
            </a:pPr>
            <a:r>
              <a:rPr lang="en-US" sz="1400" b="1" smtClean="0">
                <a:latin typeface="Arial" panose="020B0604020202020204" pitchFamily="34" charset="0"/>
                <a:cs typeface="Arial" panose="020B0604020202020204" pitchFamily="34" charset="0"/>
              </a:rPr>
              <a:t>Question </a:t>
            </a:r>
            <a:r>
              <a:rPr lang="en-US" sz="1400" b="1">
                <a:latin typeface="Arial" panose="020B0604020202020204" pitchFamily="34" charset="0"/>
                <a:cs typeface="Arial" panose="020B0604020202020204" pitchFamily="34" charset="0"/>
              </a:rPr>
              <a:t>5</a:t>
            </a:r>
            <a:r>
              <a:rPr lang="en-US" sz="1400" b="1" smtClean="0">
                <a:latin typeface="Arial" panose="020B0604020202020204" pitchFamily="34" charset="0"/>
                <a:cs typeface="Arial" panose="020B0604020202020204" pitchFamily="34" charset="0"/>
              </a:rPr>
              <a:t>:</a:t>
            </a:r>
            <a:r>
              <a:rPr lang="en-US" sz="1400" smtClean="0">
                <a:latin typeface="Arial" panose="020B0604020202020204" pitchFamily="34" charset="0"/>
                <a:cs typeface="Arial" panose="020B0604020202020204" pitchFamily="34" charset="0"/>
              </a:rPr>
              <a:t> From lists </a:t>
            </a:r>
            <a:r>
              <a:rPr lang="en-US" sz="1400" smtClean="0">
                <a:solidFill>
                  <a:srgbClr val="C00000"/>
                </a:solidFill>
                <a:latin typeface="Bahnschrift Light" panose="020B0502040204020203" pitchFamily="34" charset="0"/>
              </a:rPr>
              <a:t>sohieulenh</a:t>
            </a:r>
            <a:r>
              <a:rPr lang="en-US" sz="1400" smtClean="0">
                <a:latin typeface="Arial" panose="020B0604020202020204" pitchFamily="34" charset="0"/>
                <a:cs typeface="Arial" panose="020B0604020202020204" pitchFamily="34" charset="0"/>
              </a:rPr>
              <a:t>, </a:t>
            </a:r>
            <a:r>
              <a:rPr lang="en-US" sz="1400">
                <a:solidFill>
                  <a:srgbClr val="C00000"/>
                </a:solidFill>
                <a:latin typeface="Bahnschrift Light" panose="020B0502040204020203" pitchFamily="34" charset="0"/>
              </a:rPr>
              <a:t>cchn_nguoithuchien</a:t>
            </a:r>
            <a:r>
              <a:rPr lang="en-US" sz="1400" smtClean="0">
                <a:latin typeface="Arial" panose="020B0604020202020204" pitchFamily="34" charset="0"/>
                <a:cs typeface="Arial" panose="020B0604020202020204" pitchFamily="34" charset="0"/>
              </a:rPr>
              <a:t>, </a:t>
            </a:r>
            <a:r>
              <a:rPr lang="en-US" sz="1400">
                <a:solidFill>
                  <a:srgbClr val="C00000"/>
                </a:solidFill>
                <a:latin typeface="Bahnschrift Light" panose="020B0502040204020203" pitchFamily="34" charset="0"/>
              </a:rPr>
              <a:t>cchn_nguoiduyet</a:t>
            </a:r>
            <a:r>
              <a:rPr lang="en-US" sz="1400" smtClean="0">
                <a:latin typeface="Arial" panose="020B0604020202020204" pitchFamily="34" charset="0"/>
                <a:cs typeface="Arial" panose="020B0604020202020204" pitchFamily="34" charset="0"/>
              </a:rPr>
              <a:t>, create list </a:t>
            </a:r>
            <a:r>
              <a:rPr lang="en-US" sz="1400">
                <a:solidFill>
                  <a:srgbClr val="C00000"/>
                </a:solidFill>
                <a:latin typeface="Bahnschrift Light" panose="020B0502040204020203" pitchFamily="34" charset="0"/>
              </a:rPr>
              <a:t>lenhvipham</a:t>
            </a:r>
            <a:r>
              <a:rPr lang="en-US" sz="1400" smtClean="0">
                <a:latin typeface="Arial" panose="020B0604020202020204" pitchFamily="34" charset="0"/>
                <a:cs typeface="Arial" panose="020B0604020202020204" pitchFamily="34" charset="0"/>
              </a:rPr>
              <a:t> containing order numbers of all violating orders</a:t>
            </a:r>
            <a:r>
              <a:rPr lang="en-US" sz="1400" i="1">
                <a:solidFill>
                  <a:schemeClr val="accent5">
                    <a:lumMod val="75000"/>
                  </a:schemeClr>
                </a:solidFill>
                <a:latin typeface="Arial" panose="020B0604020202020204" pitchFamily="34" charset="0"/>
                <a:cs typeface="Arial" panose="020B0604020202020204" pitchFamily="34" charset="0"/>
              </a:rPr>
              <a:t/>
            </a:r>
            <a:br>
              <a:rPr lang="en-US" sz="1400" i="1">
                <a:solidFill>
                  <a:schemeClr val="accent5">
                    <a:lumMod val="75000"/>
                  </a:schemeClr>
                </a:solidFill>
                <a:latin typeface="Arial" panose="020B0604020202020204" pitchFamily="34" charset="0"/>
                <a:cs typeface="Arial" panose="020B0604020202020204" pitchFamily="34" charset="0"/>
              </a:rPr>
            </a:br>
            <a:r>
              <a:rPr lang="en-US" sz="1400" i="1">
                <a:solidFill>
                  <a:schemeClr val="accent5">
                    <a:lumMod val="75000"/>
                  </a:schemeClr>
                </a:solidFill>
                <a:latin typeface="Arial" panose="020B0604020202020204" pitchFamily="34" charset="0"/>
                <a:cs typeface="Arial" panose="020B0604020202020204" pitchFamily="34" charset="0"/>
              </a:rPr>
              <a:t>Câu 5</a:t>
            </a:r>
            <a:r>
              <a:rPr lang="en-US" sz="1400" i="1" smtClean="0">
                <a:solidFill>
                  <a:schemeClr val="accent5">
                    <a:lumMod val="75000"/>
                  </a:schemeClr>
                </a:solidFill>
                <a:latin typeface="Arial" panose="020B0604020202020204" pitchFamily="34" charset="0"/>
                <a:cs typeface="Arial" panose="020B0604020202020204" pitchFamily="34" charset="0"/>
              </a:rPr>
              <a:t>: </a:t>
            </a:r>
            <a:r>
              <a:rPr lang="en-US" sz="1400" i="1">
                <a:solidFill>
                  <a:schemeClr val="accent5">
                    <a:lumMod val="75000"/>
                  </a:schemeClr>
                </a:solidFill>
                <a:latin typeface="Arial" panose="020B0604020202020204" pitchFamily="34" charset="0"/>
                <a:cs typeface="Arial" panose="020B0604020202020204" pitchFamily="34" charset="0"/>
              </a:rPr>
              <a:t>Từ list </a:t>
            </a:r>
            <a:r>
              <a:rPr lang="en-US" sz="1400" i="1">
                <a:solidFill>
                  <a:srgbClr val="C00000"/>
                </a:solidFill>
                <a:latin typeface="Bahnschrift Light" panose="020B0502040204020203" pitchFamily="34" charset="0"/>
              </a:rPr>
              <a:t>sohieulenh</a:t>
            </a:r>
            <a:r>
              <a:rPr lang="en-US" sz="1400" i="1">
                <a:solidFill>
                  <a:schemeClr val="accent5">
                    <a:lumMod val="75000"/>
                  </a:schemeClr>
                </a:solidFill>
                <a:latin typeface="Arial" panose="020B0604020202020204" pitchFamily="34" charset="0"/>
                <a:cs typeface="Arial" panose="020B0604020202020204" pitchFamily="34" charset="0"/>
              </a:rPr>
              <a:t>, </a:t>
            </a:r>
            <a:r>
              <a:rPr lang="en-US" sz="1400" i="1">
                <a:solidFill>
                  <a:srgbClr val="C00000"/>
                </a:solidFill>
                <a:latin typeface="Bahnschrift Light" panose="020B0502040204020203" pitchFamily="34" charset="0"/>
              </a:rPr>
              <a:t>cchn_nguoithuchien</a:t>
            </a:r>
            <a:r>
              <a:rPr lang="en-US" sz="1400" i="1">
                <a:solidFill>
                  <a:schemeClr val="accent5">
                    <a:lumMod val="75000"/>
                  </a:schemeClr>
                </a:solidFill>
                <a:latin typeface="Arial" panose="020B0604020202020204" pitchFamily="34" charset="0"/>
                <a:cs typeface="Arial" panose="020B0604020202020204" pitchFamily="34" charset="0"/>
              </a:rPr>
              <a:t>, </a:t>
            </a:r>
            <a:r>
              <a:rPr lang="en-US" sz="1400" i="1">
                <a:solidFill>
                  <a:srgbClr val="C00000"/>
                </a:solidFill>
                <a:latin typeface="Bahnschrift Light" panose="020B0502040204020203" pitchFamily="34" charset="0"/>
              </a:rPr>
              <a:t>cchn_nguoiduyet</a:t>
            </a:r>
            <a:r>
              <a:rPr lang="en-US" sz="1400" i="1">
                <a:solidFill>
                  <a:schemeClr val="accent5">
                    <a:lumMod val="75000"/>
                  </a:schemeClr>
                </a:solidFill>
                <a:latin typeface="Arial" panose="020B0604020202020204" pitchFamily="34" charset="0"/>
                <a:cs typeface="Arial" panose="020B0604020202020204" pitchFamily="34" charset="0"/>
              </a:rPr>
              <a:t>, tạo list </a:t>
            </a:r>
            <a:r>
              <a:rPr lang="en-US" sz="1400" i="1">
                <a:solidFill>
                  <a:srgbClr val="C00000"/>
                </a:solidFill>
                <a:latin typeface="Bahnschrift Light" panose="020B0502040204020203" pitchFamily="34" charset="0"/>
              </a:rPr>
              <a:t>lenhvipham</a:t>
            </a:r>
            <a:r>
              <a:rPr lang="en-US" sz="1400" i="1">
                <a:solidFill>
                  <a:schemeClr val="accent5">
                    <a:lumMod val="75000"/>
                  </a:schemeClr>
                </a:solidFill>
                <a:latin typeface="Arial" panose="020B0604020202020204" pitchFamily="34" charset="0"/>
                <a:cs typeface="Arial" panose="020B0604020202020204" pitchFamily="34" charset="0"/>
              </a:rPr>
              <a:t> chứa toàn bộ số hiệu lệnh của các lệnh vi </a:t>
            </a:r>
            <a:r>
              <a:rPr lang="en-US" sz="1400" i="1" smtClean="0">
                <a:solidFill>
                  <a:schemeClr val="accent5">
                    <a:lumMod val="75000"/>
                  </a:schemeClr>
                </a:solidFill>
                <a:latin typeface="Arial" panose="020B0604020202020204" pitchFamily="34" charset="0"/>
                <a:cs typeface="Arial" panose="020B0604020202020204" pitchFamily="34" charset="0"/>
              </a:rPr>
              <a:t>phạm</a:t>
            </a:r>
          </a:p>
        </p:txBody>
      </p:sp>
    </p:spTree>
    <p:extLst>
      <p:ext uri="{BB962C8B-B14F-4D97-AF65-F5344CB8AC3E}">
        <p14:creationId xmlns:p14="http://schemas.microsoft.com/office/powerpoint/2010/main" val="3249403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74</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MingLiU_HKSCS-ExtB</vt:lpstr>
      <vt:lpstr>Arial</vt:lpstr>
      <vt:lpstr>Bahnschrift Light</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55</cp:revision>
  <cp:lastPrinted>2021-05-05T10:11:24Z</cp:lastPrinted>
  <dcterms:created xsi:type="dcterms:W3CDTF">2021-05-04T06:33:53Z</dcterms:created>
  <dcterms:modified xsi:type="dcterms:W3CDTF">2021-05-09T08:56:29Z</dcterms:modified>
</cp:coreProperties>
</file>