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5" r:id="rId4"/>
    <p:sldId id="275" r:id="rId5"/>
    <p:sldId id="276" r:id="rId6"/>
    <p:sldId id="257" r:id="rId7"/>
    <p:sldId id="277" r:id="rId8"/>
    <p:sldId id="270" r:id="rId9"/>
    <p:sldId id="271" r:id="rId10"/>
    <p:sldId id="272" r:id="rId11"/>
    <p:sldId id="273" r:id="rId12"/>
    <p:sldId id="278" r:id="rId13"/>
    <p:sldId id="288" r:id="rId14"/>
    <p:sldId id="260" r:id="rId15"/>
    <p:sldId id="280" r:id="rId16"/>
    <p:sldId id="262" r:id="rId17"/>
    <p:sldId id="281" r:id="rId18"/>
    <p:sldId id="283" r:id="rId19"/>
    <p:sldId id="284" r:id="rId20"/>
    <p:sldId id="285" r:id="rId21"/>
    <p:sldId id="287" r:id="rId22"/>
    <p:sldId id="289" r:id="rId23"/>
    <p:sldId id="290" r:id="rId24"/>
    <p:sldId id="292" r:id="rId25"/>
    <p:sldId id="293" r:id="rId26"/>
    <p:sldId id="294" r:id="rId27"/>
    <p:sldId id="295"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ep Dang Vo" initials="HDV" lastIdx="1" clrIdx="0">
    <p:extLst>
      <p:ext uri="{19B8F6BF-5375-455C-9EA6-DF929625EA0E}">
        <p15:presenceInfo xmlns:p15="http://schemas.microsoft.com/office/powerpoint/2012/main" userId="S-1-5-21-3905682820-2376024629-985164735-337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82C34"/>
    <a:srgbClr val="2E2E2E"/>
    <a:srgbClr val="262626"/>
    <a:srgbClr val="3A3A3A"/>
    <a:srgbClr val="0066CC"/>
    <a:srgbClr val="0099CC"/>
    <a:srgbClr val="336699"/>
    <a:srgbClr val="9933F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5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610599" y="6421086"/>
            <a:ext cx="3438441" cy="365125"/>
          </a:xfrm>
        </p:spPr>
        <p:txBody>
          <a:bodyPr/>
          <a:lstStyle>
            <a:lvl1pPr>
              <a:defRPr/>
            </a:lvl1pPr>
          </a:lstStyle>
          <a:p>
            <a:r>
              <a:rPr lang="en-US" smtClean="0"/>
              <a:t>Prepared by Hiep Dang</a:t>
            </a:r>
            <a:endParaRPr lang="en-US"/>
          </a:p>
        </p:txBody>
      </p:sp>
    </p:spTree>
    <p:extLst>
      <p:ext uri="{BB962C8B-B14F-4D97-AF65-F5344CB8AC3E}">
        <p14:creationId xmlns:p14="http://schemas.microsoft.com/office/powerpoint/2010/main" val="244655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8F779-2669-4091-A9E1-5C164A3B942B}" type="datetimeFigureOut">
              <a:rPr lang="en-US" smtClean="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231684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8F779-2669-4091-A9E1-5C164A3B942B}" type="datetimeFigureOut">
              <a:rPr lang="en-US" smtClean="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77569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26783" y="6429178"/>
            <a:ext cx="3478901" cy="365125"/>
          </a:xfrm>
        </p:spPr>
        <p:txBody>
          <a:bodyPr/>
          <a:lstStyle/>
          <a:p>
            <a:r>
              <a:rPr lang="en-US" smtClean="0"/>
              <a:t>Prepared by Hiep Dang</a:t>
            </a:r>
          </a:p>
        </p:txBody>
      </p:sp>
    </p:spTree>
    <p:extLst>
      <p:ext uri="{BB962C8B-B14F-4D97-AF65-F5344CB8AC3E}">
        <p14:creationId xmlns:p14="http://schemas.microsoft.com/office/powerpoint/2010/main" val="1618129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8F779-2669-4091-A9E1-5C164A3B942B}" type="datetimeFigureOut">
              <a:rPr lang="en-US" smtClean="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10532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8F779-2669-4091-A9E1-5C164A3B942B}" type="datetimeFigureOut">
              <a:rPr lang="en-US" smtClean="0"/>
              <a:t>05/04/2021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43871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8F779-2669-4091-A9E1-5C164A3B942B}" type="datetimeFigureOut">
              <a:rPr lang="en-US" smtClean="0"/>
              <a:t>05/04/2021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4193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68F779-2669-4091-A9E1-5C164A3B942B}" type="datetimeFigureOut">
              <a:rPr lang="en-US" smtClean="0"/>
              <a:t>05/04/2021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154612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8F779-2669-4091-A9E1-5C164A3B942B}" type="datetimeFigureOut">
              <a:rPr lang="en-US" smtClean="0"/>
              <a:t>05/04/2021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81262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F779-2669-4091-A9E1-5C164A3B942B}" type="datetimeFigureOut">
              <a:rPr lang="en-US" smtClean="0"/>
              <a:t>05/04/2021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68346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F779-2669-4091-A9E1-5C164A3B942B}" type="datetimeFigureOut">
              <a:rPr lang="en-US" smtClean="0"/>
              <a:t>05/04/2021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165321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8F779-2669-4091-A9E1-5C164A3B942B}" type="datetimeFigureOut">
              <a:rPr lang="en-US" smtClean="0"/>
              <a:t>05/04/2021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FA464-0E9F-4009-BB5F-0966B7C76699}" type="slidenum">
              <a:rPr lang="en-US" smtClean="0"/>
              <a:t>‹#›</a:t>
            </a:fld>
            <a:endParaRPr lang="en-US"/>
          </a:p>
        </p:txBody>
      </p:sp>
    </p:spTree>
    <p:extLst>
      <p:ext uri="{BB962C8B-B14F-4D97-AF65-F5344CB8AC3E}">
        <p14:creationId xmlns:p14="http://schemas.microsoft.com/office/powerpoint/2010/main" val="24504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3.jpeg"/><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3971" y="2069744"/>
            <a:ext cx="5128328" cy="1569660"/>
          </a:xfrm>
          <a:prstGeom prst="rect">
            <a:avLst/>
          </a:prstGeom>
          <a:noFill/>
        </p:spPr>
        <p:txBody>
          <a:bodyPr wrap="none" rtlCol="0">
            <a:spAutoFit/>
          </a:bodyPr>
          <a:lstStyle/>
          <a:p>
            <a:pPr algn="ctr"/>
            <a:r>
              <a:rPr lang="en-US" sz="4800" smtClean="0">
                <a:solidFill>
                  <a:schemeClr val="bg1"/>
                </a:solidFill>
                <a:latin typeface="Times New Roman" panose="02020603050405020304" pitchFamily="18" charset="0"/>
                <a:cs typeface="Times New Roman" panose="02020603050405020304" pitchFamily="18" charset="0"/>
              </a:rPr>
              <a:t>Week 1</a:t>
            </a:r>
          </a:p>
          <a:p>
            <a:pPr algn="ctr"/>
            <a:r>
              <a:rPr lang="en-US" sz="4800" smtClean="0">
                <a:solidFill>
                  <a:schemeClr val="bg1"/>
                </a:solidFill>
                <a:latin typeface="Times New Roman" panose="02020603050405020304" pitchFamily="18" charset="0"/>
                <a:cs typeface="Times New Roman" panose="02020603050405020304" pitchFamily="18" charset="0"/>
              </a:rPr>
              <a:t>Python Introduction</a:t>
            </a:r>
            <a:endParaRPr lang="en-US" sz="4800">
              <a:solidFill>
                <a:schemeClr val="bg1"/>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8"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716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056" y="5054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Thử các dòng lệnh sau</a:t>
            </a:r>
          </a:p>
        </p:txBody>
      </p:sp>
      <p:sp>
        <p:nvSpPr>
          <p:cNvPr id="7" name="Rectangle 6"/>
          <p:cNvSpPr/>
          <p:nvPr/>
        </p:nvSpPr>
        <p:spPr>
          <a:xfrm>
            <a:off x="379056" y="1149419"/>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a:t>
            </a:r>
            <a:r>
              <a:rPr lang="en-US" smtClean="0">
                <a:latin typeface="Arial Narrow" panose="020B0606020202030204" pitchFamily="34" charset="0"/>
              </a:rPr>
              <a:t>7</a:t>
            </a:r>
            <a:endParaRPr lang="en-US">
              <a:latin typeface="Arial Narrow" panose="020B0606020202030204" pitchFamily="34" charset="0"/>
            </a:endParaRPr>
          </a:p>
          <a:p>
            <a:r>
              <a:rPr lang="en-US">
                <a:latin typeface="Arial Narrow" panose="020B0606020202030204" pitchFamily="34" charset="0"/>
              </a:rPr>
              <a:t>&gt;&gt;&gt; y = </a:t>
            </a:r>
            <a:r>
              <a:rPr lang="en-US" smtClean="0">
                <a:latin typeface="Arial Narrow" panose="020B0606020202030204" pitchFamily="34" charset="0"/>
              </a:rPr>
              <a:t>3</a:t>
            </a:r>
            <a:endParaRPr lang="en-US">
              <a:latin typeface="Arial Narrow" panose="020B0606020202030204" pitchFamily="34" charset="0"/>
            </a:endParaRPr>
          </a:p>
        </p:txBody>
      </p:sp>
      <p:sp>
        <p:nvSpPr>
          <p:cNvPr id="10" name="Rectangle 9"/>
          <p:cNvSpPr/>
          <p:nvPr/>
        </p:nvSpPr>
        <p:spPr>
          <a:xfrm>
            <a:off x="379056" y="21437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Đoán kết quả của:</a:t>
            </a:r>
          </a:p>
        </p:txBody>
      </p:sp>
      <p:sp>
        <p:nvSpPr>
          <p:cNvPr id="11" name="Rectangle 10"/>
          <p:cNvSpPr/>
          <p:nvPr/>
        </p:nvSpPr>
        <p:spPr>
          <a:xfrm>
            <a:off x="379056" y="2772367"/>
            <a:ext cx="6224714" cy="1266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a:t>
            </a:r>
            <a:r>
              <a:rPr lang="en-US" smtClean="0">
                <a:latin typeface="Arial Narrow" panose="020B0606020202030204" pitchFamily="34" charset="0"/>
              </a:rPr>
              <a:t>* y</a:t>
            </a:r>
          </a:p>
          <a:p>
            <a:r>
              <a:rPr lang="en-US">
                <a:latin typeface="Arial Narrow" panose="020B0606020202030204" pitchFamily="34" charset="0"/>
              </a:rPr>
              <a:t>&gt;&gt;&gt; </a:t>
            </a:r>
            <a:r>
              <a:rPr lang="en-US" smtClean="0">
                <a:latin typeface="Arial Narrow" panose="020B0606020202030204" pitchFamily="34" charset="0"/>
              </a:rPr>
              <a:t>type(x * y)</a:t>
            </a:r>
          </a:p>
          <a:p>
            <a:r>
              <a:rPr lang="en-US">
                <a:latin typeface="Arial Narrow" panose="020B0606020202030204" pitchFamily="34" charset="0"/>
              </a:rPr>
              <a:t>&gt;&gt;&gt; x </a:t>
            </a:r>
            <a:r>
              <a:rPr lang="en-US" smtClean="0">
                <a:latin typeface="Arial Narrow" panose="020B0606020202030204" pitchFamily="34" charset="0"/>
              </a:rPr>
              <a:t>/ </a:t>
            </a:r>
            <a:r>
              <a:rPr lang="en-US">
                <a:latin typeface="Arial Narrow" panose="020B0606020202030204" pitchFamily="34" charset="0"/>
              </a:rPr>
              <a:t>y</a:t>
            </a:r>
          </a:p>
          <a:p>
            <a:r>
              <a:rPr lang="en-US">
                <a:latin typeface="Arial Narrow" panose="020B0606020202030204" pitchFamily="34" charset="0"/>
              </a:rPr>
              <a:t>&gt;&gt;&gt; </a:t>
            </a:r>
            <a:r>
              <a:rPr lang="en-US" smtClean="0">
                <a:latin typeface="Arial Narrow" panose="020B0606020202030204" pitchFamily="34" charset="0"/>
              </a:rPr>
              <a:t>type(x / y)</a:t>
            </a:r>
            <a:endParaRPr lang="en-US">
              <a:latin typeface="Arial Narrow" panose="020B0606020202030204" pitchFamily="34" charset="0"/>
            </a:endParaRPr>
          </a:p>
        </p:txBody>
      </p:sp>
    </p:spTree>
    <p:extLst>
      <p:ext uri="{BB962C8B-B14F-4D97-AF65-F5344CB8AC3E}">
        <p14:creationId xmlns:p14="http://schemas.microsoft.com/office/powerpoint/2010/main" val="3251322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056" y="5054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r>
              <a:rPr lang="en-US" sz="2400" smtClean="0">
                <a:solidFill>
                  <a:schemeClr val="bg1"/>
                </a:solidFill>
                <a:latin typeface="Times New Roman" panose="02020603050405020304" pitchFamily="18" charset="0"/>
                <a:cs typeface="Times New Roman" panose="02020603050405020304" pitchFamily="18" charset="0"/>
              </a:rPr>
              <a:t>Thử các dòng lệnh sau</a:t>
            </a:r>
          </a:p>
        </p:txBody>
      </p:sp>
      <p:sp>
        <p:nvSpPr>
          <p:cNvPr id="7" name="Rectangle 6"/>
          <p:cNvSpPr/>
          <p:nvPr/>
        </p:nvSpPr>
        <p:spPr>
          <a:xfrm>
            <a:off x="379056" y="1149419"/>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a:t>
            </a:r>
            <a:r>
              <a:rPr lang="en-US" smtClean="0">
                <a:latin typeface="Arial Narrow" panose="020B0606020202030204" pitchFamily="34" charset="0"/>
              </a:rPr>
              <a:t>10</a:t>
            </a:r>
            <a:endParaRPr lang="en-US">
              <a:latin typeface="Arial Narrow" panose="020B0606020202030204" pitchFamily="34" charset="0"/>
            </a:endParaRPr>
          </a:p>
          <a:p>
            <a:r>
              <a:rPr lang="en-US">
                <a:latin typeface="Arial Narrow" panose="020B0606020202030204" pitchFamily="34" charset="0"/>
              </a:rPr>
              <a:t>&gt;&gt;&gt; y = </a:t>
            </a:r>
            <a:r>
              <a:rPr lang="en-US" smtClean="0">
                <a:latin typeface="Arial Narrow" panose="020B0606020202030204" pitchFamily="34" charset="0"/>
              </a:rPr>
              <a:t>5</a:t>
            </a:r>
            <a:endParaRPr lang="en-US">
              <a:latin typeface="Arial Narrow" panose="020B0606020202030204" pitchFamily="34" charset="0"/>
            </a:endParaRPr>
          </a:p>
        </p:txBody>
      </p:sp>
      <p:sp>
        <p:nvSpPr>
          <p:cNvPr id="10" name="Rectangle 9"/>
          <p:cNvSpPr/>
          <p:nvPr/>
        </p:nvSpPr>
        <p:spPr>
          <a:xfrm>
            <a:off x="379056" y="21437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Đoán kết quả của:</a:t>
            </a:r>
          </a:p>
        </p:txBody>
      </p:sp>
      <p:sp>
        <p:nvSpPr>
          <p:cNvPr id="11" name="Rectangle 10"/>
          <p:cNvSpPr/>
          <p:nvPr/>
        </p:nvSpPr>
        <p:spPr>
          <a:xfrm>
            <a:off x="379056" y="2772367"/>
            <a:ext cx="6224714" cy="6947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a:t>
            </a:r>
            <a:r>
              <a:rPr lang="en-US" smtClean="0">
                <a:latin typeface="Arial Narrow" panose="020B0606020202030204" pitchFamily="34" charset="0"/>
              </a:rPr>
              <a:t>/ y</a:t>
            </a:r>
          </a:p>
          <a:p>
            <a:r>
              <a:rPr lang="en-US">
                <a:latin typeface="Arial Narrow" panose="020B0606020202030204" pitchFamily="34" charset="0"/>
              </a:rPr>
              <a:t>&gt;&gt;&gt; </a:t>
            </a:r>
            <a:r>
              <a:rPr lang="en-US" smtClean="0">
                <a:latin typeface="Arial Narrow" panose="020B0606020202030204" pitchFamily="34" charset="0"/>
              </a:rPr>
              <a:t>type(x / y)</a:t>
            </a:r>
          </a:p>
        </p:txBody>
      </p:sp>
    </p:spTree>
    <p:extLst>
      <p:ext uri="{BB962C8B-B14F-4D97-AF65-F5344CB8AC3E}">
        <p14:creationId xmlns:p14="http://schemas.microsoft.com/office/powerpoint/2010/main" val="228835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 Các operator trên integer và float:</a:t>
            </a:r>
            <a:endParaRPr lang="en-US" sz="3200" b="1">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37454612"/>
              </p:ext>
            </p:extLst>
          </p:nvPr>
        </p:nvGraphicFramePr>
        <p:xfrm>
          <a:off x="1384883" y="1536871"/>
          <a:ext cx="9528628" cy="4108408"/>
        </p:xfrm>
        <a:graphic>
          <a:graphicData uri="http://schemas.openxmlformats.org/drawingml/2006/table">
            <a:tbl>
              <a:tblPr firstRow="1" bandRow="1">
                <a:tableStyleId>{7DF18680-E054-41AD-8BC1-D1AEF772440D}</a:tableStyleId>
              </a:tblPr>
              <a:tblGrid>
                <a:gridCol w="4764314"/>
                <a:gridCol w="4764314"/>
              </a:tblGrid>
              <a:tr h="400008">
                <a:tc>
                  <a:txBody>
                    <a:bodyPr/>
                    <a:lstStyle/>
                    <a:p>
                      <a:pPr algn="ctr"/>
                      <a:r>
                        <a:rPr lang="en-US" smtClean="0">
                          <a:latin typeface="Arial Narrow" panose="020B0606020202030204" pitchFamily="34" charset="0"/>
                        </a:rPr>
                        <a:t>Operator</a:t>
                      </a:r>
                      <a:endParaRPr lang="en-US">
                        <a:latin typeface="Arial Narrow" panose="020B0606020202030204" pitchFamily="34" charset="0"/>
                      </a:endParaRPr>
                    </a:p>
                  </a:txBody>
                  <a:tcPr anchor="ctr"/>
                </a:tc>
                <a:tc>
                  <a:txBody>
                    <a:bodyPr/>
                    <a:lstStyle/>
                    <a:p>
                      <a:pPr algn="ctr"/>
                      <a:r>
                        <a:rPr lang="en-US" smtClean="0">
                          <a:latin typeface="Arial Narrow" panose="020B0606020202030204" pitchFamily="34" charset="0"/>
                        </a:rPr>
                        <a:t>Công</a:t>
                      </a:r>
                      <a:r>
                        <a:rPr lang="en-US" baseline="0" smtClean="0">
                          <a:latin typeface="Arial Narrow" panose="020B0606020202030204" pitchFamily="34" charset="0"/>
                        </a:rPr>
                        <a:t> dụng</a:t>
                      </a:r>
                      <a:endParaRPr lang="en-US">
                        <a:latin typeface="Arial Narrow" panose="020B0606020202030204" pitchFamily="34" charset="0"/>
                      </a:endParaRPr>
                    </a:p>
                  </a:txBody>
                  <a:tcPr anchor="ct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cộng</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trừ</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nhân</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chia</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chia lấy phần nguyên (floor division)</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chia lấy phần dư (remainder)</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lấy mũ</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so sánh bằng</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so sánh khác</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&gt;=,</a:t>
                      </a:r>
                      <a:r>
                        <a:rPr lang="en-US" baseline="0" smtClean="0">
                          <a:latin typeface="Arial Narrow" panose="020B0606020202030204" pitchFamily="34" charset="0"/>
                        </a:rPr>
                        <a:t> &gt;, &lt;=, &lt;</a:t>
                      </a:r>
                      <a:endParaRPr lang="en-US">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latin typeface="Arial Narrow" panose="020B0606020202030204" pitchFamily="34" charset="0"/>
                        </a:rPr>
                        <a:t>Các</a:t>
                      </a:r>
                      <a:r>
                        <a:rPr lang="en-US" baseline="0" smtClean="0">
                          <a:latin typeface="Arial Narrow" panose="020B0606020202030204" pitchFamily="34" charset="0"/>
                        </a:rPr>
                        <a:t> phép so sánh khác</a:t>
                      </a:r>
                      <a:endParaRPr lang="en-US" smtClean="0">
                        <a:latin typeface="Arial Narrow" panose="020B0606020202030204" pitchFamily="34" charset="0"/>
                      </a:endParaRPr>
                    </a:p>
                  </a:txBody>
                  <a:tcPr/>
                </a:tc>
              </a:tr>
            </a:tbl>
          </a:graphicData>
        </a:graphic>
      </p:graphicFrame>
    </p:spTree>
    <p:extLst>
      <p:ext uri="{BB962C8B-B14F-4D97-AF65-F5344CB8AC3E}">
        <p14:creationId xmlns:p14="http://schemas.microsoft.com/office/powerpoint/2010/main" val="2677946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6504" y="600665"/>
            <a:ext cx="10713606" cy="485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smtClean="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546504" y="1286361"/>
            <a:ext cx="4821181" cy="18283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3 = 2</a:t>
            </a:r>
            <a:endParaRPr lang="en-US">
              <a:latin typeface="Arial Narrow" panose="020B0606020202030204" pitchFamily="34" charset="0"/>
            </a:endParaRPr>
          </a:p>
        </p:txBody>
      </p:sp>
      <p:sp>
        <p:nvSpPr>
          <p:cNvPr id="6" name="Rectangle 5"/>
          <p:cNvSpPr/>
          <p:nvPr/>
        </p:nvSpPr>
        <p:spPr>
          <a:xfrm>
            <a:off x="546504" y="3541481"/>
            <a:ext cx="10713606" cy="485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smtClean="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46504" y="4229586"/>
            <a:ext cx="4821181" cy="18283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a:t>
            </a:r>
            <a:r>
              <a:rPr lang="en-US">
                <a:latin typeface="Arial Narrow" panose="020B0606020202030204" pitchFamily="34" charset="0"/>
              </a:rPr>
              <a:t>type(9)</a:t>
            </a:r>
          </a:p>
          <a:p>
            <a:r>
              <a:rPr lang="en-US">
                <a:latin typeface="Arial Narrow" panose="020B0606020202030204" pitchFamily="34" charset="0"/>
              </a:rPr>
              <a:t>&gt;&gt;&gt; </a:t>
            </a:r>
            <a:r>
              <a:rPr lang="en-US" smtClean="0">
                <a:latin typeface="Arial Narrow" panose="020B0606020202030204" pitchFamily="34" charset="0"/>
              </a:rPr>
              <a:t>type(9.0)</a:t>
            </a:r>
          </a:p>
          <a:p>
            <a:r>
              <a:rPr lang="en-US" smtClean="0">
                <a:latin typeface="Arial Narrow" panose="020B0606020202030204" pitchFamily="34" charset="0"/>
              </a:rPr>
              <a:t>&gt;&gt;&gt; 9 == 9.0</a:t>
            </a:r>
            <a:endParaRPr lang="en-US">
              <a:latin typeface="Arial Narrow" panose="020B0606020202030204" pitchFamily="34" charset="0"/>
            </a:endParaRPr>
          </a:p>
          <a:p>
            <a:endParaRPr lang="en-US">
              <a:latin typeface="Arial Narrow" panose="020B0606020202030204" pitchFamily="34" charset="0"/>
            </a:endParaRPr>
          </a:p>
        </p:txBody>
      </p:sp>
    </p:spTree>
    <p:extLst>
      <p:ext uri="{BB962C8B-B14F-4D97-AF65-F5344CB8AC3E}">
        <p14:creationId xmlns:p14="http://schemas.microsoft.com/office/powerpoint/2010/main" val="3223095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7"/>
              <p:cNvSpPr/>
              <p:nvPr/>
            </p:nvSpPr>
            <p:spPr>
              <a:xfrm>
                <a:off x="546504" y="600665"/>
                <a:ext cx="10713606" cy="3295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p>
              <a:p>
                <a:r>
                  <a:rPr lang="en-US" sz="2400" smtClean="0">
                    <a:solidFill>
                      <a:schemeClr val="bg1"/>
                    </a:solidFill>
                    <a:latin typeface="Times New Roman" panose="02020603050405020304" pitchFamily="18" charset="0"/>
                    <a:cs typeface="Times New Roman" panose="02020603050405020304" pitchFamily="18" charset="0"/>
                  </a:rPr>
                  <a:t>Tính</a:t>
                </a:r>
              </a:p>
              <a:p>
                <a:endParaRPr lang="en-US" smtClean="0">
                  <a:solidFill>
                    <a:schemeClr val="bg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f>
                        <m:fPr>
                          <m:ctrlPr>
                            <a:rPr lang="en-US" i="1" smtClean="0">
                              <a:solidFill>
                                <a:schemeClr val="bg1"/>
                              </a:solidFill>
                              <a:latin typeface="Cambria Math" panose="02040503050406030204" pitchFamily="18" charset="0"/>
                              <a:cs typeface="Times New Roman" panose="02020603050405020304" pitchFamily="18" charset="0"/>
                            </a:rPr>
                          </m:ctrlPr>
                        </m:fPr>
                        <m:num>
                          <m:rad>
                            <m:radPr>
                              <m:degHide m:val="on"/>
                              <m:ctrlPr>
                                <a:rPr lang="en-US" i="1" smtClean="0">
                                  <a:solidFill>
                                    <a:schemeClr val="bg1"/>
                                  </a:solidFill>
                                  <a:latin typeface="Cambria Math" panose="02040503050406030204" pitchFamily="18" charset="0"/>
                                  <a:cs typeface="Times New Roman" panose="02020603050405020304" pitchFamily="18" charset="0"/>
                                </a:rPr>
                              </m:ctrlPr>
                            </m:radPr>
                            <m:deg/>
                            <m:e>
                              <m:r>
                                <a:rPr lang="en-US" b="0" i="1" smtClean="0">
                                  <a:solidFill>
                                    <a:schemeClr val="bg1"/>
                                  </a:solidFill>
                                  <a:latin typeface="Cambria Math" panose="02040503050406030204" pitchFamily="18" charset="0"/>
                                  <a:cs typeface="Times New Roman" panose="02020603050405020304" pitchFamily="18" charset="0"/>
                                </a:rPr>
                                <m:t>13+4</m:t>
                              </m:r>
                              <m:rad>
                                <m:radPr>
                                  <m:ctrlPr>
                                    <a:rPr lang="en-US" b="0" i="1" smtClean="0">
                                      <a:solidFill>
                                        <a:schemeClr val="bg1"/>
                                      </a:solidFill>
                                      <a:latin typeface="Cambria Math" panose="02040503050406030204" pitchFamily="18" charset="0"/>
                                      <a:cs typeface="Times New Roman" panose="02020603050405020304" pitchFamily="18" charset="0"/>
                                    </a:rPr>
                                  </m:ctrlPr>
                                </m:radPr>
                                <m:deg>
                                  <m:r>
                                    <m:rPr>
                                      <m:brk m:alnAt="7"/>
                                    </m:rPr>
                                    <a:rPr lang="en-US" b="0" i="1" smtClean="0">
                                      <a:solidFill>
                                        <a:schemeClr val="bg1"/>
                                      </a:solidFill>
                                      <a:latin typeface="Cambria Math" panose="02040503050406030204" pitchFamily="18" charset="0"/>
                                      <a:cs typeface="Times New Roman" panose="02020603050405020304" pitchFamily="18" charset="0"/>
                                    </a:rPr>
                                    <m:t>3</m:t>
                                  </m:r>
                                </m:deg>
                                <m:e>
                                  <m:r>
                                    <a:rPr lang="en-US" b="0" i="1" smtClean="0">
                                      <a:solidFill>
                                        <a:schemeClr val="bg1"/>
                                      </a:solidFill>
                                      <a:latin typeface="Cambria Math" panose="02040503050406030204" pitchFamily="18" charset="0"/>
                                      <a:cs typeface="Times New Roman" panose="02020603050405020304" pitchFamily="18" charset="0"/>
                                    </a:rPr>
                                    <m:t>27</m:t>
                                  </m:r>
                                </m:e>
                              </m:rad>
                            </m:e>
                          </m:rad>
                        </m:num>
                        <m:den>
                          <m:sSup>
                            <m:sSupPr>
                              <m:ctrlPr>
                                <a:rPr lang="en-US" i="1" smtClean="0">
                                  <a:solidFill>
                                    <a:schemeClr val="bg1"/>
                                  </a:solidFill>
                                  <a:latin typeface="Cambria Math" panose="02040503050406030204" pitchFamily="18" charset="0"/>
                                  <a:cs typeface="Times New Roman" panose="02020603050405020304" pitchFamily="18" charset="0"/>
                                </a:rPr>
                              </m:ctrlPr>
                            </m:sSupPr>
                            <m:e>
                              <m:d>
                                <m:dPr>
                                  <m:ctrlPr>
                                    <a:rPr lang="en-US" b="0" i="1" smtClean="0">
                                      <a:solidFill>
                                        <a:schemeClr val="bg1"/>
                                      </a:solidFill>
                                      <a:latin typeface="Cambria Math" panose="02040503050406030204" pitchFamily="18" charset="0"/>
                                      <a:cs typeface="Times New Roman" panose="02020603050405020304" pitchFamily="18" charset="0"/>
                                    </a:rPr>
                                  </m:ctrlPr>
                                </m:dPr>
                                <m:e>
                                  <m:r>
                                    <a:rPr lang="en-US" b="0" i="1" smtClean="0">
                                      <a:solidFill>
                                        <a:schemeClr val="bg1"/>
                                      </a:solidFill>
                                      <a:latin typeface="Cambria Math" panose="02040503050406030204" pitchFamily="18" charset="0"/>
                                      <a:cs typeface="Times New Roman" panose="02020603050405020304" pitchFamily="18" charset="0"/>
                                    </a:rPr>
                                    <m:t>5</m:t>
                                  </m:r>
                                  <m:r>
                                    <a:rPr lang="en-US"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×2</m:t>
                                  </m:r>
                                </m:e>
                              </m:d>
                            </m:e>
                            <m:sup>
                              <m:r>
                                <a:rPr lang="en-US" b="0" i="1" smtClean="0">
                                  <a:solidFill>
                                    <a:schemeClr val="bg1"/>
                                  </a:solidFill>
                                  <a:latin typeface="Cambria Math" panose="02040503050406030204" pitchFamily="18" charset="0"/>
                                  <a:cs typeface="Times New Roman" panose="02020603050405020304" pitchFamily="18" charset="0"/>
                                </a:rPr>
                                <m:t>2</m:t>
                              </m:r>
                            </m:sup>
                          </m:sSup>
                        </m:den>
                      </m:f>
                    </m:oMath>
                  </m:oMathPara>
                </a14:m>
                <a:endParaRPr lang="en-US" smtClean="0">
                  <a:solidFill>
                    <a:schemeClr val="bg1"/>
                  </a:solidFill>
                  <a:latin typeface="Times New Roman" panose="02020603050405020304" pitchFamily="18" charset="0"/>
                  <a:cs typeface="Times New Roman" panose="02020603050405020304" pitchFamily="18" charset="0"/>
                </a:endParaRPr>
              </a:p>
              <a:p>
                <a:endParaRPr lang="en-US" smtClean="0">
                  <a:solidFill>
                    <a:schemeClr val="bg1"/>
                  </a:solidFill>
                  <a:latin typeface="Times New Roman" panose="02020603050405020304" pitchFamily="18" charset="0"/>
                  <a:cs typeface="Times New Roman" panose="02020603050405020304" pitchFamily="18" charset="0"/>
                </a:endParaRPr>
              </a:p>
              <a:p>
                <a:r>
                  <a:rPr lang="en-US" smtClean="0">
                    <a:solidFill>
                      <a:schemeClr val="bg1"/>
                    </a:solidFill>
                    <a:latin typeface="Times New Roman" panose="02020603050405020304" pitchFamily="18" charset="0"/>
                    <a:cs typeface="Times New Roman" panose="02020603050405020304" pitchFamily="18" charset="0"/>
                  </a:rPr>
                  <a:t>So sánh kết quả trên với 0.025, 0.05, 0.1</a:t>
                </a:r>
              </a:p>
              <a:p>
                <a:endParaRPr lang="en-US" smtClean="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4: </a:t>
                </a:r>
                <a:r>
                  <a:rPr lang="en-US" sz="2400" smtClean="0">
                    <a:solidFill>
                      <a:schemeClr val="bg1"/>
                    </a:solidFill>
                    <a:latin typeface="Times New Roman" panose="02020603050405020304" pitchFamily="18" charset="0"/>
                    <a:cs typeface="Times New Roman" panose="02020603050405020304" pitchFamily="18" charset="0"/>
                  </a:rPr>
                  <a:t>5546440590 chia 678962 bằng mấy dư mấy?</a:t>
                </a:r>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546504" y="600665"/>
                <a:ext cx="10713606" cy="3295059"/>
              </a:xfrm>
              <a:prstGeom prst="rect">
                <a:avLst/>
              </a:prstGeom>
              <a:blipFill rotWithShape="0">
                <a:blip r:embed="rId2"/>
                <a:stretch>
                  <a:fillRect l="-911" t="-1481" b="-240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71556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156" y="2355494"/>
            <a:ext cx="1697901"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3: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string</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77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1844" y="223435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'Hello World'</a:t>
            </a:r>
          </a:p>
          <a:p>
            <a:r>
              <a:rPr lang="en-US">
                <a:latin typeface="Arial Narrow" panose="020B0606020202030204" pitchFamily="34" charset="0"/>
              </a:rPr>
              <a:t>&gt;&gt;&gt; type(x)</a:t>
            </a:r>
          </a:p>
          <a:p>
            <a:r>
              <a:rPr lang="en-US">
                <a:latin typeface="Arial Narrow" panose="020B0606020202030204" pitchFamily="34" charset="0"/>
              </a:rPr>
              <a:t>&lt;class 'str'&gt;</a:t>
            </a:r>
          </a:p>
        </p:txBody>
      </p:sp>
      <p:sp>
        <p:nvSpPr>
          <p:cNvPr id="10" name="TextBox 9"/>
          <p:cNvSpPr txBox="1"/>
          <p:nvPr/>
        </p:nvSpPr>
        <p:spPr>
          <a:xfrm>
            <a:off x="331844" y="1240496"/>
            <a:ext cx="10928266" cy="369332"/>
          </a:xfrm>
          <a:prstGeom prst="rect">
            <a:avLst/>
          </a:prstGeom>
          <a:noFill/>
        </p:spPr>
        <p:txBody>
          <a:bodyPr wrap="square" rtlCol="0">
            <a:spAutoFit/>
          </a:bodyPr>
          <a:lstStyle/>
          <a:p>
            <a:r>
              <a:rPr lang="en-US" smtClean="0">
                <a:solidFill>
                  <a:schemeClr val="accent4"/>
                </a:solidFill>
              </a:rPr>
              <a:t>String</a:t>
            </a:r>
            <a:r>
              <a:rPr lang="en-US" smtClean="0">
                <a:solidFill>
                  <a:schemeClr val="bg1"/>
                </a:solidFill>
              </a:rPr>
              <a:t> là một chuỗi ký tự bất kỳ nằm giữa hai đấu ngoặc đơn (‘…’) hoặc kép (“…”)</a:t>
            </a:r>
            <a:endParaRPr lang="en-US">
              <a:solidFill>
                <a:schemeClr val="bg1"/>
              </a:solidFill>
            </a:endParaRP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Định nghĩa:</a:t>
            </a: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46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761" y="208576"/>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a:t>
            </a:r>
            <a:r>
              <a:rPr lang="en-US" sz="3200" b="1">
                <a:solidFill>
                  <a:schemeClr val="bg1"/>
                </a:solidFill>
                <a:latin typeface="Times New Roman" panose="02020603050405020304" pitchFamily="18" charset="0"/>
                <a:cs typeface="Times New Roman" panose="02020603050405020304" pitchFamily="18" charset="0"/>
              </a:rPr>
              <a:t>. Các operator </a:t>
            </a:r>
            <a:r>
              <a:rPr lang="en-US" sz="3200" b="1" smtClean="0">
                <a:solidFill>
                  <a:schemeClr val="bg1"/>
                </a:solidFill>
                <a:latin typeface="Times New Roman" panose="02020603050405020304" pitchFamily="18" charset="0"/>
                <a:cs typeface="Times New Roman" panose="02020603050405020304" pitchFamily="18" charset="0"/>
              </a:rPr>
              <a:t>trên string</a:t>
            </a:r>
            <a:endParaRPr lang="en-US" sz="3200" b="1">
              <a:solidFill>
                <a:schemeClr val="bg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27516942"/>
              </p:ext>
            </p:extLst>
          </p:nvPr>
        </p:nvGraphicFramePr>
        <p:xfrm>
          <a:off x="1110218" y="1441153"/>
          <a:ext cx="10149892" cy="3737568"/>
        </p:xfrm>
        <a:graphic>
          <a:graphicData uri="http://schemas.openxmlformats.org/drawingml/2006/table">
            <a:tbl>
              <a:tblPr firstRow="1" bandRow="1">
                <a:tableStyleId>{7DF18680-E054-41AD-8BC1-D1AEF772440D}</a:tableStyleId>
              </a:tblPr>
              <a:tblGrid>
                <a:gridCol w="5074946"/>
                <a:gridCol w="5074946"/>
              </a:tblGrid>
              <a:tr h="400008">
                <a:tc>
                  <a:txBody>
                    <a:bodyPr/>
                    <a:lstStyle/>
                    <a:p>
                      <a:pPr algn="ctr"/>
                      <a:r>
                        <a:rPr lang="en-US" smtClean="0">
                          <a:latin typeface="Arial Narrow" panose="020B0606020202030204" pitchFamily="34" charset="0"/>
                        </a:rPr>
                        <a:t>Operator</a:t>
                      </a:r>
                      <a:endParaRPr lang="en-US">
                        <a:latin typeface="Arial Narrow" panose="020B0606020202030204" pitchFamily="34" charset="0"/>
                      </a:endParaRPr>
                    </a:p>
                  </a:txBody>
                  <a:tcPr anchor="ctr"/>
                </a:tc>
                <a:tc>
                  <a:txBody>
                    <a:bodyPr/>
                    <a:lstStyle/>
                    <a:p>
                      <a:pPr algn="ctr"/>
                      <a:r>
                        <a:rPr lang="en-US" smtClean="0">
                          <a:latin typeface="Arial Narrow" panose="020B0606020202030204" pitchFamily="34" charset="0"/>
                        </a:rPr>
                        <a:t>Công</a:t>
                      </a:r>
                      <a:r>
                        <a:rPr lang="en-US" baseline="0" smtClean="0">
                          <a:latin typeface="Arial Narrow" panose="020B0606020202030204" pitchFamily="34" charset="0"/>
                        </a:rPr>
                        <a:t> dụng</a:t>
                      </a:r>
                      <a:endParaRPr lang="en-US">
                        <a:latin typeface="Arial Narrow" panose="020B0606020202030204" pitchFamily="34" charset="0"/>
                      </a:endParaRPr>
                    </a:p>
                  </a:txBody>
                  <a:tcPr anchor="ctr"/>
                </a:tc>
              </a:tr>
              <a:tr h="370840">
                <a:tc>
                  <a:txBody>
                    <a:bodyPr/>
                    <a:lstStyle/>
                    <a:p>
                      <a:pPr algn="ctr"/>
                      <a:r>
                        <a:rPr lang="en-US" smtClean="0">
                          <a:latin typeface="Arial Narrow" panose="020B0606020202030204" pitchFamily="34" charset="0"/>
                        </a:rPr>
                        <a:t>'…' hoặc</a:t>
                      </a:r>
                      <a:r>
                        <a:rPr lang="en-US" baseline="0" smtClean="0">
                          <a:latin typeface="Arial Narrow" panose="020B0606020202030204" pitchFamily="34" charset="0"/>
                        </a:rPr>
                        <a:t> </a:t>
                      </a:r>
                      <a:r>
                        <a:rPr lang="en-US" smtClean="0">
                          <a:latin typeface="Arial Narrow" panose="020B0606020202030204" pitchFamily="34" charset="0"/>
                        </a:rPr>
                        <a:t>''</a:t>
                      </a:r>
                      <a:r>
                        <a:rPr lang="en-US" baseline="0" smtClean="0">
                          <a:latin typeface="Arial Narrow" panose="020B0606020202030204" pitchFamily="34" charset="0"/>
                        </a:rPr>
                        <a:t>…</a:t>
                      </a: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Khởi</a:t>
                      </a:r>
                      <a:r>
                        <a:rPr lang="en-US" baseline="0" smtClean="0">
                          <a:latin typeface="Arial Narrow" panose="020B0606020202030204" pitchFamily="34" charset="0"/>
                        </a:rPr>
                        <a:t> tạo một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Nối</a:t>
                      </a:r>
                      <a:r>
                        <a:rPr lang="en-US" baseline="0" smtClean="0">
                          <a:latin typeface="Arial Narrow" panose="020B0606020202030204" pitchFamily="34" charset="0"/>
                        </a:rPr>
                        <a:t> hai hay nhiều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Lặp</a:t>
                      </a:r>
                      <a:r>
                        <a:rPr lang="en-US" baseline="0" smtClean="0">
                          <a:latin typeface="Arial Narrow" panose="020B0606020202030204" pitchFamily="34" charset="0"/>
                        </a:rPr>
                        <a:t> lại một chuỗi nhiều lần</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[n], [m:n]</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Tham chiếu</a:t>
                      </a:r>
                      <a:r>
                        <a:rPr lang="en-US" baseline="0" smtClean="0">
                          <a:latin typeface="Arial Narrow" panose="020B0606020202030204" pitchFamily="34" charset="0"/>
                        </a:rPr>
                        <a:t> (indexing, slicing) một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Xem </a:t>
                      </a:r>
                      <a:r>
                        <a:rPr lang="en-US" baseline="0" smtClean="0">
                          <a:latin typeface="Arial Narrow" panose="020B0606020202030204" pitchFamily="34" charset="0"/>
                        </a:rPr>
                        <a:t>dấu ‘ hoặc ‘’ liền sau đó là một phần của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r'…' hoặc</a:t>
                      </a:r>
                      <a:r>
                        <a:rPr lang="en-US" baseline="0" smtClean="0">
                          <a:latin typeface="Arial Narrow" panose="020B0606020202030204" pitchFamily="34" charset="0"/>
                        </a:rPr>
                        <a:t> r</a:t>
                      </a:r>
                      <a:r>
                        <a:rPr lang="en-US" smtClean="0">
                          <a:latin typeface="Arial Narrow" panose="020B0606020202030204" pitchFamily="34" charset="0"/>
                        </a:rPr>
                        <a:t>''</a:t>
                      </a:r>
                      <a:r>
                        <a:rPr lang="en-US" baseline="0" smtClean="0">
                          <a:latin typeface="Arial Narrow" panose="020B0606020202030204" pitchFamily="34" charset="0"/>
                        </a:rPr>
                        <a:t>…</a:t>
                      </a: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Đưa</a:t>
                      </a:r>
                      <a:r>
                        <a:rPr lang="en-US" baseline="0" smtClean="0">
                          <a:latin typeface="Arial Narrow" panose="020B0606020202030204" pitchFamily="34" charset="0"/>
                        </a:rPr>
                        <a:t> chuỗi (string) về chuỗi thô (raw string)</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So sánh bằng</a:t>
                      </a:r>
                      <a:r>
                        <a:rPr lang="en-US" baseline="0" smtClean="0">
                          <a:latin typeface="Arial Narrow" panose="020B0606020202030204" pitchFamily="34" charset="0"/>
                        </a:rPr>
                        <a:t> giữa 2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So sánh</a:t>
                      </a:r>
                      <a:r>
                        <a:rPr lang="en-US" baseline="0" smtClean="0">
                          <a:latin typeface="Arial Narrow" panose="020B0606020202030204" pitchFamily="34" charset="0"/>
                        </a:rPr>
                        <a:t> khác nhau giữa 2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\n</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Xuống</a:t>
                      </a:r>
                      <a:r>
                        <a:rPr lang="en-US" baseline="0" smtClean="0">
                          <a:latin typeface="Arial Narrow" panose="020B0606020202030204" pitchFamily="34" charset="0"/>
                        </a:rPr>
                        <a:t> dòng</a:t>
                      </a:r>
                      <a:endParaRPr lang="en-US">
                        <a:latin typeface="Arial Narrow" panose="020B0606020202030204" pitchFamily="34" charset="0"/>
                      </a:endParaRPr>
                    </a:p>
                  </a:txBody>
                  <a:tcPr/>
                </a:tc>
              </a:tr>
            </a:tbl>
          </a:graphicData>
        </a:graphic>
      </p:graphicFrame>
      <p:sp>
        <p:nvSpPr>
          <p:cNvPr id="3" name="TextBox 2"/>
          <p:cNvSpPr txBox="1"/>
          <p:nvPr/>
        </p:nvSpPr>
        <p:spPr>
          <a:xfrm>
            <a:off x="1110218" y="5455683"/>
            <a:ext cx="5561138" cy="369332"/>
          </a:xfrm>
          <a:prstGeom prst="rect">
            <a:avLst/>
          </a:prstGeom>
          <a:noFill/>
        </p:spPr>
        <p:txBody>
          <a:bodyPr wrap="none" rtlCol="0">
            <a:spAutoFit/>
          </a:bodyPr>
          <a:lstStyle/>
          <a:p>
            <a:r>
              <a:rPr lang="en-US" smtClean="0">
                <a:solidFill>
                  <a:schemeClr val="accent4"/>
                </a:solidFill>
              </a:rPr>
              <a:t>print(…) </a:t>
            </a:r>
            <a:r>
              <a:rPr lang="en-US" smtClean="0">
                <a:solidFill>
                  <a:schemeClr val="bg1"/>
                </a:solidFill>
              </a:rPr>
              <a:t>là một function hiển thị giá trị chứa bên trong nó</a:t>
            </a:r>
          </a:p>
        </p:txBody>
      </p:sp>
    </p:spTree>
    <p:extLst>
      <p:ext uri="{BB962C8B-B14F-4D97-AF65-F5344CB8AC3E}">
        <p14:creationId xmlns:p14="http://schemas.microsoft.com/office/powerpoint/2010/main" val="2192366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6504" y="600665"/>
            <a:ext cx="10713606" cy="204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Nối hai chuỗi ‘Py’ và ‘thon’ bằng 2 cách</a:t>
            </a:r>
            <a:endParaRPr lang="en-US">
              <a:solidFill>
                <a:schemeClr val="bg1"/>
              </a:solidFill>
              <a:latin typeface="Times New Roman" panose="02020603050405020304" pitchFamily="18" charset="0"/>
              <a:cs typeface="Times New Roman" panose="02020603050405020304" pitchFamily="18" charset="0"/>
            </a:endParaRPr>
          </a:p>
          <a:p>
            <a:endParaRPr lang="en-US" sz="2400" smtClean="0">
              <a:solidFill>
                <a:schemeClr val="bg1"/>
              </a:solidFill>
              <a:latin typeface="Times New Roman" panose="02020603050405020304" pitchFamily="18" charset="0"/>
              <a:cs typeface="Times New Roman" panose="02020603050405020304" pitchFamily="18" charset="0"/>
            </a:endParaRPr>
          </a:p>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Viết họ và tên của mình 100 lần</a:t>
            </a:r>
          </a:p>
          <a:p>
            <a:endParaRPr lang="en-US" sz="2400" smtClean="0">
              <a:solidFill>
                <a:schemeClr val="bg1"/>
              </a:solidFill>
              <a:latin typeface="Times New Roman" panose="02020603050405020304" pitchFamily="18" charset="0"/>
              <a:cs typeface="Times New Roman" panose="02020603050405020304" pitchFamily="18" charset="0"/>
            </a:endParaRPr>
          </a:p>
          <a:p>
            <a:r>
              <a:rPr lang="en-US" sz="2400">
                <a:solidFill>
                  <a:schemeClr val="accent2">
                    <a:lumMod val="60000"/>
                    <a:lumOff val="40000"/>
                  </a:schemeClr>
                </a:solidFill>
                <a:latin typeface="Times New Roman" panose="02020603050405020304" pitchFamily="18" charset="0"/>
                <a:cs typeface="Times New Roman" panose="02020603050405020304" pitchFamily="18" charset="0"/>
              </a:rPr>
              <a:t>Bài tập </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3: </a:t>
            </a:r>
            <a:r>
              <a:rPr lang="en-US" sz="2400">
                <a:solidFill>
                  <a:schemeClr val="bg1"/>
                </a:solidFill>
                <a:latin typeface="Times New Roman" panose="02020603050405020304" pitchFamily="18" charset="0"/>
                <a:cs typeface="Times New Roman" panose="02020603050405020304" pitchFamily="18" charset="0"/>
              </a:rPr>
              <a:t>Viết code để xuất ra được đoạn văn </a:t>
            </a:r>
            <a:r>
              <a:rPr lang="en-US" sz="2400" smtClean="0">
                <a:solidFill>
                  <a:schemeClr val="bg1"/>
                </a:solidFill>
                <a:latin typeface="Times New Roman" panose="02020603050405020304" pitchFamily="18" charset="0"/>
                <a:cs typeface="Times New Roman" panose="02020603050405020304" pitchFamily="18" charset="0"/>
              </a:rPr>
              <a:t>bản sau bằng 2 cách: </a:t>
            </a:r>
          </a:p>
        </p:txBody>
      </p:sp>
      <p:sp>
        <p:nvSpPr>
          <p:cNvPr id="4" name="Rectangle 3"/>
          <p:cNvSpPr/>
          <p:nvPr/>
        </p:nvSpPr>
        <p:spPr>
          <a:xfrm>
            <a:off x="546504" y="276775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I'm </a:t>
            </a:r>
            <a:r>
              <a:rPr lang="en-US">
                <a:latin typeface="Arial Narrow" panose="020B0606020202030204" pitchFamily="34" charset="0"/>
              </a:rPr>
              <a:t>Spider </a:t>
            </a:r>
            <a:r>
              <a:rPr lang="en-US" smtClean="0">
                <a:latin typeface="Arial Narrow" panose="020B0606020202030204" pitchFamily="34" charset="0"/>
              </a:rPr>
              <a:t>Man</a:t>
            </a:r>
            <a:endParaRPr lang="en-US">
              <a:latin typeface="Arial Narrow" panose="020B0606020202030204" pitchFamily="34" charset="0"/>
            </a:endParaRPr>
          </a:p>
        </p:txBody>
      </p:sp>
    </p:spTree>
    <p:extLst>
      <p:ext uri="{BB962C8B-B14F-4D97-AF65-F5344CB8AC3E}">
        <p14:creationId xmlns:p14="http://schemas.microsoft.com/office/powerpoint/2010/main" val="2966398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2229" y="118660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'python' == </a:t>
            </a:r>
            <a:r>
              <a:rPr lang="en-US" smtClean="0">
                <a:latin typeface="Arial Narrow" panose="020B0606020202030204" pitchFamily="34" charset="0"/>
              </a:rPr>
              <a:t>'PYTHON‘</a:t>
            </a:r>
          </a:p>
          <a:p>
            <a:r>
              <a:rPr lang="en-US">
                <a:latin typeface="Arial Narrow" panose="020B0606020202030204" pitchFamily="34" charset="0"/>
              </a:rPr>
              <a:t>&gt;&gt;&gt; 'spiderman' == 'spider man'</a:t>
            </a:r>
          </a:p>
        </p:txBody>
      </p:sp>
      <p:sp>
        <p:nvSpPr>
          <p:cNvPr id="11" name="Rectangle 10"/>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4: </a:t>
            </a:r>
            <a:r>
              <a:rPr lang="en-US" sz="2400" smtClean="0">
                <a:solidFill>
                  <a:schemeClr val="bg1"/>
                </a:solidFill>
                <a:latin typeface="Times New Roman" panose="02020603050405020304" pitchFamily="18" charset="0"/>
                <a:cs typeface="Times New Roman" panose="02020603050405020304" pitchFamily="18" charset="0"/>
              </a:rPr>
              <a:t>chạy thử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632229" y="3443926"/>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First line</a:t>
            </a:r>
          </a:p>
          <a:p>
            <a:r>
              <a:rPr lang="en-US" smtClean="0">
                <a:latin typeface="Arial Narrow" panose="020B0606020202030204" pitchFamily="34" charset="0"/>
              </a:rPr>
              <a:t>Second line</a:t>
            </a:r>
            <a:endParaRPr lang="en-US">
              <a:latin typeface="Arial Narrow" panose="020B0606020202030204" pitchFamily="34" charset="0"/>
            </a:endParaRPr>
          </a:p>
        </p:txBody>
      </p:sp>
      <p:sp>
        <p:nvSpPr>
          <p:cNvPr id="13" name="Rectangle 12"/>
          <p:cNvSpPr/>
          <p:nvPr/>
        </p:nvSpPr>
        <p:spPr>
          <a:xfrm>
            <a:off x="632229" y="2815276"/>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5: </a:t>
            </a:r>
            <a:r>
              <a:rPr lang="en-US" sz="2400" smtClean="0">
                <a:solidFill>
                  <a:schemeClr val="bg1"/>
                </a:solidFill>
                <a:latin typeface="Times New Roman" panose="02020603050405020304" pitchFamily="18" charset="0"/>
                <a:cs typeface="Times New Roman" panose="02020603050405020304" pitchFamily="18" charset="0"/>
              </a:rPr>
              <a:t>Viết 1 dòng code duy nhất </a:t>
            </a:r>
            <a:r>
              <a:rPr lang="en-US" sz="2400">
                <a:solidFill>
                  <a:schemeClr val="bg1"/>
                </a:solidFill>
                <a:latin typeface="Times New Roman" panose="02020603050405020304" pitchFamily="18" charset="0"/>
                <a:cs typeface="Times New Roman" panose="02020603050405020304" pitchFamily="18" charset="0"/>
              </a:rPr>
              <a:t>để xuất ra được đoạn văn bản </a:t>
            </a:r>
            <a:r>
              <a:rPr lang="en-US" sz="2400" smtClean="0">
                <a:solidFill>
                  <a:schemeClr val="bg1"/>
                </a:solidFill>
                <a:latin typeface="Times New Roman" panose="02020603050405020304" pitchFamily="18" charset="0"/>
                <a:cs typeface="Times New Roman" panose="02020603050405020304" pitchFamily="18" charset="0"/>
              </a:rPr>
              <a:t>sau: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9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42926" y="1803044"/>
            <a:ext cx="4506362" cy="1754326"/>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1: </a:t>
            </a:r>
            <a:r>
              <a:rPr lang="en-US" sz="3600" smtClean="0">
                <a:solidFill>
                  <a:schemeClr val="bg1"/>
                </a:solidFill>
                <a:latin typeface="Times New Roman" panose="02020603050405020304" pitchFamily="18" charset="0"/>
                <a:cs typeface="Times New Roman" panose="02020603050405020304" pitchFamily="18" charset="0"/>
              </a:rPr>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bg1"/>
                </a:solidFill>
                <a:latin typeface="Times New Roman" panose="02020603050405020304" pitchFamily="18" charset="0"/>
                <a:cs typeface="Times New Roman" panose="02020603050405020304" pitchFamily="18" charset="0"/>
              </a:rPr>
              <a:t>Tổng </a:t>
            </a:r>
            <a:r>
              <a:rPr lang="en-US" sz="3600">
                <a:solidFill>
                  <a:schemeClr val="bg1"/>
                </a:solidFill>
                <a:latin typeface="Times New Roman" panose="02020603050405020304" pitchFamily="18" charset="0"/>
                <a:cs typeface="Times New Roman" panose="02020603050405020304" pitchFamily="18" charset="0"/>
              </a:rPr>
              <a:t>quan về lập trình </a:t>
            </a:r>
            <a:r>
              <a:rPr lang="en-US" sz="3600" smtClean="0">
                <a:solidFill>
                  <a:schemeClr val="bg1"/>
                </a:solidFill>
                <a:latin typeface="Times New Roman" panose="02020603050405020304" pitchFamily="18" charset="0"/>
                <a:cs typeface="Times New Roman" panose="02020603050405020304" pitchFamily="18" charset="0"/>
              </a:rPr>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bg1"/>
                </a:solidFill>
                <a:latin typeface="Times New Roman" panose="02020603050405020304" pitchFamily="18" charset="0"/>
                <a:cs typeface="Times New Roman" panose="02020603050405020304" pitchFamily="18" charset="0"/>
              </a:rPr>
              <a:t>và </a:t>
            </a:r>
            <a:r>
              <a:rPr lang="en-US" sz="3600">
                <a:solidFill>
                  <a:schemeClr val="bg1"/>
                </a:solidFill>
                <a:latin typeface="Times New Roman" panose="02020603050405020304" pitchFamily="18" charset="0"/>
                <a:cs typeface="Times New Roman" panose="02020603050405020304" pitchFamily="18" charset="0"/>
              </a:rPr>
              <a:t>ngôn ngữ Python</a:t>
            </a: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68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2229" y="118660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C</a:t>
            </a:r>
            <a:r>
              <a:rPr lang="en-US">
                <a:latin typeface="Arial Narrow" panose="020B0606020202030204" pitchFamily="34" charset="0"/>
              </a:rPr>
              <a:t>:\</a:t>
            </a:r>
            <a:r>
              <a:rPr lang="en-US" smtClean="0">
                <a:latin typeface="Arial Narrow" panose="020B0606020202030204" pitchFamily="34" charset="0"/>
              </a:rPr>
              <a:t>some\name</a:t>
            </a:r>
            <a:endParaRPr lang="en-US">
              <a:latin typeface="Arial Narrow" panose="020B0606020202030204" pitchFamily="34" charset="0"/>
            </a:endParaRPr>
          </a:p>
        </p:txBody>
      </p:sp>
      <p:sp>
        <p:nvSpPr>
          <p:cNvPr id="11" name="Rectangle 10"/>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6: </a:t>
            </a:r>
            <a:r>
              <a:rPr lang="en-US" sz="2400">
                <a:solidFill>
                  <a:schemeClr val="bg1"/>
                </a:solidFill>
                <a:latin typeface="Times New Roman" panose="02020603050405020304" pitchFamily="18" charset="0"/>
                <a:cs typeface="Times New Roman" panose="02020603050405020304" pitchFamily="18" charset="0"/>
              </a:rPr>
              <a:t>Viết code để xuất ra được đoạn văn bản sau </a:t>
            </a:r>
            <a:endParaRPr lang="en-US">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632229" y="3413980"/>
            <a:ext cx="6224714" cy="1032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n = 100</a:t>
            </a:r>
          </a:p>
          <a:p>
            <a:r>
              <a:rPr lang="en-US" smtClean="0">
                <a:latin typeface="Arial Narrow" panose="020B0606020202030204" pitchFamily="34" charset="0"/>
              </a:rPr>
              <a:t>&gt;&gt;&gt; </a:t>
            </a:r>
            <a:r>
              <a:rPr lang="en-US">
                <a:latin typeface="Arial Narrow" panose="020B0606020202030204" pitchFamily="34" charset="0"/>
              </a:rPr>
              <a:t>'Hello </a:t>
            </a:r>
            <a:r>
              <a:rPr lang="en-US" smtClean="0">
                <a:latin typeface="Arial Narrow" panose="020B0606020202030204" pitchFamily="34" charset="0"/>
              </a:rPr>
              <a:t>World ' </a:t>
            </a:r>
            <a:r>
              <a:rPr lang="en-US">
                <a:latin typeface="Arial Narrow" panose="020B0606020202030204" pitchFamily="34" charset="0"/>
              </a:rPr>
              <a:t>* </a:t>
            </a:r>
            <a:r>
              <a:rPr lang="en-US" smtClean="0">
                <a:latin typeface="Arial Narrow" panose="020B0606020202030204" pitchFamily="34" charset="0"/>
              </a:rPr>
              <a:t>n</a:t>
            </a:r>
          </a:p>
          <a:p>
            <a:r>
              <a:rPr lang="en-US">
                <a:latin typeface="Arial Narrow" panose="020B0606020202030204" pitchFamily="34" charset="0"/>
              </a:rPr>
              <a:t>&gt;&gt;&gt; 'Hello World ' + n</a:t>
            </a:r>
          </a:p>
        </p:txBody>
      </p:sp>
      <p:sp>
        <p:nvSpPr>
          <p:cNvPr id="14" name="Rectangle 13"/>
          <p:cNvSpPr/>
          <p:nvPr/>
        </p:nvSpPr>
        <p:spPr>
          <a:xfrm>
            <a:off x="632229" y="2785329"/>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7: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32229" y="5435827"/>
            <a:ext cx="6224714" cy="12602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n = </a:t>
            </a:r>
            <a:r>
              <a:rPr lang="en-US" smtClean="0">
                <a:latin typeface="Arial Narrow" panose="020B0606020202030204" pitchFamily="34" charset="0"/>
              </a:rPr>
              <a:t>str(100)</a:t>
            </a:r>
          </a:p>
          <a:p>
            <a:r>
              <a:rPr lang="en-US">
                <a:latin typeface="Arial Narrow" panose="020B0606020202030204" pitchFamily="34" charset="0"/>
              </a:rPr>
              <a:t>&gt;&gt;&gt; n</a:t>
            </a:r>
          </a:p>
          <a:p>
            <a:r>
              <a:rPr lang="en-US" smtClean="0">
                <a:latin typeface="Arial Narrow" panose="020B0606020202030204" pitchFamily="34" charset="0"/>
              </a:rPr>
              <a:t>&gt;&gt;&gt; </a:t>
            </a:r>
            <a:r>
              <a:rPr lang="en-US">
                <a:latin typeface="Arial Narrow" panose="020B0606020202030204" pitchFamily="34" charset="0"/>
              </a:rPr>
              <a:t>'Hello World ' + </a:t>
            </a:r>
            <a:r>
              <a:rPr lang="en-US" smtClean="0">
                <a:latin typeface="Arial Narrow" panose="020B0606020202030204" pitchFamily="34" charset="0"/>
              </a:rPr>
              <a:t>n</a:t>
            </a:r>
          </a:p>
          <a:p>
            <a:r>
              <a:rPr lang="en-US">
                <a:latin typeface="Arial Narrow" panose="020B0606020202030204" pitchFamily="34" charset="0"/>
              </a:rPr>
              <a:t>&gt;&gt;&gt; 'Hello World </a:t>
            </a:r>
            <a:r>
              <a:rPr lang="en-US" smtClean="0">
                <a:latin typeface="Arial Narrow" panose="020B0606020202030204" pitchFamily="34" charset="0"/>
              </a:rPr>
              <a:t>‘ n</a:t>
            </a:r>
            <a:endParaRPr lang="en-US">
              <a:latin typeface="Arial Narrow" panose="020B0606020202030204" pitchFamily="34" charset="0"/>
            </a:endParaRPr>
          </a:p>
          <a:p>
            <a:endParaRPr lang="en-US">
              <a:latin typeface="Arial Narrow" panose="020B0606020202030204" pitchFamily="34" charset="0"/>
            </a:endParaRPr>
          </a:p>
        </p:txBody>
      </p:sp>
      <p:sp>
        <p:nvSpPr>
          <p:cNvPr id="16" name="Rectangle 15"/>
          <p:cNvSpPr/>
          <p:nvPr/>
        </p:nvSpPr>
        <p:spPr>
          <a:xfrm>
            <a:off x="632229" y="4807176"/>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8: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07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2229" y="118660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‘Python’</a:t>
            </a:r>
          </a:p>
        </p:txBody>
      </p:sp>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9:</a:t>
            </a:r>
            <a:r>
              <a:rPr lang="en-US" sz="2400" smtClean="0">
                <a:solidFill>
                  <a:schemeClr val="bg1"/>
                </a:solidFill>
                <a:latin typeface="Times New Roman" panose="02020603050405020304" pitchFamily="18" charset="0"/>
                <a:cs typeface="Times New Roman" panose="02020603050405020304" pitchFamily="18" charset="0"/>
              </a:rPr>
              <a:t> Với</a:t>
            </a:r>
            <a:endParaRPr lang="en-US">
              <a:solidFill>
                <a:schemeClr val="bg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632229" y="2695577"/>
            <a:ext cx="6224714" cy="7850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word[0</a:t>
            </a:r>
            <a:r>
              <a:rPr lang="en-US" smtClean="0">
                <a:latin typeface="Arial Narrow" panose="020B0606020202030204" pitchFamily="34" charset="0"/>
              </a:rPr>
              <a:t>]</a:t>
            </a:r>
          </a:p>
          <a:p>
            <a:r>
              <a:rPr lang="en-US" smtClean="0">
                <a:latin typeface="Arial Narrow" panose="020B0606020202030204" pitchFamily="34" charset="0"/>
              </a:rPr>
              <a:t>&gt;&gt;&gt; </a:t>
            </a:r>
            <a:r>
              <a:rPr lang="en-US">
                <a:latin typeface="Arial Narrow" panose="020B0606020202030204" pitchFamily="34" charset="0"/>
              </a:rPr>
              <a:t>word[5] </a:t>
            </a:r>
            <a:endParaRPr lang="en-US" smtClean="0">
              <a:latin typeface="Arial Narrow" panose="020B0606020202030204" pitchFamily="34" charset="0"/>
            </a:endParaRPr>
          </a:p>
        </p:txBody>
      </p:sp>
      <p:sp>
        <p:nvSpPr>
          <p:cNvPr id="18" name="Rectangle 17"/>
          <p:cNvSpPr/>
          <p:nvPr/>
        </p:nvSpPr>
        <p:spPr>
          <a:xfrm>
            <a:off x="632229" y="218673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Thử từng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632229" y="3733585"/>
            <a:ext cx="6224714" cy="7865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word</a:t>
            </a:r>
            <a:r>
              <a:rPr lang="en-US" smtClean="0">
                <a:latin typeface="Arial Narrow" panose="020B0606020202030204" pitchFamily="34" charset="0"/>
              </a:rPr>
              <a:t>[-1]  </a:t>
            </a:r>
            <a:endParaRPr lang="en-US">
              <a:latin typeface="Arial Narrow" panose="020B0606020202030204" pitchFamily="34" charset="0"/>
            </a:endParaRPr>
          </a:p>
          <a:p>
            <a:r>
              <a:rPr lang="en-US">
                <a:latin typeface="Arial Narrow" panose="020B0606020202030204" pitchFamily="34" charset="0"/>
              </a:rPr>
              <a:t>&gt;&gt;&gt; word</a:t>
            </a:r>
            <a:r>
              <a:rPr lang="en-US" smtClean="0">
                <a:latin typeface="Arial Narrow" panose="020B0606020202030204" pitchFamily="34" charset="0"/>
              </a:rPr>
              <a:t>[-2]  </a:t>
            </a:r>
            <a:endParaRPr lang="en-US">
              <a:latin typeface="Arial Narrow" panose="020B0606020202030204" pitchFamily="34" charset="0"/>
            </a:endParaRPr>
          </a:p>
        </p:txBody>
      </p:sp>
      <p:sp>
        <p:nvSpPr>
          <p:cNvPr id="21" name="Rectangle 20"/>
          <p:cNvSpPr/>
          <p:nvPr/>
        </p:nvSpPr>
        <p:spPr>
          <a:xfrm>
            <a:off x="632229" y="4703867"/>
            <a:ext cx="6224714" cy="7865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word[0:2]  </a:t>
            </a:r>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word[2:5]  </a:t>
            </a:r>
            <a:endParaRPr lang="en-US">
              <a:latin typeface="Arial Narrow" panose="020B0606020202030204" pitchFamily="34" charset="0"/>
            </a:endParaRPr>
          </a:p>
        </p:txBody>
      </p:sp>
      <p:sp>
        <p:nvSpPr>
          <p:cNvPr id="22" name="Rectangle 21"/>
          <p:cNvSpPr/>
          <p:nvPr/>
        </p:nvSpPr>
        <p:spPr>
          <a:xfrm>
            <a:off x="632229" y="5674149"/>
            <a:ext cx="6224714" cy="94849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word[:2</a:t>
            </a:r>
            <a:r>
              <a:rPr lang="en-US" smtClean="0">
                <a:latin typeface="Arial Narrow" panose="020B0606020202030204" pitchFamily="34" charset="0"/>
              </a:rPr>
              <a:t>]</a:t>
            </a:r>
          </a:p>
          <a:p>
            <a:r>
              <a:rPr lang="en-US">
                <a:latin typeface="Arial Narrow" panose="020B0606020202030204" pitchFamily="34" charset="0"/>
              </a:rPr>
              <a:t>&gt;&gt;&gt; word[4</a:t>
            </a:r>
            <a:r>
              <a:rPr lang="en-US" smtClean="0">
                <a:latin typeface="Arial Narrow" panose="020B0606020202030204" pitchFamily="34" charset="0"/>
              </a:rPr>
              <a:t>:]</a:t>
            </a:r>
          </a:p>
          <a:p>
            <a:r>
              <a:rPr lang="en-US" smtClean="0">
                <a:latin typeface="Arial Narrow" panose="020B0606020202030204" pitchFamily="34" charset="0"/>
              </a:rPr>
              <a:t>&gt;&gt;&gt; word</a:t>
            </a:r>
            <a:r>
              <a:rPr lang="en-US">
                <a:latin typeface="Arial Narrow" panose="020B0606020202030204" pitchFamily="34" charset="0"/>
              </a:rPr>
              <a:t>[-2:]</a:t>
            </a:r>
          </a:p>
        </p:txBody>
      </p:sp>
    </p:spTree>
    <p:extLst>
      <p:ext uri="{BB962C8B-B14F-4D97-AF65-F5344CB8AC3E}">
        <p14:creationId xmlns:p14="http://schemas.microsoft.com/office/powerpoint/2010/main" val="1374832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2229" y="118660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‘Python’</a:t>
            </a:r>
          </a:p>
        </p:txBody>
      </p:sp>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10:</a:t>
            </a:r>
            <a:r>
              <a:rPr lang="en-US" sz="2400" smtClean="0">
                <a:solidFill>
                  <a:schemeClr val="bg1"/>
                </a:solidFill>
                <a:latin typeface="Times New Roman" panose="02020603050405020304" pitchFamily="18" charset="0"/>
                <a:cs typeface="Times New Roman" panose="02020603050405020304" pitchFamily="18" charset="0"/>
              </a:rPr>
              <a:t> Với</a:t>
            </a:r>
            <a:endParaRPr lang="en-US">
              <a:solidFill>
                <a:schemeClr val="bg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632229" y="2695577"/>
            <a:ext cx="6224714" cy="7850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word[12]</a:t>
            </a:r>
          </a:p>
        </p:txBody>
      </p:sp>
      <p:sp>
        <p:nvSpPr>
          <p:cNvPr id="18" name="Rectangle 17"/>
          <p:cNvSpPr/>
          <p:nvPr/>
        </p:nvSpPr>
        <p:spPr>
          <a:xfrm>
            <a:off x="632229" y="218673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32229" y="3815509"/>
            <a:ext cx="6224714" cy="10136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word[4:12]</a:t>
            </a:r>
          </a:p>
          <a:p>
            <a:r>
              <a:rPr lang="en-US">
                <a:latin typeface="Arial Narrow" panose="020B0606020202030204" pitchFamily="34" charset="0"/>
              </a:rPr>
              <a:t>&gt;&gt;&gt; </a:t>
            </a:r>
            <a:r>
              <a:rPr lang="en-US" smtClean="0">
                <a:latin typeface="Arial Narrow" panose="020B0606020202030204" pitchFamily="34" charset="0"/>
              </a:rPr>
              <a:t>word[4:99999]</a:t>
            </a:r>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word[12:]</a:t>
            </a:r>
          </a:p>
        </p:txBody>
      </p:sp>
    </p:spTree>
    <p:extLst>
      <p:ext uri="{BB962C8B-B14F-4D97-AF65-F5344CB8AC3E}">
        <p14:creationId xmlns:p14="http://schemas.microsoft.com/office/powerpoint/2010/main" val="3808752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11: </a:t>
            </a:r>
            <a:endParaRPr lang="en-US">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32229" y="118660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‘Python’</a:t>
            </a:r>
          </a:p>
        </p:txBody>
      </p:sp>
      <p:sp>
        <p:nvSpPr>
          <p:cNvPr id="9" name="Rectangle 8"/>
          <p:cNvSpPr/>
          <p:nvPr/>
        </p:nvSpPr>
        <p:spPr>
          <a:xfrm>
            <a:off x="632229" y="218673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Đổi giá trị của biến word thành</a:t>
            </a:r>
            <a:endParaRPr lang="en-US">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32229" y="2695577"/>
            <a:ext cx="6224714" cy="7850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‘Jython’</a:t>
            </a:r>
          </a:p>
        </p:txBody>
      </p:sp>
      <p:sp>
        <p:nvSpPr>
          <p:cNvPr id="12" name="Rectangle 11"/>
          <p:cNvSpPr/>
          <p:nvPr/>
        </p:nvSpPr>
        <p:spPr>
          <a:xfrm>
            <a:off x="632229" y="371602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12: </a:t>
            </a:r>
            <a:endParaRPr lang="en-US">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632229" y="434467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a:t>
            </a:r>
            <a:r>
              <a:rPr lang="en-US">
                <a:latin typeface="Arial Narrow" panose="020B0606020202030204" pitchFamily="34" charset="0"/>
              </a:rPr>
              <a:t>‘Python’</a:t>
            </a:r>
          </a:p>
        </p:txBody>
      </p:sp>
      <p:sp>
        <p:nvSpPr>
          <p:cNvPr id="14" name="Rectangle 13"/>
          <p:cNvSpPr/>
          <p:nvPr/>
        </p:nvSpPr>
        <p:spPr>
          <a:xfrm>
            <a:off x="632229" y="534480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Biến word có bao nhiêu ký tự?</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143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4864" y="2355494"/>
            <a:ext cx="1582484"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4:</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list</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078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1844" y="2234355"/>
            <a:ext cx="6224714" cy="12327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example_list </a:t>
            </a:r>
            <a:r>
              <a:rPr lang="en-US">
                <a:latin typeface="Arial Narrow" panose="020B0606020202030204" pitchFamily="34" charset="0"/>
              </a:rPr>
              <a:t>= </a:t>
            </a:r>
            <a:r>
              <a:rPr lang="en-US" smtClean="0">
                <a:latin typeface="Arial Narrow" panose="020B0606020202030204" pitchFamily="34" charset="0"/>
              </a:rPr>
              <a:t>[‘a’, ‘b’, 3, 4, ‘c’, 1, 2, 5, 6, ‘a’, 6]</a:t>
            </a:r>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type(example_list)</a:t>
            </a:r>
            <a:endParaRPr lang="en-US">
              <a:latin typeface="Arial Narrow" panose="020B0606020202030204" pitchFamily="34" charset="0"/>
            </a:endParaRPr>
          </a:p>
        </p:txBody>
      </p:sp>
      <p:sp>
        <p:nvSpPr>
          <p:cNvPr id="10" name="TextBox 9"/>
          <p:cNvSpPr txBox="1"/>
          <p:nvPr/>
        </p:nvSpPr>
        <p:spPr>
          <a:xfrm>
            <a:off x="331844" y="1240496"/>
            <a:ext cx="10928266" cy="369332"/>
          </a:xfrm>
          <a:prstGeom prst="rect">
            <a:avLst/>
          </a:prstGeom>
          <a:noFill/>
        </p:spPr>
        <p:txBody>
          <a:bodyPr wrap="square" rtlCol="0">
            <a:spAutoFit/>
          </a:bodyPr>
          <a:lstStyle/>
          <a:p>
            <a:r>
              <a:rPr lang="en-US" smtClean="0">
                <a:solidFill>
                  <a:schemeClr val="accent4"/>
                </a:solidFill>
              </a:rPr>
              <a:t>List </a:t>
            </a:r>
            <a:r>
              <a:rPr lang="en-US" smtClean="0">
                <a:solidFill>
                  <a:schemeClr val="bg1"/>
                </a:solidFill>
              </a:rPr>
              <a:t>là một danh sách các object có giá trị và type bất kỳ được ngăn cách bởi dấu phẩy. List luôn có dạng […, …, …]</a:t>
            </a:r>
            <a:endParaRPr lang="en-US">
              <a:solidFill>
                <a:schemeClr val="bg1"/>
              </a:solidFill>
            </a:endParaRP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Định nghĩa:</a:t>
            </a: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961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 Các operator trên list:</a:t>
            </a:r>
            <a:endParaRPr lang="en-US" sz="3200" b="1">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25231031"/>
              </p:ext>
            </p:extLst>
          </p:nvPr>
        </p:nvGraphicFramePr>
        <p:xfrm>
          <a:off x="1110218" y="1441153"/>
          <a:ext cx="10149892" cy="1883368"/>
        </p:xfrm>
        <a:graphic>
          <a:graphicData uri="http://schemas.openxmlformats.org/drawingml/2006/table">
            <a:tbl>
              <a:tblPr firstRow="1" bandRow="1">
                <a:tableStyleId>{7DF18680-E054-41AD-8BC1-D1AEF772440D}</a:tableStyleId>
              </a:tblPr>
              <a:tblGrid>
                <a:gridCol w="5074946"/>
                <a:gridCol w="5074946"/>
              </a:tblGrid>
              <a:tr h="400008">
                <a:tc>
                  <a:txBody>
                    <a:bodyPr/>
                    <a:lstStyle/>
                    <a:p>
                      <a:pPr algn="ctr"/>
                      <a:r>
                        <a:rPr lang="en-US" smtClean="0">
                          <a:latin typeface="Arial Narrow" panose="020B0606020202030204" pitchFamily="34" charset="0"/>
                        </a:rPr>
                        <a:t>Operator</a:t>
                      </a:r>
                      <a:endParaRPr lang="en-US">
                        <a:latin typeface="Arial Narrow" panose="020B0606020202030204" pitchFamily="34" charset="0"/>
                      </a:endParaRPr>
                    </a:p>
                  </a:txBody>
                  <a:tcPr anchor="ctr"/>
                </a:tc>
                <a:tc>
                  <a:txBody>
                    <a:bodyPr/>
                    <a:lstStyle/>
                    <a:p>
                      <a:pPr algn="ctr"/>
                      <a:r>
                        <a:rPr lang="en-US" smtClean="0">
                          <a:latin typeface="Arial Narrow" panose="020B0606020202030204" pitchFamily="34" charset="0"/>
                        </a:rPr>
                        <a:t>Công</a:t>
                      </a:r>
                      <a:r>
                        <a:rPr lang="en-US" baseline="0" smtClean="0">
                          <a:latin typeface="Arial Narrow" panose="020B0606020202030204" pitchFamily="34" charset="0"/>
                        </a:rPr>
                        <a:t> dụng</a:t>
                      </a:r>
                      <a:endParaRPr lang="en-US">
                        <a:latin typeface="Arial Narrow" panose="020B0606020202030204" pitchFamily="34" charset="0"/>
                      </a:endParaRPr>
                    </a:p>
                  </a:txBody>
                  <a:tcPr anchor="ctr"/>
                </a:tc>
              </a:tr>
              <a:tr h="370840">
                <a:tc>
                  <a:txBody>
                    <a:bodyPr/>
                    <a:lstStyle/>
                    <a:p>
                      <a:pPr algn="ctr"/>
                      <a:r>
                        <a:rPr lang="en-US" smtClean="0">
                          <a:latin typeface="Arial Narrow" panose="020B0606020202030204" pitchFamily="34" charset="0"/>
                        </a:rPr>
                        <a:t>[…, …, …]</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Khởi</a:t>
                      </a:r>
                      <a:r>
                        <a:rPr lang="en-US" baseline="0" smtClean="0">
                          <a:latin typeface="Arial Narrow" panose="020B0606020202030204" pitchFamily="34" charset="0"/>
                        </a:rPr>
                        <a:t> tạo một list</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Nối</a:t>
                      </a:r>
                      <a:r>
                        <a:rPr lang="en-US" baseline="0" smtClean="0">
                          <a:latin typeface="Arial Narrow" panose="020B0606020202030204" pitchFamily="34" charset="0"/>
                        </a:rPr>
                        <a:t> hai hay nhiều list</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Tạo</a:t>
                      </a:r>
                      <a:r>
                        <a:rPr lang="en-US" baseline="0" smtClean="0">
                          <a:latin typeface="Arial Narrow" panose="020B0606020202030204" pitchFamily="34" charset="0"/>
                        </a:rPr>
                        <a:t> ra n list giống hệt nhau rồi nối lại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[n], [m:n]</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Tham chiếu</a:t>
                      </a:r>
                      <a:r>
                        <a:rPr lang="en-US" baseline="0" smtClean="0">
                          <a:latin typeface="Arial Narrow" panose="020B0606020202030204" pitchFamily="34" charset="0"/>
                        </a:rPr>
                        <a:t> (indexing, slicing) một list</a:t>
                      </a:r>
                      <a:endParaRPr lang="en-US">
                        <a:latin typeface="Arial Narrow" panose="020B0606020202030204" pitchFamily="34" charset="0"/>
                      </a:endParaRPr>
                    </a:p>
                  </a:txBody>
                  <a:tcPr/>
                </a:tc>
              </a:tr>
            </a:tbl>
          </a:graphicData>
        </a:graphic>
      </p:graphicFrame>
    </p:spTree>
    <p:extLst>
      <p:ext uri="{BB962C8B-B14F-4D97-AF65-F5344CB8AC3E}">
        <p14:creationId xmlns:p14="http://schemas.microsoft.com/office/powerpoint/2010/main" val="1543675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Tạo một list rỗng (chứa 0 phần tử) </a:t>
            </a:r>
            <a:endParaRPr lang="en-US">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32229" y="1847069"/>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r>
              <a:rPr lang="en-US" sz="2400" smtClean="0">
                <a:solidFill>
                  <a:schemeClr val="bg1"/>
                </a:solidFill>
                <a:latin typeface="Times New Roman" panose="02020603050405020304" pitchFamily="18" charset="0"/>
                <a:cs typeface="Times New Roman" panose="02020603050405020304" pitchFamily="18" charset="0"/>
              </a:rPr>
              <a:t>Tạo list sau: </a:t>
            </a:r>
            <a:endParaRPr lang="en-US">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32229" y="2580494"/>
            <a:ext cx="6224714"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squares = [1, 4, 9, 16, </a:t>
            </a:r>
            <a:r>
              <a:rPr lang="en-US" smtClean="0">
                <a:latin typeface="Arial Narrow" panose="020B0606020202030204" pitchFamily="34" charset="0"/>
              </a:rPr>
              <a:t>25]</a:t>
            </a:r>
            <a:endParaRPr lang="en-US">
              <a:latin typeface="Arial Narrow" panose="020B0606020202030204" pitchFamily="34" charset="0"/>
            </a:endParaRPr>
          </a:p>
        </p:txBody>
      </p:sp>
      <p:sp>
        <p:nvSpPr>
          <p:cNvPr id="17" name="Rectangle 16"/>
          <p:cNvSpPr/>
          <p:nvPr/>
        </p:nvSpPr>
        <p:spPr>
          <a:xfrm>
            <a:off x="632229" y="3397579"/>
            <a:ext cx="10713606" cy="308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a. Chọn phần tử tại vị trí thứ 0, thứ 2, cuối cùng</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b. Chọn 2 phần tử cuối cùng</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c. Chọn 3 phần tử đầu tiên</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d. Nối thêm phần tử 37 vào squares</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e. Nối thêm phần tử 48, 64 vào squares</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f. Thay đổi phần tử 37 thành 36, 48 thành 49</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g. Xóa phần tử 25, 36, 49 ra khỏi squares</a:t>
            </a:r>
            <a:endParaRPr lang="en-US" smtClean="0">
              <a:solidFill>
                <a:schemeClr val="bg1"/>
              </a:solidFill>
              <a:latin typeface="Times New Roman" panose="02020603050405020304" pitchFamily="18" charset="0"/>
              <a:cs typeface="Times New Roman" panose="02020603050405020304" pitchFamily="18" charset="0"/>
            </a:endParaRP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h. Đếm số phần tử trong squares</a:t>
            </a:r>
            <a:endParaRPr lang="en-US" sz="2400">
              <a:solidFill>
                <a:schemeClr val="bg1"/>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632229" y="120251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Tạo một list chứa 50 số 50</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47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4: </a:t>
            </a:r>
            <a:r>
              <a:rPr lang="en-US" sz="2400" smtClean="0">
                <a:solidFill>
                  <a:schemeClr val="bg1"/>
                </a:solidFill>
                <a:latin typeface="Times New Roman" panose="02020603050405020304" pitchFamily="18" charset="0"/>
                <a:cs typeface="Times New Roman" panose="02020603050405020304" pitchFamily="18" charset="0"/>
              </a:rPr>
              <a:t>Tạo một list of list như sau:</a:t>
            </a:r>
            <a:endParaRPr lang="en-US">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32229" y="1225395"/>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nested_list = [[</a:t>
            </a:r>
            <a:r>
              <a:rPr lang="en-US">
                <a:latin typeface="Arial Narrow" panose="020B0606020202030204" pitchFamily="34" charset="0"/>
              </a:rPr>
              <a:t>1, 4, 9, 16, </a:t>
            </a:r>
            <a:r>
              <a:rPr lang="en-US" smtClean="0">
                <a:latin typeface="Arial Narrow" panose="020B0606020202030204" pitchFamily="34" charset="0"/>
              </a:rPr>
              <a:t>25], [‘a’, ‘b’, ‘c’, ‘d’]</a:t>
            </a:r>
            <a:r>
              <a:rPr lang="en-US">
                <a:latin typeface="Arial Narrow" panose="020B0606020202030204" pitchFamily="34" charset="0"/>
              </a:rPr>
              <a:t> , </a:t>
            </a:r>
            <a:r>
              <a:rPr lang="en-US" smtClean="0">
                <a:latin typeface="Arial Narrow" panose="020B0606020202030204" pitchFamily="34" charset="0"/>
              </a:rPr>
              <a:t>[‘X0’, ‘X1’, ‘X2’, ‘Y1’, ‘Y2’, ‘Y3’]]</a:t>
            </a:r>
            <a:endParaRPr lang="en-US">
              <a:latin typeface="Arial Narrow" panose="020B0606020202030204" pitchFamily="34" charset="0"/>
            </a:endParaRPr>
          </a:p>
          <a:p>
            <a:endParaRPr lang="en-US">
              <a:latin typeface="Arial Narrow" panose="020B0606020202030204" pitchFamily="34" charset="0"/>
            </a:endParaRPr>
          </a:p>
        </p:txBody>
      </p:sp>
      <p:sp>
        <p:nvSpPr>
          <p:cNvPr id="17" name="Rectangle 16"/>
          <p:cNvSpPr/>
          <p:nvPr/>
        </p:nvSpPr>
        <p:spPr>
          <a:xfrm>
            <a:off x="546504" y="2197635"/>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a. Dự đoán kết quả của</a:t>
            </a:r>
          </a:p>
        </p:txBody>
      </p:sp>
      <p:sp>
        <p:nvSpPr>
          <p:cNvPr id="7" name="Rectangle 6"/>
          <p:cNvSpPr/>
          <p:nvPr/>
        </p:nvSpPr>
        <p:spPr>
          <a:xfrm>
            <a:off x="632229" y="2781358"/>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nested_list </a:t>
            </a:r>
            <a:r>
              <a:rPr lang="en-US" smtClean="0">
                <a:latin typeface="Arial Narrow" panose="020B0606020202030204" pitchFamily="34" charset="0"/>
              </a:rPr>
              <a:t>[</a:t>
            </a:r>
            <a:r>
              <a:rPr lang="en-US">
                <a:latin typeface="Arial Narrow" panose="020B0606020202030204" pitchFamily="34" charset="0"/>
              </a:rPr>
              <a:t>0</a:t>
            </a:r>
            <a:r>
              <a:rPr lang="en-US" smtClean="0">
                <a:latin typeface="Arial Narrow" panose="020B0606020202030204" pitchFamily="34" charset="0"/>
              </a:rPr>
              <a:t>]</a:t>
            </a:r>
          </a:p>
          <a:p>
            <a:r>
              <a:rPr lang="en-US">
                <a:latin typeface="Arial Narrow" panose="020B0606020202030204" pitchFamily="34" charset="0"/>
              </a:rPr>
              <a:t>&gt;&gt;&gt; nested_list </a:t>
            </a:r>
            <a:r>
              <a:rPr lang="en-US" smtClean="0">
                <a:latin typeface="Arial Narrow" panose="020B0606020202030204" pitchFamily="34" charset="0"/>
              </a:rPr>
              <a:t>[</a:t>
            </a:r>
            <a:r>
              <a:rPr lang="en-US">
                <a:latin typeface="Arial Narrow" panose="020B0606020202030204" pitchFamily="34" charset="0"/>
              </a:rPr>
              <a:t>1][</a:t>
            </a:r>
            <a:r>
              <a:rPr lang="en-US" smtClean="0">
                <a:latin typeface="Arial Narrow" panose="020B0606020202030204" pitchFamily="34" charset="0"/>
              </a:rPr>
              <a:t>3]</a:t>
            </a:r>
            <a:endParaRPr lang="en-US">
              <a:latin typeface="Arial Narrow" panose="020B0606020202030204" pitchFamily="34" charset="0"/>
            </a:endParaRPr>
          </a:p>
        </p:txBody>
      </p:sp>
      <p:sp>
        <p:nvSpPr>
          <p:cNvPr id="9" name="Rectangle 8"/>
          <p:cNvSpPr/>
          <p:nvPr/>
        </p:nvSpPr>
        <p:spPr>
          <a:xfrm>
            <a:off x="546504" y="3724973"/>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b. Chọn phần tử ở vị trí thứ 4 của list cuối cùng </a:t>
            </a:r>
          </a:p>
        </p:txBody>
      </p:sp>
      <p:sp>
        <p:nvSpPr>
          <p:cNvPr id="11" name="Rectangle 10"/>
          <p:cNvSpPr/>
          <p:nvPr/>
        </p:nvSpPr>
        <p:spPr>
          <a:xfrm>
            <a:off x="546504" y="4228417"/>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c. Chọn phần tử ở vị trí thứ 2 của list ở vị trí thứ 1</a:t>
            </a:r>
          </a:p>
        </p:txBody>
      </p:sp>
      <p:sp>
        <p:nvSpPr>
          <p:cNvPr id="12" name="Rectangle 11"/>
          <p:cNvSpPr/>
          <p:nvPr/>
        </p:nvSpPr>
        <p:spPr>
          <a:xfrm>
            <a:off x="546504" y="5254224"/>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e. Từ nested_list tạo thành list như sau </a:t>
            </a:r>
          </a:p>
        </p:txBody>
      </p:sp>
      <p:sp>
        <p:nvSpPr>
          <p:cNvPr id="13" name="Rectangle 12"/>
          <p:cNvSpPr/>
          <p:nvPr/>
        </p:nvSpPr>
        <p:spPr>
          <a:xfrm>
            <a:off x="632229" y="5848884"/>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flattened_list </a:t>
            </a:r>
            <a:r>
              <a:rPr lang="en-US">
                <a:latin typeface="Arial Narrow" panose="020B0606020202030204" pitchFamily="34" charset="0"/>
              </a:rPr>
              <a:t>= </a:t>
            </a:r>
            <a:r>
              <a:rPr lang="en-US" smtClean="0">
                <a:latin typeface="Arial Narrow" panose="020B0606020202030204" pitchFamily="34" charset="0"/>
              </a:rPr>
              <a:t>[1</a:t>
            </a:r>
            <a:r>
              <a:rPr lang="en-US">
                <a:latin typeface="Arial Narrow" panose="020B0606020202030204" pitchFamily="34" charset="0"/>
              </a:rPr>
              <a:t>, 4, 9, 16, </a:t>
            </a:r>
            <a:r>
              <a:rPr lang="en-US" smtClean="0">
                <a:latin typeface="Arial Narrow" panose="020B0606020202030204" pitchFamily="34" charset="0"/>
              </a:rPr>
              <a:t>25, ‘a’, ‘b’, ‘c’, ‘d’ </a:t>
            </a:r>
            <a:r>
              <a:rPr lang="en-US">
                <a:latin typeface="Arial Narrow" panose="020B0606020202030204" pitchFamily="34" charset="0"/>
              </a:rPr>
              <a:t>, </a:t>
            </a:r>
            <a:r>
              <a:rPr lang="en-US" smtClean="0">
                <a:latin typeface="Arial Narrow" panose="020B0606020202030204" pitchFamily="34" charset="0"/>
              </a:rPr>
              <a:t>‘X0’, ‘X1’, ‘X2’, ‘Y1’, ‘Y2’, ‘Y3’]</a:t>
            </a:r>
            <a:endParaRPr lang="en-US">
              <a:latin typeface="Arial Narrow" panose="020B0606020202030204" pitchFamily="34" charset="0"/>
            </a:endParaRPr>
          </a:p>
          <a:p>
            <a:endParaRPr lang="en-US">
              <a:latin typeface="Arial Narrow" panose="020B0606020202030204" pitchFamily="34" charset="0"/>
            </a:endParaRPr>
          </a:p>
        </p:txBody>
      </p:sp>
      <p:sp>
        <p:nvSpPr>
          <p:cNvPr id="14" name="Rectangle 13"/>
          <p:cNvSpPr/>
          <p:nvPr/>
        </p:nvSpPr>
        <p:spPr>
          <a:xfrm>
            <a:off x="546504" y="4721944"/>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d. nested_list có bao nhiêu phần tử?</a:t>
            </a:r>
          </a:p>
        </p:txBody>
      </p:sp>
    </p:spTree>
    <p:extLst>
      <p:ext uri="{BB962C8B-B14F-4D97-AF65-F5344CB8AC3E}">
        <p14:creationId xmlns:p14="http://schemas.microsoft.com/office/powerpoint/2010/main" val="558111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8044" y="247510"/>
            <a:ext cx="11021351"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1. Python là ngôn ngữ lập trình đa chức năng</a:t>
            </a:r>
            <a:endParaRPr lang="en-US" sz="3200">
              <a:solidFill>
                <a:schemeClr val="bg1"/>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flipH="1">
            <a:off x="5981700" y="1599392"/>
            <a:ext cx="0" cy="467980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88322" y="1280971"/>
            <a:ext cx="2705100" cy="369332"/>
          </a:xfrm>
          <a:prstGeom prst="rect">
            <a:avLst/>
          </a:prstGeom>
          <a:noFill/>
        </p:spPr>
        <p:txBody>
          <a:bodyPr wrap="square" rtlCol="0">
            <a:spAutoFit/>
          </a:bodyPr>
          <a:lstStyle/>
          <a:p>
            <a:r>
              <a:rPr lang="en-US" smtClean="0">
                <a:solidFill>
                  <a:schemeClr val="bg1"/>
                </a:solidFill>
              </a:rPr>
              <a:t>Special-Purpose Language</a:t>
            </a:r>
            <a:endParaRPr lang="en-US">
              <a:solidFill>
                <a:schemeClr val="bg1"/>
              </a:solidFill>
            </a:endParaRPr>
          </a:p>
        </p:txBody>
      </p:sp>
      <p:sp>
        <p:nvSpPr>
          <p:cNvPr id="18" name="TextBox 17"/>
          <p:cNvSpPr txBox="1"/>
          <p:nvPr/>
        </p:nvSpPr>
        <p:spPr>
          <a:xfrm>
            <a:off x="7866461" y="1280971"/>
            <a:ext cx="2705100" cy="369332"/>
          </a:xfrm>
          <a:prstGeom prst="rect">
            <a:avLst/>
          </a:prstGeom>
          <a:noFill/>
        </p:spPr>
        <p:txBody>
          <a:bodyPr wrap="square" rtlCol="0">
            <a:spAutoFit/>
          </a:bodyPr>
          <a:lstStyle/>
          <a:p>
            <a:r>
              <a:rPr lang="en-US" smtClean="0">
                <a:solidFill>
                  <a:schemeClr val="bg1"/>
                </a:solidFill>
              </a:rPr>
              <a:t>General-Purpose Language</a:t>
            </a:r>
            <a:endParaRPr lang="en-US">
              <a:solidFill>
                <a:schemeClr val="bg1"/>
              </a:solidFill>
            </a:endParaRPr>
          </a:p>
        </p:txBody>
      </p:sp>
      <p:pic>
        <p:nvPicPr>
          <p:cNvPr id="1032" name="Picture 8" descr="https://i.stack.imgur.com/t5VF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780" y="2360853"/>
            <a:ext cx="1516643" cy="63812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ql Icon #269843 - Free Icons Libra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7375" y="3507541"/>
            <a:ext cx="659299" cy="87343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pages.uncc.edu/techne/wp-content/uploads/sites/93/2013/12/matlab-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262" y="2585502"/>
            <a:ext cx="1123952" cy="126444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Wolfram Mathematica Phần mềm tính toán kỹ thuật khoa họ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989" y="4889534"/>
            <a:ext cx="1578772" cy="105398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Copyright Symbol R Free Download PNG | PNG 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347" y="4433076"/>
            <a:ext cx="996382" cy="99638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con request : c-plus-plus · Issue #14021 · FortAwesome/Font-Awesome ·  GitHu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72005" y="2251869"/>
            <a:ext cx="1027781" cy="1155398"/>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devstickers.com/assets/img/pro/2p4i.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51041" y="4184798"/>
            <a:ext cx="1202927" cy="1202927"/>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GitHub - python/cpython: The Python programming langu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20577" y="2189082"/>
            <a:ext cx="1242143" cy="1242143"/>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javascript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52584" y="2899841"/>
            <a:ext cx="1062767" cy="1062767"/>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7 Lỗi Thường Gặp Khi Lập Trình Java Với Beginne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25011" y="4702632"/>
            <a:ext cx="1209107" cy="91408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Codeforcoder | LPU | EBOOKs | PPT | Question Papers | SR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300702" y="3849948"/>
            <a:ext cx="1242143" cy="124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538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8044" y="247510"/>
            <a:ext cx="11021351"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2. </a:t>
            </a:r>
            <a:r>
              <a:rPr lang="en-US" sz="3200">
                <a:solidFill>
                  <a:schemeClr val="bg1"/>
                </a:solidFill>
                <a:latin typeface="Times New Roman" panose="02020603050405020304" pitchFamily="18" charset="0"/>
                <a:cs typeface="Times New Roman" panose="02020603050405020304" pitchFamily="18" charset="0"/>
              </a:rPr>
              <a:t>Python là ngôn ngữ lập trình bậc cao</a:t>
            </a:r>
          </a:p>
        </p:txBody>
      </p:sp>
      <p:cxnSp>
        <p:nvCxnSpPr>
          <p:cNvPr id="33" name="Straight Arrow Connector 32"/>
          <p:cNvCxnSpPr/>
          <p:nvPr/>
        </p:nvCxnSpPr>
        <p:spPr>
          <a:xfrm>
            <a:off x="1562216" y="3629023"/>
            <a:ext cx="9156645" cy="0"/>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8078" y="3305859"/>
            <a:ext cx="1268297" cy="646331"/>
          </a:xfrm>
          <a:prstGeom prst="rect">
            <a:avLst/>
          </a:prstGeom>
          <a:noFill/>
        </p:spPr>
        <p:txBody>
          <a:bodyPr wrap="none" rtlCol="0">
            <a:spAutoFit/>
          </a:bodyPr>
          <a:lstStyle/>
          <a:p>
            <a:pPr algn="ctr"/>
            <a:r>
              <a:rPr lang="en-US" smtClean="0">
                <a:solidFill>
                  <a:schemeClr val="bg1"/>
                </a:solidFill>
              </a:rPr>
              <a:t>Low-Level </a:t>
            </a:r>
            <a:br>
              <a:rPr lang="en-US" smtClean="0">
                <a:solidFill>
                  <a:schemeClr val="bg1"/>
                </a:solidFill>
              </a:rPr>
            </a:br>
            <a:r>
              <a:rPr lang="en-US" smtClean="0">
                <a:solidFill>
                  <a:schemeClr val="bg1"/>
                </a:solidFill>
              </a:rPr>
              <a:t>Language</a:t>
            </a:r>
            <a:endParaRPr lang="en-US">
              <a:solidFill>
                <a:schemeClr val="bg1"/>
              </a:solidFill>
            </a:endParaRPr>
          </a:p>
        </p:txBody>
      </p:sp>
      <p:sp>
        <p:nvSpPr>
          <p:cNvPr id="35" name="TextBox 34"/>
          <p:cNvSpPr txBox="1"/>
          <p:nvPr/>
        </p:nvSpPr>
        <p:spPr>
          <a:xfrm>
            <a:off x="10718861" y="3305858"/>
            <a:ext cx="1306768" cy="646331"/>
          </a:xfrm>
          <a:prstGeom prst="rect">
            <a:avLst/>
          </a:prstGeom>
          <a:noFill/>
        </p:spPr>
        <p:txBody>
          <a:bodyPr wrap="none" rtlCol="0">
            <a:spAutoFit/>
          </a:bodyPr>
          <a:lstStyle/>
          <a:p>
            <a:pPr algn="ctr"/>
            <a:r>
              <a:rPr lang="en-US" smtClean="0">
                <a:solidFill>
                  <a:schemeClr val="bg1"/>
                </a:solidFill>
              </a:rPr>
              <a:t>High-Level </a:t>
            </a:r>
            <a:br>
              <a:rPr lang="en-US" smtClean="0">
                <a:solidFill>
                  <a:schemeClr val="bg1"/>
                </a:solidFill>
              </a:rPr>
            </a:br>
            <a:r>
              <a:rPr lang="en-US" smtClean="0">
                <a:solidFill>
                  <a:schemeClr val="bg1"/>
                </a:solidFill>
              </a:rPr>
              <a:t>Language</a:t>
            </a:r>
            <a:endParaRPr lang="en-US">
              <a:solidFill>
                <a:schemeClr val="bg1"/>
              </a:solidFill>
            </a:endParaRPr>
          </a:p>
        </p:txBody>
      </p:sp>
      <p:pic>
        <p:nvPicPr>
          <p:cNvPr id="36" name="Picture 28" descr="Icon request : c-plus-plus · Issue #14021 · FortAwesome/Font-Awesome ·  GitHu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1412" y="3798590"/>
            <a:ext cx="561458" cy="6311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0" descr="GitHub - python/cpython: The Python programming langu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4214" y="3785283"/>
            <a:ext cx="602779" cy="602779"/>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0779155" y="4005997"/>
            <a:ext cx="1186179" cy="523220"/>
          </a:xfrm>
          <a:prstGeom prst="rect">
            <a:avLst/>
          </a:prstGeom>
          <a:noFill/>
        </p:spPr>
        <p:txBody>
          <a:bodyPr wrap="square" rtlCol="0">
            <a:spAutoFit/>
          </a:bodyPr>
          <a:lstStyle/>
          <a:p>
            <a:pPr algn="ctr"/>
            <a:r>
              <a:rPr lang="en-US" sz="1400" smtClean="0">
                <a:solidFill>
                  <a:schemeClr val="accent1">
                    <a:lumMod val="60000"/>
                    <a:lumOff val="40000"/>
                  </a:schemeClr>
                </a:solidFill>
              </a:rPr>
              <a:t>Friendly to Human</a:t>
            </a:r>
            <a:endParaRPr lang="en-US" sz="1400">
              <a:solidFill>
                <a:schemeClr val="accent1">
                  <a:lumMod val="60000"/>
                  <a:lumOff val="40000"/>
                </a:schemeClr>
              </a:solidFill>
            </a:endParaRPr>
          </a:p>
        </p:txBody>
      </p:sp>
      <p:sp>
        <p:nvSpPr>
          <p:cNvPr id="40" name="TextBox 39"/>
          <p:cNvSpPr txBox="1"/>
          <p:nvPr/>
        </p:nvSpPr>
        <p:spPr>
          <a:xfrm>
            <a:off x="249136" y="4005997"/>
            <a:ext cx="1186179" cy="523220"/>
          </a:xfrm>
          <a:prstGeom prst="rect">
            <a:avLst/>
          </a:prstGeom>
          <a:noFill/>
        </p:spPr>
        <p:txBody>
          <a:bodyPr wrap="square" rtlCol="0">
            <a:spAutoFit/>
          </a:bodyPr>
          <a:lstStyle/>
          <a:p>
            <a:pPr algn="ctr"/>
            <a:r>
              <a:rPr lang="en-US" sz="1400" smtClean="0">
                <a:solidFill>
                  <a:schemeClr val="accent1">
                    <a:lumMod val="60000"/>
                    <a:lumOff val="40000"/>
                  </a:schemeClr>
                </a:solidFill>
              </a:rPr>
              <a:t>Friendly to Computers</a:t>
            </a:r>
            <a:endParaRPr lang="en-US" sz="1400">
              <a:solidFill>
                <a:schemeClr val="accent1">
                  <a:lumMod val="60000"/>
                  <a:lumOff val="40000"/>
                </a:schemeClr>
              </a:solidFill>
            </a:endParaRPr>
          </a:p>
        </p:txBody>
      </p:sp>
      <p:pic>
        <p:nvPicPr>
          <p:cNvPr id="41" name="Picture 42" descr="javascrip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100" y="3807419"/>
            <a:ext cx="613513" cy="61351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8" descr="http://devstickers.com/assets/img/pro/2p4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6205" y="3760795"/>
            <a:ext cx="706765" cy="70676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Codeforcoder | LPU | EBOOKs | PPT | Question Papers | SR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75784" y="3767252"/>
            <a:ext cx="700308" cy="70030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01286" y="1242023"/>
            <a:ext cx="10544175" cy="923330"/>
          </a:xfrm>
          <a:prstGeom prst="rect">
            <a:avLst/>
          </a:prstGeom>
          <a:noFill/>
        </p:spPr>
        <p:txBody>
          <a:bodyPr wrap="square" rtlCol="0">
            <a:spAutoFit/>
          </a:bodyPr>
          <a:lstStyle/>
          <a:p>
            <a:r>
              <a:rPr lang="en-US" smtClean="0">
                <a:solidFill>
                  <a:schemeClr val="bg1"/>
                </a:solidFill>
              </a:rPr>
              <a:t>Về cơ bản ngôn ngữ lập trình là một </a:t>
            </a:r>
            <a:r>
              <a:rPr lang="en-US" b="1" smtClean="0">
                <a:solidFill>
                  <a:schemeClr val="accent5">
                    <a:lumMod val="60000"/>
                    <a:lumOff val="40000"/>
                  </a:schemeClr>
                </a:solidFill>
              </a:rPr>
              <a:t>ngôn ngữ</a:t>
            </a:r>
            <a:r>
              <a:rPr lang="en-US" smtClean="0">
                <a:solidFill>
                  <a:schemeClr val="bg1"/>
                </a:solidFill>
              </a:rPr>
              <a:t> được sử dụng để con người giao tiếp với máy tính. </a:t>
            </a:r>
          </a:p>
          <a:p>
            <a:r>
              <a:rPr lang="en-US" smtClean="0">
                <a:solidFill>
                  <a:schemeClr val="bg1"/>
                </a:solidFill>
              </a:rPr>
              <a:t>Từ đó các ngôn ngữ lập trình có thể được xếp theo thứ bậc. Bậc càng cao càng dễ hiểu cho con người (nhưng càng khó hiểu cho máy tính), bậc càng thấp càng khó hiểu cho con người (nhưng càng dễ hiểu cho máy tính)</a:t>
            </a:r>
            <a:endParaRPr lang="en-US">
              <a:solidFill>
                <a:schemeClr val="bg1"/>
              </a:solidFill>
            </a:endParaRPr>
          </a:p>
        </p:txBody>
      </p:sp>
      <p:sp>
        <p:nvSpPr>
          <p:cNvPr id="45" name="TextBox 44"/>
          <p:cNvSpPr txBox="1"/>
          <p:nvPr/>
        </p:nvSpPr>
        <p:spPr>
          <a:xfrm>
            <a:off x="941981" y="5028932"/>
            <a:ext cx="1240470" cy="461665"/>
          </a:xfrm>
          <a:prstGeom prst="rect">
            <a:avLst/>
          </a:prstGeom>
          <a:noFill/>
        </p:spPr>
        <p:txBody>
          <a:bodyPr wrap="square" rtlCol="0">
            <a:spAutoFit/>
          </a:bodyPr>
          <a:lstStyle/>
          <a:p>
            <a:pPr algn="ctr"/>
            <a:r>
              <a:rPr lang="en-US" sz="1200" smtClean="0">
                <a:solidFill>
                  <a:schemeClr val="bg1"/>
                </a:solidFill>
              </a:rPr>
              <a:t>Binary code: 010010001</a:t>
            </a:r>
            <a:endParaRPr lang="en-US" sz="1200">
              <a:solidFill>
                <a:schemeClr val="bg1"/>
              </a:solidFill>
            </a:endParaRPr>
          </a:p>
        </p:txBody>
      </p:sp>
      <p:sp>
        <p:nvSpPr>
          <p:cNvPr id="46" name="TextBox 45"/>
          <p:cNvSpPr txBox="1"/>
          <p:nvPr/>
        </p:nvSpPr>
        <p:spPr>
          <a:xfrm>
            <a:off x="10378596" y="5121264"/>
            <a:ext cx="680529" cy="276999"/>
          </a:xfrm>
          <a:prstGeom prst="rect">
            <a:avLst/>
          </a:prstGeom>
          <a:noFill/>
        </p:spPr>
        <p:txBody>
          <a:bodyPr wrap="square" rtlCol="0">
            <a:spAutoFit/>
          </a:bodyPr>
          <a:lstStyle/>
          <a:p>
            <a:pPr algn="ctr"/>
            <a:r>
              <a:rPr lang="en-US" sz="1200" smtClean="0">
                <a:solidFill>
                  <a:schemeClr val="bg1"/>
                </a:solidFill>
              </a:rPr>
              <a:t>English</a:t>
            </a:r>
            <a:endParaRPr lang="en-US" sz="1200">
              <a:solidFill>
                <a:schemeClr val="bg1"/>
              </a:solidFill>
            </a:endParaRPr>
          </a:p>
        </p:txBody>
      </p:sp>
    </p:spTree>
    <p:extLst>
      <p:ext uri="{BB962C8B-B14F-4D97-AF65-F5344CB8AC3E}">
        <p14:creationId xmlns:p14="http://schemas.microsoft.com/office/powerpoint/2010/main" val="2154431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8044" y="247510"/>
            <a:ext cx="11021351"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3. Python là ngôn ngữ lập trình hướng đối tượng</a:t>
            </a:r>
          </a:p>
        </p:txBody>
      </p:sp>
      <p:cxnSp>
        <p:nvCxnSpPr>
          <p:cNvPr id="19" name="Straight Connector 18"/>
          <p:cNvCxnSpPr/>
          <p:nvPr/>
        </p:nvCxnSpPr>
        <p:spPr>
          <a:xfrm flipH="1">
            <a:off x="5810250" y="1792270"/>
            <a:ext cx="0" cy="439632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34923" y="1062883"/>
            <a:ext cx="4152029" cy="646331"/>
          </a:xfrm>
          <a:prstGeom prst="rect">
            <a:avLst/>
          </a:prstGeom>
          <a:noFill/>
        </p:spPr>
        <p:txBody>
          <a:bodyPr wrap="square" rtlCol="0">
            <a:spAutoFit/>
          </a:bodyPr>
          <a:lstStyle/>
          <a:p>
            <a:pPr algn="ctr"/>
            <a:r>
              <a:rPr lang="en-US" smtClean="0">
                <a:solidFill>
                  <a:schemeClr val="bg1"/>
                </a:solidFill>
              </a:rPr>
              <a:t>Procedural-Oriented Language</a:t>
            </a:r>
            <a:br>
              <a:rPr lang="en-US" smtClean="0">
                <a:solidFill>
                  <a:schemeClr val="bg1"/>
                </a:solidFill>
              </a:rPr>
            </a:br>
            <a:r>
              <a:rPr lang="en-US" smtClean="0">
                <a:solidFill>
                  <a:schemeClr val="bg1"/>
                </a:solidFill>
              </a:rPr>
              <a:t>(một chuỗi các tác vụ để máy thực thi)</a:t>
            </a:r>
            <a:endParaRPr lang="en-US">
              <a:solidFill>
                <a:schemeClr val="bg1"/>
              </a:solidFill>
            </a:endParaRPr>
          </a:p>
        </p:txBody>
      </p:sp>
      <p:sp>
        <p:nvSpPr>
          <p:cNvPr id="21" name="TextBox 20"/>
          <p:cNvSpPr txBox="1"/>
          <p:nvPr/>
        </p:nvSpPr>
        <p:spPr>
          <a:xfrm>
            <a:off x="5887008" y="1062883"/>
            <a:ext cx="6018224" cy="646331"/>
          </a:xfrm>
          <a:prstGeom prst="rect">
            <a:avLst/>
          </a:prstGeom>
          <a:noFill/>
        </p:spPr>
        <p:txBody>
          <a:bodyPr wrap="square" rtlCol="0">
            <a:spAutoFit/>
          </a:bodyPr>
          <a:lstStyle/>
          <a:p>
            <a:pPr algn="ctr"/>
            <a:r>
              <a:rPr lang="en-US" smtClean="0">
                <a:solidFill>
                  <a:schemeClr val="bg1"/>
                </a:solidFill>
              </a:rPr>
              <a:t>Object-Oriented Language</a:t>
            </a:r>
          </a:p>
          <a:p>
            <a:pPr algn="ctr"/>
            <a:r>
              <a:rPr lang="en-US" smtClean="0">
                <a:solidFill>
                  <a:schemeClr val="bg1"/>
                </a:solidFill>
              </a:rPr>
              <a:t>(mọi thứ là object, các object tương tác qua lại với nhau)</a:t>
            </a:r>
            <a:endParaRPr lang="en-US">
              <a:solidFill>
                <a:schemeClr val="bg1"/>
              </a:solidFill>
            </a:endParaRPr>
          </a:p>
        </p:txBody>
      </p:sp>
      <p:pic>
        <p:nvPicPr>
          <p:cNvPr id="22" name="Picture 18" descr="Sql Icon #269843 - Free Icons Libr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7641" y="2846591"/>
            <a:ext cx="659299" cy="8734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6" descr="Copyright Symbol R Free Download PNG | PNG 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3314" y="4700172"/>
            <a:ext cx="996382" cy="9963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8" descr="Icon request : c-plus-plus · Issue #14021 · FortAwesome/Font-Awesome ·  GitHu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8538" y="2268892"/>
            <a:ext cx="1027781" cy="115539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8" descr="http://devstickers.com/assets/img/pro/2p4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5571" y="3497245"/>
            <a:ext cx="1202927" cy="120292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0" descr="GitHub - python/cpython: The Python programming langu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47686" y="2597972"/>
            <a:ext cx="1242143" cy="12421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2" descr="javascript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0619" y="3497245"/>
            <a:ext cx="1062767" cy="10627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4" descr="7 Lỗi Thường Gặp Khi Lập Trình Java Với Beginn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01831" y="3636169"/>
            <a:ext cx="1209107" cy="9140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odeforcoder | LPU | EBOOKs | PPT | Question Papers | SR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5513" y="2389594"/>
            <a:ext cx="1242143" cy="124214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2" descr="Wolfram Mathematica Phần mềm tính toán kỹ thuật khoa họ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0677" y="4700172"/>
            <a:ext cx="1578772" cy="105398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0" descr="https://pages.uncc.edu/techne/wp-content/uploads/sites/93/2013/12/matlab-log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8460" y="4837284"/>
            <a:ext cx="1123952" cy="12644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ttps://i.stack.imgur.com/t5VF4.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0349" y="4908100"/>
            <a:ext cx="1516643" cy="63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47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7569" y="2010252"/>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Tổng kết</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78863" y="2794618"/>
            <a:ext cx="1050346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mtClean="0">
                <a:solidFill>
                  <a:schemeClr val="bg1"/>
                </a:solidFill>
              </a:rPr>
              <a:t>Python là một ngôn ngữ lập trình đa chức năng (</a:t>
            </a:r>
            <a:r>
              <a:rPr lang="en-US" smtClean="0">
                <a:solidFill>
                  <a:schemeClr val="accent4">
                    <a:lumMod val="60000"/>
                    <a:lumOff val="40000"/>
                  </a:schemeClr>
                </a:solidFill>
              </a:rPr>
              <a:t>general-purpose language</a:t>
            </a:r>
            <a:r>
              <a:rPr lang="en-US" smtClean="0">
                <a:solidFill>
                  <a:schemeClr val="bg1"/>
                </a:solidFill>
              </a:rPr>
              <a:t>)</a:t>
            </a:r>
          </a:p>
          <a:p>
            <a:pPr marL="285750" indent="-285750">
              <a:lnSpc>
                <a:spcPct val="150000"/>
              </a:lnSpc>
              <a:buFont typeface="Arial" panose="020B0604020202020204" pitchFamily="34" charset="0"/>
              <a:buChar char="•"/>
            </a:pPr>
            <a:r>
              <a:rPr lang="en-US" smtClean="0">
                <a:solidFill>
                  <a:schemeClr val="bg1"/>
                </a:solidFill>
              </a:rPr>
              <a:t>Python là ngôn ngữ lập trình cấp cao (</a:t>
            </a:r>
            <a:r>
              <a:rPr lang="en-US" smtClean="0">
                <a:solidFill>
                  <a:schemeClr val="accent4">
                    <a:lumMod val="60000"/>
                    <a:lumOff val="40000"/>
                  </a:schemeClr>
                </a:solidFill>
              </a:rPr>
              <a:t>high-level language</a:t>
            </a:r>
            <a:r>
              <a:rPr lang="en-US" smtClean="0">
                <a:solidFill>
                  <a:schemeClr val="bg1"/>
                </a:solidFill>
              </a:rPr>
              <a:t>)</a:t>
            </a:r>
          </a:p>
          <a:p>
            <a:pPr marL="285750" indent="-285750">
              <a:lnSpc>
                <a:spcPct val="150000"/>
              </a:lnSpc>
              <a:buFont typeface="Arial" panose="020B0604020202020204" pitchFamily="34" charset="0"/>
              <a:buChar char="•"/>
            </a:pPr>
            <a:r>
              <a:rPr lang="en-US" smtClean="0">
                <a:solidFill>
                  <a:schemeClr val="bg1"/>
                </a:solidFill>
              </a:rPr>
              <a:t>Python là ngôn ngữ lập trình hướng đối tượng (</a:t>
            </a:r>
            <a:r>
              <a:rPr lang="en-US" smtClean="0">
                <a:solidFill>
                  <a:schemeClr val="accent4">
                    <a:lumMod val="60000"/>
                    <a:lumOff val="40000"/>
                  </a:schemeClr>
                </a:solidFill>
              </a:rPr>
              <a:t>object-oriented language</a:t>
            </a:r>
            <a:r>
              <a:rPr lang="en-US" smtClean="0">
                <a:solidFill>
                  <a:schemeClr val="bg1"/>
                </a:solidFill>
              </a:rPr>
              <a:t>)</a:t>
            </a:r>
            <a:endParaRPr lang="en-US">
              <a:solidFill>
                <a:schemeClr val="bg1"/>
              </a:solidFill>
            </a:endParaRPr>
          </a:p>
        </p:txBody>
      </p:sp>
    </p:spTree>
    <p:extLst>
      <p:ext uri="{BB962C8B-B14F-4D97-AF65-F5344CB8AC3E}">
        <p14:creationId xmlns:p14="http://schemas.microsoft.com/office/powerpoint/2010/main" val="4022728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4427" y="2355494"/>
            <a:ext cx="2903359"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2:</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integer</a:t>
            </a:r>
            <a:r>
              <a:rPr lang="en-US" sz="3600" smtClean="0">
                <a:solidFill>
                  <a:schemeClr val="bg1"/>
                </a:solidFill>
                <a:latin typeface="Times New Roman" panose="02020603050405020304" pitchFamily="18" charset="0"/>
                <a:cs typeface="Times New Roman" panose="02020603050405020304" pitchFamily="18" charset="0"/>
              </a:rPr>
              <a:t> &amp; </a:t>
            </a: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float</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3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31844" y="2234355"/>
            <a:ext cx="6224714" cy="40543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x = 3</a:t>
            </a:r>
            <a:endParaRPr lang="en-US">
              <a:latin typeface="Arial Narrow" panose="020B0606020202030204" pitchFamily="34" charset="0"/>
            </a:endParaRPr>
          </a:p>
          <a:p>
            <a:r>
              <a:rPr lang="en-US">
                <a:latin typeface="Arial Narrow" panose="020B0606020202030204" pitchFamily="34" charset="0"/>
              </a:rPr>
              <a:t>&gt;&gt;&gt; type(x)</a:t>
            </a:r>
          </a:p>
          <a:p>
            <a:r>
              <a:rPr lang="en-US">
                <a:latin typeface="Arial Narrow" panose="020B0606020202030204" pitchFamily="34" charset="0"/>
              </a:rPr>
              <a:t>&lt;class 'int</a:t>
            </a:r>
            <a:r>
              <a:rPr lang="en-US" smtClean="0">
                <a:latin typeface="Arial Narrow" panose="020B0606020202030204" pitchFamily="34" charset="0"/>
              </a:rPr>
              <a:t>'&gt;</a:t>
            </a:r>
          </a:p>
          <a:p>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y = 5.0</a:t>
            </a:r>
            <a:endParaRPr lang="en-US">
              <a:latin typeface="Arial Narrow" panose="020B0606020202030204" pitchFamily="34" charset="0"/>
            </a:endParaRPr>
          </a:p>
          <a:p>
            <a:r>
              <a:rPr lang="en-US">
                <a:latin typeface="Arial Narrow" panose="020B0606020202030204" pitchFamily="34" charset="0"/>
              </a:rPr>
              <a:t>&gt;&gt;&gt; type(y)</a:t>
            </a:r>
          </a:p>
          <a:p>
            <a:r>
              <a:rPr lang="en-US">
                <a:latin typeface="Arial Narrow" panose="020B0606020202030204" pitchFamily="34" charset="0"/>
              </a:rPr>
              <a:t>&lt;class 'float'&gt;</a:t>
            </a:r>
          </a:p>
          <a:p>
            <a:endParaRPr lang="en-US" smtClean="0">
              <a:latin typeface="Arial Narrow" panose="020B0606020202030204" pitchFamily="34" charset="0"/>
            </a:endParaRPr>
          </a:p>
          <a:p>
            <a:r>
              <a:rPr lang="en-US">
                <a:latin typeface="Arial Narrow" panose="020B0606020202030204" pitchFamily="34" charset="0"/>
              </a:rPr>
              <a:t>&gt;&gt;&gt; # Cộng integer với float?</a:t>
            </a:r>
          </a:p>
          <a:p>
            <a:r>
              <a:rPr lang="en-US">
                <a:latin typeface="Arial Narrow" panose="020B0606020202030204" pitchFamily="34" charset="0"/>
              </a:rPr>
              <a:t>&gt;&gt;&gt; result = x + y</a:t>
            </a:r>
          </a:p>
          <a:p>
            <a:r>
              <a:rPr lang="en-US">
                <a:latin typeface="Arial Narrow" panose="020B0606020202030204" pitchFamily="34" charset="0"/>
              </a:rPr>
              <a:t>&gt;&gt;&gt; result</a:t>
            </a:r>
          </a:p>
          <a:p>
            <a:r>
              <a:rPr lang="en-US">
                <a:latin typeface="Arial Narrow" panose="020B0606020202030204" pitchFamily="34" charset="0"/>
              </a:rPr>
              <a:t>8.0</a:t>
            </a:r>
          </a:p>
          <a:p>
            <a:r>
              <a:rPr lang="en-US">
                <a:latin typeface="Arial Narrow" panose="020B0606020202030204" pitchFamily="34" charset="0"/>
              </a:rPr>
              <a:t>&gt;&gt;&gt; type(result)</a:t>
            </a:r>
          </a:p>
          <a:p>
            <a:r>
              <a:rPr lang="en-US">
                <a:latin typeface="Arial Narrow" panose="020B0606020202030204" pitchFamily="34" charset="0"/>
              </a:rPr>
              <a:t>&lt;class 'float</a:t>
            </a:r>
            <a:r>
              <a:rPr lang="en-US" smtClean="0">
                <a:latin typeface="Arial Narrow" panose="020B0606020202030204" pitchFamily="34" charset="0"/>
              </a:rPr>
              <a:t>'&gt;</a:t>
            </a:r>
            <a:endParaRPr lang="en-US">
              <a:latin typeface="Arial Narrow" panose="020B0606020202030204" pitchFamily="34" charset="0"/>
            </a:endParaRPr>
          </a:p>
        </p:txBody>
      </p:sp>
      <p:sp>
        <p:nvSpPr>
          <p:cNvPr id="12" name="TextBox 11"/>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Định nghĩa:</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1844" y="1240496"/>
            <a:ext cx="10928266" cy="369332"/>
          </a:xfrm>
          <a:prstGeom prst="rect">
            <a:avLst/>
          </a:prstGeom>
          <a:noFill/>
        </p:spPr>
        <p:txBody>
          <a:bodyPr wrap="square" rtlCol="0">
            <a:spAutoFit/>
          </a:bodyPr>
          <a:lstStyle/>
          <a:p>
            <a:r>
              <a:rPr lang="en-US" smtClean="0">
                <a:solidFill>
                  <a:schemeClr val="accent4"/>
                </a:solidFill>
              </a:rPr>
              <a:t>Integer</a:t>
            </a:r>
            <a:r>
              <a:rPr lang="en-US" smtClean="0">
                <a:solidFill>
                  <a:schemeClr val="bg1"/>
                </a:solidFill>
              </a:rPr>
              <a:t> là số nguyên (không có phần thập phân), </a:t>
            </a:r>
            <a:r>
              <a:rPr lang="en-US" smtClean="0">
                <a:solidFill>
                  <a:schemeClr val="accent4"/>
                </a:solidFill>
              </a:rPr>
              <a:t>float</a:t>
            </a:r>
            <a:r>
              <a:rPr lang="en-US" smtClean="0">
                <a:solidFill>
                  <a:schemeClr val="bg1"/>
                </a:solidFill>
              </a:rPr>
              <a:t> là số thực (có phần thập phân)</a:t>
            </a:r>
            <a:endParaRPr lang="en-US">
              <a:solidFill>
                <a:schemeClr val="bg1"/>
              </a:solidFill>
            </a:endParaRPr>
          </a:p>
        </p:txBody>
      </p:sp>
    </p:spTree>
    <p:extLst>
      <p:ext uri="{BB962C8B-B14F-4D97-AF65-F5344CB8AC3E}">
        <p14:creationId xmlns:p14="http://schemas.microsoft.com/office/powerpoint/2010/main" val="123394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056" y="5054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Thử các dòng lệnh sau</a:t>
            </a:r>
          </a:p>
        </p:txBody>
      </p:sp>
      <p:sp>
        <p:nvSpPr>
          <p:cNvPr id="7" name="Rectangle 6"/>
          <p:cNvSpPr/>
          <p:nvPr/>
        </p:nvSpPr>
        <p:spPr>
          <a:xfrm>
            <a:off x="379056" y="1149419"/>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a:t>
            </a:r>
            <a:r>
              <a:rPr lang="en-US" smtClean="0">
                <a:latin typeface="Arial Narrow" panose="020B0606020202030204" pitchFamily="34" charset="0"/>
              </a:rPr>
              <a:t>3</a:t>
            </a:r>
            <a:endParaRPr lang="en-US">
              <a:latin typeface="Arial Narrow" panose="020B0606020202030204" pitchFamily="34" charset="0"/>
            </a:endParaRPr>
          </a:p>
          <a:p>
            <a:r>
              <a:rPr lang="en-US">
                <a:latin typeface="Arial Narrow" panose="020B0606020202030204" pitchFamily="34" charset="0"/>
              </a:rPr>
              <a:t>&gt;&gt;&gt; y = </a:t>
            </a:r>
            <a:r>
              <a:rPr lang="en-US" smtClean="0">
                <a:latin typeface="Arial Narrow" panose="020B0606020202030204" pitchFamily="34" charset="0"/>
              </a:rPr>
              <a:t>-5</a:t>
            </a:r>
            <a:endParaRPr lang="en-US">
              <a:latin typeface="Arial Narrow" panose="020B0606020202030204" pitchFamily="34" charset="0"/>
            </a:endParaRPr>
          </a:p>
        </p:txBody>
      </p:sp>
      <p:sp>
        <p:nvSpPr>
          <p:cNvPr id="10" name="Rectangle 9"/>
          <p:cNvSpPr/>
          <p:nvPr/>
        </p:nvSpPr>
        <p:spPr>
          <a:xfrm>
            <a:off x="379056" y="21437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Đoán kết quả của:</a:t>
            </a:r>
          </a:p>
        </p:txBody>
      </p:sp>
      <p:sp>
        <p:nvSpPr>
          <p:cNvPr id="11" name="Rectangle 10"/>
          <p:cNvSpPr/>
          <p:nvPr/>
        </p:nvSpPr>
        <p:spPr>
          <a:xfrm>
            <a:off x="379056" y="2772367"/>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a:t>
            </a:r>
            <a:r>
              <a:rPr lang="en-US" smtClean="0">
                <a:latin typeface="Arial Narrow" panose="020B0606020202030204" pitchFamily="34" charset="0"/>
              </a:rPr>
              <a:t>y</a:t>
            </a:r>
          </a:p>
          <a:p>
            <a:r>
              <a:rPr lang="en-US">
                <a:latin typeface="Arial Narrow" panose="020B0606020202030204" pitchFamily="34" charset="0"/>
              </a:rPr>
              <a:t>&gt;&gt;&gt; type(x+y)</a:t>
            </a:r>
          </a:p>
        </p:txBody>
      </p:sp>
    </p:spTree>
    <p:extLst>
      <p:ext uri="{BB962C8B-B14F-4D97-AF65-F5344CB8AC3E}">
        <p14:creationId xmlns:p14="http://schemas.microsoft.com/office/powerpoint/2010/main" val="379982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5074</TotalTime>
  <Words>1312</Words>
  <Application>Microsoft Office PowerPoint</Application>
  <PresentationFormat>Widescreen</PresentationFormat>
  <Paragraphs>213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Narrow</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Dang Vo</dc:creator>
  <cp:lastModifiedBy>Hiep Dang Vo</cp:lastModifiedBy>
  <cp:revision>84</cp:revision>
  <dcterms:created xsi:type="dcterms:W3CDTF">2021-03-13T06:51:46Z</dcterms:created>
  <dcterms:modified xsi:type="dcterms:W3CDTF">2021-04-05T04:43:13Z</dcterms:modified>
</cp:coreProperties>
</file>