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78" r:id="rId9"/>
    <p:sldId id="279" r:id="rId10"/>
    <p:sldId id="264" r:id="rId11"/>
    <p:sldId id="265" r:id="rId12"/>
    <p:sldId id="266" r:id="rId13"/>
    <p:sldId id="268" r:id="rId14"/>
    <p:sldId id="269" r:id="rId15"/>
    <p:sldId id="270" r:id="rId16"/>
    <p:sldId id="280" r:id="rId17"/>
    <p:sldId id="282" r:id="rId18"/>
    <p:sldId id="283" r:id="rId19"/>
    <p:sldId id="284" r:id="rId20"/>
    <p:sldId id="271" r:id="rId21"/>
    <p:sldId id="27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610599" y="6421086"/>
            <a:ext cx="3438441" cy="365125"/>
          </a:xfrm>
        </p:spPr>
        <p:txBody>
          <a:bodyPr/>
          <a:lstStyle>
            <a:lvl1pPr>
              <a:defRPr/>
            </a:lvl1pPr>
          </a:lstStyle>
          <a:p>
            <a:r>
              <a:rPr lang="en-US" smtClean="0">
                <a:solidFill>
                  <a:prstClr val="black">
                    <a:tint val="75000"/>
                  </a:prstClr>
                </a:solidFill>
              </a:rPr>
              <a:t>Prepared by Hiep Dang</a:t>
            </a:r>
            <a:endParaRPr lang="en-US">
              <a:solidFill>
                <a:prstClr val="black">
                  <a:tint val="75000"/>
                </a:prstClr>
              </a:solidFill>
            </a:endParaRPr>
          </a:p>
        </p:txBody>
      </p:sp>
    </p:spTree>
    <p:extLst>
      <p:ext uri="{BB962C8B-B14F-4D97-AF65-F5344CB8AC3E}">
        <p14:creationId xmlns:p14="http://schemas.microsoft.com/office/powerpoint/2010/main" val="262044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067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136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26783" y="6429178"/>
            <a:ext cx="3478901" cy="365125"/>
          </a:xfrm>
        </p:spPr>
        <p:txBody>
          <a:bodyPr/>
          <a:lstStyle/>
          <a:p>
            <a:r>
              <a:rPr lang="en-US" smtClean="0">
                <a:solidFill>
                  <a:prstClr val="black">
                    <a:tint val="75000"/>
                  </a:prstClr>
                </a:solidFill>
              </a:rPr>
              <a:t>Prepared by Hiep Dang</a:t>
            </a:r>
          </a:p>
        </p:txBody>
      </p:sp>
    </p:spTree>
    <p:extLst>
      <p:ext uri="{BB962C8B-B14F-4D97-AF65-F5344CB8AC3E}">
        <p14:creationId xmlns:p14="http://schemas.microsoft.com/office/powerpoint/2010/main" val="252871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717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221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91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07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9926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54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778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5151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8F779-2669-4091-A9E1-5C164A3B942B}" type="datetimeFigureOut">
              <a:rPr lang="en-US" smtClean="0">
                <a:solidFill>
                  <a:prstClr val="black">
                    <a:tint val="75000"/>
                  </a:prstClr>
                </a:solidFill>
              </a:rPr>
              <a:pPr/>
              <a:t>04/04/2021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045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5029" y="2355494"/>
            <a:ext cx="2262159" cy="1200329"/>
          </a:xfrm>
          <a:prstGeom prst="rect">
            <a:avLst/>
          </a:prstGeom>
          <a:noFill/>
        </p:spPr>
        <p:txBody>
          <a:bodyPr wrap="none" rtlCol="0">
            <a:spAutoFit/>
          </a:bodyPr>
          <a:lstStyle/>
          <a:p>
            <a:pPr algn="ctr"/>
            <a:r>
              <a:rPr lang="en-US" sz="3600">
                <a:solidFill>
                  <a:prstClr val="white"/>
                </a:solidFill>
                <a:cs typeface="Times New Roman" panose="02020603050405020304" pitchFamily="18" charset="0"/>
              </a:rPr>
              <a:t>Phần </a:t>
            </a:r>
            <a:r>
              <a:rPr lang="en-US" sz="3600">
                <a:solidFill>
                  <a:prstClr val="white"/>
                </a:solidFill>
                <a:cs typeface="Times New Roman" panose="02020603050405020304" pitchFamily="18" charset="0"/>
              </a:rPr>
              <a:t>5:</a:t>
            </a:r>
            <a:br>
              <a:rPr lang="en-US" sz="3600">
                <a:solidFill>
                  <a:prstClr val="white"/>
                </a:solidFill>
                <a:cs typeface="Times New Roman" panose="02020603050405020304" pitchFamily="18" charset="0"/>
              </a:rPr>
            </a:br>
            <a:r>
              <a:rPr lang="en-US" sz="3600">
                <a:solidFill>
                  <a:srgbClr val="FFC000">
                    <a:lumMod val="60000"/>
                    <a:lumOff val="40000"/>
                  </a:srgbClr>
                </a:solidFill>
                <a:cs typeface="Times New Roman" panose="02020603050405020304" pitchFamily="18" charset="0"/>
              </a:rPr>
              <a:t>if  elif  else</a:t>
            </a:r>
            <a:endParaRPr lang="en-US" sz="3600">
              <a:solidFill>
                <a:srgbClr val="FFC000">
                  <a:lumMod val="60000"/>
                  <a:lumOff val="40000"/>
                </a:srgbClr>
              </a:solidFill>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619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0321" y="51153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tập 1: </a:t>
            </a:r>
            <a:r>
              <a:rPr lang="en-US" sz="2400">
                <a:solidFill>
                  <a:prstClr val="white"/>
                </a:solidFill>
                <a:cs typeface="Times New Roman" panose="02020603050405020304" pitchFamily="18" charset="0"/>
              </a:rPr>
              <a:t>Cho đoạn code sau đây</a:t>
            </a:r>
            <a:endParaRPr lang="en-US">
              <a:solidFill>
                <a:prstClr val="white"/>
              </a:solidFill>
              <a:cs typeface="Times New Roman" panose="02020603050405020304" pitchFamily="18" charset="0"/>
            </a:endParaRPr>
          </a:p>
        </p:txBody>
      </p:sp>
      <p:sp>
        <p:nvSpPr>
          <p:cNvPr id="5" name="Rectangle 4"/>
          <p:cNvSpPr/>
          <p:nvPr/>
        </p:nvSpPr>
        <p:spPr>
          <a:xfrm>
            <a:off x="640320" y="243119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prstClr val="white"/>
                </a:solidFill>
                <a:cs typeface="Times New Roman" panose="02020603050405020304" pitchFamily="18" charset="0"/>
              </a:rPr>
              <a:t>Kết quả của x là bao nhiêu?</a:t>
            </a:r>
            <a:endParaRPr lang="en-US">
              <a:solidFill>
                <a:prstClr val="white"/>
              </a:solidFill>
              <a:cs typeface="Times New Roman" panose="02020603050405020304" pitchFamily="18" charset="0"/>
            </a:endParaRPr>
          </a:p>
        </p:txBody>
      </p:sp>
      <p:sp>
        <p:nvSpPr>
          <p:cNvPr id="6" name="TextBox 5"/>
          <p:cNvSpPr txBox="1"/>
          <p:nvPr/>
        </p:nvSpPr>
        <p:spPr>
          <a:xfrm>
            <a:off x="882032" y="1286634"/>
            <a:ext cx="184731" cy="369332"/>
          </a:xfrm>
          <a:prstGeom prst="rect">
            <a:avLst/>
          </a:prstGeom>
          <a:noFill/>
        </p:spPr>
        <p:txBody>
          <a:bodyPr wrap="none" rtlCol="0">
            <a:spAutoFit/>
          </a:bodyPr>
          <a:lstStyle/>
          <a:p>
            <a:endParaRPr lang="en-US">
              <a:solidFill>
                <a:prstClr val="black"/>
              </a:solidFill>
            </a:endParaRPr>
          </a:p>
        </p:txBody>
      </p:sp>
      <p:pic>
        <p:nvPicPr>
          <p:cNvPr id="3" name="Picture 2"/>
          <p:cNvPicPr>
            <a:picLocks noChangeAspect="1"/>
          </p:cNvPicPr>
          <p:nvPr/>
        </p:nvPicPr>
        <p:blipFill>
          <a:blip r:embed="rId2"/>
          <a:stretch>
            <a:fillRect/>
          </a:stretch>
        </p:blipFill>
        <p:spPr>
          <a:xfrm>
            <a:off x="640320" y="1007783"/>
            <a:ext cx="2051445" cy="1436012"/>
          </a:xfrm>
          <a:prstGeom prst="rect">
            <a:avLst/>
          </a:prstGeom>
        </p:spPr>
      </p:pic>
    </p:spTree>
    <p:extLst>
      <p:ext uri="{BB962C8B-B14F-4D97-AF65-F5344CB8AC3E}">
        <p14:creationId xmlns:p14="http://schemas.microsoft.com/office/powerpoint/2010/main" val="3452432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0321" y="51153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tập 2: </a:t>
            </a:r>
            <a:r>
              <a:rPr lang="en-US" sz="2400">
                <a:solidFill>
                  <a:prstClr val="white"/>
                </a:solidFill>
                <a:cs typeface="Times New Roman" panose="02020603050405020304" pitchFamily="18" charset="0"/>
              </a:rPr>
              <a:t>Cho đoạn code sau đây</a:t>
            </a:r>
            <a:endParaRPr lang="en-US">
              <a:solidFill>
                <a:prstClr val="white"/>
              </a:solidFill>
              <a:cs typeface="Times New Roman" panose="02020603050405020304" pitchFamily="18" charset="0"/>
            </a:endParaRPr>
          </a:p>
        </p:txBody>
      </p:sp>
      <p:sp>
        <p:nvSpPr>
          <p:cNvPr id="8" name="Rectangle 7"/>
          <p:cNvSpPr/>
          <p:nvPr/>
        </p:nvSpPr>
        <p:spPr>
          <a:xfrm>
            <a:off x="640321" y="2699841"/>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prstClr val="white"/>
                </a:solidFill>
                <a:cs typeface="Times New Roman" panose="02020603050405020304" pitchFamily="18" charset="0"/>
              </a:rPr>
              <a:t>Kết quả của x là bao nhiêu?</a:t>
            </a:r>
            <a:endParaRPr lang="en-US">
              <a:solidFill>
                <a:prstClr val="white"/>
              </a:solidFill>
              <a:cs typeface="Times New Roman" panose="02020603050405020304" pitchFamily="18" charset="0"/>
            </a:endParaRPr>
          </a:p>
        </p:txBody>
      </p:sp>
      <p:sp>
        <p:nvSpPr>
          <p:cNvPr id="9" name="TextBox 8"/>
          <p:cNvSpPr txBox="1"/>
          <p:nvPr/>
        </p:nvSpPr>
        <p:spPr>
          <a:xfrm>
            <a:off x="882032" y="1286634"/>
            <a:ext cx="184731" cy="369332"/>
          </a:xfrm>
          <a:prstGeom prst="rect">
            <a:avLst/>
          </a:prstGeom>
          <a:noFill/>
        </p:spPr>
        <p:txBody>
          <a:bodyPr wrap="none" rtlCol="0">
            <a:spAutoFit/>
          </a:bodyPr>
          <a:lstStyle/>
          <a:p>
            <a:endParaRPr lang="en-US">
              <a:solidFill>
                <a:prstClr val="black"/>
              </a:solidFill>
            </a:endParaRPr>
          </a:p>
        </p:txBody>
      </p:sp>
      <p:sp>
        <p:nvSpPr>
          <p:cNvPr id="11" name="Rectangle 10"/>
          <p:cNvSpPr/>
          <p:nvPr/>
        </p:nvSpPr>
        <p:spPr>
          <a:xfrm>
            <a:off x="640321" y="3416181"/>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prstClr val="white"/>
                </a:solidFill>
                <a:cs typeface="Times New Roman" panose="02020603050405020304" pitchFamily="18" charset="0"/>
              </a:rPr>
              <a:t>Thử lại với:</a:t>
            </a:r>
          </a:p>
          <a:p>
            <a:endParaRPr lang="en-US">
              <a:solidFill>
                <a:prstClr val="white"/>
              </a:solidFill>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40321" y="1020382"/>
            <a:ext cx="2305180" cy="1526403"/>
          </a:xfrm>
          <a:prstGeom prst="rect">
            <a:avLst/>
          </a:prstGeom>
        </p:spPr>
      </p:pic>
      <p:pic>
        <p:nvPicPr>
          <p:cNvPr id="5" name="Picture 4"/>
          <p:cNvPicPr>
            <a:picLocks noChangeAspect="1"/>
          </p:cNvPicPr>
          <p:nvPr/>
        </p:nvPicPr>
        <p:blipFill>
          <a:blip r:embed="rId3"/>
          <a:stretch>
            <a:fillRect/>
          </a:stretch>
        </p:blipFill>
        <p:spPr>
          <a:xfrm>
            <a:off x="2452898" y="3129662"/>
            <a:ext cx="2402323" cy="1590727"/>
          </a:xfrm>
          <a:prstGeom prst="rect">
            <a:avLst/>
          </a:prstGeom>
        </p:spPr>
      </p:pic>
    </p:spTree>
    <p:extLst>
      <p:ext uri="{BB962C8B-B14F-4D97-AF65-F5344CB8AC3E}">
        <p14:creationId xmlns:p14="http://schemas.microsoft.com/office/powerpoint/2010/main" val="3299686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09204" y="4580092"/>
            <a:ext cx="184731" cy="369332"/>
          </a:xfrm>
          <a:prstGeom prst="rect">
            <a:avLst/>
          </a:prstGeom>
          <a:noFill/>
        </p:spPr>
        <p:txBody>
          <a:bodyPr wrap="none" rtlCol="0">
            <a:spAutoFit/>
          </a:bodyPr>
          <a:lstStyle/>
          <a:p>
            <a:endParaRPr lang="en-US">
              <a:solidFill>
                <a:prstClr val="black"/>
              </a:solidFill>
            </a:endParaRPr>
          </a:p>
        </p:txBody>
      </p:sp>
      <p:sp>
        <p:nvSpPr>
          <p:cNvPr id="12" name="Rectangle 11"/>
          <p:cNvSpPr/>
          <p:nvPr/>
        </p:nvSpPr>
        <p:spPr>
          <a:xfrm>
            <a:off x="438020" y="874893"/>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3: </a:t>
            </a:r>
            <a:r>
              <a:rPr lang="en-US" sz="2400">
                <a:solidFill>
                  <a:prstClr val="white"/>
                </a:solidFill>
                <a:cs typeface="Times New Roman" panose="02020603050405020304" pitchFamily="18" charset="0"/>
              </a:rPr>
              <a:t>tạo một list chứa 100 số hạng đầu tiên của dãy Fibonacci</a:t>
            </a:r>
            <a:endParaRPr lang="en-US">
              <a:solidFill>
                <a:prstClr val="white"/>
              </a:solidFill>
              <a:cs typeface="Times New Roman" panose="02020603050405020304" pitchFamily="18" charset="0"/>
            </a:endParaRPr>
          </a:p>
        </p:txBody>
      </p:sp>
      <p:sp>
        <p:nvSpPr>
          <p:cNvPr id="7" name="TextBox 6"/>
          <p:cNvSpPr txBox="1"/>
          <p:nvPr/>
        </p:nvSpPr>
        <p:spPr>
          <a:xfrm>
            <a:off x="809204" y="3269183"/>
            <a:ext cx="184731" cy="369332"/>
          </a:xfrm>
          <a:prstGeom prst="rect">
            <a:avLst/>
          </a:prstGeom>
          <a:noFill/>
        </p:spPr>
        <p:txBody>
          <a:bodyPr wrap="none" rtlCol="0">
            <a:spAutoFit/>
          </a:bodyPr>
          <a:lstStyle/>
          <a:p>
            <a:endParaRPr lang="en-US">
              <a:solidFill>
                <a:prstClr val="black"/>
              </a:solidFill>
            </a:endParaRPr>
          </a:p>
        </p:txBody>
      </p:sp>
      <p:sp>
        <p:nvSpPr>
          <p:cNvPr id="8" name="Rectangle 7"/>
          <p:cNvSpPr/>
          <p:nvPr/>
        </p:nvSpPr>
        <p:spPr>
          <a:xfrm>
            <a:off x="438020" y="252526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5: </a:t>
            </a:r>
            <a:r>
              <a:rPr lang="en-US" sz="2400">
                <a:solidFill>
                  <a:prstClr val="white"/>
                </a:solidFill>
                <a:cs typeface="Times New Roman" panose="02020603050405020304" pitchFamily="18" charset="0"/>
              </a:rPr>
              <a:t>T</a:t>
            </a:r>
            <a:r>
              <a:rPr lang="en-US" sz="2400">
                <a:solidFill>
                  <a:prstClr val="white"/>
                </a:solidFill>
                <a:cs typeface="Times New Roman" panose="02020603050405020304" pitchFamily="18" charset="0"/>
              </a:rPr>
              <a:t>ạo một list chứa 20 số chính phương đầu tiên</a:t>
            </a:r>
            <a:endParaRPr lang="en-US">
              <a:solidFill>
                <a:prstClr val="white"/>
              </a:solidFill>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Rectangle 9"/>
              <p:cNvSpPr/>
              <p:nvPr/>
            </p:nvSpPr>
            <p:spPr>
              <a:xfrm>
                <a:off x="438020" y="3269182"/>
                <a:ext cx="11441088" cy="1124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6: </a:t>
                </a:r>
                <a:r>
                  <a:rPr lang="en-US" sz="2400">
                    <a:solidFill>
                      <a:prstClr val="white"/>
                    </a:solidFill>
                    <a:cs typeface="Times New Roman" panose="02020603050405020304" pitchFamily="18" charset="0"/>
                  </a:rPr>
                  <a:t>Cho n=1, cần phải chia n cho 2 tối thiểu bao nhiêu lần để n nhỏ hơn </a:t>
                </a:r>
                <a14:m>
                  <m:oMath xmlns:m="http://schemas.openxmlformats.org/officeDocument/2006/math">
                    <m:f>
                      <m:fPr>
                        <m:ctrlPr>
                          <a:rPr lang="en-US" sz="2400" i="1">
                            <a:solidFill>
                              <a:prstClr val="white"/>
                            </a:solidFill>
                            <a:latin typeface="Cambria Math" panose="02040503050406030204" pitchFamily="18" charset="0"/>
                            <a:cs typeface="Times New Roman" panose="02020603050405020304" pitchFamily="18" charset="0"/>
                          </a:rPr>
                        </m:ctrlPr>
                      </m:fPr>
                      <m:num>
                        <m:r>
                          <a:rPr lang="en-US" sz="2400" i="1">
                            <a:solidFill>
                              <a:prstClr val="white"/>
                            </a:solidFill>
                            <a:latin typeface="Cambria Math" panose="02040503050406030204" pitchFamily="18" charset="0"/>
                            <a:cs typeface="Times New Roman" panose="02020603050405020304" pitchFamily="18" charset="0"/>
                          </a:rPr>
                          <m:t>1</m:t>
                        </m:r>
                      </m:num>
                      <m:den>
                        <m:r>
                          <a:rPr lang="en-US" sz="2400" i="1">
                            <a:solidFill>
                              <a:prstClr val="white"/>
                            </a:solidFill>
                            <a:latin typeface="Cambria Math" panose="02040503050406030204" pitchFamily="18" charset="0"/>
                            <a:cs typeface="Times New Roman" panose="02020603050405020304" pitchFamily="18" charset="0"/>
                          </a:rPr>
                          <m:t>10,000</m:t>
                        </m:r>
                      </m:den>
                    </m:f>
                  </m:oMath>
                </a14:m>
                <a:endParaRPr lang="en-US">
                  <a:solidFill>
                    <a:prstClr val="white"/>
                  </a:solidFill>
                  <a:cs typeface="Times New Roman" panose="020206030504050203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438020" y="3269182"/>
                <a:ext cx="11441088" cy="1124793"/>
              </a:xfrm>
              <a:prstGeom prst="rect">
                <a:avLst/>
              </a:prstGeom>
              <a:blipFill rotWithShape="0">
                <a:blip r:embed="rId2"/>
                <a:stretch>
                  <a:fillRect l="-852"/>
                </a:stretch>
              </a:blipFill>
              <a:ln>
                <a:noFill/>
              </a:ln>
            </p:spPr>
            <p:txBody>
              <a:bodyPr/>
              <a:lstStyle/>
              <a:p>
                <a:r>
                  <a:rPr lang="en-US">
                    <a:noFill/>
                  </a:rPr>
                  <a:t> </a:t>
                </a:r>
              </a:p>
            </p:txBody>
          </p:sp>
        </mc:Fallback>
      </mc:AlternateContent>
      <p:sp>
        <p:nvSpPr>
          <p:cNvPr id="11" name="Rectangle 10"/>
          <p:cNvSpPr/>
          <p:nvPr/>
        </p:nvSpPr>
        <p:spPr>
          <a:xfrm>
            <a:off x="438020" y="1740049"/>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4: </a:t>
            </a:r>
            <a:r>
              <a:rPr lang="en-US" sz="2400">
                <a:solidFill>
                  <a:prstClr val="white"/>
                </a:solidFill>
                <a:cs typeface="Times New Roman" panose="02020603050405020304" pitchFamily="18" charset="0"/>
              </a:rPr>
              <a:t>T</a:t>
            </a:r>
            <a:r>
              <a:rPr lang="en-US" sz="2400">
                <a:solidFill>
                  <a:prstClr val="white"/>
                </a:solidFill>
                <a:cs typeface="Times New Roman" panose="02020603050405020304" pitchFamily="18" charset="0"/>
              </a:rPr>
              <a:t>ạo một list chứa các phần tử từ 1 đến 100</a:t>
            </a:r>
            <a:endParaRPr lang="en-US">
              <a:solidFill>
                <a:prstClr val="white"/>
              </a:solidFill>
              <a:cs typeface="Times New Roman" panose="02020603050405020304" pitchFamily="18" charset="0"/>
            </a:endParaRPr>
          </a:p>
        </p:txBody>
      </p:sp>
      <p:sp>
        <p:nvSpPr>
          <p:cNvPr id="14" name="Rectangle 13"/>
          <p:cNvSpPr/>
          <p:nvPr/>
        </p:nvSpPr>
        <p:spPr>
          <a:xfrm>
            <a:off x="438020" y="4473548"/>
            <a:ext cx="11441088" cy="60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7: </a:t>
            </a:r>
            <a:r>
              <a:rPr lang="en-US" sz="2400">
                <a:solidFill>
                  <a:prstClr val="white"/>
                </a:solidFill>
                <a:cs typeface="Times New Roman" panose="02020603050405020304" pitchFamily="18" charset="0"/>
              </a:rPr>
              <a:t>Một trái phiếu trả lãi 8% một năm, cần nắm giữ </a:t>
            </a:r>
            <a:r>
              <a:rPr lang="en-US" sz="2400">
                <a:solidFill>
                  <a:prstClr val="white"/>
                </a:solidFill>
                <a:cs typeface="Times New Roman" panose="02020603050405020304" pitchFamily="18" charset="0"/>
              </a:rPr>
              <a:t>bao </a:t>
            </a:r>
            <a:r>
              <a:rPr lang="en-US" sz="2400" smtClean="0">
                <a:solidFill>
                  <a:prstClr val="white"/>
                </a:solidFill>
                <a:cs typeface="Times New Roman" panose="02020603050405020304" pitchFamily="18" charset="0"/>
              </a:rPr>
              <a:t>nhiêu năm để </a:t>
            </a:r>
            <a:r>
              <a:rPr lang="en-US" sz="2400">
                <a:solidFill>
                  <a:prstClr val="white"/>
                </a:solidFill>
                <a:cs typeface="Times New Roman" panose="02020603050405020304" pitchFamily="18" charset="0"/>
              </a:rPr>
              <a:t>nhân 3 tài sản</a:t>
            </a:r>
            <a:endParaRPr lang="en-US">
              <a:solidFill>
                <a:prstClr val="white"/>
              </a:solidFill>
              <a:cs typeface="Times New Roman" panose="02020603050405020304" pitchFamily="18" charset="0"/>
            </a:endParaRPr>
          </a:p>
        </p:txBody>
      </p:sp>
    </p:spTree>
    <p:extLst>
      <p:ext uri="{BB962C8B-B14F-4D97-AF65-F5344CB8AC3E}">
        <p14:creationId xmlns:p14="http://schemas.microsoft.com/office/powerpoint/2010/main" val="1992695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8" y="2355494"/>
            <a:ext cx="1697901" cy="1200329"/>
          </a:xfrm>
          <a:prstGeom prst="rect">
            <a:avLst/>
          </a:prstGeom>
          <a:noFill/>
        </p:spPr>
        <p:txBody>
          <a:bodyPr wrap="none" rtlCol="0">
            <a:spAutoFit/>
          </a:bodyPr>
          <a:lstStyle/>
          <a:p>
            <a:pPr algn="ctr"/>
            <a:r>
              <a:rPr lang="en-US" sz="3600">
                <a:solidFill>
                  <a:prstClr val="white"/>
                </a:solidFill>
                <a:cs typeface="Times New Roman" panose="02020603050405020304" pitchFamily="18" charset="0"/>
              </a:rPr>
              <a:t>Phần </a:t>
            </a:r>
            <a:r>
              <a:rPr lang="en-US" sz="3600">
                <a:solidFill>
                  <a:prstClr val="white"/>
                </a:solidFill>
                <a:cs typeface="Times New Roman" panose="02020603050405020304" pitchFamily="18" charset="0"/>
              </a:rPr>
              <a:t>7: </a:t>
            </a:r>
            <a:br>
              <a:rPr lang="en-US" sz="3600">
                <a:solidFill>
                  <a:prstClr val="white"/>
                </a:solidFill>
                <a:cs typeface="Times New Roman" panose="02020603050405020304" pitchFamily="18" charset="0"/>
              </a:rPr>
            </a:br>
            <a:r>
              <a:rPr lang="en-US" sz="3600">
                <a:solidFill>
                  <a:srgbClr val="FFC000">
                    <a:lumMod val="60000"/>
                    <a:lumOff val="40000"/>
                  </a:srgbClr>
                </a:solidFill>
                <a:cs typeface="Times New Roman" panose="02020603050405020304" pitchFamily="18" charset="0"/>
              </a:rPr>
              <a:t>for</a:t>
            </a:r>
            <a:endParaRPr lang="en-US" sz="3600">
              <a:solidFill>
                <a:srgbClr val="FFC000">
                  <a:lumMod val="60000"/>
                  <a:lumOff val="40000"/>
                </a:srgbClr>
              </a:solidFill>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670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48026" y="754974"/>
            <a:ext cx="11725291" cy="923330"/>
          </a:xfrm>
          <a:prstGeom prst="rect">
            <a:avLst/>
          </a:prstGeom>
          <a:noFill/>
        </p:spPr>
        <p:txBody>
          <a:bodyPr wrap="square" rtlCol="0">
            <a:spAutoFit/>
          </a:bodyPr>
          <a:lstStyle/>
          <a:p>
            <a:r>
              <a:rPr lang="en-US" smtClean="0">
                <a:solidFill>
                  <a:schemeClr val="bg1"/>
                </a:solidFill>
              </a:rPr>
              <a:t>Mệnh đề </a:t>
            </a:r>
            <a:r>
              <a:rPr lang="en-US" smtClean="0">
                <a:solidFill>
                  <a:srgbClr val="FFC000"/>
                </a:solidFill>
              </a:rPr>
              <a:t>for </a:t>
            </a:r>
            <a:r>
              <a:rPr lang="en-US">
                <a:solidFill>
                  <a:prstClr val="white"/>
                </a:solidFill>
              </a:rPr>
              <a:t>khởi đầu một vòng </a:t>
            </a:r>
            <a:r>
              <a:rPr lang="en-US">
                <a:solidFill>
                  <a:prstClr val="white"/>
                </a:solidFill>
              </a:rPr>
              <a:t>lặp, mỗi vòng lặp sẽ sử dụng một phần tử trong chuỗi lặp (sequence) để làm biến số </a:t>
            </a:r>
            <a:r>
              <a:rPr lang="en-US">
                <a:solidFill>
                  <a:prstClr val="white"/>
                </a:solidFill>
              </a:rPr>
              <a:t>đầu </a:t>
            </a:r>
            <a:r>
              <a:rPr lang="en-US" smtClean="0">
                <a:solidFill>
                  <a:prstClr val="white"/>
                </a:solidFill>
              </a:rPr>
              <a:t>vào</a:t>
            </a:r>
          </a:p>
          <a:p>
            <a:endParaRPr lang="en-US">
              <a:solidFill>
                <a:prstClr val="white"/>
              </a:solidFill>
            </a:endParaRPr>
          </a:p>
          <a:p>
            <a:r>
              <a:rPr lang="en-US" i="1" u="sng" smtClean="0">
                <a:solidFill>
                  <a:prstClr val="white"/>
                </a:solidFill>
              </a:rPr>
              <a:t>Ví dụ 1:</a:t>
            </a:r>
            <a:endParaRPr lang="en-US" i="1" u="sng">
              <a:solidFill>
                <a:prstClr val="white"/>
              </a:solidFill>
            </a:endParaRPr>
          </a:p>
        </p:txBody>
      </p:sp>
      <p:pic>
        <p:nvPicPr>
          <p:cNvPr id="3" name="Picture 2"/>
          <p:cNvPicPr>
            <a:picLocks noChangeAspect="1"/>
          </p:cNvPicPr>
          <p:nvPr/>
        </p:nvPicPr>
        <p:blipFill>
          <a:blip r:embed="rId2"/>
          <a:stretch>
            <a:fillRect/>
          </a:stretch>
        </p:blipFill>
        <p:spPr>
          <a:xfrm>
            <a:off x="348026" y="1678304"/>
            <a:ext cx="4175422" cy="1572561"/>
          </a:xfrm>
          <a:prstGeom prst="rect">
            <a:avLst/>
          </a:prstGeom>
        </p:spPr>
      </p:pic>
      <p:sp>
        <p:nvSpPr>
          <p:cNvPr id="5" name="Rectangle 4"/>
          <p:cNvSpPr/>
          <p:nvPr/>
        </p:nvSpPr>
        <p:spPr>
          <a:xfrm>
            <a:off x="348026" y="3566454"/>
            <a:ext cx="928459" cy="369332"/>
          </a:xfrm>
          <a:prstGeom prst="rect">
            <a:avLst/>
          </a:prstGeom>
        </p:spPr>
        <p:txBody>
          <a:bodyPr wrap="none">
            <a:spAutoFit/>
          </a:bodyPr>
          <a:lstStyle/>
          <a:p>
            <a:r>
              <a:rPr lang="en-US" i="1" u="sng" smtClean="0">
                <a:solidFill>
                  <a:prstClr val="white"/>
                </a:solidFill>
              </a:rPr>
              <a:t>Ví dụ 2:</a:t>
            </a:r>
            <a:endParaRPr lang="en-US" i="1" u="sng">
              <a:solidFill>
                <a:prstClr val="white"/>
              </a:solidFill>
            </a:endParaRPr>
          </a:p>
        </p:txBody>
      </p:sp>
      <p:pic>
        <p:nvPicPr>
          <p:cNvPr id="6" name="Picture 5"/>
          <p:cNvPicPr>
            <a:picLocks noChangeAspect="1"/>
          </p:cNvPicPr>
          <p:nvPr/>
        </p:nvPicPr>
        <p:blipFill>
          <a:blip r:embed="rId3"/>
          <a:stretch>
            <a:fillRect/>
          </a:stretch>
        </p:blipFill>
        <p:spPr>
          <a:xfrm>
            <a:off x="348026" y="3935786"/>
            <a:ext cx="5689402" cy="1979492"/>
          </a:xfrm>
          <a:prstGeom prst="rect">
            <a:avLst/>
          </a:prstGeom>
        </p:spPr>
      </p:pic>
    </p:spTree>
    <p:extLst>
      <p:ext uri="{BB962C8B-B14F-4D97-AF65-F5344CB8AC3E}">
        <p14:creationId xmlns:p14="http://schemas.microsoft.com/office/powerpoint/2010/main" val="2858075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a:solidFill>
                  <a:prstClr val="white"/>
                </a:solidFill>
              </a:rPr>
              <a:t>Prepared by Hiep Dang</a:t>
            </a:r>
            <a:endParaRPr lang="en-US" sz="1400">
              <a:solidFill>
                <a:prstClr val="white"/>
              </a:solidFill>
            </a:endParaRPr>
          </a:p>
        </p:txBody>
      </p:sp>
      <p:sp>
        <p:nvSpPr>
          <p:cNvPr id="3" name="TextBox 2"/>
          <p:cNvSpPr txBox="1"/>
          <p:nvPr/>
        </p:nvSpPr>
        <p:spPr>
          <a:xfrm>
            <a:off x="317241" y="653823"/>
            <a:ext cx="9244838" cy="369332"/>
          </a:xfrm>
          <a:prstGeom prst="rect">
            <a:avLst/>
          </a:prstGeom>
          <a:noFill/>
        </p:spPr>
        <p:txBody>
          <a:bodyPr wrap="none" rtlCol="0">
            <a:spAutoFit/>
          </a:bodyPr>
          <a:lstStyle/>
          <a:p>
            <a:r>
              <a:rPr lang="en-US">
                <a:solidFill>
                  <a:srgbClr val="FFC000"/>
                </a:solidFill>
              </a:rPr>
              <a:t>range() </a:t>
            </a:r>
            <a:r>
              <a:rPr lang="en-US">
                <a:solidFill>
                  <a:prstClr val="white"/>
                </a:solidFill>
              </a:rPr>
              <a:t>function tạo ra một object dùng trong các phép lặp chuỗi số. Cú pháp của range() có dạng:</a:t>
            </a:r>
          </a:p>
        </p:txBody>
      </p:sp>
      <p:sp>
        <p:nvSpPr>
          <p:cNvPr id="4" name="TextBox 3"/>
          <p:cNvSpPr txBox="1"/>
          <p:nvPr/>
        </p:nvSpPr>
        <p:spPr>
          <a:xfrm>
            <a:off x="317241" y="1295007"/>
            <a:ext cx="4292082" cy="369332"/>
          </a:xfrm>
          <a:prstGeom prst="rect">
            <a:avLst/>
          </a:prstGeom>
          <a:noFill/>
        </p:spPr>
        <p:txBody>
          <a:bodyPr wrap="square" rtlCol="0">
            <a:spAutoFit/>
          </a:bodyPr>
          <a:lstStyle/>
          <a:p>
            <a:r>
              <a:rPr lang="en-US">
                <a:solidFill>
                  <a:prstClr val="white"/>
                </a:solidFill>
              </a:rPr>
              <a:t>range(</a:t>
            </a:r>
            <a:r>
              <a:rPr lang="en-US">
                <a:solidFill>
                  <a:srgbClr val="ED7D31">
                    <a:lumMod val="60000"/>
                    <a:lumOff val="40000"/>
                  </a:srgbClr>
                </a:solidFill>
              </a:rPr>
              <a:t>start</a:t>
            </a:r>
            <a:r>
              <a:rPr lang="en-US">
                <a:solidFill>
                  <a:prstClr val="white"/>
                </a:solidFill>
              </a:rPr>
              <a:t>, </a:t>
            </a:r>
            <a:r>
              <a:rPr lang="en-US">
                <a:solidFill>
                  <a:srgbClr val="ED7D31">
                    <a:lumMod val="60000"/>
                    <a:lumOff val="40000"/>
                  </a:srgbClr>
                </a:solidFill>
              </a:rPr>
              <a:t>stop</a:t>
            </a:r>
            <a:r>
              <a:rPr lang="en-US">
                <a:solidFill>
                  <a:prstClr val="white"/>
                </a:solidFill>
              </a:rPr>
              <a:t>, </a:t>
            </a:r>
            <a:r>
              <a:rPr lang="en-US">
                <a:solidFill>
                  <a:srgbClr val="ED7D31">
                    <a:lumMod val="60000"/>
                    <a:lumOff val="40000"/>
                  </a:srgbClr>
                </a:solidFill>
              </a:rPr>
              <a:t>step</a:t>
            </a:r>
            <a:r>
              <a:rPr lang="en-US">
                <a:solidFill>
                  <a:prstClr val="white"/>
                </a:solidFill>
              </a:rPr>
              <a:t>)</a:t>
            </a:r>
            <a:endParaRPr lang="en-US">
              <a:solidFill>
                <a:prstClr val="white"/>
              </a:solidFill>
            </a:endParaRPr>
          </a:p>
        </p:txBody>
      </p:sp>
      <p:sp>
        <p:nvSpPr>
          <p:cNvPr id="8" name="TextBox 7"/>
          <p:cNvSpPr txBox="1"/>
          <p:nvPr/>
        </p:nvSpPr>
        <p:spPr>
          <a:xfrm>
            <a:off x="317241" y="1940945"/>
            <a:ext cx="3834881" cy="369332"/>
          </a:xfrm>
          <a:prstGeom prst="rect">
            <a:avLst/>
          </a:prstGeom>
          <a:noFill/>
        </p:spPr>
        <p:txBody>
          <a:bodyPr wrap="square" rtlCol="0">
            <a:spAutoFit/>
          </a:bodyPr>
          <a:lstStyle/>
          <a:p>
            <a:r>
              <a:rPr lang="en-US">
                <a:solidFill>
                  <a:prstClr val="white"/>
                </a:solidFill>
              </a:rPr>
              <a:t>Ví </a:t>
            </a:r>
            <a:r>
              <a:rPr lang="en-US" smtClean="0">
                <a:solidFill>
                  <a:prstClr val="white"/>
                </a:solidFill>
              </a:rPr>
              <a:t>dụ 1: </a:t>
            </a:r>
            <a:endParaRPr lang="en-US">
              <a:solidFill>
                <a:prstClr val="white"/>
              </a:solidFill>
            </a:endParaRPr>
          </a:p>
        </p:txBody>
      </p:sp>
      <p:sp>
        <p:nvSpPr>
          <p:cNvPr id="15" name="Rectangle 14"/>
          <p:cNvSpPr/>
          <p:nvPr/>
        </p:nvSpPr>
        <p:spPr>
          <a:xfrm>
            <a:off x="317241" y="428228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a:solidFill>
                  <a:prstClr val="white"/>
                </a:solidFill>
              </a:rPr>
              <a:t>Ví </a:t>
            </a:r>
            <a:r>
              <a:rPr lang="en-US">
                <a:solidFill>
                  <a:prstClr val="white"/>
                </a:solidFill>
              </a:rPr>
              <a:t>dụ </a:t>
            </a:r>
            <a:r>
              <a:rPr lang="en-US" smtClean="0">
                <a:solidFill>
                  <a:prstClr val="white"/>
                </a:solidFill>
              </a:rPr>
              <a:t>2: (Liệt kê chuỗi số ẩn dưới hàm range) </a:t>
            </a:r>
            <a:endParaRPr lang="en-US">
              <a:solidFill>
                <a:prstClr val="white"/>
              </a:solidFill>
            </a:endParaRPr>
          </a:p>
        </p:txBody>
      </p:sp>
      <p:pic>
        <p:nvPicPr>
          <p:cNvPr id="24" name="Picture 23"/>
          <p:cNvPicPr>
            <a:picLocks noChangeAspect="1"/>
          </p:cNvPicPr>
          <p:nvPr/>
        </p:nvPicPr>
        <p:blipFill>
          <a:blip r:embed="rId2"/>
          <a:stretch>
            <a:fillRect/>
          </a:stretch>
        </p:blipFill>
        <p:spPr>
          <a:xfrm>
            <a:off x="317241" y="2310277"/>
            <a:ext cx="3669011" cy="1649632"/>
          </a:xfrm>
          <a:prstGeom prst="rect">
            <a:avLst/>
          </a:prstGeom>
        </p:spPr>
      </p:pic>
      <p:pic>
        <p:nvPicPr>
          <p:cNvPr id="25" name="Picture 24"/>
          <p:cNvPicPr>
            <a:picLocks noChangeAspect="1"/>
          </p:cNvPicPr>
          <p:nvPr/>
        </p:nvPicPr>
        <p:blipFill>
          <a:blip r:embed="rId3"/>
          <a:stretch>
            <a:fillRect/>
          </a:stretch>
        </p:blipFill>
        <p:spPr>
          <a:xfrm>
            <a:off x="317241" y="4613164"/>
            <a:ext cx="2806286" cy="2047097"/>
          </a:xfrm>
          <a:prstGeom prst="rect">
            <a:avLst/>
          </a:prstGeom>
        </p:spPr>
      </p:pic>
    </p:spTree>
    <p:extLst>
      <p:ext uri="{BB962C8B-B14F-4D97-AF65-F5344CB8AC3E}">
        <p14:creationId xmlns:p14="http://schemas.microsoft.com/office/powerpoint/2010/main" val="3456663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7038" y="625502"/>
            <a:ext cx="11546025" cy="2031325"/>
          </a:xfrm>
          <a:prstGeom prst="rect">
            <a:avLst/>
          </a:prstGeom>
          <a:noFill/>
        </p:spPr>
        <p:txBody>
          <a:bodyPr wrap="square" rtlCol="0">
            <a:spAutoFit/>
          </a:bodyPr>
          <a:lstStyle/>
          <a:p>
            <a:r>
              <a:rPr lang="en-US" smtClean="0">
                <a:solidFill>
                  <a:schemeClr val="bg1"/>
                </a:solidFill>
              </a:rPr>
              <a:t>Từ khóa </a:t>
            </a:r>
            <a:r>
              <a:rPr lang="en-US" smtClean="0">
                <a:solidFill>
                  <a:srgbClr val="FFC000"/>
                </a:solidFill>
              </a:rPr>
              <a:t>break </a:t>
            </a:r>
            <a:r>
              <a:rPr lang="en-US" smtClean="0">
                <a:solidFill>
                  <a:schemeClr val="bg1"/>
                </a:solidFill>
              </a:rPr>
              <a:t>có thể được dùng để chấm dứt vòng lặp for trước khi hết chuỗi lặp. break thường được lồng trong hàm if với mục đích chuỗi lặp sẽ dừng lại khi điều kiện if thỏa mãn.</a:t>
            </a:r>
          </a:p>
          <a:p>
            <a:endParaRPr lang="en-US">
              <a:solidFill>
                <a:schemeClr val="bg1"/>
              </a:solidFill>
            </a:endParaRPr>
          </a:p>
          <a:p>
            <a:r>
              <a:rPr lang="en-US" smtClean="0">
                <a:solidFill>
                  <a:schemeClr val="bg1"/>
                </a:solidFill>
              </a:rPr>
              <a:t>Mệnh đề </a:t>
            </a:r>
            <a:r>
              <a:rPr lang="en-US" smtClean="0">
                <a:solidFill>
                  <a:srgbClr val="FFC000"/>
                </a:solidFill>
              </a:rPr>
              <a:t>else</a:t>
            </a:r>
            <a:r>
              <a:rPr lang="en-US" smtClean="0">
                <a:solidFill>
                  <a:schemeClr val="bg1"/>
                </a:solidFill>
              </a:rPr>
              <a:t> trong vòng lặp for chỉ được thực thi khi và chỉ khi </a:t>
            </a:r>
            <a:r>
              <a:rPr lang="en-US" u="sng" smtClean="0">
                <a:solidFill>
                  <a:schemeClr val="bg1"/>
                </a:solidFill>
              </a:rPr>
              <a:t>chuỗi lặp kết thúc</a:t>
            </a:r>
            <a:r>
              <a:rPr lang="en-US" smtClean="0">
                <a:solidFill>
                  <a:schemeClr val="bg1"/>
                </a:solidFill>
              </a:rPr>
              <a:t>, else không được thực thi khi chuỗi lặp bị chấm dứt bởi từ khóa break</a:t>
            </a:r>
          </a:p>
          <a:p>
            <a:endParaRPr lang="en-US">
              <a:solidFill>
                <a:prstClr val="white"/>
              </a:solidFill>
            </a:endParaRPr>
          </a:p>
          <a:p>
            <a:r>
              <a:rPr lang="en-US" i="1" u="sng" smtClean="0">
                <a:solidFill>
                  <a:prstClr val="white"/>
                </a:solidFill>
              </a:rPr>
              <a:t>Ví dụ: </a:t>
            </a:r>
            <a:r>
              <a:rPr lang="en-US" smtClean="0">
                <a:solidFill>
                  <a:prstClr val="white"/>
                </a:solidFill>
              </a:rPr>
              <a:t>Đoạn code sau đây tìm tất cả các số nguyên tố từ 2 đến 100 </a:t>
            </a:r>
            <a:r>
              <a:rPr lang="en-US" i="1" smtClean="0">
                <a:solidFill>
                  <a:prstClr val="white"/>
                </a:solidFill>
              </a:rPr>
              <a:t>(số nguyên tố là số chỉ chia hết cho 1 và chính nó)</a:t>
            </a:r>
          </a:p>
        </p:txBody>
      </p:sp>
      <p:pic>
        <p:nvPicPr>
          <p:cNvPr id="7" name="Picture 6"/>
          <p:cNvPicPr>
            <a:picLocks noChangeAspect="1"/>
          </p:cNvPicPr>
          <p:nvPr/>
        </p:nvPicPr>
        <p:blipFill>
          <a:blip r:embed="rId2"/>
          <a:stretch>
            <a:fillRect/>
          </a:stretch>
        </p:blipFill>
        <p:spPr>
          <a:xfrm>
            <a:off x="437038" y="2656827"/>
            <a:ext cx="8002955" cy="3271926"/>
          </a:xfrm>
          <a:prstGeom prst="rect">
            <a:avLst/>
          </a:prstGeom>
        </p:spPr>
      </p:pic>
    </p:spTree>
    <p:extLst>
      <p:ext uri="{BB962C8B-B14F-4D97-AF65-F5344CB8AC3E}">
        <p14:creationId xmlns:p14="http://schemas.microsoft.com/office/powerpoint/2010/main" val="168065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7038" y="625502"/>
            <a:ext cx="11546025" cy="1200329"/>
          </a:xfrm>
          <a:prstGeom prst="rect">
            <a:avLst/>
          </a:prstGeom>
          <a:noFill/>
        </p:spPr>
        <p:txBody>
          <a:bodyPr wrap="square" rtlCol="0">
            <a:spAutoFit/>
          </a:bodyPr>
          <a:lstStyle/>
          <a:p>
            <a:r>
              <a:rPr lang="en-US" smtClean="0">
                <a:solidFill>
                  <a:schemeClr val="bg1"/>
                </a:solidFill>
              </a:rPr>
              <a:t>Từ khóa </a:t>
            </a:r>
            <a:r>
              <a:rPr lang="en-US" smtClean="0">
                <a:solidFill>
                  <a:srgbClr val="FFC000"/>
                </a:solidFill>
              </a:rPr>
              <a:t>continue </a:t>
            </a:r>
            <a:r>
              <a:rPr lang="en-US" smtClean="0">
                <a:solidFill>
                  <a:schemeClr val="bg1"/>
                </a:solidFill>
              </a:rPr>
              <a:t>được dùng để lập tức thực thi vòng lặp tiếp theo. continue thường được lồng với if với mục đích khi một điều kiện được thỏa mãn thì lập tức chuyển sang vòng lặp tiếp theo mà không cần tính toán thêm</a:t>
            </a:r>
            <a:endParaRPr lang="en-US" smtClean="0">
              <a:solidFill>
                <a:schemeClr val="bg1"/>
              </a:solidFill>
            </a:endParaRPr>
          </a:p>
          <a:p>
            <a:endParaRPr lang="en-US">
              <a:solidFill>
                <a:prstClr val="white"/>
              </a:solidFill>
            </a:endParaRPr>
          </a:p>
          <a:p>
            <a:r>
              <a:rPr lang="en-US" i="1" u="sng" smtClean="0">
                <a:solidFill>
                  <a:prstClr val="white"/>
                </a:solidFill>
              </a:rPr>
              <a:t>Ví dụ</a:t>
            </a:r>
            <a:r>
              <a:rPr lang="en-US" smtClean="0">
                <a:solidFill>
                  <a:prstClr val="white"/>
                </a:solidFill>
              </a:rPr>
              <a:t>: xem các trường hợp chia hết cho 9 trong đoạn code sau</a:t>
            </a:r>
          </a:p>
        </p:txBody>
      </p:sp>
      <p:pic>
        <p:nvPicPr>
          <p:cNvPr id="4" name="Picture 3"/>
          <p:cNvPicPr>
            <a:picLocks noChangeAspect="1"/>
          </p:cNvPicPr>
          <p:nvPr/>
        </p:nvPicPr>
        <p:blipFill>
          <a:blip r:embed="rId2"/>
          <a:stretch>
            <a:fillRect/>
          </a:stretch>
        </p:blipFill>
        <p:spPr>
          <a:xfrm>
            <a:off x="437038" y="1825831"/>
            <a:ext cx="6724413" cy="2485110"/>
          </a:xfrm>
          <a:prstGeom prst="rect">
            <a:avLst/>
          </a:prstGeom>
        </p:spPr>
      </p:pic>
    </p:spTree>
    <p:extLst>
      <p:ext uri="{BB962C8B-B14F-4D97-AF65-F5344CB8AC3E}">
        <p14:creationId xmlns:p14="http://schemas.microsoft.com/office/powerpoint/2010/main" val="389669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7038" y="625502"/>
            <a:ext cx="11546025" cy="1200329"/>
          </a:xfrm>
          <a:prstGeom prst="rect">
            <a:avLst/>
          </a:prstGeom>
          <a:noFill/>
        </p:spPr>
        <p:txBody>
          <a:bodyPr wrap="square" rtlCol="0">
            <a:spAutoFit/>
          </a:bodyPr>
          <a:lstStyle/>
          <a:p>
            <a:r>
              <a:rPr lang="en-US" smtClean="0">
                <a:solidFill>
                  <a:schemeClr val="bg1"/>
                </a:solidFill>
              </a:rPr>
              <a:t>Từ khóa </a:t>
            </a:r>
            <a:r>
              <a:rPr lang="en-US" smtClean="0">
                <a:solidFill>
                  <a:srgbClr val="FFC000"/>
                </a:solidFill>
              </a:rPr>
              <a:t>pass </a:t>
            </a:r>
            <a:r>
              <a:rPr lang="en-US" smtClean="0">
                <a:solidFill>
                  <a:schemeClr val="bg1"/>
                </a:solidFill>
              </a:rPr>
              <a:t>được dùng để ra lệnh cho Python </a:t>
            </a:r>
            <a:r>
              <a:rPr lang="en-US" i="1" smtClean="0">
                <a:solidFill>
                  <a:schemeClr val="bg1"/>
                </a:solidFill>
              </a:rPr>
              <a:t>"không làm gì cả"</a:t>
            </a:r>
            <a:r>
              <a:rPr lang="en-US" smtClean="0">
                <a:solidFill>
                  <a:schemeClr val="bg1"/>
                </a:solidFill>
              </a:rPr>
              <a:t>. pass thường được lồng với if với mục đích khi một điều kiện được thỏa mãn thì Python sẽ bỏ qua mà không thực thi bất kỳ tác vụ nào</a:t>
            </a:r>
          </a:p>
          <a:p>
            <a:endParaRPr lang="en-US" smtClean="0">
              <a:solidFill>
                <a:schemeClr val="bg1"/>
              </a:solidFill>
            </a:endParaRPr>
          </a:p>
          <a:p>
            <a:r>
              <a:rPr lang="en-US" i="1" u="sng" smtClean="0">
                <a:solidFill>
                  <a:prstClr val="white"/>
                </a:solidFill>
              </a:rPr>
              <a:t>Ví dụ</a:t>
            </a:r>
            <a:r>
              <a:rPr lang="en-US" smtClean="0">
                <a:solidFill>
                  <a:prstClr val="white"/>
                </a:solidFill>
              </a:rPr>
              <a:t>: 2 đoạn code sau là tương đương (đều lọc ký tự in hoa từ một chuỗi bất kỳ)</a:t>
            </a:r>
          </a:p>
        </p:txBody>
      </p:sp>
      <p:pic>
        <p:nvPicPr>
          <p:cNvPr id="2" name="Picture 1"/>
          <p:cNvPicPr>
            <a:picLocks noChangeAspect="1"/>
          </p:cNvPicPr>
          <p:nvPr/>
        </p:nvPicPr>
        <p:blipFill>
          <a:blip r:embed="rId2"/>
          <a:stretch>
            <a:fillRect/>
          </a:stretch>
        </p:blipFill>
        <p:spPr>
          <a:xfrm>
            <a:off x="385476" y="1993550"/>
            <a:ext cx="5659274" cy="2008128"/>
          </a:xfrm>
          <a:prstGeom prst="rect">
            <a:avLst/>
          </a:prstGeom>
        </p:spPr>
      </p:pic>
      <p:cxnSp>
        <p:nvCxnSpPr>
          <p:cNvPr id="6" name="Straight Connector 5"/>
          <p:cNvCxnSpPr/>
          <p:nvPr/>
        </p:nvCxnSpPr>
        <p:spPr>
          <a:xfrm>
            <a:off x="6044750" y="1938209"/>
            <a:ext cx="0" cy="20634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6146196" y="1993549"/>
            <a:ext cx="5760720" cy="1647479"/>
          </a:xfrm>
          <a:prstGeom prst="rect">
            <a:avLst/>
          </a:prstGeom>
        </p:spPr>
      </p:pic>
    </p:spTree>
    <p:extLst>
      <p:ext uri="{BB962C8B-B14F-4D97-AF65-F5344CB8AC3E}">
        <p14:creationId xmlns:p14="http://schemas.microsoft.com/office/powerpoint/2010/main" val="134638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7038" y="625502"/>
            <a:ext cx="11546025" cy="1200329"/>
          </a:xfrm>
          <a:prstGeom prst="rect">
            <a:avLst/>
          </a:prstGeom>
          <a:noFill/>
        </p:spPr>
        <p:txBody>
          <a:bodyPr wrap="square" rtlCol="0">
            <a:spAutoFit/>
          </a:bodyPr>
          <a:lstStyle/>
          <a:p>
            <a:r>
              <a:rPr lang="en-US" smtClean="0">
                <a:solidFill>
                  <a:schemeClr val="bg1"/>
                </a:solidFill>
              </a:rPr>
              <a:t>Phân biệt </a:t>
            </a:r>
            <a:r>
              <a:rPr lang="en-US" smtClean="0">
                <a:solidFill>
                  <a:srgbClr val="FFC000"/>
                </a:solidFill>
              </a:rPr>
              <a:t>continue</a:t>
            </a:r>
            <a:r>
              <a:rPr lang="en-US" smtClean="0">
                <a:solidFill>
                  <a:schemeClr val="bg1"/>
                </a:solidFill>
              </a:rPr>
              <a:t> và </a:t>
            </a:r>
            <a:r>
              <a:rPr lang="en-US" smtClean="0">
                <a:solidFill>
                  <a:srgbClr val="FFC000"/>
                </a:solidFill>
              </a:rPr>
              <a:t>pass</a:t>
            </a:r>
          </a:p>
          <a:p>
            <a:endParaRPr lang="en-US" smtClean="0">
              <a:solidFill>
                <a:schemeClr val="bg1"/>
              </a:solidFill>
            </a:endParaRPr>
          </a:p>
          <a:p>
            <a:endParaRPr lang="en-US" smtClean="0">
              <a:solidFill>
                <a:schemeClr val="bg1"/>
              </a:solidFill>
            </a:endParaRPr>
          </a:p>
          <a:p>
            <a:r>
              <a:rPr lang="en-US" i="1" u="sng" smtClean="0">
                <a:solidFill>
                  <a:prstClr val="white"/>
                </a:solidFill>
              </a:rPr>
              <a:t>Ví dụ</a:t>
            </a:r>
            <a:r>
              <a:rPr lang="en-US" smtClean="0">
                <a:solidFill>
                  <a:prstClr val="white"/>
                </a:solidFill>
              </a:rPr>
              <a:t>: So sánh 2 đoạn code sau</a:t>
            </a:r>
          </a:p>
        </p:txBody>
      </p:sp>
      <p:pic>
        <p:nvPicPr>
          <p:cNvPr id="2" name="Picture 1"/>
          <p:cNvPicPr>
            <a:picLocks noChangeAspect="1"/>
          </p:cNvPicPr>
          <p:nvPr/>
        </p:nvPicPr>
        <p:blipFill>
          <a:blip r:embed="rId2"/>
          <a:stretch>
            <a:fillRect/>
          </a:stretch>
        </p:blipFill>
        <p:spPr>
          <a:xfrm>
            <a:off x="6292267" y="1836159"/>
            <a:ext cx="5690796" cy="2103120"/>
          </a:xfrm>
          <a:prstGeom prst="rect">
            <a:avLst/>
          </a:prstGeom>
        </p:spPr>
      </p:pic>
      <p:pic>
        <p:nvPicPr>
          <p:cNvPr id="6" name="Picture 5"/>
          <p:cNvPicPr>
            <a:picLocks noChangeAspect="1"/>
          </p:cNvPicPr>
          <p:nvPr/>
        </p:nvPicPr>
        <p:blipFill>
          <a:blip r:embed="rId3"/>
          <a:stretch>
            <a:fillRect/>
          </a:stretch>
        </p:blipFill>
        <p:spPr>
          <a:xfrm>
            <a:off x="437038" y="1836159"/>
            <a:ext cx="5690793" cy="2103120"/>
          </a:xfrm>
          <a:prstGeom prst="rect">
            <a:avLst/>
          </a:prstGeom>
        </p:spPr>
      </p:pic>
      <p:cxnSp>
        <p:nvCxnSpPr>
          <p:cNvPr id="7" name="Straight Connector 6"/>
          <p:cNvCxnSpPr/>
          <p:nvPr/>
        </p:nvCxnSpPr>
        <p:spPr>
          <a:xfrm>
            <a:off x="6127831" y="1875810"/>
            <a:ext cx="0" cy="20634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34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1844" y="746882"/>
            <a:ext cx="10713784" cy="1754326"/>
          </a:xfrm>
          <a:prstGeom prst="rect">
            <a:avLst/>
          </a:prstGeom>
          <a:noFill/>
        </p:spPr>
        <p:txBody>
          <a:bodyPr wrap="square" rtlCol="0">
            <a:spAutoFit/>
          </a:bodyPr>
          <a:lstStyle/>
          <a:p>
            <a:r>
              <a:rPr lang="en-US" smtClean="0">
                <a:solidFill>
                  <a:schemeClr val="bg1"/>
                </a:solidFill>
              </a:rPr>
              <a:t>Mệnh đề </a:t>
            </a:r>
            <a:r>
              <a:rPr lang="en-US" smtClean="0">
                <a:solidFill>
                  <a:srgbClr val="FFC000"/>
                </a:solidFill>
              </a:rPr>
              <a:t>if </a:t>
            </a:r>
            <a:r>
              <a:rPr lang="en-US" smtClean="0">
                <a:solidFill>
                  <a:prstClr val="white"/>
                </a:solidFill>
              </a:rPr>
              <a:t>khởi </a:t>
            </a:r>
            <a:r>
              <a:rPr lang="en-US">
                <a:solidFill>
                  <a:prstClr val="white"/>
                </a:solidFill>
              </a:rPr>
              <a:t>đầu một khối </a:t>
            </a:r>
            <a:r>
              <a:rPr lang="en-US">
                <a:solidFill>
                  <a:prstClr val="white"/>
                </a:solidFill>
              </a:rPr>
              <a:t>lệnh </a:t>
            </a:r>
            <a:r>
              <a:rPr lang="en-US" smtClean="0">
                <a:solidFill>
                  <a:prstClr val="white"/>
                </a:solidFill>
              </a:rPr>
              <a:t>điều kiện. Chương trình sẽ chạy từ trên xuống và xét từng điều kiện đứng sau </a:t>
            </a:r>
            <a:r>
              <a:rPr lang="en-US" smtClean="0">
                <a:solidFill>
                  <a:srgbClr val="FFC000"/>
                </a:solidFill>
              </a:rPr>
              <a:t>if</a:t>
            </a:r>
            <a:r>
              <a:rPr lang="en-US" smtClean="0">
                <a:solidFill>
                  <a:prstClr val="white"/>
                </a:solidFill>
              </a:rPr>
              <a:t> và </a:t>
            </a:r>
            <a:r>
              <a:rPr lang="en-US" smtClean="0">
                <a:solidFill>
                  <a:srgbClr val="FFC000"/>
                </a:solidFill>
              </a:rPr>
              <a:t>elif</a:t>
            </a:r>
            <a:r>
              <a:rPr lang="en-US" smtClean="0">
                <a:solidFill>
                  <a:prstClr val="white"/>
                </a:solidFill>
              </a:rPr>
              <a:t>. Tại thời điểm chương trình được chạy, điều kiện nào sai thì khối lệnh tương ứng của nó sẽ được bỏ qua, điều kiện nào đúng thì khối lệnh tương ứng của nó sẽ được thực thi. </a:t>
            </a:r>
          </a:p>
          <a:p>
            <a:r>
              <a:rPr lang="en-US" smtClean="0">
                <a:solidFill>
                  <a:srgbClr val="FFC000"/>
                </a:solidFill>
              </a:rPr>
              <a:t>else</a:t>
            </a:r>
            <a:r>
              <a:rPr lang="en-US" smtClean="0">
                <a:solidFill>
                  <a:prstClr val="white"/>
                </a:solidFill>
              </a:rPr>
              <a:t> không nhận bất kỳ điều kiện nào và được hiểu như </a:t>
            </a:r>
            <a:r>
              <a:rPr lang="en-US" i="1" smtClean="0">
                <a:solidFill>
                  <a:prstClr val="white"/>
                </a:solidFill>
              </a:rPr>
              <a:t>"các trường hợp còn lại".</a:t>
            </a:r>
          </a:p>
          <a:p>
            <a:endParaRPr lang="en-US" i="1">
              <a:solidFill>
                <a:prstClr val="white"/>
              </a:solidFill>
            </a:endParaRPr>
          </a:p>
          <a:p>
            <a:r>
              <a:rPr lang="en-US" i="1" u="sng" smtClean="0">
                <a:solidFill>
                  <a:prstClr val="white"/>
                </a:solidFill>
              </a:rPr>
              <a:t>Ví dụ:</a:t>
            </a:r>
            <a:endParaRPr lang="en-US" i="1" u="sng">
              <a:solidFill>
                <a:prstClr val="white"/>
              </a:solidFill>
            </a:endParaRPr>
          </a:p>
        </p:txBody>
      </p:sp>
      <p:pic>
        <p:nvPicPr>
          <p:cNvPr id="9" name="Picture 8"/>
          <p:cNvPicPr>
            <a:picLocks noChangeAspect="1"/>
          </p:cNvPicPr>
          <p:nvPr/>
        </p:nvPicPr>
        <p:blipFill>
          <a:blip r:embed="rId2"/>
          <a:stretch>
            <a:fillRect/>
          </a:stretch>
        </p:blipFill>
        <p:spPr>
          <a:xfrm>
            <a:off x="331844" y="2663048"/>
            <a:ext cx="3131547" cy="2942710"/>
          </a:xfrm>
          <a:prstGeom prst="rect">
            <a:avLst/>
          </a:prstGeom>
        </p:spPr>
      </p:pic>
    </p:spTree>
    <p:extLst>
      <p:ext uri="{BB962C8B-B14F-4D97-AF65-F5344CB8AC3E}">
        <p14:creationId xmlns:p14="http://schemas.microsoft.com/office/powerpoint/2010/main" val="2863789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6956" y="1154071"/>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2: </a:t>
            </a:r>
            <a:r>
              <a:rPr lang="en-US" sz="2400">
                <a:solidFill>
                  <a:prstClr val="white"/>
                </a:solidFill>
                <a:cs typeface="Times New Roman" panose="02020603050405020304" pitchFamily="18" charset="0"/>
              </a:rPr>
              <a:t>T</a:t>
            </a:r>
            <a:r>
              <a:rPr lang="en-US" sz="2400">
                <a:solidFill>
                  <a:prstClr val="white"/>
                </a:solidFill>
                <a:cs typeface="Times New Roman" panose="02020603050405020304" pitchFamily="18" charset="0"/>
              </a:rPr>
              <a:t>ạo một list các phần tử từ 1 đến 100</a:t>
            </a:r>
            <a:endParaRPr lang="en-US">
              <a:solidFill>
                <a:prstClr val="white"/>
              </a:solidFill>
              <a:cs typeface="Times New Roman" panose="02020603050405020304" pitchFamily="18" charset="0"/>
            </a:endParaRPr>
          </a:p>
        </p:txBody>
      </p:sp>
      <p:sp>
        <p:nvSpPr>
          <p:cNvPr id="14" name="Rectangle 13"/>
          <p:cNvSpPr/>
          <p:nvPr/>
        </p:nvSpPr>
        <p:spPr>
          <a:xfrm>
            <a:off x="426956" y="2665697"/>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4: </a:t>
            </a:r>
            <a:r>
              <a:rPr lang="en-US" sz="2400">
                <a:solidFill>
                  <a:prstClr val="white"/>
                </a:solidFill>
                <a:cs typeface="Times New Roman" panose="02020603050405020304" pitchFamily="18" charset="0"/>
              </a:rPr>
              <a:t>T</a:t>
            </a:r>
            <a:r>
              <a:rPr lang="en-US" sz="2400">
                <a:solidFill>
                  <a:prstClr val="white"/>
                </a:solidFill>
                <a:cs typeface="Times New Roman" panose="02020603050405020304" pitchFamily="18" charset="0"/>
              </a:rPr>
              <a:t>ạo một list chứa 20 số chính phương đầu tiên</a:t>
            </a:r>
            <a:endParaRPr lang="en-US">
              <a:solidFill>
                <a:prstClr val="white"/>
              </a:solidFill>
              <a:cs typeface="Times New Roman" panose="02020603050405020304" pitchFamily="18" charset="0"/>
            </a:endParaRPr>
          </a:p>
        </p:txBody>
      </p:sp>
      <p:sp>
        <p:nvSpPr>
          <p:cNvPr id="9" name="Rectangle 8"/>
          <p:cNvSpPr/>
          <p:nvPr/>
        </p:nvSpPr>
        <p:spPr>
          <a:xfrm>
            <a:off x="426956" y="1909884"/>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3: </a:t>
            </a:r>
            <a:r>
              <a:rPr lang="en-US" sz="2400">
                <a:solidFill>
                  <a:prstClr val="white"/>
                </a:solidFill>
                <a:cs typeface="Times New Roman" panose="02020603050405020304" pitchFamily="18" charset="0"/>
              </a:rPr>
              <a:t>T</a:t>
            </a:r>
            <a:r>
              <a:rPr lang="en-US" sz="2400">
                <a:solidFill>
                  <a:prstClr val="white"/>
                </a:solidFill>
                <a:cs typeface="Times New Roman" panose="02020603050405020304" pitchFamily="18" charset="0"/>
              </a:rPr>
              <a:t>ạo một list các số chẵn từ -50 đến 50</a:t>
            </a:r>
            <a:endParaRPr lang="en-US">
              <a:solidFill>
                <a:prstClr val="white"/>
              </a:solidFill>
              <a:cs typeface="Times New Roman" panose="02020603050405020304" pitchFamily="18" charset="0"/>
            </a:endParaRPr>
          </a:p>
        </p:txBody>
      </p:sp>
      <p:sp>
        <p:nvSpPr>
          <p:cNvPr id="10" name="Rectangle 9"/>
          <p:cNvSpPr/>
          <p:nvPr/>
        </p:nvSpPr>
        <p:spPr>
          <a:xfrm>
            <a:off x="426956" y="3421510"/>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5: </a:t>
            </a:r>
            <a:r>
              <a:rPr lang="en-US" sz="2400">
                <a:solidFill>
                  <a:prstClr val="white"/>
                </a:solidFill>
                <a:cs typeface="Times New Roman" panose="02020603050405020304" pitchFamily="18" charset="0"/>
              </a:rPr>
              <a:t>Với</a:t>
            </a:r>
            <a:endParaRPr lang="en-US">
              <a:solidFill>
                <a:prstClr val="white"/>
              </a:solidFill>
              <a:cs typeface="Times New Roman" panose="02020603050405020304" pitchFamily="18" charset="0"/>
            </a:endParaRPr>
          </a:p>
        </p:txBody>
      </p:sp>
      <p:sp>
        <p:nvSpPr>
          <p:cNvPr id="12" name="Rectangle 11"/>
          <p:cNvSpPr/>
          <p:nvPr/>
        </p:nvSpPr>
        <p:spPr>
          <a:xfrm>
            <a:off x="426956" y="4732656"/>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prstClr val="white"/>
                </a:solidFill>
                <a:cs typeface="Times New Roman" panose="02020603050405020304" pitchFamily="18" charset="0"/>
              </a:rPr>
              <a:t>Tạo list mới như sau </a:t>
            </a:r>
          </a:p>
        </p:txBody>
      </p:sp>
      <p:sp>
        <p:nvSpPr>
          <p:cNvPr id="18" name="Rectangle 17"/>
          <p:cNvSpPr/>
          <p:nvPr/>
        </p:nvSpPr>
        <p:spPr>
          <a:xfrm>
            <a:off x="426956" y="39825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1: </a:t>
            </a:r>
            <a:r>
              <a:rPr lang="en-US" sz="2400">
                <a:solidFill>
                  <a:prstClr val="white"/>
                </a:solidFill>
                <a:cs typeface="Times New Roman" panose="02020603050405020304" pitchFamily="18" charset="0"/>
              </a:rPr>
              <a:t>Viết họ và tên của mình 100 lần</a:t>
            </a:r>
            <a:endParaRPr lang="en-US">
              <a:solidFill>
                <a:prstClr val="white"/>
              </a:solidFill>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26956" y="3871791"/>
            <a:ext cx="11115759" cy="914028"/>
          </a:xfrm>
          <a:prstGeom prst="rect">
            <a:avLst/>
          </a:prstGeom>
        </p:spPr>
      </p:pic>
      <p:pic>
        <p:nvPicPr>
          <p:cNvPr id="4" name="Picture 3"/>
          <p:cNvPicPr>
            <a:picLocks noChangeAspect="1"/>
          </p:cNvPicPr>
          <p:nvPr/>
        </p:nvPicPr>
        <p:blipFill>
          <a:blip r:embed="rId3"/>
          <a:stretch>
            <a:fillRect/>
          </a:stretch>
        </p:blipFill>
        <p:spPr>
          <a:xfrm>
            <a:off x="426956" y="5213423"/>
            <a:ext cx="10885708" cy="925807"/>
          </a:xfrm>
          <a:prstGeom prst="rect">
            <a:avLst/>
          </a:prstGeom>
        </p:spPr>
      </p:pic>
    </p:spTree>
    <p:extLst>
      <p:ext uri="{BB962C8B-B14F-4D97-AF65-F5344CB8AC3E}">
        <p14:creationId xmlns:p14="http://schemas.microsoft.com/office/powerpoint/2010/main" val="1409274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6956" y="39825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6: </a:t>
            </a:r>
            <a:r>
              <a:rPr lang="en-US" sz="2400">
                <a:solidFill>
                  <a:prstClr val="white"/>
                </a:solidFill>
                <a:cs typeface="Times New Roman" panose="02020603050405020304" pitchFamily="18" charset="0"/>
              </a:rPr>
              <a:t>Tung một con xúc xắc 3 lần, liệt kê tất cả các trường hợp</a:t>
            </a:r>
            <a:endParaRPr lang="en-US">
              <a:solidFill>
                <a:prstClr val="white"/>
              </a:solidFill>
              <a:cs typeface="Times New Roman" panose="02020603050405020304" pitchFamily="18" charset="0"/>
            </a:endParaRPr>
          </a:p>
        </p:txBody>
      </p:sp>
      <p:sp>
        <p:nvSpPr>
          <p:cNvPr id="17" name="Rectangle 16"/>
          <p:cNvSpPr/>
          <p:nvPr/>
        </p:nvSpPr>
        <p:spPr>
          <a:xfrm>
            <a:off x="426954" y="1283482"/>
            <a:ext cx="10377893" cy="8204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7: </a:t>
            </a:r>
            <a:r>
              <a:rPr lang="en-US" sz="2400">
                <a:solidFill>
                  <a:prstClr val="white"/>
                </a:solidFill>
                <a:cs typeface="Times New Roman" panose="02020603050405020304" pitchFamily="18" charset="0"/>
              </a:rPr>
              <a:t>Tung một con xúc xắc 3 lần, tính xác suất để tổng số điểm sau 3 lần tung nhỏ hơn 10</a:t>
            </a:r>
            <a:endParaRPr lang="en-US">
              <a:solidFill>
                <a:prstClr val="white"/>
              </a:solidFill>
              <a:cs typeface="Times New Roman" panose="02020603050405020304" pitchFamily="18" charset="0"/>
            </a:endParaRPr>
          </a:p>
        </p:txBody>
      </p:sp>
      <p:sp>
        <p:nvSpPr>
          <p:cNvPr id="6" name="Rectangle 5"/>
          <p:cNvSpPr/>
          <p:nvPr/>
        </p:nvSpPr>
        <p:spPr>
          <a:xfrm>
            <a:off x="426954" y="2480060"/>
            <a:ext cx="10377893" cy="2156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a:t>
            </a:r>
            <a:r>
              <a:rPr lang="en-US" sz="2400">
                <a:solidFill>
                  <a:srgbClr val="ED7D31">
                    <a:lumMod val="60000"/>
                    <a:lumOff val="40000"/>
                  </a:srgbClr>
                </a:solidFill>
                <a:cs typeface="Times New Roman" panose="02020603050405020304" pitchFamily="18" charset="0"/>
              </a:rPr>
              <a:t>tập </a:t>
            </a:r>
            <a:r>
              <a:rPr lang="en-US" sz="2400" smtClean="0">
                <a:solidFill>
                  <a:srgbClr val="ED7D31">
                    <a:lumMod val="60000"/>
                    <a:lumOff val="40000"/>
                  </a:srgbClr>
                </a:solidFill>
                <a:cs typeface="Times New Roman" panose="02020603050405020304" pitchFamily="18" charset="0"/>
              </a:rPr>
              <a:t>8: </a:t>
            </a:r>
            <a:r>
              <a:rPr lang="en-US" sz="2400">
                <a:solidFill>
                  <a:prstClr val="white"/>
                </a:solidFill>
                <a:cs typeface="Times New Roman" panose="02020603050405020304" pitchFamily="18" charset="0"/>
              </a:rPr>
              <a:t>(Bài cào) Rút 3 lá từ một bộ bài 52 lá. Giả sử mỗi lá J,Q,K có giá trị là 10, và không có luật rút được 3 lá J,Q,K là thắng</a:t>
            </a:r>
          </a:p>
          <a:p>
            <a:endParaRPr lang="en-US" sz="2400">
              <a:solidFill>
                <a:prstClr val="white"/>
              </a:solidFill>
              <a:cs typeface="Times New Roman" panose="02020603050405020304" pitchFamily="18" charset="0"/>
            </a:endParaRPr>
          </a:p>
          <a:p>
            <a:r>
              <a:rPr lang="en-US" sz="2400">
                <a:solidFill>
                  <a:prstClr val="white"/>
                </a:solidFill>
                <a:cs typeface="Times New Roman" panose="02020603050405020304" pitchFamily="18" charset="0"/>
              </a:rPr>
              <a:t>a. Tính xác suất để được 9 nút</a:t>
            </a:r>
          </a:p>
          <a:p>
            <a:r>
              <a:rPr lang="en-US" sz="2400">
                <a:solidFill>
                  <a:prstClr val="white"/>
                </a:solidFill>
                <a:cs typeface="Times New Roman" panose="02020603050405020304" pitchFamily="18" charset="0"/>
              </a:rPr>
              <a:t>b. Giả sử chơi cùng 1 người khác, tính xác suất thắng khi đã rút </a:t>
            </a:r>
            <a:r>
              <a:rPr lang="en-US" sz="2400">
                <a:solidFill>
                  <a:prstClr val="white"/>
                </a:solidFill>
                <a:cs typeface="Times New Roman" panose="02020603050405020304" pitchFamily="18" charset="0"/>
              </a:rPr>
              <a:t>được </a:t>
            </a:r>
            <a:r>
              <a:rPr lang="en-US" sz="2400" smtClean="0">
                <a:solidFill>
                  <a:prstClr val="white"/>
                </a:solidFill>
                <a:cs typeface="Times New Roman" panose="02020603050405020304" pitchFamily="18" charset="0"/>
              </a:rPr>
              <a:t>3 lá: 2,2,3</a:t>
            </a:r>
            <a:endParaRPr lang="en-US" sz="2400">
              <a:solidFill>
                <a:prstClr val="white"/>
              </a:solidFill>
              <a:cs typeface="Times New Roman" panose="02020603050405020304" pitchFamily="18" charset="0"/>
            </a:endParaRPr>
          </a:p>
        </p:txBody>
      </p:sp>
    </p:spTree>
    <p:extLst>
      <p:ext uri="{BB962C8B-B14F-4D97-AF65-F5344CB8AC3E}">
        <p14:creationId xmlns:p14="http://schemas.microsoft.com/office/powerpoint/2010/main" val="3135666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7038" y="625502"/>
            <a:ext cx="11546025" cy="461665"/>
          </a:xfrm>
          <a:prstGeom prst="rect">
            <a:avLst/>
          </a:prstGeom>
          <a:noFill/>
        </p:spPr>
        <p:txBody>
          <a:bodyPr wrap="square" rtlCol="0">
            <a:spAutoFit/>
          </a:bodyPr>
          <a:lstStyle/>
          <a:p>
            <a:r>
              <a:rPr lang="en-US" sz="2400" smtClean="0">
                <a:solidFill>
                  <a:srgbClr val="FFC000"/>
                </a:solidFill>
              </a:rPr>
              <a:t>Bài tập 9: </a:t>
            </a:r>
            <a:r>
              <a:rPr lang="en-US" sz="2400" smtClean="0">
                <a:solidFill>
                  <a:schemeClr val="bg1"/>
                </a:solidFill>
              </a:rPr>
              <a:t>Cho một list như sau </a:t>
            </a:r>
            <a:endParaRPr lang="en-US" sz="2400" smtClean="0">
              <a:solidFill>
                <a:srgbClr val="FFC000"/>
              </a:solidFill>
            </a:endParaRPr>
          </a:p>
        </p:txBody>
      </p:sp>
      <p:pic>
        <p:nvPicPr>
          <p:cNvPr id="4" name="Picture 3"/>
          <p:cNvPicPr>
            <a:picLocks noChangeAspect="1"/>
          </p:cNvPicPr>
          <p:nvPr/>
        </p:nvPicPr>
        <p:blipFill>
          <a:blip r:embed="rId2"/>
          <a:stretch>
            <a:fillRect/>
          </a:stretch>
        </p:blipFill>
        <p:spPr>
          <a:xfrm>
            <a:off x="437038" y="1087167"/>
            <a:ext cx="3491338" cy="1745670"/>
          </a:xfrm>
          <a:prstGeom prst="rect">
            <a:avLst/>
          </a:prstGeom>
        </p:spPr>
      </p:pic>
      <p:sp>
        <p:nvSpPr>
          <p:cNvPr id="8" name="TextBox 7"/>
          <p:cNvSpPr txBox="1"/>
          <p:nvPr/>
        </p:nvSpPr>
        <p:spPr>
          <a:xfrm>
            <a:off x="437038" y="2832837"/>
            <a:ext cx="11546025" cy="830997"/>
          </a:xfrm>
          <a:prstGeom prst="rect">
            <a:avLst/>
          </a:prstGeom>
          <a:noFill/>
        </p:spPr>
        <p:txBody>
          <a:bodyPr wrap="square" rtlCol="0">
            <a:spAutoFit/>
          </a:bodyPr>
          <a:lstStyle/>
          <a:p>
            <a:r>
              <a:rPr lang="en-US" sz="2400" smtClean="0">
                <a:solidFill>
                  <a:schemeClr val="bg1"/>
                </a:solidFill>
              </a:rPr>
              <a:t>a. Lọc ra các tài khoản bắt đầu bằng 022F</a:t>
            </a:r>
          </a:p>
          <a:p>
            <a:r>
              <a:rPr lang="en-US" sz="2400" smtClean="0">
                <a:solidFill>
                  <a:schemeClr val="bg1"/>
                </a:solidFill>
              </a:rPr>
              <a:t>b. Lọc ra các tài khoản bắt đầu bằng 022C</a:t>
            </a:r>
          </a:p>
        </p:txBody>
      </p:sp>
    </p:spTree>
    <p:extLst>
      <p:ext uri="{BB962C8B-B14F-4D97-AF65-F5344CB8AC3E}">
        <p14:creationId xmlns:p14="http://schemas.microsoft.com/office/powerpoint/2010/main" val="3775357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tập 1: </a:t>
            </a:r>
            <a:r>
              <a:rPr lang="en-US" sz="2400">
                <a:solidFill>
                  <a:prstClr val="white"/>
                </a:solidFill>
                <a:cs typeface="Times New Roman" panose="02020603050405020304" pitchFamily="18" charset="0"/>
              </a:rPr>
              <a:t>Cho một khối lệnh như sau:</a:t>
            </a:r>
            <a:endParaRPr lang="en-US">
              <a:solidFill>
                <a:prstClr val="white"/>
              </a:solidFill>
              <a:cs typeface="Times New Roman" panose="02020603050405020304" pitchFamily="18" charset="0"/>
            </a:endParaRPr>
          </a:p>
        </p:txBody>
      </p:sp>
      <p:sp>
        <p:nvSpPr>
          <p:cNvPr id="18" name="Rectangle 17"/>
          <p:cNvSpPr/>
          <p:nvPr/>
        </p:nvSpPr>
        <p:spPr>
          <a:xfrm>
            <a:off x="632229" y="4316232"/>
            <a:ext cx="10713606" cy="2018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prstClr val="white"/>
                </a:solidFill>
                <a:cs typeface="Times New Roman" panose="02020603050405020304" pitchFamily="18" charset="0"/>
              </a:rPr>
              <a:t>Giá trị của my_list là gì khi:</a:t>
            </a:r>
          </a:p>
          <a:p>
            <a:pPr marL="457200" indent="-457200">
              <a:buFontTx/>
              <a:buAutoNum type="alphaLcPeriod"/>
            </a:pPr>
            <a:r>
              <a:rPr lang="en-US" sz="2400">
                <a:solidFill>
                  <a:prstClr val="white"/>
                </a:solidFill>
                <a:cs typeface="Times New Roman" panose="02020603050405020304" pitchFamily="18" charset="0"/>
              </a:rPr>
              <a:t>x nhỏ hơn 10</a:t>
            </a:r>
          </a:p>
          <a:p>
            <a:pPr marL="457200" indent="-457200">
              <a:buFontTx/>
              <a:buAutoNum type="alphaLcPeriod"/>
            </a:pPr>
            <a:r>
              <a:rPr lang="en-US" sz="2400">
                <a:solidFill>
                  <a:prstClr val="white"/>
                </a:solidFill>
                <a:cs typeface="Times New Roman" panose="02020603050405020304" pitchFamily="18" charset="0"/>
              </a:rPr>
              <a:t>x lớn hơn 10, bé hơn 20</a:t>
            </a:r>
          </a:p>
          <a:p>
            <a:pPr marL="457200" indent="-457200">
              <a:buFontTx/>
              <a:buAutoNum type="alphaLcPeriod"/>
            </a:pPr>
            <a:r>
              <a:rPr lang="en-US" sz="2400">
                <a:solidFill>
                  <a:prstClr val="white"/>
                </a:solidFill>
                <a:cs typeface="Times New Roman" panose="02020603050405020304" pitchFamily="18" charset="0"/>
              </a:rPr>
              <a:t>x lớn hơn 20, bé hơn 50</a:t>
            </a:r>
          </a:p>
          <a:p>
            <a:pPr marL="457200" indent="-457200">
              <a:buFontTx/>
              <a:buAutoNum type="alphaLcPeriod"/>
            </a:pPr>
            <a:r>
              <a:rPr lang="en-US" sz="2400">
                <a:solidFill>
                  <a:prstClr val="white"/>
                </a:solidFill>
                <a:cs typeface="Times New Roman" panose="02020603050405020304" pitchFamily="18" charset="0"/>
              </a:rPr>
              <a:t>x lớn hơn 50</a:t>
            </a:r>
          </a:p>
        </p:txBody>
      </p:sp>
      <p:pic>
        <p:nvPicPr>
          <p:cNvPr id="3" name="Picture 2"/>
          <p:cNvPicPr>
            <a:picLocks noChangeAspect="1"/>
          </p:cNvPicPr>
          <p:nvPr/>
        </p:nvPicPr>
        <p:blipFill>
          <a:blip r:embed="rId2"/>
          <a:stretch>
            <a:fillRect/>
          </a:stretch>
        </p:blipFill>
        <p:spPr>
          <a:xfrm>
            <a:off x="575585" y="1066800"/>
            <a:ext cx="4028783" cy="2999532"/>
          </a:xfrm>
          <a:prstGeom prst="rect">
            <a:avLst/>
          </a:prstGeom>
        </p:spPr>
      </p:pic>
    </p:spTree>
    <p:extLst>
      <p:ext uri="{BB962C8B-B14F-4D97-AF65-F5344CB8AC3E}">
        <p14:creationId xmlns:p14="http://schemas.microsoft.com/office/powerpoint/2010/main" val="497589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tập 2: </a:t>
            </a:r>
            <a:r>
              <a:rPr lang="en-US" sz="2400">
                <a:solidFill>
                  <a:prstClr val="white"/>
                </a:solidFill>
                <a:cs typeface="Times New Roman" panose="02020603050405020304" pitchFamily="18" charset="0"/>
              </a:rPr>
              <a:t>Dự đoán kết quả của 2 đoạn code sau:</a:t>
            </a:r>
            <a:endParaRPr lang="en-US">
              <a:solidFill>
                <a:prstClr val="white"/>
              </a:solidFill>
              <a:cs typeface="Times New Roman" panose="02020603050405020304" pitchFamily="18" charset="0"/>
            </a:endParaRPr>
          </a:p>
        </p:txBody>
      </p:sp>
      <p:cxnSp>
        <p:nvCxnSpPr>
          <p:cNvPr id="9" name="Straight Connector 8"/>
          <p:cNvCxnSpPr/>
          <p:nvPr/>
        </p:nvCxnSpPr>
        <p:spPr>
          <a:xfrm flipH="1">
            <a:off x="4847129" y="1450769"/>
            <a:ext cx="0" cy="146304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632229" y="1283636"/>
            <a:ext cx="2094787" cy="1682698"/>
          </a:xfrm>
          <a:prstGeom prst="rect">
            <a:avLst/>
          </a:prstGeom>
        </p:spPr>
      </p:pic>
      <p:pic>
        <p:nvPicPr>
          <p:cNvPr id="4" name="Picture 3"/>
          <p:cNvPicPr>
            <a:picLocks noChangeAspect="1"/>
          </p:cNvPicPr>
          <p:nvPr/>
        </p:nvPicPr>
        <p:blipFill>
          <a:blip r:embed="rId3"/>
          <a:stretch>
            <a:fillRect/>
          </a:stretch>
        </p:blipFill>
        <p:spPr>
          <a:xfrm>
            <a:off x="5613681" y="1287812"/>
            <a:ext cx="2122305" cy="1704802"/>
          </a:xfrm>
          <a:prstGeom prst="rect">
            <a:avLst/>
          </a:prstGeom>
        </p:spPr>
      </p:pic>
    </p:spTree>
    <p:extLst>
      <p:ext uri="{BB962C8B-B14F-4D97-AF65-F5344CB8AC3E}">
        <p14:creationId xmlns:p14="http://schemas.microsoft.com/office/powerpoint/2010/main" val="222563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4346" y="682800"/>
            <a:ext cx="10713606" cy="555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prstClr val="white"/>
                </a:solidFill>
                <a:cs typeface="Times New Roman" panose="02020603050405020304" pitchFamily="18" charset="0"/>
              </a:rPr>
              <a:t>Phân biệt </a:t>
            </a:r>
            <a:r>
              <a:rPr lang="en-US" sz="2400">
                <a:solidFill>
                  <a:srgbClr val="FFC000"/>
                </a:solidFill>
                <a:cs typeface="Times New Roman" panose="02020603050405020304" pitchFamily="18" charset="0"/>
              </a:rPr>
              <a:t>if, if, else</a:t>
            </a:r>
            <a:r>
              <a:rPr lang="en-US" sz="2400">
                <a:solidFill>
                  <a:prstClr val="white"/>
                </a:solidFill>
                <a:cs typeface="Times New Roman" panose="02020603050405020304" pitchFamily="18" charset="0"/>
              </a:rPr>
              <a:t>… và </a:t>
            </a:r>
            <a:r>
              <a:rPr lang="en-US" sz="2400">
                <a:solidFill>
                  <a:srgbClr val="70AD47">
                    <a:lumMod val="60000"/>
                    <a:lumOff val="40000"/>
                  </a:srgbClr>
                </a:solidFill>
                <a:cs typeface="Times New Roman" panose="02020603050405020304" pitchFamily="18" charset="0"/>
              </a:rPr>
              <a:t>if, elif, else</a:t>
            </a:r>
          </a:p>
        </p:txBody>
      </p:sp>
      <p:sp>
        <p:nvSpPr>
          <p:cNvPr id="3" name="Rectangle 2"/>
          <p:cNvSpPr/>
          <p:nvPr/>
        </p:nvSpPr>
        <p:spPr>
          <a:xfrm>
            <a:off x="414346" y="1933601"/>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a:solidFill>
                  <a:srgbClr val="ED7D31">
                    <a:lumMod val="60000"/>
                    <a:lumOff val="40000"/>
                  </a:srgbClr>
                </a:solidFill>
                <a:cs typeface="Times New Roman" panose="02020603050405020304" pitchFamily="18" charset="0"/>
              </a:rPr>
              <a:t>Bài tập 3: </a:t>
            </a:r>
            <a:r>
              <a:rPr lang="en-US" sz="2400">
                <a:solidFill>
                  <a:prstClr val="white"/>
                </a:solidFill>
                <a:cs typeface="Times New Roman" panose="02020603050405020304" pitchFamily="18" charset="0"/>
              </a:rPr>
              <a:t>Tìm sự khác nhau giữa 2 đoạn code sau</a:t>
            </a:r>
            <a:endParaRPr lang="en-US">
              <a:solidFill>
                <a:prstClr val="white"/>
              </a:solidFill>
              <a:cs typeface="Times New Roman" panose="02020603050405020304" pitchFamily="18" charset="0"/>
            </a:endParaRPr>
          </a:p>
        </p:txBody>
      </p:sp>
      <p:cxnSp>
        <p:nvCxnSpPr>
          <p:cNvPr id="5" name="Straight Connector 4"/>
          <p:cNvCxnSpPr/>
          <p:nvPr/>
        </p:nvCxnSpPr>
        <p:spPr>
          <a:xfrm flipH="1">
            <a:off x="5170811" y="2826771"/>
            <a:ext cx="0" cy="18288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5704378" y="2826771"/>
            <a:ext cx="4335831" cy="1828800"/>
          </a:xfrm>
          <a:prstGeom prst="rect">
            <a:avLst/>
          </a:prstGeom>
        </p:spPr>
      </p:pic>
      <p:pic>
        <p:nvPicPr>
          <p:cNvPr id="9" name="Picture 8"/>
          <p:cNvPicPr>
            <a:picLocks noChangeAspect="1"/>
          </p:cNvPicPr>
          <p:nvPr/>
        </p:nvPicPr>
        <p:blipFill>
          <a:blip r:embed="rId3"/>
          <a:stretch>
            <a:fillRect/>
          </a:stretch>
        </p:blipFill>
        <p:spPr>
          <a:xfrm>
            <a:off x="414346" y="2823422"/>
            <a:ext cx="4343771" cy="1832149"/>
          </a:xfrm>
          <a:prstGeom prst="rect">
            <a:avLst/>
          </a:prstGeom>
        </p:spPr>
      </p:pic>
    </p:spTree>
    <p:extLst>
      <p:ext uri="{BB962C8B-B14F-4D97-AF65-F5344CB8AC3E}">
        <p14:creationId xmlns:p14="http://schemas.microsoft.com/office/powerpoint/2010/main" val="3120309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8" y="2355494"/>
            <a:ext cx="1697901" cy="1200329"/>
          </a:xfrm>
          <a:prstGeom prst="rect">
            <a:avLst/>
          </a:prstGeom>
          <a:noFill/>
        </p:spPr>
        <p:txBody>
          <a:bodyPr wrap="none" rtlCol="0">
            <a:spAutoFit/>
          </a:bodyPr>
          <a:lstStyle/>
          <a:p>
            <a:pPr algn="ctr"/>
            <a:r>
              <a:rPr lang="en-US" sz="3600">
                <a:solidFill>
                  <a:prstClr val="white"/>
                </a:solidFill>
                <a:cs typeface="Times New Roman" panose="02020603050405020304" pitchFamily="18" charset="0"/>
              </a:rPr>
              <a:t>Phần 6</a:t>
            </a:r>
            <a:r>
              <a:rPr lang="en-US" sz="3600">
                <a:solidFill>
                  <a:prstClr val="white"/>
                </a:solidFill>
                <a:cs typeface="Times New Roman" panose="02020603050405020304" pitchFamily="18" charset="0"/>
              </a:rPr>
              <a:t>: </a:t>
            </a:r>
            <a:br>
              <a:rPr lang="en-US" sz="3600">
                <a:solidFill>
                  <a:prstClr val="white"/>
                </a:solidFill>
                <a:cs typeface="Times New Roman" panose="02020603050405020304" pitchFamily="18" charset="0"/>
              </a:rPr>
            </a:br>
            <a:r>
              <a:rPr lang="en-US" sz="3600">
                <a:solidFill>
                  <a:srgbClr val="FFC000">
                    <a:lumMod val="60000"/>
                    <a:lumOff val="40000"/>
                  </a:srgbClr>
                </a:solidFill>
                <a:cs typeface="Times New Roman" panose="02020603050405020304" pitchFamily="18" charset="0"/>
              </a:rPr>
              <a:t>while</a:t>
            </a:r>
            <a:endParaRPr lang="en-US" sz="3600">
              <a:solidFill>
                <a:srgbClr val="FFC000">
                  <a:lumMod val="60000"/>
                  <a:lumOff val="40000"/>
                </a:srgbClr>
              </a:solidFill>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140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1843" y="738790"/>
            <a:ext cx="11312595" cy="1200329"/>
          </a:xfrm>
          <a:prstGeom prst="rect">
            <a:avLst/>
          </a:prstGeom>
          <a:noFill/>
        </p:spPr>
        <p:txBody>
          <a:bodyPr wrap="square" rtlCol="0">
            <a:spAutoFit/>
          </a:bodyPr>
          <a:lstStyle/>
          <a:p>
            <a:r>
              <a:rPr lang="en-US" smtClean="0">
                <a:solidFill>
                  <a:schemeClr val="bg1"/>
                </a:solidFill>
              </a:rPr>
              <a:t>Mệnh đề </a:t>
            </a:r>
            <a:r>
              <a:rPr lang="en-US" smtClean="0">
                <a:solidFill>
                  <a:srgbClr val="FFC000"/>
                </a:solidFill>
              </a:rPr>
              <a:t>while </a:t>
            </a:r>
            <a:r>
              <a:rPr lang="en-US">
                <a:solidFill>
                  <a:prstClr val="white"/>
                </a:solidFill>
              </a:rPr>
              <a:t>khởi đầu một </a:t>
            </a:r>
            <a:r>
              <a:rPr lang="en-US" u="sng">
                <a:solidFill>
                  <a:prstClr val="white"/>
                </a:solidFill>
              </a:rPr>
              <a:t>vòng lặp </a:t>
            </a:r>
            <a:r>
              <a:rPr lang="en-US">
                <a:solidFill>
                  <a:prstClr val="white"/>
                </a:solidFill>
              </a:rPr>
              <a:t>có điều kiện</a:t>
            </a:r>
            <a:r>
              <a:rPr lang="en-US">
                <a:solidFill>
                  <a:prstClr val="white"/>
                </a:solidFill>
              </a:rPr>
              <a:t>. </a:t>
            </a:r>
            <a:r>
              <a:rPr lang="en-US" smtClean="0">
                <a:solidFill>
                  <a:prstClr val="white"/>
                </a:solidFill>
              </a:rPr>
              <a:t>Khối lệnh tương ứng sẽ </a:t>
            </a:r>
            <a:r>
              <a:rPr lang="en-US">
                <a:solidFill>
                  <a:prstClr val="white"/>
                </a:solidFill>
              </a:rPr>
              <a:t>chạy liên tục cho đến khi </a:t>
            </a:r>
            <a:r>
              <a:rPr lang="en-US">
                <a:solidFill>
                  <a:prstClr val="white"/>
                </a:solidFill>
              </a:rPr>
              <a:t>điều </a:t>
            </a:r>
            <a:r>
              <a:rPr lang="en-US" smtClean="0">
                <a:solidFill>
                  <a:prstClr val="white"/>
                </a:solidFill>
              </a:rPr>
              <a:t>kiện ban đầu </a:t>
            </a:r>
            <a:r>
              <a:rPr lang="en-US">
                <a:solidFill>
                  <a:prstClr val="white"/>
                </a:solidFill>
              </a:rPr>
              <a:t>không còn được </a:t>
            </a:r>
            <a:r>
              <a:rPr lang="en-US">
                <a:solidFill>
                  <a:prstClr val="white"/>
                </a:solidFill>
              </a:rPr>
              <a:t>thỏa </a:t>
            </a:r>
            <a:r>
              <a:rPr lang="en-US" smtClean="0">
                <a:solidFill>
                  <a:prstClr val="white"/>
                </a:solidFill>
              </a:rPr>
              <a:t>mãn</a:t>
            </a:r>
          </a:p>
          <a:p>
            <a:endParaRPr lang="en-US">
              <a:solidFill>
                <a:prstClr val="white"/>
              </a:solidFill>
            </a:endParaRPr>
          </a:p>
          <a:p>
            <a:r>
              <a:rPr lang="en-US" i="1" u="sng" smtClean="0">
                <a:solidFill>
                  <a:prstClr val="white"/>
                </a:solidFill>
              </a:rPr>
              <a:t>Ví dụ:</a:t>
            </a:r>
            <a:endParaRPr lang="en-US" i="1" u="sng">
              <a:solidFill>
                <a:prstClr val="white"/>
              </a:solidFill>
            </a:endParaRPr>
          </a:p>
        </p:txBody>
      </p:sp>
      <p:pic>
        <p:nvPicPr>
          <p:cNvPr id="3" name="Picture 2"/>
          <p:cNvPicPr>
            <a:picLocks noChangeAspect="1"/>
          </p:cNvPicPr>
          <p:nvPr/>
        </p:nvPicPr>
        <p:blipFill>
          <a:blip r:embed="rId2"/>
          <a:stretch>
            <a:fillRect/>
          </a:stretch>
        </p:blipFill>
        <p:spPr>
          <a:xfrm>
            <a:off x="331843" y="2133327"/>
            <a:ext cx="1937704" cy="1605526"/>
          </a:xfrm>
          <a:prstGeom prst="rect">
            <a:avLst/>
          </a:prstGeom>
        </p:spPr>
      </p:pic>
      <p:sp>
        <p:nvSpPr>
          <p:cNvPr id="7" name="TextBox 6"/>
          <p:cNvSpPr txBox="1"/>
          <p:nvPr/>
        </p:nvSpPr>
        <p:spPr>
          <a:xfrm>
            <a:off x="331843" y="4087544"/>
            <a:ext cx="11312595" cy="923330"/>
          </a:xfrm>
          <a:prstGeom prst="rect">
            <a:avLst/>
          </a:prstGeom>
          <a:noFill/>
        </p:spPr>
        <p:txBody>
          <a:bodyPr wrap="square" rtlCol="0">
            <a:spAutoFit/>
          </a:bodyPr>
          <a:lstStyle/>
          <a:p>
            <a:r>
              <a:rPr lang="en-US" i="1" u="sng" smtClean="0">
                <a:solidFill>
                  <a:schemeClr val="bg1"/>
                </a:solidFill>
              </a:rPr>
              <a:t>Lưu ý: </a:t>
            </a:r>
          </a:p>
          <a:p>
            <a:r>
              <a:rPr lang="en-US" smtClean="0">
                <a:solidFill>
                  <a:schemeClr val="bg1"/>
                </a:solidFill>
              </a:rPr>
              <a:t>Nếu điều kiện ban đầu là "luôn luôn đúng" (infinitely true) thì sẽ tạo ra vòng lặp vô hạn (chương trình sẽ chạy mãi mãi)</a:t>
            </a:r>
          </a:p>
          <a:p>
            <a:r>
              <a:rPr lang="en-US" smtClean="0">
                <a:solidFill>
                  <a:schemeClr val="bg1"/>
                </a:solidFill>
              </a:rPr>
              <a:t>Nếu điều kiện ban đầu là "luôn luôn sai" (infinitely false) thì khối lệnh tương ứng không bao giờ được thực thi</a:t>
            </a:r>
            <a:endParaRPr lang="en-US" i="1" u="sng">
              <a:solidFill>
                <a:schemeClr val="bg1"/>
              </a:solidFill>
            </a:endParaRPr>
          </a:p>
        </p:txBody>
      </p:sp>
    </p:spTree>
    <p:extLst>
      <p:ext uri="{BB962C8B-B14F-4D97-AF65-F5344CB8AC3E}">
        <p14:creationId xmlns:p14="http://schemas.microsoft.com/office/powerpoint/2010/main" val="3847158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1843" y="1240496"/>
            <a:ext cx="11312595" cy="1200329"/>
          </a:xfrm>
          <a:prstGeom prst="rect">
            <a:avLst/>
          </a:prstGeom>
          <a:noFill/>
        </p:spPr>
        <p:txBody>
          <a:bodyPr wrap="square" rtlCol="0">
            <a:spAutoFit/>
          </a:bodyPr>
          <a:lstStyle/>
          <a:p>
            <a:r>
              <a:rPr lang="en-US" smtClean="0">
                <a:solidFill>
                  <a:schemeClr val="bg1"/>
                </a:solidFill>
              </a:rPr>
              <a:t>Mệnh đề </a:t>
            </a:r>
            <a:r>
              <a:rPr lang="en-US" smtClean="0">
                <a:solidFill>
                  <a:srgbClr val="FFC000"/>
                </a:solidFill>
              </a:rPr>
              <a:t>else </a:t>
            </a:r>
            <a:r>
              <a:rPr lang="en-US" smtClean="0">
                <a:solidFill>
                  <a:schemeClr val="bg1"/>
                </a:solidFill>
              </a:rPr>
              <a:t>có thể được dùng để kết thúc khối lệnh while. Khi điều kiện ban đầu không còn được thỏa mãn khối lệnh tương ứng của else sẽ được thực thi</a:t>
            </a:r>
          </a:p>
          <a:p>
            <a:endParaRPr lang="en-US">
              <a:solidFill>
                <a:schemeClr val="bg1"/>
              </a:solidFill>
            </a:endParaRPr>
          </a:p>
          <a:p>
            <a:r>
              <a:rPr lang="en-US" i="1" u="sng" smtClean="0">
                <a:solidFill>
                  <a:schemeClr val="bg1"/>
                </a:solidFill>
              </a:rPr>
              <a:t>Ví dụ:</a:t>
            </a:r>
          </a:p>
        </p:txBody>
      </p:sp>
      <p:pic>
        <p:nvPicPr>
          <p:cNvPr id="6" name="Picture 5"/>
          <p:cNvPicPr>
            <a:picLocks noChangeAspect="1"/>
          </p:cNvPicPr>
          <p:nvPr/>
        </p:nvPicPr>
        <p:blipFill>
          <a:blip r:embed="rId2"/>
          <a:stretch>
            <a:fillRect/>
          </a:stretch>
        </p:blipFill>
        <p:spPr>
          <a:xfrm>
            <a:off x="331843" y="2440825"/>
            <a:ext cx="9270775" cy="1745495"/>
          </a:xfrm>
          <a:prstGeom prst="rect">
            <a:avLst/>
          </a:prstGeom>
        </p:spPr>
      </p:pic>
    </p:spTree>
    <p:extLst>
      <p:ext uri="{BB962C8B-B14F-4D97-AF65-F5344CB8AC3E}">
        <p14:creationId xmlns:p14="http://schemas.microsoft.com/office/powerpoint/2010/main" val="2092967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1843" y="1240496"/>
            <a:ext cx="11312595" cy="1200329"/>
          </a:xfrm>
          <a:prstGeom prst="rect">
            <a:avLst/>
          </a:prstGeom>
          <a:noFill/>
        </p:spPr>
        <p:txBody>
          <a:bodyPr wrap="square" rtlCol="0">
            <a:spAutoFit/>
          </a:bodyPr>
          <a:lstStyle/>
          <a:p>
            <a:r>
              <a:rPr lang="en-US" smtClean="0">
                <a:solidFill>
                  <a:schemeClr val="bg1"/>
                </a:solidFill>
              </a:rPr>
              <a:t>Từ khóa </a:t>
            </a:r>
            <a:r>
              <a:rPr lang="en-US" smtClean="0">
                <a:solidFill>
                  <a:srgbClr val="FFC000"/>
                </a:solidFill>
              </a:rPr>
              <a:t>break </a:t>
            </a:r>
            <a:r>
              <a:rPr lang="en-US" smtClean="0">
                <a:solidFill>
                  <a:schemeClr val="bg1"/>
                </a:solidFill>
              </a:rPr>
              <a:t>có thể được dùng để chấm dứt vòng lặp while ngay cả khi điều kiện ban đầu của while còn thỏa mãn. break thường được lồng trong hàm if với mục đích vòng lặp sẽ chấm dứt ngay khi một điều kiện if thỏa mãn</a:t>
            </a:r>
          </a:p>
          <a:p>
            <a:endParaRPr lang="en-US">
              <a:solidFill>
                <a:schemeClr val="bg1"/>
              </a:solidFill>
            </a:endParaRPr>
          </a:p>
          <a:p>
            <a:r>
              <a:rPr lang="en-US" i="1" u="sng" smtClean="0">
                <a:solidFill>
                  <a:schemeClr val="bg1"/>
                </a:solidFill>
              </a:rPr>
              <a:t>Ví dụ:</a:t>
            </a:r>
          </a:p>
        </p:txBody>
      </p:sp>
      <p:pic>
        <p:nvPicPr>
          <p:cNvPr id="2" name="Picture 1"/>
          <p:cNvPicPr>
            <a:picLocks noChangeAspect="1"/>
          </p:cNvPicPr>
          <p:nvPr/>
        </p:nvPicPr>
        <p:blipFill>
          <a:blip r:embed="rId2"/>
          <a:stretch>
            <a:fillRect/>
          </a:stretch>
        </p:blipFill>
        <p:spPr>
          <a:xfrm>
            <a:off x="331843" y="2440825"/>
            <a:ext cx="2387081" cy="2345446"/>
          </a:xfrm>
          <a:prstGeom prst="rect">
            <a:avLst/>
          </a:prstGeom>
        </p:spPr>
      </p:pic>
    </p:spTree>
    <p:extLst>
      <p:ext uri="{BB962C8B-B14F-4D97-AF65-F5344CB8AC3E}">
        <p14:creationId xmlns:p14="http://schemas.microsoft.com/office/powerpoint/2010/main" val="1246402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1052</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Cambria Math</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38</cp:revision>
  <dcterms:created xsi:type="dcterms:W3CDTF">2021-04-04T05:49:35Z</dcterms:created>
  <dcterms:modified xsi:type="dcterms:W3CDTF">2021-04-05T04:02:39Z</dcterms:modified>
</cp:coreProperties>
</file>