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006600"/>
    <a:srgbClr val="00CC66"/>
    <a:srgbClr val="993300"/>
    <a:srgbClr val="0099CC"/>
    <a:srgbClr val="66CCFF"/>
    <a:srgbClr val="CC6600"/>
    <a:srgbClr val="339933"/>
    <a:srgbClr val="33CCFF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5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599" y="6421086"/>
            <a:ext cx="3438441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Prepared by Hiep Dang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6462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8F779-2669-4091-A9E1-5C164A3B942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12/04/2021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FA464-0E9F-4009-BB5F-0966B7C7669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2321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8F779-2669-4091-A9E1-5C164A3B942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12/04/2021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FA464-0E9F-4009-BB5F-0966B7C7669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2515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26783" y="6429178"/>
            <a:ext cx="3478901" cy="365125"/>
          </a:xfrm>
        </p:spPr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Prepared by Hiep Dang</a:t>
            </a:r>
          </a:p>
        </p:txBody>
      </p:sp>
    </p:spTree>
    <p:extLst>
      <p:ext uri="{BB962C8B-B14F-4D97-AF65-F5344CB8AC3E}">
        <p14:creationId xmlns:p14="http://schemas.microsoft.com/office/powerpoint/2010/main" val="1457598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8F779-2669-4091-A9E1-5C164A3B942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12/04/2021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FA464-0E9F-4009-BB5F-0966B7C7669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7773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8F779-2669-4091-A9E1-5C164A3B942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12/04/2021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FA464-0E9F-4009-BB5F-0966B7C7669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4169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8F779-2669-4091-A9E1-5C164A3B942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12/04/2021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FA464-0E9F-4009-BB5F-0966B7C7669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3973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8F779-2669-4091-A9E1-5C164A3B942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12/04/2021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FA464-0E9F-4009-BB5F-0966B7C7669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8127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8F779-2669-4091-A9E1-5C164A3B942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12/04/2021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FA464-0E9F-4009-BB5F-0966B7C7669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6170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8F779-2669-4091-A9E1-5C164A3B942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12/04/2021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FA464-0E9F-4009-BB5F-0966B7C7669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6194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8F779-2669-4091-A9E1-5C164A3B942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12/04/2021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FA464-0E9F-4009-BB5F-0966B7C7669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375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8F779-2669-4091-A9E1-5C164A3B942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12/04/2021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EFA464-0E9F-4009-BB5F-0966B7C7669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997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404866" y="2355494"/>
            <a:ext cx="158248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>
                <a:cs typeface="Times New Roman" panose="02020603050405020304" pitchFamily="18" charset="0"/>
              </a:rPr>
              <a:t>Phần 8:</a:t>
            </a:r>
            <a:br>
              <a:rPr lang="en-US" sz="3600">
                <a:cs typeface="Times New Roman" panose="02020603050405020304" pitchFamily="18" charset="0"/>
              </a:rPr>
            </a:br>
            <a:r>
              <a:rPr lang="en-US" sz="3600">
                <a:solidFill>
                  <a:srgbClr val="C00000"/>
                </a:solidFill>
                <a:cs typeface="Times New Roman" panose="02020603050405020304" pitchFamily="18" charset="0"/>
              </a:rPr>
              <a:t>def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4504467" y="3730428"/>
            <a:ext cx="3383280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4957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23753" y="464405"/>
            <a:ext cx="11432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/>
              <a:t>Quy tắc truy vấn biến khi ở phạm vi function con:</a:t>
            </a:r>
          </a:p>
        </p:txBody>
      </p:sp>
      <p:sp>
        <p:nvSpPr>
          <p:cNvPr id="2" name="Oval 1"/>
          <p:cNvSpPr/>
          <p:nvPr/>
        </p:nvSpPr>
        <p:spPr>
          <a:xfrm>
            <a:off x="525770" y="1866123"/>
            <a:ext cx="4484769" cy="2677886"/>
          </a:xfrm>
          <a:prstGeom prst="ellipse">
            <a:avLst/>
          </a:prstGeom>
          <a:solidFill>
            <a:srgbClr val="0099CC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2035859" y="2267339"/>
            <a:ext cx="2481026" cy="1842530"/>
          </a:xfrm>
          <a:prstGeom prst="ellipse">
            <a:avLst/>
          </a:prstGeom>
          <a:solidFill>
            <a:srgbClr val="FF99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074351" y="2831262"/>
            <a:ext cx="605160" cy="2462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smtClean="0"/>
              <a:t>global</a:t>
            </a:r>
            <a:endParaRPr lang="en-US" sz="1600"/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8125368" y="1205066"/>
            <a:ext cx="0" cy="8229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7165248" y="2028026"/>
            <a:ext cx="192024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7165248" y="2028026"/>
            <a:ext cx="0" cy="3657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9085488" y="2028026"/>
            <a:ext cx="0" cy="3657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002304" y="833737"/>
            <a:ext cx="22461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mtClean="0">
                <a:latin typeface="Bahnschrift Light Condensed" panose="020B0502040204020203" pitchFamily="34" charset="0"/>
              </a:rPr>
              <a:t>Tìm ở phạm vi function con</a:t>
            </a:r>
            <a:endParaRPr lang="en-US">
              <a:latin typeface="Bahnschrift Light Condensed" panose="020B0502040204020203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400008" y="1658694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Bahnschrift Light Condensed" panose="020B0502040204020203" pitchFamily="34" charset="0"/>
              </a:rPr>
              <a:t>Có</a:t>
            </a:r>
            <a:endParaRPr lang="en-US">
              <a:latin typeface="Bahnschrift Light Condensed" panose="020B0502040204020203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307950" y="1656697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Bahnschrift Light Condensed" panose="020B0502040204020203" pitchFamily="34" charset="0"/>
              </a:rPr>
              <a:t>Không</a:t>
            </a:r>
            <a:endParaRPr lang="en-US">
              <a:latin typeface="Bahnschrift Light Condensed" panose="020B0502040204020203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640104" y="2429163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006600"/>
                </a:solidFill>
                <a:latin typeface="Bahnschrift Light Condensed" panose="020B0502040204020203" pitchFamily="34" charset="0"/>
              </a:rPr>
              <a:t>Lấy biến đó</a:t>
            </a:r>
            <a:endParaRPr lang="en-US">
              <a:solidFill>
                <a:srgbClr val="006600"/>
              </a:solidFill>
              <a:latin typeface="Bahnschrift Light Condensed" panose="020B0502040204020203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980858" y="2429163"/>
            <a:ext cx="220925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mtClean="0">
                <a:latin typeface="Bahnschrift Light Condensed" panose="020B0502040204020203" pitchFamily="34" charset="0"/>
              </a:rPr>
              <a:t>Tìm ở phạm vi function mẹ</a:t>
            </a:r>
            <a:endParaRPr lang="en-US">
              <a:latin typeface="Bahnschrift Light Condensed" panose="020B0502040204020203" pitchFamily="34" charset="0"/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 flipH="1">
            <a:off x="9085487" y="2807263"/>
            <a:ext cx="0" cy="8229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8125367" y="3630223"/>
            <a:ext cx="192024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8125367" y="3630223"/>
            <a:ext cx="0" cy="3657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10045607" y="3630223"/>
            <a:ext cx="0" cy="3657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8355720" y="3262888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Bahnschrift Light Condensed" panose="020B0502040204020203" pitchFamily="34" charset="0"/>
              </a:rPr>
              <a:t>Có</a:t>
            </a:r>
            <a:endParaRPr lang="en-US">
              <a:latin typeface="Bahnschrift Light Condensed" panose="020B0502040204020203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9263662" y="3260891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Bahnschrift Light Condensed" panose="020B0502040204020203" pitchFamily="34" charset="0"/>
              </a:rPr>
              <a:t>Không</a:t>
            </a:r>
            <a:endParaRPr lang="en-US">
              <a:latin typeface="Bahnschrift Light Condensed" panose="020B0502040204020203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489938" y="4083852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006600"/>
                </a:solidFill>
                <a:latin typeface="Bahnschrift Light Condensed" panose="020B0502040204020203" pitchFamily="34" charset="0"/>
              </a:rPr>
              <a:t>Lấy biến đó</a:t>
            </a:r>
            <a:endParaRPr lang="en-US">
              <a:solidFill>
                <a:srgbClr val="006600"/>
              </a:solidFill>
              <a:latin typeface="Bahnschrift Light Condensed" panose="020B0502040204020203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90117" y="5665604"/>
            <a:ext cx="1566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C00000"/>
                </a:solidFill>
                <a:latin typeface="Bahnschrift Light Condensed" panose="020B0502040204020203" pitchFamily="34" charset="0"/>
              </a:rPr>
              <a:t>Báo lỗi NameError</a:t>
            </a:r>
            <a:endParaRPr lang="en-US">
              <a:solidFill>
                <a:srgbClr val="C00000"/>
              </a:solidFill>
              <a:latin typeface="Bahnschrift Light Condensed" panose="020B0502040204020203" pitchFamily="34" charset="0"/>
            </a:endParaRPr>
          </a:p>
        </p:txBody>
      </p:sp>
      <p:sp>
        <p:nvSpPr>
          <p:cNvPr id="31" name="Oval 30"/>
          <p:cNvSpPr/>
          <p:nvPr/>
        </p:nvSpPr>
        <p:spPr>
          <a:xfrm>
            <a:off x="2764086" y="2881818"/>
            <a:ext cx="1465480" cy="924913"/>
          </a:xfrm>
          <a:prstGeom prst="ellipse">
            <a:avLst/>
          </a:prstGeom>
          <a:solidFill>
            <a:srgbClr val="9933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094175" y="3205066"/>
            <a:ext cx="925885" cy="33855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100" smtClean="0"/>
              <a:t>local</a:t>
            </a:r>
            <a:br>
              <a:rPr lang="en-US" sz="1100" smtClean="0"/>
            </a:br>
            <a:r>
              <a:rPr lang="en-US" sz="1100" smtClean="0"/>
              <a:t>(function con)</a:t>
            </a:r>
            <a:endParaRPr lang="en-US" sz="1100"/>
          </a:p>
        </p:txBody>
      </p:sp>
      <p:sp>
        <p:nvSpPr>
          <p:cNvPr id="41" name="TextBox 40"/>
          <p:cNvSpPr txBox="1"/>
          <p:nvPr/>
        </p:nvSpPr>
        <p:spPr>
          <a:xfrm>
            <a:off x="2570941" y="2484082"/>
            <a:ext cx="925885" cy="33855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100" smtClean="0"/>
              <a:t>local</a:t>
            </a:r>
            <a:br>
              <a:rPr lang="en-US" sz="1100" smtClean="0"/>
            </a:br>
            <a:r>
              <a:rPr lang="en-US" sz="1100" smtClean="0"/>
              <a:t>(function mẹ)</a:t>
            </a:r>
            <a:endParaRPr lang="en-US" sz="1100"/>
          </a:p>
        </p:txBody>
      </p:sp>
      <p:sp>
        <p:nvSpPr>
          <p:cNvPr id="42" name="TextBox 41"/>
          <p:cNvSpPr txBox="1"/>
          <p:nvPr/>
        </p:nvSpPr>
        <p:spPr>
          <a:xfrm>
            <a:off x="9157383" y="3995983"/>
            <a:ext cx="177644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mtClean="0">
                <a:latin typeface="Bahnschrift Light Condensed" panose="020B0502040204020203" pitchFamily="34" charset="0"/>
              </a:rPr>
              <a:t>Tìm ở phạm vi global</a:t>
            </a:r>
            <a:endParaRPr lang="en-US">
              <a:latin typeface="Bahnschrift Light Condensed" panose="020B0502040204020203" pitchFamily="34" charset="0"/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 flipH="1">
            <a:off x="10045607" y="4380500"/>
            <a:ext cx="0" cy="8229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>
            <a:off x="9085487" y="5203460"/>
            <a:ext cx="192024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>
            <a:off x="9085487" y="5203460"/>
            <a:ext cx="0" cy="3657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>
            <a:off x="11005727" y="5203460"/>
            <a:ext cx="0" cy="3657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9315840" y="4836125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Bahnschrift Light Condensed" panose="020B0502040204020203" pitchFamily="34" charset="0"/>
              </a:rPr>
              <a:t>Có</a:t>
            </a:r>
            <a:endParaRPr lang="en-US">
              <a:latin typeface="Bahnschrift Light Condensed" panose="020B0502040204020203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0223782" y="4834128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Bahnschrift Light Condensed" panose="020B0502040204020203" pitchFamily="34" charset="0"/>
              </a:rPr>
              <a:t>Không</a:t>
            </a:r>
            <a:endParaRPr lang="en-US">
              <a:latin typeface="Bahnschrift Light Condensed" panose="020B0502040204020203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8560343" y="5665604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006600"/>
                </a:solidFill>
                <a:latin typeface="Bahnschrift Light Condensed" panose="020B0502040204020203" pitchFamily="34" charset="0"/>
              </a:rPr>
              <a:t>Lấy biến đó</a:t>
            </a:r>
            <a:endParaRPr lang="en-US">
              <a:solidFill>
                <a:srgbClr val="006600"/>
              </a:solidFill>
              <a:latin typeface="Bahnschrift Ligh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49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9574" y="447543"/>
            <a:ext cx="10713606" cy="5088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>
                <a:solidFill>
                  <a:srgbClr val="C00000"/>
                </a:solidFill>
                <a:cs typeface="Times New Roman" panose="02020603050405020304" pitchFamily="18" charset="0"/>
              </a:rPr>
              <a:t>Bài tập </a:t>
            </a:r>
            <a:r>
              <a:rPr lang="en-US" sz="2400" smtClean="0">
                <a:solidFill>
                  <a:srgbClr val="C00000"/>
                </a:solidFill>
                <a:cs typeface="Times New Roman" panose="02020603050405020304" pitchFamily="18" charset="0"/>
              </a:rPr>
              <a:t>6: </a:t>
            </a:r>
            <a:r>
              <a:rPr lang="en-US" sz="2400" smtClean="0">
                <a:solidFill>
                  <a:schemeClr val="tx1"/>
                </a:solidFill>
                <a:cs typeface="Times New Roman" panose="02020603050405020304" pitchFamily="18" charset="0"/>
              </a:rPr>
              <a:t>G</a:t>
            </a:r>
            <a:r>
              <a:rPr lang="en-US" sz="2400" smtClean="0">
                <a:solidFill>
                  <a:schemeClr val="tx1"/>
                </a:solidFill>
                <a:cs typeface="Times New Roman" panose="02020603050405020304" pitchFamily="18" charset="0"/>
              </a:rPr>
              <a:t>iá trị của a là bao nhiêu</a:t>
            </a:r>
            <a:endParaRPr lang="en-US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574" y="956388"/>
            <a:ext cx="4141773" cy="4191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099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9574" y="447543"/>
            <a:ext cx="10713606" cy="5088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>
                <a:solidFill>
                  <a:srgbClr val="C00000"/>
                </a:solidFill>
                <a:cs typeface="Times New Roman" panose="02020603050405020304" pitchFamily="18" charset="0"/>
              </a:rPr>
              <a:t>Bài tập </a:t>
            </a:r>
            <a:r>
              <a:rPr lang="en-US" sz="2400" smtClean="0">
                <a:solidFill>
                  <a:srgbClr val="C00000"/>
                </a:solidFill>
                <a:cs typeface="Times New Roman" panose="02020603050405020304" pitchFamily="18" charset="0"/>
              </a:rPr>
              <a:t>7: </a:t>
            </a:r>
            <a:r>
              <a:rPr lang="en-US" sz="2400" smtClean="0">
                <a:solidFill>
                  <a:schemeClr val="tx1"/>
                </a:solidFill>
                <a:cs typeface="Times New Roman" panose="02020603050405020304" pitchFamily="18" charset="0"/>
              </a:rPr>
              <a:t>G</a:t>
            </a:r>
            <a:r>
              <a:rPr lang="en-US" sz="2400" smtClean="0">
                <a:solidFill>
                  <a:schemeClr val="tx1"/>
                </a:solidFill>
                <a:cs typeface="Times New Roman" panose="02020603050405020304" pitchFamily="18" charset="0"/>
              </a:rPr>
              <a:t>iá trị của a là bao nhiêu</a:t>
            </a:r>
            <a:endParaRPr lang="en-US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1771" b="1475"/>
          <a:stretch/>
        </p:blipFill>
        <p:spPr>
          <a:xfrm>
            <a:off x="319574" y="1126321"/>
            <a:ext cx="3647259" cy="4377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823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9574" y="447543"/>
            <a:ext cx="10713606" cy="5088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>
                <a:solidFill>
                  <a:srgbClr val="C00000"/>
                </a:solidFill>
                <a:cs typeface="Times New Roman" panose="02020603050405020304" pitchFamily="18" charset="0"/>
              </a:rPr>
              <a:t>Bài tập </a:t>
            </a:r>
            <a:r>
              <a:rPr lang="en-US" sz="2400" smtClean="0">
                <a:solidFill>
                  <a:srgbClr val="C00000"/>
                </a:solidFill>
                <a:cs typeface="Times New Roman" panose="02020603050405020304" pitchFamily="18" charset="0"/>
              </a:rPr>
              <a:t>8: </a:t>
            </a:r>
            <a:r>
              <a:rPr lang="en-US" sz="2400" smtClean="0">
                <a:solidFill>
                  <a:schemeClr val="tx1"/>
                </a:solidFill>
                <a:cs typeface="Times New Roman" panose="02020603050405020304" pitchFamily="18" charset="0"/>
              </a:rPr>
              <a:t>G</a:t>
            </a:r>
            <a:r>
              <a:rPr lang="en-US" sz="2400" smtClean="0">
                <a:solidFill>
                  <a:schemeClr val="tx1"/>
                </a:solidFill>
                <a:cs typeface="Times New Roman" panose="02020603050405020304" pitchFamily="18" charset="0"/>
              </a:rPr>
              <a:t>iá trị của a là bao nhiêu</a:t>
            </a:r>
            <a:endParaRPr lang="en-US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574" y="1053492"/>
            <a:ext cx="3870020" cy="5080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83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9574" y="447543"/>
            <a:ext cx="10713606" cy="5088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>
                <a:solidFill>
                  <a:srgbClr val="C00000"/>
                </a:solidFill>
                <a:cs typeface="Times New Roman" panose="02020603050405020304" pitchFamily="18" charset="0"/>
              </a:rPr>
              <a:t>Bài tập </a:t>
            </a:r>
            <a:r>
              <a:rPr lang="en-US" sz="2400" smtClean="0">
                <a:solidFill>
                  <a:srgbClr val="C00000"/>
                </a:solidFill>
                <a:cs typeface="Times New Roman" panose="02020603050405020304" pitchFamily="18" charset="0"/>
              </a:rPr>
              <a:t>9: </a:t>
            </a:r>
            <a:r>
              <a:rPr lang="en-US" sz="2400" smtClean="0">
                <a:solidFill>
                  <a:schemeClr val="tx1"/>
                </a:solidFill>
                <a:cs typeface="Times New Roman" panose="02020603050405020304" pitchFamily="18" charset="0"/>
              </a:rPr>
              <a:t>Viết hàm tìm giá trị lớn nhất của 3 số bất kỳ</a:t>
            </a:r>
            <a:endParaRPr lang="en-US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19574" y="1158293"/>
            <a:ext cx="10713606" cy="5088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>
                <a:solidFill>
                  <a:srgbClr val="C00000"/>
                </a:solidFill>
                <a:cs typeface="Times New Roman" panose="02020603050405020304" pitchFamily="18" charset="0"/>
              </a:rPr>
              <a:t>Bài tập </a:t>
            </a:r>
            <a:r>
              <a:rPr lang="en-US" sz="2400" smtClean="0">
                <a:solidFill>
                  <a:srgbClr val="C00000"/>
                </a:solidFill>
                <a:cs typeface="Times New Roman" panose="02020603050405020304" pitchFamily="18" charset="0"/>
              </a:rPr>
              <a:t>10: </a:t>
            </a:r>
            <a:r>
              <a:rPr lang="en-US" sz="2400" smtClean="0">
                <a:solidFill>
                  <a:schemeClr val="tx1"/>
                </a:solidFill>
                <a:cs typeface="Times New Roman" panose="02020603050405020304" pitchFamily="18" charset="0"/>
              </a:rPr>
              <a:t>Viết hàm tìm giá trị lớn nhất của n số bất kỳ</a:t>
            </a:r>
            <a:endParaRPr lang="en-US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19574" y="1869043"/>
            <a:ext cx="10713606" cy="5088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>
                <a:solidFill>
                  <a:srgbClr val="C00000"/>
                </a:solidFill>
                <a:cs typeface="Times New Roman" panose="02020603050405020304" pitchFamily="18" charset="0"/>
              </a:rPr>
              <a:t>Bài tập </a:t>
            </a:r>
            <a:r>
              <a:rPr lang="en-US" sz="2400" smtClean="0">
                <a:solidFill>
                  <a:srgbClr val="C00000"/>
                </a:solidFill>
                <a:cs typeface="Times New Roman" panose="02020603050405020304" pitchFamily="18" charset="0"/>
              </a:rPr>
              <a:t>11: </a:t>
            </a:r>
            <a:r>
              <a:rPr lang="en-US" sz="2400" smtClean="0">
                <a:solidFill>
                  <a:schemeClr val="tx1"/>
                </a:solidFill>
                <a:cs typeface="Times New Roman" panose="02020603050405020304" pitchFamily="18" charset="0"/>
              </a:rPr>
              <a:t>Viết hàm tìm tổng của n số bất kỳ</a:t>
            </a:r>
            <a:endParaRPr lang="en-US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19574" y="2579793"/>
            <a:ext cx="10713606" cy="5088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>
                <a:solidFill>
                  <a:srgbClr val="C00000"/>
                </a:solidFill>
                <a:cs typeface="Times New Roman" panose="02020603050405020304" pitchFamily="18" charset="0"/>
              </a:rPr>
              <a:t>Bài tập </a:t>
            </a:r>
            <a:r>
              <a:rPr lang="en-US" sz="2400" smtClean="0">
                <a:solidFill>
                  <a:srgbClr val="C00000"/>
                </a:solidFill>
                <a:cs typeface="Times New Roman" panose="02020603050405020304" pitchFamily="18" charset="0"/>
              </a:rPr>
              <a:t>12: </a:t>
            </a:r>
            <a:r>
              <a:rPr lang="en-US" sz="2400" smtClean="0">
                <a:solidFill>
                  <a:schemeClr val="tx1"/>
                </a:solidFill>
                <a:cs typeface="Times New Roman" panose="02020603050405020304" pitchFamily="18" charset="0"/>
              </a:rPr>
              <a:t>Viết hàm tìm tích của n số bất kỳ</a:t>
            </a:r>
            <a:endParaRPr lang="en-US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19574" y="3290543"/>
            <a:ext cx="10713606" cy="5088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>
                <a:solidFill>
                  <a:srgbClr val="C00000"/>
                </a:solidFill>
                <a:cs typeface="Times New Roman" panose="02020603050405020304" pitchFamily="18" charset="0"/>
              </a:rPr>
              <a:t>Bài tập </a:t>
            </a:r>
            <a:r>
              <a:rPr lang="en-US" sz="2400" smtClean="0">
                <a:solidFill>
                  <a:srgbClr val="C00000"/>
                </a:solidFill>
                <a:cs typeface="Times New Roman" panose="02020603050405020304" pitchFamily="18" charset="0"/>
              </a:rPr>
              <a:t>13: </a:t>
            </a:r>
            <a:r>
              <a:rPr lang="en-US" sz="2400" smtClean="0">
                <a:solidFill>
                  <a:schemeClr val="tx1"/>
                </a:solidFill>
                <a:cs typeface="Times New Roman" panose="02020603050405020304" pitchFamily="18" charset="0"/>
              </a:rPr>
              <a:t>Viết hàm trả về chuỗi đảo ngược của chuỗi đầu vào</a:t>
            </a:r>
            <a:endParaRPr lang="en-US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3698" t="13521" r="7582" b="16076"/>
          <a:stretch/>
        </p:blipFill>
        <p:spPr>
          <a:xfrm>
            <a:off x="319574" y="3799388"/>
            <a:ext cx="2836320" cy="102566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319574" y="4939970"/>
            <a:ext cx="10713606" cy="5088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>
                <a:solidFill>
                  <a:srgbClr val="C00000"/>
                </a:solidFill>
                <a:cs typeface="Times New Roman" panose="02020603050405020304" pitchFamily="18" charset="0"/>
              </a:rPr>
              <a:t>Bài tập </a:t>
            </a:r>
            <a:r>
              <a:rPr lang="en-US" sz="2400" smtClean="0">
                <a:solidFill>
                  <a:srgbClr val="C00000"/>
                </a:solidFill>
                <a:cs typeface="Times New Roman" panose="02020603050405020304" pitchFamily="18" charset="0"/>
              </a:rPr>
              <a:t>14: </a:t>
            </a:r>
            <a:r>
              <a:rPr lang="en-US" sz="2400" smtClean="0">
                <a:solidFill>
                  <a:schemeClr val="tx1"/>
                </a:solidFill>
                <a:cs typeface="Times New Roman" panose="02020603050405020304" pitchFamily="18" charset="0"/>
              </a:rPr>
              <a:t>Viết hàm đếm số ký tự in hoa và số ký tự in thường trong một chuỗi bất kỳ</a:t>
            </a:r>
            <a:endParaRPr lang="en-US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1093" r="1697"/>
          <a:stretch/>
        </p:blipFill>
        <p:spPr>
          <a:xfrm>
            <a:off x="319574" y="5448815"/>
            <a:ext cx="3362302" cy="1171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763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9574" y="447543"/>
            <a:ext cx="11098288" cy="8876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>
                <a:solidFill>
                  <a:srgbClr val="C00000"/>
                </a:solidFill>
                <a:cs typeface="Times New Roman" panose="02020603050405020304" pitchFamily="18" charset="0"/>
              </a:rPr>
              <a:t>Bài tập </a:t>
            </a:r>
            <a:r>
              <a:rPr lang="en-US" sz="2400" smtClean="0">
                <a:solidFill>
                  <a:srgbClr val="C00000"/>
                </a:solidFill>
                <a:cs typeface="Times New Roman" panose="02020603050405020304" pitchFamily="18" charset="0"/>
              </a:rPr>
              <a:t>15: </a:t>
            </a:r>
            <a:r>
              <a:rPr lang="en-US" sz="2400" smtClean="0">
                <a:solidFill>
                  <a:schemeClr val="tx1"/>
                </a:solidFill>
                <a:cs typeface="Times New Roman" panose="02020603050405020304" pitchFamily="18" charset="0"/>
              </a:rPr>
              <a:t>Viết hàm nhận đầu vào là một list và trả ra một list chứa các phần tử phân biệt của list đầu vào</a:t>
            </a:r>
            <a:endParaRPr lang="en-US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19574" y="3971208"/>
            <a:ext cx="10713606" cy="8647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>
                <a:solidFill>
                  <a:srgbClr val="C00000"/>
                </a:solidFill>
                <a:cs typeface="Times New Roman" panose="02020603050405020304" pitchFamily="18" charset="0"/>
              </a:rPr>
              <a:t>Bài tập </a:t>
            </a:r>
            <a:r>
              <a:rPr lang="en-US" sz="2400" smtClean="0">
                <a:solidFill>
                  <a:srgbClr val="C00000"/>
                </a:solidFill>
                <a:cs typeface="Times New Roman" panose="02020603050405020304" pitchFamily="18" charset="0"/>
              </a:rPr>
              <a:t>17: </a:t>
            </a:r>
            <a:r>
              <a:rPr lang="en-US" sz="2400" smtClean="0">
                <a:solidFill>
                  <a:schemeClr val="tx1"/>
                </a:solidFill>
                <a:cs typeface="Times New Roman" panose="02020603050405020304" pitchFamily="18" charset="0"/>
              </a:rPr>
              <a:t>Viết hàm nhận đầu vào là một số nguyên và kiểm tra xem số nguyên đó có phải là số nguyên tố hay không</a:t>
            </a:r>
            <a:endParaRPr lang="en-US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574" y="1291007"/>
            <a:ext cx="3735064" cy="1233599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19574" y="2781788"/>
            <a:ext cx="10713606" cy="8357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>
                <a:solidFill>
                  <a:srgbClr val="C00000"/>
                </a:solidFill>
                <a:cs typeface="Times New Roman" panose="02020603050405020304" pitchFamily="18" charset="0"/>
              </a:rPr>
              <a:t>Bài tập </a:t>
            </a:r>
            <a:r>
              <a:rPr lang="en-US" sz="2400" smtClean="0">
                <a:solidFill>
                  <a:srgbClr val="C00000"/>
                </a:solidFill>
                <a:cs typeface="Times New Roman" panose="02020603050405020304" pitchFamily="18" charset="0"/>
              </a:rPr>
              <a:t>16: </a:t>
            </a:r>
            <a:r>
              <a:rPr lang="en-US" sz="2400" smtClean="0">
                <a:solidFill>
                  <a:schemeClr val="tx1"/>
                </a:solidFill>
                <a:cs typeface="Times New Roman" panose="02020603050405020304" pitchFamily="18" charset="0"/>
              </a:rPr>
              <a:t>Viết hàm nhận đầu vào là một list chứa các số nguyên và lọc ra một list chỉ chứa các số chẵn phân biệt của list đầu vào</a:t>
            </a:r>
            <a:endParaRPr lang="en-US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19574" y="5189590"/>
            <a:ext cx="10713606" cy="8647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>
                <a:solidFill>
                  <a:srgbClr val="C00000"/>
                </a:solidFill>
                <a:cs typeface="Times New Roman" panose="02020603050405020304" pitchFamily="18" charset="0"/>
              </a:rPr>
              <a:t>Bài tập </a:t>
            </a:r>
            <a:r>
              <a:rPr lang="en-US" sz="2400" smtClean="0">
                <a:solidFill>
                  <a:srgbClr val="C00000"/>
                </a:solidFill>
                <a:cs typeface="Times New Roman" panose="02020603050405020304" pitchFamily="18" charset="0"/>
              </a:rPr>
              <a:t>18: </a:t>
            </a:r>
            <a:r>
              <a:rPr lang="en-US" sz="2400" smtClean="0">
                <a:solidFill>
                  <a:schemeClr val="tx1"/>
                </a:solidFill>
                <a:cs typeface="Times New Roman" panose="02020603050405020304" pitchFamily="18" charset="0"/>
              </a:rPr>
              <a:t>Viết hàm nhận đầu vào là PV, lãi suất, số kỳ và trả ra một list chứa FV tại cuối mỗi kỳ. (giả sử tính theo lãi kép)</a:t>
            </a:r>
            <a:endParaRPr lang="en-US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50807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3389" y="532092"/>
            <a:ext cx="11211577" cy="12643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>
                <a:solidFill>
                  <a:srgbClr val="C00000"/>
                </a:solidFill>
                <a:cs typeface="Times New Roman" panose="02020603050405020304" pitchFamily="18" charset="0"/>
              </a:rPr>
              <a:t>Bài tập </a:t>
            </a:r>
            <a:r>
              <a:rPr lang="en-US" sz="2400" smtClean="0">
                <a:solidFill>
                  <a:srgbClr val="C00000"/>
                </a:solidFill>
                <a:cs typeface="Times New Roman" panose="02020603050405020304" pitchFamily="18" charset="0"/>
              </a:rPr>
              <a:t>19:</a:t>
            </a:r>
            <a:r>
              <a:rPr lang="en-US" sz="2400" smtClean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sz="2400">
                <a:solidFill>
                  <a:schemeClr val="tx1"/>
                </a:solidFill>
                <a:cs typeface="Times New Roman" panose="02020603050405020304" pitchFamily="18" charset="0"/>
              </a:rPr>
              <a:t>Viết hàm nhận đầu vào là PV, lãi suất, </a:t>
            </a:r>
            <a:r>
              <a:rPr lang="en-US" sz="2400">
                <a:solidFill>
                  <a:schemeClr val="tx1"/>
                </a:solidFill>
                <a:cs typeface="Times New Roman" panose="02020603050405020304" pitchFamily="18" charset="0"/>
              </a:rPr>
              <a:t>số </a:t>
            </a:r>
            <a:r>
              <a:rPr lang="en-US" sz="2400" smtClean="0">
                <a:solidFill>
                  <a:schemeClr val="tx1"/>
                </a:solidFill>
                <a:cs typeface="Times New Roman" panose="02020603050405020304" pitchFamily="18" charset="0"/>
              </a:rPr>
              <a:t>kỳ, laikep=True hoặc False và </a:t>
            </a:r>
            <a:r>
              <a:rPr lang="en-US" sz="2400">
                <a:solidFill>
                  <a:schemeClr val="tx1"/>
                </a:solidFill>
                <a:cs typeface="Times New Roman" panose="02020603050405020304" pitchFamily="18" charset="0"/>
              </a:rPr>
              <a:t>trả ra một list chứa FV tại cuối </a:t>
            </a:r>
            <a:r>
              <a:rPr lang="en-US" sz="2400">
                <a:solidFill>
                  <a:schemeClr val="tx1"/>
                </a:solidFill>
                <a:cs typeface="Times New Roman" panose="02020603050405020304" pitchFamily="18" charset="0"/>
              </a:rPr>
              <a:t>mỗi </a:t>
            </a:r>
            <a:r>
              <a:rPr lang="en-US" sz="2400" smtClean="0">
                <a:solidFill>
                  <a:schemeClr val="tx1"/>
                </a:solidFill>
                <a:cs typeface="Times New Roman" panose="02020603050405020304" pitchFamily="18" charset="0"/>
              </a:rPr>
              <a:t>kỳ tương ứng với cách tính theo lãi kép (laikep=True) hoặc lãi đơn</a:t>
            </a:r>
            <a:r>
              <a:rPr lang="en-US" sz="2400">
                <a:solidFill>
                  <a:srgbClr val="C00000"/>
                </a:solidFill>
                <a:cs typeface="Times New Roman" panose="02020603050405020304" pitchFamily="18" charset="0"/>
              </a:rPr>
              <a:t> </a:t>
            </a:r>
            <a:r>
              <a:rPr lang="en-US" sz="2400" smtClean="0">
                <a:solidFill>
                  <a:schemeClr val="tx1"/>
                </a:solidFill>
                <a:cs typeface="Times New Roman" panose="02020603050405020304" pitchFamily="18" charset="0"/>
              </a:rPr>
              <a:t>(laikep=False)</a:t>
            </a:r>
            <a:endParaRPr lang="en-US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3390" y="2211721"/>
            <a:ext cx="10713606" cy="9360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>
                <a:solidFill>
                  <a:srgbClr val="C00000"/>
                </a:solidFill>
                <a:cs typeface="Times New Roman" panose="02020603050405020304" pitchFamily="18" charset="0"/>
              </a:rPr>
              <a:t>Bài tập </a:t>
            </a:r>
            <a:r>
              <a:rPr lang="en-US" sz="2400" smtClean="0">
                <a:solidFill>
                  <a:srgbClr val="C00000"/>
                </a:solidFill>
                <a:cs typeface="Times New Roman" panose="02020603050405020304" pitchFamily="18" charset="0"/>
              </a:rPr>
              <a:t>20: </a:t>
            </a:r>
            <a:r>
              <a:rPr lang="en-US" sz="2400">
                <a:solidFill>
                  <a:schemeClr val="tx1"/>
                </a:solidFill>
                <a:cs typeface="Times New Roman" panose="02020603050405020304" pitchFamily="18" charset="0"/>
              </a:rPr>
              <a:t>Viết hàm nhận đầu vào là PV</a:t>
            </a:r>
            <a:r>
              <a:rPr lang="en-US" sz="2400">
                <a:solidFill>
                  <a:schemeClr val="tx1"/>
                </a:solidFill>
                <a:cs typeface="Times New Roman" panose="02020603050405020304" pitchFamily="18" charset="0"/>
              </a:rPr>
              <a:t>, </a:t>
            </a:r>
            <a:r>
              <a:rPr lang="en-US" sz="2400" smtClean="0">
                <a:solidFill>
                  <a:schemeClr val="tx1"/>
                </a:solidFill>
                <a:cs typeface="Times New Roman" panose="02020603050405020304" pitchFamily="18" charset="0"/>
              </a:rPr>
              <a:t>FV, </a:t>
            </a:r>
            <a:r>
              <a:rPr lang="en-US" sz="2400">
                <a:solidFill>
                  <a:schemeClr val="tx1"/>
                </a:solidFill>
                <a:cs typeface="Times New Roman" panose="02020603050405020304" pitchFamily="18" charset="0"/>
              </a:rPr>
              <a:t>số kỳ, laikep=True hoặc False và trả </a:t>
            </a:r>
            <a:r>
              <a:rPr lang="en-US" sz="2400">
                <a:solidFill>
                  <a:schemeClr val="tx1"/>
                </a:solidFill>
                <a:cs typeface="Times New Roman" panose="02020603050405020304" pitchFamily="18" charset="0"/>
              </a:rPr>
              <a:t>ra </a:t>
            </a:r>
            <a:r>
              <a:rPr lang="en-US" sz="2400" smtClean="0">
                <a:solidFill>
                  <a:schemeClr val="tx1"/>
                </a:solidFill>
                <a:cs typeface="Times New Roman" panose="02020603050405020304" pitchFamily="18" charset="0"/>
              </a:rPr>
              <a:t>lãi suất </a:t>
            </a:r>
            <a:r>
              <a:rPr lang="en-US" sz="2400">
                <a:solidFill>
                  <a:schemeClr val="tx1"/>
                </a:solidFill>
                <a:cs typeface="Times New Roman" panose="02020603050405020304" pitchFamily="18" charset="0"/>
              </a:rPr>
              <a:t>tương ứng với cách tính theo lãi kép (laikep=True) hoặc lãi đơn</a:t>
            </a:r>
            <a:r>
              <a:rPr lang="en-US" sz="2400">
                <a:solidFill>
                  <a:srgbClr val="C00000"/>
                </a:solidFill>
                <a:cs typeface="Times New Roman" panose="02020603050405020304" pitchFamily="18" charset="0"/>
              </a:rPr>
              <a:t> </a:t>
            </a:r>
            <a:r>
              <a:rPr lang="en-US" sz="2400">
                <a:solidFill>
                  <a:schemeClr val="tx1"/>
                </a:solidFill>
                <a:cs typeface="Times New Roman" panose="02020603050405020304" pitchFamily="18" charset="0"/>
              </a:rPr>
              <a:t>(</a:t>
            </a:r>
            <a:r>
              <a:rPr lang="en-US" sz="2400">
                <a:solidFill>
                  <a:schemeClr val="tx1"/>
                </a:solidFill>
                <a:cs typeface="Times New Roman" panose="02020603050405020304" pitchFamily="18" charset="0"/>
              </a:rPr>
              <a:t>laikep=False</a:t>
            </a:r>
            <a:r>
              <a:rPr lang="en-US" sz="2400" smtClean="0">
                <a:solidFill>
                  <a:schemeClr val="tx1"/>
                </a:solidFill>
                <a:cs typeface="Times New Roman" panose="02020603050405020304" pitchFamily="18" charset="0"/>
              </a:rPr>
              <a:t>)</a:t>
            </a:r>
            <a:endParaRPr lang="en-US" sz="240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5003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23752" y="641686"/>
            <a:ext cx="109282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C00000"/>
                </a:solidFill>
              </a:rPr>
              <a:t>def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/>
              <a:t>dùng để </a:t>
            </a:r>
            <a:r>
              <a:rPr lang="en-US" smtClean="0"/>
              <a:t>định nghĩa </a:t>
            </a:r>
            <a:r>
              <a:rPr lang="en-US" smtClean="0"/>
              <a:t>một </a:t>
            </a:r>
            <a:r>
              <a:rPr lang="en-US"/>
              <a:t>hàm (</a:t>
            </a:r>
            <a:r>
              <a:rPr lang="en-US" smtClean="0"/>
              <a:t>function</a:t>
            </a:r>
            <a:r>
              <a:rPr lang="en-US"/>
              <a:t>)</a:t>
            </a:r>
            <a:r>
              <a:rPr lang="en-US" smtClean="0"/>
              <a:t>. Function </a:t>
            </a:r>
            <a:r>
              <a:rPr lang="en-US"/>
              <a:t>là một khối lệnh tiếp nhận các tham số đầu vào (arguments) để thực thi một tác vụ nào đó, hoặc trả ra (return) một hoặc nhiều kết quả cụ thể</a:t>
            </a:r>
            <a:r>
              <a:rPr lang="en-US" smtClean="0"/>
              <a:t>.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293016" y="1784453"/>
            <a:ext cx="1341049" cy="5668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function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6634065" y="2043404"/>
            <a:ext cx="1436915" cy="0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5" idx="2"/>
          </p:cNvCxnSpPr>
          <p:nvPr/>
        </p:nvCxnSpPr>
        <p:spPr>
          <a:xfrm rot="16200000" flipH="1">
            <a:off x="6647602" y="1667252"/>
            <a:ext cx="739317" cy="2107439"/>
          </a:xfrm>
          <a:prstGeom prst="bentConnector2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Multiply 13"/>
          <p:cNvSpPr/>
          <p:nvPr/>
        </p:nvSpPr>
        <p:spPr>
          <a:xfrm>
            <a:off x="7165909" y="2918015"/>
            <a:ext cx="373225" cy="345233"/>
          </a:xfrm>
          <a:prstGeom prst="mathMultiply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8314883" y="1843074"/>
            <a:ext cx="909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Kết quả</a:t>
            </a:r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8088361" y="2767464"/>
            <a:ext cx="13622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Không trả ra kết quả</a:t>
            </a:r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5963540" y="2815317"/>
            <a:ext cx="12747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Thực thi tác vụ</a:t>
            </a:r>
            <a:endParaRPr lang="en-US" sz="140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3856101" y="2067883"/>
            <a:ext cx="1436915" cy="0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059762" y="1881447"/>
            <a:ext cx="1768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Tham số đầu vào</a:t>
            </a:r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6927179" y="1784453"/>
            <a:ext cx="8771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Tính toán</a:t>
            </a:r>
            <a:endParaRPr lang="en-US" sz="1400"/>
          </a:p>
        </p:txBody>
      </p:sp>
      <p:sp>
        <p:nvSpPr>
          <p:cNvPr id="25" name="TextBox 24"/>
          <p:cNvSpPr txBox="1"/>
          <p:nvPr/>
        </p:nvSpPr>
        <p:spPr>
          <a:xfrm>
            <a:off x="10058400" y="1824410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(1)</a:t>
            </a:r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10058400" y="2815317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(2)</a:t>
            </a:r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323752" y="3723931"/>
            <a:ext cx="5842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Đối với (1), function </a:t>
            </a:r>
            <a:r>
              <a:rPr lang="en-US" u="sng" smtClean="0"/>
              <a:t>luôn</a:t>
            </a:r>
            <a:r>
              <a:rPr lang="en-US" smtClean="0"/>
              <a:t> được kết thúc bằng từ khóa </a:t>
            </a:r>
            <a:r>
              <a:rPr lang="en-US" b="1" smtClean="0">
                <a:solidFill>
                  <a:srgbClr val="C00000"/>
                </a:solidFill>
              </a:rPr>
              <a:t>return</a:t>
            </a:r>
            <a:endParaRPr lang="en-US" b="1">
              <a:solidFill>
                <a:srgbClr val="C0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23752" y="4093915"/>
            <a:ext cx="5864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Đối với (2), function </a:t>
            </a:r>
            <a:r>
              <a:rPr lang="en-US" u="sng" smtClean="0"/>
              <a:t>không</a:t>
            </a:r>
            <a:r>
              <a:rPr lang="en-US" smtClean="0"/>
              <a:t> cần kết thúc bằng từ khóa </a:t>
            </a:r>
            <a:r>
              <a:rPr lang="en-US" b="1" smtClean="0">
                <a:solidFill>
                  <a:srgbClr val="C00000"/>
                </a:solidFill>
              </a:rPr>
              <a:t>return</a:t>
            </a:r>
            <a:endParaRPr lang="en-US" b="1">
              <a:solidFill>
                <a:srgbClr val="C00000"/>
              </a:solidFill>
            </a:endParaRPr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041" y="4649456"/>
            <a:ext cx="5535874" cy="1569224"/>
          </a:xfrm>
          <a:prstGeom prst="rect">
            <a:avLst/>
          </a:prstGeom>
        </p:spPr>
      </p:pic>
      <p:cxnSp>
        <p:nvCxnSpPr>
          <p:cNvPr id="51" name="Straight Connector 50"/>
          <p:cNvCxnSpPr/>
          <p:nvPr/>
        </p:nvCxnSpPr>
        <p:spPr>
          <a:xfrm>
            <a:off x="6055567" y="4649456"/>
            <a:ext cx="0" cy="1569224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323752" y="6342270"/>
            <a:ext cx="7359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Function đóng vai trò quan trọng trong Python vì tính có thể </a:t>
            </a:r>
            <a:r>
              <a:rPr lang="en-US" u="sng"/>
              <a:t>tái sử </a:t>
            </a:r>
            <a:r>
              <a:rPr lang="en-US" u="sng"/>
              <a:t>dụng </a:t>
            </a:r>
            <a:r>
              <a:rPr lang="en-US" u="sng" smtClean="0"/>
              <a:t>được</a:t>
            </a:r>
            <a:endParaRPr lang="en-US" u="sng"/>
          </a:p>
        </p:txBody>
      </p:sp>
      <p:pic>
        <p:nvPicPr>
          <p:cNvPr id="58" name="Picture 57"/>
          <p:cNvPicPr>
            <a:picLocks noChangeAspect="1"/>
          </p:cNvPicPr>
          <p:nvPr/>
        </p:nvPicPr>
        <p:blipFill rotWithShape="1">
          <a:blip r:embed="rId3"/>
          <a:srcRect l="678" r="857"/>
          <a:stretch/>
        </p:blipFill>
        <p:spPr>
          <a:xfrm>
            <a:off x="6166057" y="4609153"/>
            <a:ext cx="5870433" cy="1574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10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632229" y="557955"/>
            <a:ext cx="10713606" cy="5088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>
                <a:solidFill>
                  <a:srgbClr val="C00000"/>
                </a:solidFill>
                <a:cs typeface="Times New Roman" panose="02020603050405020304" pitchFamily="18" charset="0"/>
              </a:rPr>
              <a:t>Bài tập 1: </a:t>
            </a:r>
            <a:r>
              <a:rPr lang="en-US" sz="2400">
                <a:solidFill>
                  <a:schemeClr val="tx1"/>
                </a:solidFill>
                <a:cs typeface="Times New Roman" panose="02020603050405020304" pitchFamily="18" charset="0"/>
              </a:rPr>
              <a:t>Tạo một function tính tích 2 số bất kỳ</a:t>
            </a:r>
            <a:endParaRPr lang="en-US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32229" y="2202760"/>
            <a:ext cx="10713606" cy="8837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>
                <a:solidFill>
                  <a:srgbClr val="C00000"/>
                </a:solidFill>
                <a:cs typeface="Times New Roman" panose="02020603050405020304" pitchFamily="18" charset="0"/>
              </a:rPr>
              <a:t>Bài tập 3: </a:t>
            </a:r>
            <a:r>
              <a:rPr lang="en-US" sz="2400">
                <a:solidFill>
                  <a:schemeClr val="tx1"/>
                </a:solidFill>
                <a:cs typeface="Times New Roman" panose="02020603050405020304" pitchFamily="18" charset="0"/>
              </a:rPr>
              <a:t>Tạo một function nhận đầu vào là một list bất kỳ sau đó nối thêm phần tử ‘ABC’ vào cuối</a:t>
            </a:r>
            <a:endParaRPr lang="en-US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32229" y="3332661"/>
            <a:ext cx="11012210" cy="8837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>
                <a:solidFill>
                  <a:srgbClr val="C00000"/>
                </a:solidFill>
                <a:cs typeface="Times New Roman" panose="02020603050405020304" pitchFamily="18" charset="0"/>
              </a:rPr>
              <a:t>Bài tập 4: </a:t>
            </a:r>
            <a:r>
              <a:rPr lang="en-US" sz="2400">
                <a:solidFill>
                  <a:schemeClr val="tx1"/>
                </a:solidFill>
                <a:cs typeface="Times New Roman" panose="02020603050405020304" pitchFamily="18" charset="0"/>
              </a:rPr>
              <a:t>Tạo một function nhận đầu vào là 2 list bất kỳ và sau đó nối 2 list lại với nhau</a:t>
            </a:r>
            <a:endParaRPr lang="en-US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32229" y="1393734"/>
            <a:ext cx="10713606" cy="5088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>
                <a:solidFill>
                  <a:srgbClr val="C00000"/>
                </a:solidFill>
                <a:cs typeface="Times New Roman" panose="02020603050405020304" pitchFamily="18" charset="0"/>
              </a:rPr>
              <a:t>Bài tập 2: </a:t>
            </a:r>
            <a:r>
              <a:rPr lang="en-US" sz="2400">
                <a:solidFill>
                  <a:schemeClr val="tx1"/>
                </a:solidFill>
                <a:cs typeface="Times New Roman" panose="02020603050405020304" pitchFamily="18" charset="0"/>
              </a:rPr>
              <a:t>Tạo một function nhận đầu và là 3 số a,b,c sau đó trả ra kết quả:</a:t>
            </a:r>
          </a:p>
          <a:p>
            <a:endParaRPr lang="en-US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9865080" y="1460220"/>
                <a:ext cx="926279" cy="3758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sz="240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5080" y="1460220"/>
                <a:ext cx="926279" cy="375872"/>
              </a:xfrm>
              <a:prstGeom prst="rect">
                <a:avLst/>
              </a:prstGeom>
              <a:blipFill rotWithShape="0">
                <a:blip r:embed="rId2"/>
                <a:stretch>
                  <a:fillRect l="-3289" t="-1639" r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6930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23752" y="641686"/>
            <a:ext cx="103971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Function </a:t>
            </a:r>
            <a:r>
              <a:rPr lang="en-US" u="sng" smtClean="0"/>
              <a:t>nên</a:t>
            </a:r>
            <a:r>
              <a:rPr lang="en-US" smtClean="0"/>
              <a:t> được mở đầu bằng một đoạn văn bản ngắn (docstring) mô tả function đó. Đoạn văn bản này luôn nằm giữa  </a:t>
            </a:r>
            <a:r>
              <a:rPr lang="en-US" smtClean="0">
                <a:solidFill>
                  <a:srgbClr val="C00000"/>
                </a:solidFill>
              </a:rPr>
              <a:t>"""  """</a:t>
            </a:r>
            <a:r>
              <a:rPr lang="en-US" smtClean="0">
                <a:solidFill>
                  <a:schemeClr val="accent1">
                    <a:lumMod val="50000"/>
                  </a:schemeClr>
                </a:solidFill>
              </a:rPr>
              <a:t>.</a:t>
            </a:r>
            <a:r>
              <a:rPr lang="en-US" smtClean="0"/>
              <a:t> Mục đích là để tiện tham khảo khi sử dụng sau này.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016" y="1455576"/>
            <a:ext cx="4574820" cy="5091139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6055567" y="1492900"/>
            <a:ext cx="0" cy="484632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/>
          <a:srcRect t="1098" b="1557"/>
          <a:stretch/>
        </p:blipFill>
        <p:spPr>
          <a:xfrm>
            <a:off x="6256241" y="1492900"/>
            <a:ext cx="5276397" cy="4015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908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752" y="3521740"/>
            <a:ext cx="4491135" cy="206015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23752" y="641686"/>
            <a:ext cx="11479472" cy="24776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US" smtClean="0"/>
              <a:t>Khi bắt đầu làm việc với function, ta dần làm quen với khái niệm </a:t>
            </a:r>
            <a:r>
              <a:rPr lang="en-US" b="1" i="1" smtClean="0">
                <a:solidFill>
                  <a:srgbClr val="0099CC"/>
                </a:solidFill>
              </a:rPr>
              <a:t>scope</a:t>
            </a:r>
            <a:r>
              <a:rPr lang="en-US" b="1" i="1" smtClean="0">
                <a:solidFill>
                  <a:srgbClr val="33CCFF"/>
                </a:solidFill>
              </a:rPr>
              <a:t> </a:t>
            </a:r>
            <a:r>
              <a:rPr lang="en-US" smtClean="0"/>
              <a:t>(phạm vi) của biến.</a:t>
            </a:r>
          </a:p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US" smtClean="0"/>
              <a:t>Tất cả những biến được khởi tạo trong phạm vi của một function được gọi là biến </a:t>
            </a:r>
            <a:r>
              <a:rPr lang="en-US" b="1" i="1" smtClean="0">
                <a:solidFill>
                  <a:schemeClr val="accent2">
                    <a:lumMod val="50000"/>
                  </a:schemeClr>
                </a:solidFill>
              </a:rPr>
              <a:t>local</a:t>
            </a:r>
            <a:r>
              <a:rPr lang="en-US" b="1" i="1" smtClean="0"/>
              <a:t> </a:t>
            </a:r>
            <a:r>
              <a:rPr lang="en-US" smtClean="0"/>
              <a:t>của function đó.  </a:t>
            </a:r>
            <a:r>
              <a:rPr lang="en-US" smtClean="0"/>
              <a:t>Tất cả những biến được khởi tạo ngoài phạm vi của mọi function được gọi là biến </a:t>
            </a:r>
            <a:r>
              <a:rPr lang="en-US" b="1" i="1" smtClean="0">
                <a:solidFill>
                  <a:srgbClr val="339933"/>
                </a:solidFill>
              </a:rPr>
              <a:t>global</a:t>
            </a:r>
          </a:p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US" smtClean="0"/>
              <a:t>Biến </a:t>
            </a:r>
            <a:r>
              <a:rPr lang="en-US" b="1" i="1" smtClean="0">
                <a:solidFill>
                  <a:srgbClr val="339933"/>
                </a:solidFill>
              </a:rPr>
              <a:t>global</a:t>
            </a:r>
            <a:r>
              <a:rPr lang="en-US" smtClean="0">
                <a:solidFill>
                  <a:srgbClr val="339933"/>
                </a:solidFill>
              </a:rPr>
              <a:t> </a:t>
            </a:r>
            <a:r>
              <a:rPr lang="en-US" smtClean="0"/>
              <a:t>có thể được truy vấn từ mọi phạm vi. </a:t>
            </a:r>
            <a:r>
              <a:rPr lang="en-US" smtClean="0"/>
              <a:t>Biến </a:t>
            </a:r>
            <a:r>
              <a:rPr lang="en-US" b="1" i="1" smtClean="0">
                <a:solidFill>
                  <a:schemeClr val="accent2">
                    <a:lumMod val="50000"/>
                  </a:schemeClr>
                </a:solidFill>
              </a:rPr>
              <a:t>local</a:t>
            </a:r>
            <a:r>
              <a:rPr lang="en-US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mtClean="0"/>
              <a:t>của một function chỉ được truy vấn từ phạm vi của chính function đó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2855167" y="3984171"/>
            <a:ext cx="5486400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578613" y="3799505"/>
            <a:ext cx="1217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biến global</a:t>
            </a:r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4705739" y="4851918"/>
            <a:ext cx="3635828" cy="311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481526" y="4572130"/>
            <a:ext cx="34692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Bahnschrift Light" panose="020B0502040204020203" pitchFamily="34" charset="0"/>
              </a:rPr>
              <a:t>product</a:t>
            </a:r>
            <a:r>
              <a:rPr lang="en-US" smtClean="0"/>
              <a:t> và </a:t>
            </a:r>
            <a:r>
              <a:rPr lang="en-US">
                <a:latin typeface="Bahnschrift Light" panose="020B0502040204020203" pitchFamily="34" charset="0"/>
              </a:rPr>
              <a:t>number</a:t>
            </a:r>
            <a:r>
              <a:rPr lang="en-US" smtClean="0"/>
              <a:t> là 2 biến local</a:t>
            </a:r>
          </a:p>
          <a:p>
            <a:r>
              <a:rPr lang="en-US">
                <a:latin typeface="Bahnschrift Light" panose="020B0502040204020203" pitchFamily="34" charset="0"/>
              </a:rPr>
              <a:t>multiplier</a:t>
            </a:r>
            <a:r>
              <a:rPr lang="en-US" smtClean="0"/>
              <a:t> là biến global</a:t>
            </a: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697758" y="5581894"/>
            <a:ext cx="37788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u="sng" smtClean="0"/>
              <a:t>Note: </a:t>
            </a:r>
          </a:p>
          <a:p>
            <a:r>
              <a:rPr lang="en-US" i="1" smtClean="0"/>
              <a:t>Các tham số đầu vào của một function được xem là biến local của </a:t>
            </a:r>
            <a:r>
              <a:rPr lang="en-US" i="1"/>
              <a:t>function </a:t>
            </a:r>
            <a:r>
              <a:rPr lang="en-US" i="1" smtClean="0"/>
              <a:t>đó</a:t>
            </a:r>
            <a:endParaRPr lang="en-US" i="1"/>
          </a:p>
        </p:txBody>
      </p:sp>
    </p:spTree>
    <p:extLst>
      <p:ext uri="{BB962C8B-B14F-4D97-AF65-F5344CB8AC3E}">
        <p14:creationId xmlns:p14="http://schemas.microsoft.com/office/powerpoint/2010/main" val="1357592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753" y="1110736"/>
            <a:ext cx="3876870" cy="226938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23753" y="464405"/>
            <a:ext cx="11432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Đoạn code sau sẽ bị lỗi dòng cuối cùng vì hàm </a:t>
            </a:r>
            <a:r>
              <a:rPr lang="en-US">
                <a:latin typeface="Bahnschrift Light" panose="020B0502040204020203" pitchFamily="34" charset="0"/>
              </a:rPr>
              <a:t>print() </a:t>
            </a:r>
            <a:r>
              <a:rPr lang="en-US" smtClean="0"/>
              <a:t>đang nằm ở phạm vi global nhưng lại truy vấn biến </a:t>
            </a:r>
            <a:r>
              <a:rPr lang="en-US">
                <a:latin typeface="Bahnschrift Light" panose="020B0502040204020203" pitchFamily="34" charset="0"/>
              </a:rPr>
              <a:t>product</a:t>
            </a:r>
            <a:r>
              <a:rPr lang="en-US" smtClean="0"/>
              <a:t> vốn là biến local của hàm </a:t>
            </a:r>
            <a:r>
              <a:rPr lang="en-US">
                <a:latin typeface="Bahnschrift Light" panose="020B0502040204020203" pitchFamily="34" charset="0"/>
              </a:rPr>
              <a:t>multiply_a_number()</a:t>
            </a:r>
            <a:endParaRPr lang="en-US">
              <a:latin typeface="Bahnschrift Light" panose="020B05020402040202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753" y="3612660"/>
            <a:ext cx="11432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Tuy nhiên nếu đem hàm print() vào phạm vi hàm multiply_a_number() đoạn code này sẽ chạy được</a:t>
            </a:r>
            <a:endParaRPr lang="en-US">
              <a:latin typeface="Bahnschrift Light" panose="020B0502040204020203" pitchFamily="34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3"/>
          <a:srcRect t="1736" b="2595"/>
          <a:stretch/>
        </p:blipFill>
        <p:spPr>
          <a:xfrm>
            <a:off x="323753" y="4026455"/>
            <a:ext cx="4173602" cy="2087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957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23753" y="464405"/>
            <a:ext cx="11432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/>
              <a:t>Quy tắc truy vấn biến khi ở phạm vi local:</a:t>
            </a:r>
          </a:p>
        </p:txBody>
      </p:sp>
      <p:sp>
        <p:nvSpPr>
          <p:cNvPr id="2" name="Oval 1"/>
          <p:cNvSpPr/>
          <p:nvPr/>
        </p:nvSpPr>
        <p:spPr>
          <a:xfrm>
            <a:off x="525770" y="1866123"/>
            <a:ext cx="4484769" cy="2677886"/>
          </a:xfrm>
          <a:prstGeom prst="ellipse">
            <a:avLst/>
          </a:prstGeom>
          <a:solidFill>
            <a:srgbClr val="0099CC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2901820" y="3040427"/>
            <a:ext cx="1465480" cy="924913"/>
          </a:xfrm>
          <a:prstGeom prst="ellipse">
            <a:avLst/>
          </a:prstGeom>
          <a:solidFill>
            <a:srgbClr val="9933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074351" y="2831262"/>
            <a:ext cx="605160" cy="2462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smtClean="0"/>
              <a:t>global</a:t>
            </a:r>
            <a:endParaRPr lang="en-US" sz="1600"/>
          </a:p>
        </p:txBody>
      </p:sp>
      <p:sp>
        <p:nvSpPr>
          <p:cNvPr id="11" name="TextBox 10"/>
          <p:cNvSpPr txBox="1"/>
          <p:nvPr/>
        </p:nvSpPr>
        <p:spPr>
          <a:xfrm>
            <a:off x="3634560" y="3502883"/>
            <a:ext cx="457774" cy="2462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smtClean="0"/>
              <a:t>local</a:t>
            </a:r>
            <a:endParaRPr lang="en-US" sz="1600"/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8573273" y="1909454"/>
            <a:ext cx="0" cy="8229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7613153" y="2732414"/>
            <a:ext cx="192024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7613153" y="2732414"/>
            <a:ext cx="0" cy="3657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9533393" y="2732414"/>
            <a:ext cx="0" cy="3657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34742" y="1538125"/>
            <a:ext cx="167706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mtClean="0">
                <a:latin typeface="Bahnschrift Light Condensed" panose="020B0502040204020203" pitchFamily="34" charset="0"/>
              </a:rPr>
              <a:t>Tìm ở phạm vi local</a:t>
            </a:r>
            <a:endParaRPr lang="en-US">
              <a:latin typeface="Bahnschrift Light Condensed" panose="020B0502040204020203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847913" y="2363082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Bahnschrift Light Condensed" panose="020B0502040204020203" pitchFamily="34" charset="0"/>
              </a:rPr>
              <a:t>Có</a:t>
            </a:r>
            <a:endParaRPr lang="en-US">
              <a:latin typeface="Bahnschrift Light Condensed" panose="020B0502040204020203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755855" y="2361085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Bahnschrift Light Condensed" panose="020B0502040204020203" pitchFamily="34" charset="0"/>
              </a:rPr>
              <a:t>Không</a:t>
            </a:r>
            <a:endParaRPr lang="en-US">
              <a:latin typeface="Bahnschrift Light Condensed" panose="020B0502040204020203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088009" y="3133551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006600"/>
                </a:solidFill>
                <a:latin typeface="Bahnschrift Light Condensed" panose="020B0502040204020203" pitchFamily="34" charset="0"/>
              </a:rPr>
              <a:t>Lấy biến đó</a:t>
            </a:r>
            <a:endParaRPr lang="en-US">
              <a:solidFill>
                <a:srgbClr val="006600"/>
              </a:solidFill>
              <a:latin typeface="Bahnschrift Light Condensed" panose="020B0502040204020203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645169" y="3133551"/>
            <a:ext cx="177644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mtClean="0">
                <a:latin typeface="Bahnschrift Light Condensed" panose="020B0502040204020203" pitchFamily="34" charset="0"/>
              </a:rPr>
              <a:t>Tìm ở phạm vi global</a:t>
            </a:r>
            <a:endParaRPr lang="en-US">
              <a:latin typeface="Bahnschrift Light Condensed" panose="020B0502040204020203" pitchFamily="34" charset="0"/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 flipH="1">
            <a:off x="9533393" y="3536091"/>
            <a:ext cx="0" cy="8229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8573273" y="4359051"/>
            <a:ext cx="192024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8573273" y="4359051"/>
            <a:ext cx="0" cy="3657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10493513" y="4359051"/>
            <a:ext cx="0" cy="3657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8803626" y="3991716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Bahnschrift Light Condensed" panose="020B0502040204020203" pitchFamily="34" charset="0"/>
              </a:rPr>
              <a:t>Có</a:t>
            </a:r>
            <a:endParaRPr lang="en-US">
              <a:latin typeface="Bahnschrift Light Condensed" panose="020B0502040204020203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9711568" y="3989719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Bahnschrift Light Condensed" panose="020B0502040204020203" pitchFamily="34" charset="0"/>
              </a:rPr>
              <a:t>Không</a:t>
            </a:r>
            <a:endParaRPr lang="en-US">
              <a:latin typeface="Bahnschrift Light Condensed" panose="020B0502040204020203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937844" y="4812680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006600"/>
                </a:solidFill>
                <a:latin typeface="Bahnschrift Light Condensed" panose="020B0502040204020203" pitchFamily="34" charset="0"/>
              </a:rPr>
              <a:t>Lấy biến đó</a:t>
            </a:r>
            <a:endParaRPr lang="en-US">
              <a:solidFill>
                <a:srgbClr val="006600"/>
              </a:solidFill>
              <a:latin typeface="Bahnschrift Light Condensed" panose="020B0502040204020203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9711568" y="4811535"/>
            <a:ext cx="1566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C00000"/>
                </a:solidFill>
                <a:latin typeface="Bahnschrift Light Condensed" panose="020B0502040204020203" pitchFamily="34" charset="0"/>
              </a:rPr>
              <a:t>Báo lỗi NameError</a:t>
            </a:r>
            <a:endParaRPr lang="en-US">
              <a:solidFill>
                <a:srgbClr val="C00000"/>
              </a:solidFill>
              <a:latin typeface="Bahnschrift Ligh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0738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9574" y="447543"/>
            <a:ext cx="10713606" cy="5088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>
                <a:solidFill>
                  <a:srgbClr val="C00000"/>
                </a:solidFill>
                <a:cs typeface="Times New Roman" panose="02020603050405020304" pitchFamily="18" charset="0"/>
              </a:rPr>
              <a:t>Bài tập </a:t>
            </a:r>
            <a:r>
              <a:rPr lang="en-US" sz="2400" smtClean="0">
                <a:solidFill>
                  <a:srgbClr val="C00000"/>
                </a:solidFill>
                <a:cs typeface="Times New Roman" panose="02020603050405020304" pitchFamily="18" charset="0"/>
              </a:rPr>
              <a:t>5: </a:t>
            </a:r>
            <a:r>
              <a:rPr lang="en-US" sz="2400" smtClean="0">
                <a:solidFill>
                  <a:schemeClr val="tx1"/>
                </a:solidFill>
                <a:cs typeface="Times New Roman" panose="02020603050405020304" pitchFamily="18" charset="0"/>
              </a:rPr>
              <a:t>G</a:t>
            </a:r>
            <a:r>
              <a:rPr lang="en-US" sz="2400" smtClean="0">
                <a:solidFill>
                  <a:schemeClr val="tx1"/>
                </a:solidFill>
                <a:cs typeface="Times New Roman" panose="02020603050405020304" pitchFamily="18" charset="0"/>
              </a:rPr>
              <a:t>iá trị của a là bao nhiêu</a:t>
            </a:r>
            <a:endParaRPr lang="en-US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574" y="1273629"/>
            <a:ext cx="6286499" cy="2718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687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753" y="464405"/>
            <a:ext cx="11432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Ta hoàn toàn có thể viết </a:t>
            </a:r>
            <a:r>
              <a:rPr lang="en-US" b="1" smtClean="0"/>
              <a:t>def lồng def</a:t>
            </a:r>
            <a:endParaRPr lang="en-US" b="1">
              <a:latin typeface="Bahnschrift Light" panose="020B0502040204020203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753" y="1175657"/>
            <a:ext cx="5165776" cy="4693297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2146040" y="1670179"/>
            <a:ext cx="5029200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169020" y="1485513"/>
            <a:ext cx="1217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biến global</a:t>
            </a:r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4883020" y="2995127"/>
            <a:ext cx="2286000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169020" y="2671961"/>
            <a:ext cx="50850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Bahnschrift Light" panose="020B0502040204020203" pitchFamily="34" charset="0"/>
              </a:rPr>
              <a:t>squared</a:t>
            </a:r>
            <a:r>
              <a:rPr lang="en-US" smtClean="0"/>
              <a:t> và </a:t>
            </a:r>
            <a:r>
              <a:rPr lang="en-US" smtClean="0">
                <a:latin typeface="Bahnschrift Light" panose="020B0502040204020203" pitchFamily="34" charset="0"/>
              </a:rPr>
              <a:t>number1</a:t>
            </a:r>
            <a:r>
              <a:rPr lang="en-US" smtClean="0"/>
              <a:t> là hai biến local của </a:t>
            </a:r>
            <a:r>
              <a:rPr lang="en-US">
                <a:latin typeface="Bahnschrift Light" panose="020B0502040204020203" pitchFamily="34" charset="0"/>
              </a:rPr>
              <a:t>function1</a:t>
            </a:r>
          </a:p>
          <a:p>
            <a:r>
              <a:rPr lang="en-US" smtClean="0">
                <a:latin typeface="Bahnschrift Light" panose="020B0502040204020203" pitchFamily="34" charset="0"/>
              </a:rPr>
              <a:t>power </a:t>
            </a:r>
            <a:r>
              <a:rPr lang="en-US" smtClean="0"/>
              <a:t>là biến global</a:t>
            </a:r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4897162" y="4024605"/>
            <a:ext cx="2286000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169020" y="3663722"/>
            <a:ext cx="47949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Bahnschrift Light" panose="020B0502040204020203" pitchFamily="34" charset="0"/>
              </a:rPr>
              <a:t>sum</a:t>
            </a:r>
            <a:r>
              <a:rPr lang="en-US" smtClean="0"/>
              <a:t> và </a:t>
            </a:r>
            <a:r>
              <a:rPr lang="en-US" smtClean="0">
                <a:latin typeface="Bahnschrift Light" panose="020B0502040204020203" pitchFamily="34" charset="0"/>
              </a:rPr>
              <a:t>number2</a:t>
            </a:r>
            <a:r>
              <a:rPr lang="en-US" smtClean="0"/>
              <a:t> là hai biến local của </a:t>
            </a:r>
            <a:r>
              <a:rPr lang="en-US">
                <a:latin typeface="Bahnschrift Light" panose="020B0502040204020203" pitchFamily="34" charset="0"/>
              </a:rPr>
              <a:t>function2</a:t>
            </a:r>
          </a:p>
          <a:p>
            <a:r>
              <a:rPr lang="en-US" smtClean="0">
                <a:latin typeface="Bahnschrift Light" panose="020B0502040204020203" pitchFamily="34" charset="0"/>
              </a:rPr>
              <a:t>squared là biến local của function1</a:t>
            </a:r>
            <a:endParaRPr lang="en-US" smtClean="0"/>
          </a:p>
          <a:p>
            <a:r>
              <a:rPr lang="en-US" smtClean="0">
                <a:latin typeface="Bahnschrift Light" panose="020B0502040204020203" pitchFamily="34" charset="0"/>
              </a:rPr>
              <a:t>power </a:t>
            </a:r>
            <a:r>
              <a:rPr lang="en-US" smtClean="0"/>
              <a:t>là biến global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40990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902</Words>
  <Application>Microsoft Office PowerPoint</Application>
  <PresentationFormat>Widescreen</PresentationFormat>
  <Paragraphs>81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Bahnschrift Light</vt:lpstr>
      <vt:lpstr>Bahnschrift Light Condensed</vt:lpstr>
      <vt:lpstr>Cambria Math</vt:lpstr>
      <vt:lpstr>Times New Roman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Hiep Dang Vo</dc:creator>
  <cp:lastModifiedBy>Hiep Dang Vo</cp:lastModifiedBy>
  <cp:revision>32</cp:revision>
  <dcterms:created xsi:type="dcterms:W3CDTF">2021-04-05T03:59:32Z</dcterms:created>
  <dcterms:modified xsi:type="dcterms:W3CDTF">2021-04-12T05:11:21Z</dcterms:modified>
</cp:coreProperties>
</file>