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60" r:id="rId4"/>
    <p:sldId id="261" r:id="rId5"/>
    <p:sldId id="262" r:id="rId6"/>
    <p:sldId id="263" r:id="rId7"/>
    <p:sldId id="264" r:id="rId8"/>
    <p:sldId id="266" r:id="rId9"/>
    <p:sldId id="265"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6600"/>
    <a:srgbClr val="00CC66"/>
    <a:srgbClr val="993300"/>
    <a:srgbClr val="0099CC"/>
    <a:srgbClr val="66CCFF"/>
    <a:srgbClr val="CC6600"/>
    <a:srgbClr val="339933"/>
    <a:srgbClr val="33CCFF"/>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8" d="100"/>
          <a:sy n="118" d="100"/>
        </p:scale>
        <p:origin x="2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8610599" y="6421086"/>
            <a:ext cx="3438441" cy="365125"/>
          </a:xfrm>
        </p:spPr>
        <p:txBody>
          <a:bodyPr/>
          <a:lstStyle>
            <a:lvl1pPr>
              <a:defRPr/>
            </a:lvl1pPr>
          </a:lstStyle>
          <a:p>
            <a:r>
              <a:rPr lang="en-US" smtClean="0">
                <a:solidFill>
                  <a:prstClr val="black">
                    <a:tint val="75000"/>
                  </a:prstClr>
                </a:solidFill>
              </a:rPr>
              <a:t>Prepared by Hiep Dang</a:t>
            </a:r>
            <a:endParaRPr lang="en-US">
              <a:solidFill>
                <a:prstClr val="black">
                  <a:tint val="75000"/>
                </a:prstClr>
              </a:solidFill>
            </a:endParaRPr>
          </a:p>
        </p:txBody>
      </p:sp>
    </p:spTree>
    <p:extLst>
      <p:ext uri="{BB962C8B-B14F-4D97-AF65-F5344CB8AC3E}">
        <p14:creationId xmlns:p14="http://schemas.microsoft.com/office/powerpoint/2010/main" val="236646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8F779-2669-4091-A9E1-5C164A3B942B}" type="datetimeFigureOut">
              <a:rPr lang="en-US" smtClean="0">
                <a:solidFill>
                  <a:prstClr val="black">
                    <a:tint val="75000"/>
                  </a:prstClr>
                </a:solidFill>
              </a:rPr>
              <a:pPr/>
              <a:t>17/05/2021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2EFA464-0E9F-4009-BB5F-0966B7C766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2321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8F779-2669-4091-A9E1-5C164A3B942B}" type="datetimeFigureOut">
              <a:rPr lang="en-US" smtClean="0">
                <a:solidFill>
                  <a:prstClr val="black">
                    <a:tint val="75000"/>
                  </a:prstClr>
                </a:solidFill>
              </a:rPr>
              <a:pPr/>
              <a:t>17/05/2021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2EFA464-0E9F-4009-BB5F-0966B7C766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2515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626783" y="6429178"/>
            <a:ext cx="3478901" cy="365125"/>
          </a:xfrm>
        </p:spPr>
        <p:txBody>
          <a:bodyPr/>
          <a:lstStyle/>
          <a:p>
            <a:r>
              <a:rPr lang="en-US" smtClean="0">
                <a:solidFill>
                  <a:prstClr val="black">
                    <a:tint val="75000"/>
                  </a:prstClr>
                </a:solidFill>
              </a:rPr>
              <a:t>Prepared by Hiep Dang</a:t>
            </a:r>
          </a:p>
        </p:txBody>
      </p:sp>
    </p:spTree>
    <p:extLst>
      <p:ext uri="{BB962C8B-B14F-4D97-AF65-F5344CB8AC3E}">
        <p14:creationId xmlns:p14="http://schemas.microsoft.com/office/powerpoint/2010/main" val="1457598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8F779-2669-4091-A9E1-5C164A3B942B}" type="datetimeFigureOut">
              <a:rPr lang="en-US" smtClean="0">
                <a:solidFill>
                  <a:prstClr val="black">
                    <a:tint val="75000"/>
                  </a:prstClr>
                </a:solidFill>
              </a:rPr>
              <a:pPr/>
              <a:t>17/05/2021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2EFA464-0E9F-4009-BB5F-0966B7C766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7773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8F779-2669-4091-A9E1-5C164A3B942B}" type="datetimeFigureOut">
              <a:rPr lang="en-US" smtClean="0">
                <a:solidFill>
                  <a:prstClr val="black">
                    <a:tint val="75000"/>
                  </a:prstClr>
                </a:solidFill>
              </a:rPr>
              <a:pPr/>
              <a:t>17/05/2021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2EFA464-0E9F-4009-BB5F-0966B7C766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416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8F779-2669-4091-A9E1-5C164A3B942B}" type="datetimeFigureOut">
              <a:rPr lang="en-US" smtClean="0">
                <a:solidFill>
                  <a:prstClr val="black">
                    <a:tint val="75000"/>
                  </a:prstClr>
                </a:solidFill>
              </a:rPr>
              <a:pPr/>
              <a:t>17/05/2021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2EFA464-0E9F-4009-BB5F-0966B7C766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3973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68F779-2669-4091-A9E1-5C164A3B942B}" type="datetimeFigureOut">
              <a:rPr lang="en-US" smtClean="0">
                <a:solidFill>
                  <a:prstClr val="black">
                    <a:tint val="75000"/>
                  </a:prstClr>
                </a:solidFill>
              </a:rPr>
              <a:pPr/>
              <a:t>17/05/2021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2EFA464-0E9F-4009-BB5F-0966B7C766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8127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8F779-2669-4091-A9E1-5C164A3B942B}" type="datetimeFigureOut">
              <a:rPr lang="en-US" smtClean="0">
                <a:solidFill>
                  <a:prstClr val="black">
                    <a:tint val="75000"/>
                  </a:prstClr>
                </a:solidFill>
              </a:rPr>
              <a:pPr/>
              <a:t>17/05/2021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2EFA464-0E9F-4009-BB5F-0966B7C766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617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8F779-2669-4091-A9E1-5C164A3B942B}" type="datetimeFigureOut">
              <a:rPr lang="en-US" smtClean="0">
                <a:solidFill>
                  <a:prstClr val="black">
                    <a:tint val="75000"/>
                  </a:prstClr>
                </a:solidFill>
              </a:rPr>
              <a:pPr/>
              <a:t>17/05/2021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2EFA464-0E9F-4009-BB5F-0966B7C766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6194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8F779-2669-4091-A9E1-5C164A3B942B}" type="datetimeFigureOut">
              <a:rPr lang="en-US" smtClean="0">
                <a:solidFill>
                  <a:prstClr val="black">
                    <a:tint val="75000"/>
                  </a:prstClr>
                </a:solidFill>
              </a:rPr>
              <a:pPr/>
              <a:t>17/05/2021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2EFA464-0E9F-4009-BB5F-0966B7C766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375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8F779-2669-4091-A9E1-5C164A3B942B}" type="datetimeFigureOut">
              <a:rPr lang="en-US" smtClean="0">
                <a:solidFill>
                  <a:prstClr val="black">
                    <a:tint val="75000"/>
                  </a:prstClr>
                </a:solidFill>
              </a:rPr>
              <a:pPr/>
              <a:t>17/05/2021</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FA464-0E9F-4009-BB5F-0966B7C7669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997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andas.pydata.org/docs/user_guide/dsintro.html#datafram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andas.pydata.org/docs/reference/api/pandas.read_excel.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35290" y="2355494"/>
            <a:ext cx="4121641" cy="1200329"/>
          </a:xfrm>
          <a:prstGeom prst="rect">
            <a:avLst/>
          </a:prstGeom>
          <a:noFill/>
        </p:spPr>
        <p:txBody>
          <a:bodyPr wrap="none" rtlCol="0">
            <a:spAutoFit/>
          </a:bodyPr>
          <a:lstStyle/>
          <a:p>
            <a:pPr algn="ctr"/>
            <a:r>
              <a:rPr lang="en-US" sz="3600">
                <a:cs typeface="Times New Roman" panose="02020603050405020304" pitchFamily="18" charset="0"/>
              </a:rPr>
              <a:t>Phần </a:t>
            </a:r>
            <a:r>
              <a:rPr lang="en-US" sz="3600" smtClean="0">
                <a:cs typeface="Times New Roman" panose="02020603050405020304" pitchFamily="18" charset="0"/>
              </a:rPr>
              <a:t>9:</a:t>
            </a:r>
            <a:r>
              <a:rPr lang="en-US" sz="3600">
                <a:cs typeface="Times New Roman" panose="02020603050405020304" pitchFamily="18" charset="0"/>
              </a:rPr>
              <a:t/>
            </a:r>
            <a:br>
              <a:rPr lang="en-US" sz="3600">
                <a:cs typeface="Times New Roman" panose="02020603050405020304" pitchFamily="18" charset="0"/>
              </a:rPr>
            </a:br>
            <a:r>
              <a:rPr lang="en-US" sz="3600" smtClean="0">
                <a:solidFill>
                  <a:srgbClr val="C00000"/>
                </a:solidFill>
                <a:cs typeface="Times New Roman" panose="02020603050405020304" pitchFamily="18" charset="0"/>
              </a:rPr>
              <a:t>Tổng quan về p</a:t>
            </a:r>
            <a:r>
              <a:rPr lang="en-US" sz="3600" smtClean="0">
                <a:solidFill>
                  <a:srgbClr val="C00000"/>
                </a:solidFill>
                <a:cs typeface="Times New Roman" panose="02020603050405020304" pitchFamily="18" charset="0"/>
              </a:rPr>
              <a:t>andas</a:t>
            </a:r>
            <a:endParaRPr lang="en-US" sz="3600">
              <a:solidFill>
                <a:srgbClr val="C00000"/>
              </a:solidFill>
              <a:cs typeface="Times New Roman" panose="02020603050405020304" pitchFamily="18" charset="0"/>
            </a:endParaRP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957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438" y="268462"/>
            <a:ext cx="10928266" cy="461665"/>
          </a:xfrm>
          <a:prstGeom prst="rect">
            <a:avLst/>
          </a:prstGeom>
          <a:noFill/>
        </p:spPr>
        <p:txBody>
          <a:bodyPr wrap="square" rtlCol="0">
            <a:spAutoFit/>
          </a:bodyPr>
          <a:lstStyle/>
          <a:p>
            <a:r>
              <a:rPr lang="en-US" sz="2400" b="1" smtClean="0">
                <a:solidFill>
                  <a:srgbClr val="C00000"/>
                </a:solidFill>
              </a:rPr>
              <a:t>Khởi tạo một pd.DataFrame</a:t>
            </a:r>
            <a:endParaRPr lang="en-US" sz="2400"/>
          </a:p>
        </p:txBody>
      </p:sp>
      <p:sp>
        <p:nvSpPr>
          <p:cNvPr id="7" name="TextBox 6"/>
          <p:cNvSpPr txBox="1"/>
          <p:nvPr/>
        </p:nvSpPr>
        <p:spPr>
          <a:xfrm>
            <a:off x="258440" y="1086848"/>
            <a:ext cx="9735224" cy="1477328"/>
          </a:xfrm>
          <a:prstGeom prst="rect">
            <a:avLst/>
          </a:prstGeom>
          <a:noFill/>
        </p:spPr>
        <p:txBody>
          <a:bodyPr wrap="square" rtlCol="0">
            <a:spAutoFit/>
          </a:bodyPr>
          <a:lstStyle/>
          <a:p>
            <a:r>
              <a:rPr lang="en-US"/>
              <a:t>Có rất nhiều cách để khởi tạo một pd.DataFrame một cách thủ công</a:t>
            </a:r>
            <a:r>
              <a:rPr lang="en-US"/>
              <a:t>, </a:t>
            </a:r>
            <a:r>
              <a:rPr lang="en-US" smtClean="0"/>
              <a:t>có thể tham </a:t>
            </a:r>
            <a:r>
              <a:rPr lang="en-US"/>
              <a:t>khảo tại: </a:t>
            </a:r>
            <a:r>
              <a:rPr lang="en-US">
                <a:hlinkClick r:id="rId2"/>
              </a:rPr>
              <a:t>https</a:t>
            </a:r>
            <a:r>
              <a:rPr lang="en-US">
                <a:hlinkClick r:id="rId2"/>
              </a:rPr>
              <a:t>://</a:t>
            </a:r>
            <a:r>
              <a:rPr lang="en-US" smtClean="0">
                <a:hlinkClick r:id="rId2"/>
              </a:rPr>
              <a:t>pandas.pydata.org/docs/user_guide/dsintro.html#dataframe</a:t>
            </a:r>
            <a:endParaRPr lang="en-US" smtClean="0"/>
          </a:p>
          <a:p>
            <a:endParaRPr lang="en-US"/>
          </a:p>
          <a:p>
            <a:r>
              <a:rPr lang="en-US" smtClean="0"/>
              <a:t>Tuy nhiên trong thực tế hiếm khi chúng ta khởi tạo một pd.DataFrame một cách thủ công. Thay vào đó pd.DataFrame được tạo ra bằng cách đọc một file (có thể là file excel) bên ngoài môi trường Python.</a:t>
            </a:r>
          </a:p>
        </p:txBody>
      </p:sp>
      <p:sp>
        <p:nvSpPr>
          <p:cNvPr id="3" name="Rectangle 1"/>
          <p:cNvSpPr>
            <a:spLocks noChangeArrowheads="1"/>
          </p:cNvSpPr>
          <p:nvPr/>
        </p:nvSpPr>
        <p:spPr bwMode="auto">
          <a:xfrm>
            <a:off x="3651010" y="3017863"/>
            <a:ext cx="4159306"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80808"/>
                </a:solidFill>
                <a:effectLst/>
                <a:latin typeface="JetBrains Mono"/>
              </a:rPr>
              <a:t>s = pd.read_excel(</a:t>
            </a:r>
            <a:r>
              <a:rPr kumimoji="0" lang="en-US" altLang="en-US" sz="1400" b="1" i="0" u="none" strike="noStrike" cap="none" normalizeH="0" baseline="0" smtClean="0">
                <a:ln>
                  <a:noFill/>
                </a:ln>
                <a:solidFill>
                  <a:srgbClr val="008080"/>
                </a:solidFill>
                <a:effectLst/>
                <a:latin typeface="JetBrains Mono"/>
              </a:rPr>
              <a:t>r'C:\Documents\Ontap1.xlsx'</a:t>
            </a:r>
            <a:r>
              <a:rPr kumimoji="0" lang="en-US" altLang="en-US" sz="1400" b="0" i="0" u="none" strike="noStrike" cap="none" normalizeH="0" baseline="0" smtClean="0">
                <a:ln>
                  <a:noFill/>
                </a:ln>
                <a:solidFill>
                  <a:srgbClr val="080808"/>
                </a:solidFill>
                <a:effectLst/>
                <a:latin typeface="JetBrains Mono"/>
              </a:rPr>
              <a:t>)</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
        <p:nvSpPr>
          <p:cNvPr id="17" name="Right Brace 16"/>
          <p:cNvSpPr/>
          <p:nvPr/>
        </p:nvSpPr>
        <p:spPr>
          <a:xfrm rot="5400000">
            <a:off x="6311522" y="2217298"/>
            <a:ext cx="202832" cy="2419517"/>
          </a:xfrm>
          <a:prstGeom prst="rightBrace">
            <a:avLst>
              <a:gd name="adj1" fmla="val 2598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5733410" y="3528472"/>
            <a:ext cx="1500870" cy="646331"/>
          </a:xfrm>
          <a:prstGeom prst="rect">
            <a:avLst/>
          </a:prstGeom>
          <a:noFill/>
        </p:spPr>
        <p:txBody>
          <a:bodyPr wrap="square" rtlCol="0">
            <a:spAutoFit/>
          </a:bodyPr>
          <a:lstStyle/>
          <a:p>
            <a:pPr algn="ctr"/>
            <a:r>
              <a:rPr lang="en-US" smtClean="0"/>
              <a:t>đường dẫn đến file excel</a:t>
            </a:r>
            <a:endParaRPr lang="en-US"/>
          </a:p>
        </p:txBody>
      </p:sp>
    </p:spTree>
    <p:extLst>
      <p:ext uri="{BB962C8B-B14F-4D97-AF65-F5344CB8AC3E}">
        <p14:creationId xmlns:p14="http://schemas.microsoft.com/office/powerpoint/2010/main" val="238254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438" y="268462"/>
            <a:ext cx="10928266" cy="461665"/>
          </a:xfrm>
          <a:prstGeom prst="rect">
            <a:avLst/>
          </a:prstGeom>
          <a:noFill/>
        </p:spPr>
        <p:txBody>
          <a:bodyPr wrap="square" rtlCol="0">
            <a:spAutoFit/>
          </a:bodyPr>
          <a:lstStyle/>
          <a:p>
            <a:r>
              <a:rPr lang="en-US" sz="2400" b="1" smtClean="0">
                <a:solidFill>
                  <a:schemeClr val="accent1">
                    <a:lumMod val="50000"/>
                  </a:schemeClr>
                </a:solidFill>
              </a:rPr>
              <a:t>Cú pháp hàm pd.read_excel</a:t>
            </a:r>
            <a:endParaRPr lang="en-US" sz="2400">
              <a:solidFill>
                <a:schemeClr val="accent1">
                  <a:lumMod val="50000"/>
                </a:schemeClr>
              </a:solidFill>
            </a:endParaRPr>
          </a:p>
        </p:txBody>
      </p:sp>
      <p:sp>
        <p:nvSpPr>
          <p:cNvPr id="10" name="Rectangle 5"/>
          <p:cNvSpPr>
            <a:spLocks noChangeArrowheads="1"/>
          </p:cNvSpPr>
          <p:nvPr/>
        </p:nvSpPr>
        <p:spPr bwMode="auto">
          <a:xfrm>
            <a:off x="258438" y="1096994"/>
            <a:ext cx="6158545"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kumimoji="0" lang="en-US" altLang="en-US" sz="1050" b="0" i="0" u="none" strike="noStrike" cap="none" normalizeH="0" baseline="0" smtClean="0">
                <a:ln>
                  <a:noFill/>
                </a:ln>
                <a:solidFill>
                  <a:srgbClr val="080808"/>
                </a:solidFill>
                <a:effectLst/>
                <a:latin typeface="JetBrains Mono"/>
              </a:rPr>
              <a:t>pd.read_excel(</a:t>
            </a:r>
            <a:br>
              <a:rPr kumimoji="0" lang="en-US" altLang="en-US" sz="1050" b="0" i="0" u="none" strike="noStrike" cap="none" normalizeH="0" baseline="0" smtClean="0">
                <a:ln>
                  <a:noFill/>
                </a:ln>
                <a:solidFill>
                  <a:srgbClr val="080808"/>
                </a:solidFill>
                <a:effectLst/>
                <a:latin typeface="JetBrains Mono"/>
              </a:rPr>
            </a:br>
            <a:r>
              <a:rPr kumimoji="0" lang="en-US" altLang="en-US" sz="1050" b="0" i="0" u="none" strike="noStrike" cap="none" normalizeH="0" baseline="0" smtClean="0">
                <a:ln>
                  <a:noFill/>
                </a:ln>
                <a:solidFill>
                  <a:srgbClr val="080808"/>
                </a:solidFill>
                <a:effectLst/>
                <a:latin typeface="JetBrains Mono"/>
              </a:rPr>
              <a:t>    io, </a:t>
            </a:r>
            <a:r>
              <a:rPr kumimoji="0" lang="en-US" altLang="en-US" sz="1050" b="0" i="1" u="none" strike="noStrike" cap="none" normalizeH="0" baseline="0" smtClean="0">
                <a:ln>
                  <a:noFill/>
                </a:ln>
                <a:solidFill>
                  <a:srgbClr val="8C8C8C"/>
                </a:solidFill>
                <a:effectLst/>
                <a:latin typeface="JetBrains Mono"/>
              </a:rPr>
              <a:t># (str) đường dẫn đến file excel</a:t>
            </a:r>
            <a:br>
              <a:rPr kumimoji="0" lang="en-US" altLang="en-US" sz="1050" b="0" i="1" u="none" strike="noStrike" cap="none" normalizeH="0" baseline="0" smtClean="0">
                <a:ln>
                  <a:noFill/>
                </a:ln>
                <a:solidFill>
                  <a:srgbClr val="8C8C8C"/>
                </a:solidFill>
                <a:effectLst/>
                <a:latin typeface="JetBrains Mono"/>
              </a:rPr>
            </a:br>
            <a:r>
              <a:rPr kumimoji="0" lang="en-US" altLang="en-US" sz="1050" b="0" i="1" u="none" strike="noStrike" cap="none" normalizeH="0" baseline="0" smtClean="0">
                <a:ln>
                  <a:noFill/>
                </a:ln>
                <a:solidFill>
                  <a:srgbClr val="8C8C8C"/>
                </a:solidFill>
                <a:effectLst/>
                <a:latin typeface="JetBrains Mono"/>
              </a:rPr>
              <a:t>    </a:t>
            </a:r>
            <a:r>
              <a:rPr kumimoji="0" lang="en-US" altLang="en-US" sz="1050" b="0" i="0" u="none" strike="noStrike" cap="none" normalizeH="0" baseline="0" smtClean="0">
                <a:ln>
                  <a:noFill/>
                </a:ln>
                <a:solidFill>
                  <a:srgbClr val="660099"/>
                </a:solidFill>
                <a:effectLst/>
                <a:latin typeface="JetBrains Mono"/>
              </a:rPr>
              <a:t>sheet_name</a:t>
            </a:r>
            <a:r>
              <a:rPr kumimoji="0" lang="en-US" altLang="en-US" sz="1050" b="0" i="0" u="none" strike="noStrike" cap="none" normalizeH="0" baseline="0" smtClean="0">
                <a:ln>
                  <a:noFill/>
                </a:ln>
                <a:solidFill>
                  <a:srgbClr val="080808"/>
                </a:solidFill>
                <a:effectLst/>
                <a:latin typeface="JetBrains Mono"/>
              </a:rPr>
              <a:t>=</a:t>
            </a:r>
            <a:r>
              <a:rPr kumimoji="0" lang="en-US" altLang="en-US" sz="1050" b="1" i="0" u="none" strike="noStrike" cap="none" normalizeH="0" baseline="0" smtClean="0">
                <a:ln>
                  <a:noFill/>
                </a:ln>
                <a:solidFill>
                  <a:srgbClr val="3777E6"/>
                </a:solidFill>
                <a:effectLst/>
                <a:latin typeface="JetBrains Mono"/>
              </a:rPr>
              <a:t>0</a:t>
            </a:r>
            <a:r>
              <a:rPr kumimoji="0" lang="en-US" altLang="en-US" sz="1050" b="0" i="0" u="none" strike="noStrike" cap="none" normalizeH="0" baseline="0" smtClean="0">
                <a:ln>
                  <a:noFill/>
                </a:ln>
                <a:solidFill>
                  <a:srgbClr val="080808"/>
                </a:solidFill>
                <a:effectLst/>
                <a:latin typeface="JetBrains Mono"/>
              </a:rPr>
              <a:t>, </a:t>
            </a:r>
            <a:r>
              <a:rPr kumimoji="0" lang="en-US" altLang="en-US" sz="1050" b="0" i="1" u="none" strike="noStrike" cap="none" normalizeH="0" baseline="0" smtClean="0">
                <a:ln>
                  <a:noFill/>
                </a:ln>
                <a:solidFill>
                  <a:srgbClr val="8C8C8C"/>
                </a:solidFill>
                <a:effectLst/>
                <a:latin typeface="JetBrains Mono"/>
              </a:rPr>
              <a:t># (str, int) Tên hoặc số thứ tự sheet cần lấy dữ liệu</a:t>
            </a:r>
            <a:br>
              <a:rPr kumimoji="0" lang="en-US" altLang="en-US" sz="1050" b="0" i="1" u="none" strike="noStrike" cap="none" normalizeH="0" baseline="0" smtClean="0">
                <a:ln>
                  <a:noFill/>
                </a:ln>
                <a:solidFill>
                  <a:srgbClr val="8C8C8C"/>
                </a:solidFill>
                <a:effectLst/>
                <a:latin typeface="JetBrains Mono"/>
              </a:rPr>
            </a:br>
            <a:r>
              <a:rPr kumimoji="0" lang="en-US" altLang="en-US" sz="1050" b="0" i="1" u="none" strike="noStrike" cap="none" normalizeH="0" baseline="0" smtClean="0">
                <a:ln>
                  <a:noFill/>
                </a:ln>
                <a:solidFill>
                  <a:srgbClr val="8C8C8C"/>
                </a:solidFill>
                <a:effectLst/>
                <a:latin typeface="JetBrains Mono"/>
              </a:rPr>
              <a:t>    </a:t>
            </a:r>
            <a:r>
              <a:rPr kumimoji="0" lang="en-US" altLang="en-US" sz="1050" b="0" i="0" u="none" strike="noStrike" cap="none" normalizeH="0" baseline="0" smtClean="0">
                <a:ln>
                  <a:noFill/>
                </a:ln>
                <a:solidFill>
                  <a:srgbClr val="660099"/>
                </a:solidFill>
                <a:effectLst/>
                <a:latin typeface="JetBrains Mono"/>
              </a:rPr>
              <a:t>header</a:t>
            </a:r>
            <a:r>
              <a:rPr kumimoji="0" lang="en-US" altLang="en-US" sz="1050" b="0" i="0" u="none" strike="noStrike" cap="none" normalizeH="0" baseline="0" smtClean="0">
                <a:ln>
                  <a:noFill/>
                </a:ln>
                <a:solidFill>
                  <a:srgbClr val="080808"/>
                </a:solidFill>
                <a:effectLst/>
                <a:latin typeface="JetBrains Mono"/>
              </a:rPr>
              <a:t>=</a:t>
            </a:r>
            <a:r>
              <a:rPr kumimoji="0" lang="en-US" altLang="en-US" sz="1050" b="1" i="0" u="none" strike="noStrike" cap="none" normalizeH="0" baseline="0" smtClean="0">
                <a:ln>
                  <a:noFill/>
                </a:ln>
                <a:solidFill>
                  <a:srgbClr val="3777E6"/>
                </a:solidFill>
                <a:effectLst/>
                <a:latin typeface="JetBrains Mono"/>
              </a:rPr>
              <a:t>0</a:t>
            </a:r>
            <a:r>
              <a:rPr kumimoji="0" lang="en-US" altLang="en-US" sz="1050" b="0" i="0" u="none" strike="noStrike" cap="none" normalizeH="0" baseline="0" smtClean="0">
                <a:ln>
                  <a:noFill/>
                </a:ln>
                <a:solidFill>
                  <a:srgbClr val="080808"/>
                </a:solidFill>
                <a:effectLst/>
                <a:latin typeface="JetBrains Mono"/>
              </a:rPr>
              <a:t>, </a:t>
            </a:r>
            <a:r>
              <a:rPr kumimoji="0" lang="en-US" altLang="en-US" sz="1050" b="0" i="1" u="none" strike="noStrike" cap="none" normalizeH="0" baseline="0" smtClean="0">
                <a:ln>
                  <a:noFill/>
                </a:ln>
                <a:solidFill>
                  <a:srgbClr val="8C8C8C"/>
                </a:solidFill>
                <a:effectLst/>
                <a:latin typeface="JetBrains Mono"/>
              </a:rPr>
              <a:t># (int, list) Số thứ tự dòng làm columns</a:t>
            </a:r>
            <a:br>
              <a:rPr kumimoji="0" lang="en-US" altLang="en-US" sz="1050" b="0" i="1" u="none" strike="noStrike" cap="none" normalizeH="0" baseline="0" smtClean="0">
                <a:ln>
                  <a:noFill/>
                </a:ln>
                <a:solidFill>
                  <a:srgbClr val="8C8C8C"/>
                </a:solidFill>
                <a:effectLst/>
                <a:latin typeface="JetBrains Mono"/>
              </a:rPr>
            </a:br>
            <a:r>
              <a:rPr kumimoji="0" lang="en-US" altLang="en-US" sz="1050" b="0" i="1" u="none" strike="noStrike" cap="none" normalizeH="0" baseline="0" smtClean="0">
                <a:ln>
                  <a:noFill/>
                </a:ln>
                <a:solidFill>
                  <a:srgbClr val="8C8C8C"/>
                </a:solidFill>
                <a:effectLst/>
                <a:latin typeface="JetBrains Mono"/>
              </a:rPr>
              <a:t>    </a:t>
            </a:r>
            <a:r>
              <a:rPr kumimoji="0" lang="en-US" altLang="en-US" sz="1050" b="0" i="0" u="none" strike="noStrike" cap="none" normalizeH="0" baseline="0" smtClean="0">
                <a:ln>
                  <a:noFill/>
                </a:ln>
                <a:solidFill>
                  <a:srgbClr val="660099"/>
                </a:solidFill>
                <a:effectLst/>
                <a:latin typeface="JetBrains Mono"/>
              </a:rPr>
              <a:t>names</a:t>
            </a:r>
            <a:r>
              <a:rPr kumimoji="0" lang="en-US" altLang="en-US" sz="1050" b="0" i="0" u="none" strike="noStrike" cap="none" normalizeH="0" baseline="0" smtClean="0">
                <a:ln>
                  <a:noFill/>
                </a:ln>
                <a:solidFill>
                  <a:srgbClr val="080808"/>
                </a:solidFill>
                <a:effectLst/>
                <a:latin typeface="JetBrains Mono"/>
              </a:rPr>
              <a:t>=</a:t>
            </a:r>
            <a:r>
              <a:rPr kumimoji="0" lang="en-US" altLang="en-US" sz="1050" b="1" i="0" u="none" strike="noStrike" cap="none" normalizeH="0" baseline="0" smtClean="0">
                <a:ln>
                  <a:noFill/>
                </a:ln>
                <a:solidFill>
                  <a:srgbClr val="00428C"/>
                </a:solidFill>
                <a:effectLst/>
                <a:latin typeface="JetBrains Mono"/>
              </a:rPr>
              <a:t>None</a:t>
            </a:r>
            <a:r>
              <a:rPr kumimoji="0" lang="en-US" altLang="en-US" sz="1050" b="0" i="0" u="none" strike="noStrike" cap="none" normalizeH="0" baseline="0" smtClean="0">
                <a:ln>
                  <a:noFill/>
                </a:ln>
                <a:solidFill>
                  <a:srgbClr val="080808"/>
                </a:solidFill>
                <a:effectLst/>
                <a:latin typeface="JetBrains Mono"/>
              </a:rPr>
              <a:t>, </a:t>
            </a:r>
            <a:r>
              <a:rPr kumimoji="0" lang="en-US" altLang="en-US" sz="1050" b="0" i="1" u="none" strike="noStrike" cap="none" normalizeH="0" baseline="0" smtClean="0">
                <a:ln>
                  <a:noFill/>
                </a:ln>
                <a:solidFill>
                  <a:srgbClr val="8C8C8C"/>
                </a:solidFill>
                <a:effectLst/>
                <a:latin typeface="JetBrains Mono"/>
              </a:rPr>
              <a:t># (list) Tên tiêu đề cột</a:t>
            </a:r>
            <a:br>
              <a:rPr kumimoji="0" lang="en-US" altLang="en-US" sz="1050" b="0" i="1" u="none" strike="noStrike" cap="none" normalizeH="0" baseline="0" smtClean="0">
                <a:ln>
                  <a:noFill/>
                </a:ln>
                <a:solidFill>
                  <a:srgbClr val="8C8C8C"/>
                </a:solidFill>
                <a:effectLst/>
                <a:latin typeface="JetBrains Mono"/>
              </a:rPr>
            </a:br>
            <a:r>
              <a:rPr kumimoji="0" lang="en-US" altLang="en-US" sz="1050" b="0" i="1" u="none" strike="noStrike" cap="none" normalizeH="0" baseline="0" smtClean="0">
                <a:ln>
                  <a:noFill/>
                </a:ln>
                <a:solidFill>
                  <a:srgbClr val="8C8C8C"/>
                </a:solidFill>
                <a:effectLst/>
                <a:latin typeface="JetBrains Mono"/>
              </a:rPr>
              <a:t>    </a:t>
            </a:r>
            <a:r>
              <a:rPr kumimoji="0" lang="en-US" altLang="en-US" sz="1050" b="0" i="0" u="none" strike="noStrike" cap="none" normalizeH="0" baseline="0" smtClean="0">
                <a:ln>
                  <a:noFill/>
                </a:ln>
                <a:solidFill>
                  <a:srgbClr val="660099"/>
                </a:solidFill>
                <a:effectLst/>
                <a:latin typeface="JetBrains Mono"/>
              </a:rPr>
              <a:t>index_col</a:t>
            </a:r>
            <a:r>
              <a:rPr kumimoji="0" lang="en-US" altLang="en-US" sz="1050" b="0" i="0" u="none" strike="noStrike" cap="none" normalizeH="0" baseline="0" smtClean="0">
                <a:ln>
                  <a:noFill/>
                </a:ln>
                <a:solidFill>
                  <a:srgbClr val="080808"/>
                </a:solidFill>
                <a:effectLst/>
                <a:latin typeface="JetBrains Mono"/>
              </a:rPr>
              <a:t>=</a:t>
            </a:r>
            <a:r>
              <a:rPr kumimoji="0" lang="en-US" altLang="en-US" sz="1050" b="1" i="0" u="none" strike="noStrike" cap="none" normalizeH="0" baseline="0" smtClean="0">
                <a:ln>
                  <a:noFill/>
                </a:ln>
                <a:solidFill>
                  <a:srgbClr val="00428C"/>
                </a:solidFill>
                <a:effectLst/>
                <a:latin typeface="JetBrains Mono"/>
              </a:rPr>
              <a:t>None</a:t>
            </a:r>
            <a:r>
              <a:rPr kumimoji="0" lang="en-US" altLang="en-US" sz="1050" b="0" i="0" u="none" strike="noStrike" cap="none" normalizeH="0" baseline="0" smtClean="0">
                <a:ln>
                  <a:noFill/>
                </a:ln>
                <a:solidFill>
                  <a:srgbClr val="080808"/>
                </a:solidFill>
                <a:effectLst/>
                <a:latin typeface="JetBrains Mono"/>
              </a:rPr>
              <a:t>, </a:t>
            </a:r>
            <a:r>
              <a:rPr kumimoji="0" lang="en-US" altLang="en-US" sz="1050" b="0" i="1" u="none" strike="noStrike" cap="none" normalizeH="0" baseline="0" smtClean="0">
                <a:ln>
                  <a:noFill/>
                </a:ln>
                <a:solidFill>
                  <a:srgbClr val="8C8C8C"/>
                </a:solidFill>
                <a:effectLst/>
                <a:latin typeface="JetBrains Mono"/>
              </a:rPr>
              <a:t># (int, list) Số thứ tự cột lấy làm index</a:t>
            </a:r>
            <a:br>
              <a:rPr kumimoji="0" lang="en-US" altLang="en-US" sz="1050" b="0" i="1" u="none" strike="noStrike" cap="none" normalizeH="0" baseline="0" smtClean="0">
                <a:ln>
                  <a:noFill/>
                </a:ln>
                <a:solidFill>
                  <a:srgbClr val="8C8C8C"/>
                </a:solidFill>
                <a:effectLst/>
                <a:latin typeface="JetBrains Mono"/>
              </a:rPr>
            </a:br>
            <a:r>
              <a:rPr kumimoji="0" lang="en-US" altLang="en-US" sz="1050" b="0" i="1" u="none" strike="noStrike" cap="none" normalizeH="0" baseline="0" smtClean="0">
                <a:ln>
                  <a:noFill/>
                </a:ln>
                <a:solidFill>
                  <a:srgbClr val="8C8C8C"/>
                </a:solidFill>
                <a:effectLst/>
                <a:latin typeface="JetBrains Mono"/>
              </a:rPr>
              <a:t>    </a:t>
            </a:r>
            <a:r>
              <a:rPr kumimoji="0" lang="en-US" altLang="en-US" sz="1050" b="0" i="0" u="none" strike="noStrike" cap="none" normalizeH="0" baseline="0" smtClean="0">
                <a:ln>
                  <a:noFill/>
                </a:ln>
                <a:solidFill>
                  <a:srgbClr val="660099"/>
                </a:solidFill>
                <a:effectLst/>
                <a:latin typeface="JetBrains Mono"/>
              </a:rPr>
              <a:t>usecols</a:t>
            </a:r>
            <a:r>
              <a:rPr kumimoji="0" lang="en-US" altLang="en-US" sz="1050" b="0" i="0" u="none" strike="noStrike" cap="none" normalizeH="0" baseline="0" smtClean="0">
                <a:ln>
                  <a:noFill/>
                </a:ln>
                <a:solidFill>
                  <a:srgbClr val="080808"/>
                </a:solidFill>
                <a:effectLst/>
                <a:latin typeface="JetBrains Mono"/>
              </a:rPr>
              <a:t>=</a:t>
            </a:r>
            <a:r>
              <a:rPr kumimoji="0" lang="en-US" altLang="en-US" sz="1050" b="1" i="0" u="none" strike="noStrike" cap="none" normalizeH="0" baseline="0" smtClean="0">
                <a:ln>
                  <a:noFill/>
                </a:ln>
                <a:solidFill>
                  <a:srgbClr val="00428C"/>
                </a:solidFill>
                <a:effectLst/>
                <a:latin typeface="JetBrains Mono"/>
              </a:rPr>
              <a:t>None</a:t>
            </a:r>
            <a:r>
              <a:rPr kumimoji="0" lang="en-US" altLang="en-US" sz="1050" b="0" i="0" u="none" strike="noStrike" cap="none" normalizeH="0" baseline="0" smtClean="0">
                <a:ln>
                  <a:noFill/>
                </a:ln>
                <a:solidFill>
                  <a:srgbClr val="080808"/>
                </a:solidFill>
                <a:effectLst/>
                <a:latin typeface="JetBrains Mono"/>
              </a:rPr>
              <a:t>, </a:t>
            </a:r>
            <a:r>
              <a:rPr kumimoji="0" lang="en-US" altLang="en-US" sz="1050" b="0" i="1" u="none" strike="noStrike" cap="none" normalizeH="0" baseline="0" smtClean="0">
                <a:ln>
                  <a:noFill/>
                </a:ln>
                <a:solidFill>
                  <a:srgbClr val="8C8C8C"/>
                </a:solidFill>
                <a:effectLst/>
                <a:latin typeface="JetBrains Mono"/>
              </a:rPr>
              <a:t># (int, str, list of int) Số thứ tự cột, tên cột excel cần dùng (mặc định là dùng hết)</a:t>
            </a:r>
            <a:br>
              <a:rPr kumimoji="0" lang="en-US" altLang="en-US" sz="1050" b="0" i="1" u="none" strike="noStrike" cap="none" normalizeH="0" baseline="0" smtClean="0">
                <a:ln>
                  <a:noFill/>
                </a:ln>
                <a:solidFill>
                  <a:srgbClr val="8C8C8C"/>
                </a:solidFill>
                <a:effectLst/>
                <a:latin typeface="JetBrains Mono"/>
              </a:rPr>
            </a:br>
            <a:r>
              <a:rPr kumimoji="0" lang="en-US" altLang="en-US" sz="1050" b="0" i="1" u="none" strike="noStrike" cap="none" normalizeH="0" baseline="0" smtClean="0">
                <a:ln>
                  <a:noFill/>
                </a:ln>
                <a:solidFill>
                  <a:srgbClr val="8C8C8C"/>
                </a:solidFill>
                <a:effectLst/>
                <a:latin typeface="JetBrains Mono"/>
              </a:rPr>
              <a:t>    </a:t>
            </a:r>
            <a:r>
              <a:rPr kumimoji="0" lang="en-US" altLang="en-US" sz="1050" b="0" i="0" u="none" strike="noStrike" cap="none" normalizeH="0" baseline="0" smtClean="0">
                <a:ln>
                  <a:noFill/>
                </a:ln>
                <a:solidFill>
                  <a:srgbClr val="660099"/>
                </a:solidFill>
                <a:effectLst/>
                <a:latin typeface="JetBrains Mono"/>
              </a:rPr>
              <a:t>dtype</a:t>
            </a:r>
            <a:r>
              <a:rPr kumimoji="0" lang="en-US" altLang="en-US" sz="1050" b="0" i="0" u="none" strike="noStrike" cap="none" normalizeH="0" baseline="0" smtClean="0">
                <a:ln>
                  <a:noFill/>
                </a:ln>
                <a:solidFill>
                  <a:srgbClr val="080808"/>
                </a:solidFill>
                <a:effectLst/>
                <a:latin typeface="JetBrains Mono"/>
              </a:rPr>
              <a:t>=</a:t>
            </a:r>
            <a:r>
              <a:rPr kumimoji="0" lang="en-US" altLang="en-US" sz="1050" b="1" i="0" u="none" strike="noStrike" cap="none" normalizeH="0" baseline="0" smtClean="0">
                <a:ln>
                  <a:noFill/>
                </a:ln>
                <a:solidFill>
                  <a:srgbClr val="00428C"/>
                </a:solidFill>
                <a:effectLst/>
                <a:latin typeface="JetBrains Mono"/>
              </a:rPr>
              <a:t>None</a:t>
            </a:r>
            <a:r>
              <a:rPr kumimoji="0" lang="en-US" altLang="en-US" sz="1050" b="0" i="0" u="none" strike="noStrike" cap="none" normalizeH="0" baseline="0" smtClean="0">
                <a:ln>
                  <a:noFill/>
                </a:ln>
                <a:solidFill>
                  <a:srgbClr val="080808"/>
                </a:solidFill>
                <a:effectLst/>
                <a:latin typeface="JetBrains Mono"/>
              </a:rPr>
              <a:t>, </a:t>
            </a:r>
            <a:r>
              <a:rPr kumimoji="0" lang="en-US" altLang="en-US" sz="1050" b="0" i="1" u="none" strike="noStrike" cap="none" normalizeH="0" baseline="0" smtClean="0">
                <a:ln>
                  <a:noFill/>
                </a:ln>
                <a:solidFill>
                  <a:srgbClr val="8C8C8C"/>
                </a:solidFill>
                <a:effectLst/>
                <a:latin typeface="JetBrains Mono"/>
              </a:rPr>
              <a:t># (class) Tên định dạng trên từng cột</a:t>
            </a:r>
            <a:br>
              <a:rPr kumimoji="0" lang="en-US" altLang="en-US" sz="1050" b="0" i="1" u="none" strike="noStrike" cap="none" normalizeH="0" baseline="0" smtClean="0">
                <a:ln>
                  <a:noFill/>
                </a:ln>
                <a:solidFill>
                  <a:srgbClr val="8C8C8C"/>
                </a:solidFill>
                <a:effectLst/>
                <a:latin typeface="JetBrains Mono"/>
              </a:rPr>
            </a:br>
            <a:r>
              <a:rPr kumimoji="0" lang="en-US" altLang="en-US" sz="1050" b="0" i="1" u="none" strike="noStrike" cap="none" normalizeH="0" baseline="0" smtClean="0">
                <a:ln>
                  <a:noFill/>
                </a:ln>
                <a:solidFill>
                  <a:srgbClr val="8C8C8C"/>
                </a:solidFill>
                <a:effectLst/>
                <a:latin typeface="JetBrains Mono"/>
              </a:rPr>
              <a:t>    </a:t>
            </a:r>
            <a:r>
              <a:rPr kumimoji="0" lang="en-US" altLang="en-US" sz="1050" b="0" i="0" u="none" strike="noStrike" cap="none" normalizeH="0" baseline="0" smtClean="0">
                <a:ln>
                  <a:noFill/>
                </a:ln>
                <a:solidFill>
                  <a:srgbClr val="660099"/>
                </a:solidFill>
                <a:effectLst/>
                <a:latin typeface="JetBrains Mono"/>
              </a:rPr>
              <a:t>skiprows</a:t>
            </a:r>
            <a:r>
              <a:rPr kumimoji="0" lang="en-US" altLang="en-US" sz="1050" b="0" i="0" u="none" strike="noStrike" cap="none" normalizeH="0" baseline="0" smtClean="0">
                <a:ln>
                  <a:noFill/>
                </a:ln>
                <a:solidFill>
                  <a:srgbClr val="080808"/>
                </a:solidFill>
                <a:effectLst/>
                <a:latin typeface="JetBrains Mono"/>
              </a:rPr>
              <a:t>=</a:t>
            </a:r>
            <a:r>
              <a:rPr kumimoji="0" lang="en-US" altLang="en-US" sz="1050" b="1" i="0" u="none" strike="noStrike" cap="none" normalizeH="0" baseline="0" smtClean="0">
                <a:ln>
                  <a:noFill/>
                </a:ln>
                <a:solidFill>
                  <a:srgbClr val="00428C"/>
                </a:solidFill>
                <a:effectLst/>
                <a:latin typeface="JetBrains Mono"/>
              </a:rPr>
              <a:t>None</a:t>
            </a:r>
            <a:r>
              <a:rPr kumimoji="0" lang="en-US" altLang="en-US" sz="1050" b="0" i="0" u="none" strike="noStrike" cap="none" normalizeH="0" baseline="0" smtClean="0">
                <a:ln>
                  <a:noFill/>
                </a:ln>
                <a:solidFill>
                  <a:srgbClr val="080808"/>
                </a:solidFill>
                <a:effectLst/>
                <a:latin typeface="JetBrains Mono"/>
              </a:rPr>
              <a:t>, </a:t>
            </a:r>
            <a:r>
              <a:rPr kumimoji="0" lang="en-US" altLang="en-US" sz="1050" b="0" i="1" u="none" strike="noStrike" cap="none" normalizeH="0" baseline="0" smtClean="0">
                <a:ln>
                  <a:noFill/>
                </a:ln>
                <a:solidFill>
                  <a:srgbClr val="8C8C8C"/>
                </a:solidFill>
                <a:effectLst/>
                <a:latin typeface="JetBrains Mono"/>
              </a:rPr>
              <a:t># (int, list) Số thứ tự các dòng không dùng tới</a:t>
            </a:r>
            <a:br>
              <a:rPr kumimoji="0" lang="en-US" altLang="en-US" sz="1050" b="0" i="1" u="none" strike="noStrike" cap="none" normalizeH="0" baseline="0" smtClean="0">
                <a:ln>
                  <a:noFill/>
                </a:ln>
                <a:solidFill>
                  <a:srgbClr val="8C8C8C"/>
                </a:solidFill>
                <a:effectLst/>
                <a:latin typeface="JetBrains Mono"/>
              </a:rPr>
            </a:br>
            <a:r>
              <a:rPr kumimoji="0" lang="en-US" altLang="en-US" sz="1050" b="0" i="1" u="none" strike="noStrike" cap="none" normalizeH="0" baseline="0" smtClean="0">
                <a:ln>
                  <a:noFill/>
                </a:ln>
                <a:solidFill>
                  <a:srgbClr val="8C8C8C"/>
                </a:solidFill>
                <a:effectLst/>
                <a:latin typeface="JetBrains Mono"/>
              </a:rPr>
              <a:t>    </a:t>
            </a:r>
            <a:r>
              <a:rPr kumimoji="0" lang="en-US" altLang="en-US" sz="1050" b="0" i="0" u="none" strike="noStrike" cap="none" normalizeH="0" baseline="0" smtClean="0">
                <a:ln>
                  <a:noFill/>
                </a:ln>
                <a:solidFill>
                  <a:srgbClr val="080808"/>
                </a:solidFill>
                <a:effectLst/>
                <a:latin typeface="JetBrains Mono"/>
              </a:rPr>
              <a:t>)</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12" name="Rectangle 11"/>
          <p:cNvSpPr/>
          <p:nvPr/>
        </p:nvSpPr>
        <p:spPr>
          <a:xfrm>
            <a:off x="258438" y="3495186"/>
            <a:ext cx="8118569" cy="369332"/>
          </a:xfrm>
          <a:prstGeom prst="rect">
            <a:avLst/>
          </a:prstGeom>
        </p:spPr>
        <p:txBody>
          <a:bodyPr wrap="none">
            <a:spAutoFit/>
          </a:bodyPr>
          <a:lstStyle/>
          <a:p>
            <a:r>
              <a:rPr lang="en-US"/>
              <a:t>Chi tiết thêm tại: </a:t>
            </a:r>
            <a:r>
              <a:rPr lang="en-US">
                <a:hlinkClick r:id="rId2"/>
              </a:rPr>
              <a:t>https</a:t>
            </a:r>
            <a:r>
              <a:rPr lang="en-US">
                <a:hlinkClick r:id="rId2"/>
              </a:rPr>
              <a:t>://</a:t>
            </a:r>
            <a:r>
              <a:rPr lang="en-US" smtClean="0">
                <a:hlinkClick r:id="rId2"/>
              </a:rPr>
              <a:t>pandas.pydata.org/docs/reference/api/pandas.read_excel.html</a:t>
            </a:r>
            <a:endParaRPr lang="en-US" smtClean="0"/>
          </a:p>
        </p:txBody>
      </p:sp>
    </p:spTree>
    <p:extLst>
      <p:ext uri="{BB962C8B-B14F-4D97-AF65-F5344CB8AC3E}">
        <p14:creationId xmlns:p14="http://schemas.microsoft.com/office/powerpoint/2010/main" val="23927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23752" y="641686"/>
            <a:ext cx="10928266" cy="369332"/>
          </a:xfrm>
          <a:prstGeom prst="rect">
            <a:avLst/>
          </a:prstGeom>
          <a:noFill/>
        </p:spPr>
        <p:txBody>
          <a:bodyPr wrap="square" rtlCol="0">
            <a:spAutoFit/>
          </a:bodyPr>
          <a:lstStyle/>
          <a:p>
            <a:r>
              <a:rPr lang="en-US" b="1" smtClean="0">
                <a:solidFill>
                  <a:srgbClr val="C00000"/>
                </a:solidFill>
              </a:rPr>
              <a:t>I. Thư viện trong Python:</a:t>
            </a:r>
            <a:endParaRPr lang="en-US"/>
          </a:p>
        </p:txBody>
      </p:sp>
      <p:sp>
        <p:nvSpPr>
          <p:cNvPr id="21" name="TextBox 20"/>
          <p:cNvSpPr txBox="1"/>
          <p:nvPr/>
        </p:nvSpPr>
        <p:spPr>
          <a:xfrm>
            <a:off x="323752" y="1111024"/>
            <a:ext cx="11126478" cy="646331"/>
          </a:xfrm>
          <a:prstGeom prst="rect">
            <a:avLst/>
          </a:prstGeom>
          <a:noFill/>
        </p:spPr>
        <p:txBody>
          <a:bodyPr wrap="square" rtlCol="0">
            <a:spAutoFit/>
          </a:bodyPr>
          <a:lstStyle/>
          <a:p>
            <a:r>
              <a:rPr lang="en-US" smtClean="0"/>
              <a:t>Thư viện (package) là một tổ hợp các công cụ được xây dựng sẵn trong Python để thực thi các tác vụ quen thuộc. Điều này giúp người dùng không phải viết lại các hàm hay đối tượng trong Python mỗi khi làm một việc cơ bản nào đó</a:t>
            </a:r>
            <a:endParaRPr lang="en-US"/>
          </a:p>
        </p:txBody>
      </p:sp>
      <p:sp>
        <p:nvSpPr>
          <p:cNvPr id="2" name="Rounded Rectangle 1"/>
          <p:cNvSpPr/>
          <p:nvPr/>
        </p:nvSpPr>
        <p:spPr>
          <a:xfrm>
            <a:off x="5672518" y="2198555"/>
            <a:ext cx="1197622" cy="5583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accent5">
                    <a:lumMod val="75000"/>
                  </a:schemeClr>
                </a:solidFill>
                <a:latin typeface="Arial" panose="020B0604020202020204" pitchFamily="34" charset="0"/>
                <a:cs typeface="Arial" panose="020B0604020202020204" pitchFamily="34" charset="0"/>
              </a:rPr>
              <a:t>C</a:t>
            </a:r>
          </a:p>
        </p:txBody>
      </p:sp>
      <p:sp>
        <p:nvSpPr>
          <p:cNvPr id="30" name="Rounded Rectangle 29"/>
          <p:cNvSpPr/>
          <p:nvPr/>
        </p:nvSpPr>
        <p:spPr>
          <a:xfrm>
            <a:off x="5672518" y="3453363"/>
            <a:ext cx="1197622" cy="5583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accent5">
                    <a:lumMod val="75000"/>
                  </a:schemeClr>
                </a:solidFill>
                <a:latin typeface="Arial" panose="020B0604020202020204" pitchFamily="34" charset="0"/>
                <a:cs typeface="Arial" panose="020B0604020202020204" pitchFamily="34" charset="0"/>
              </a:rPr>
              <a:t>Python</a:t>
            </a:r>
            <a:endParaRPr lang="en-US" b="1">
              <a:solidFill>
                <a:schemeClr val="accent5">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6870140" y="3703935"/>
            <a:ext cx="782587" cy="307777"/>
          </a:xfrm>
          <a:prstGeom prst="rect">
            <a:avLst/>
          </a:prstGeom>
          <a:noFill/>
        </p:spPr>
        <p:txBody>
          <a:bodyPr wrap="none" rtlCol="0">
            <a:spAutoFit/>
          </a:bodyPr>
          <a:lstStyle/>
          <a:p>
            <a:r>
              <a:rPr lang="en-US" sz="1400" smtClean="0"/>
              <a:t>(Native)</a:t>
            </a:r>
            <a:endParaRPr lang="en-US" sz="1400"/>
          </a:p>
        </p:txBody>
      </p:sp>
      <p:sp>
        <p:nvSpPr>
          <p:cNvPr id="31" name="Rounded Rectangle 30"/>
          <p:cNvSpPr/>
          <p:nvPr/>
        </p:nvSpPr>
        <p:spPr>
          <a:xfrm>
            <a:off x="1827500" y="5266522"/>
            <a:ext cx="1197622" cy="5583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accent5">
                    <a:lumMod val="75000"/>
                  </a:schemeClr>
                </a:solidFill>
                <a:latin typeface="Arial" panose="020B0604020202020204" pitchFamily="34" charset="0"/>
                <a:cs typeface="Arial" panose="020B0604020202020204" pitchFamily="34" charset="0"/>
              </a:rPr>
              <a:t>numpy</a:t>
            </a:r>
            <a:endParaRPr lang="en-US" b="1">
              <a:solidFill>
                <a:schemeClr val="accent5">
                  <a:lumMod val="75000"/>
                </a:schemeClr>
              </a:solidFill>
              <a:latin typeface="Arial" panose="020B0604020202020204" pitchFamily="34" charset="0"/>
              <a:cs typeface="Arial" panose="020B0604020202020204" pitchFamily="34" charset="0"/>
            </a:endParaRPr>
          </a:p>
        </p:txBody>
      </p:sp>
      <p:sp>
        <p:nvSpPr>
          <p:cNvPr id="32" name="Rounded Rectangle 31"/>
          <p:cNvSpPr/>
          <p:nvPr/>
        </p:nvSpPr>
        <p:spPr>
          <a:xfrm>
            <a:off x="3752056" y="5266521"/>
            <a:ext cx="1197622" cy="5583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accent5">
                    <a:lumMod val="75000"/>
                  </a:schemeClr>
                </a:solidFill>
                <a:latin typeface="Arial" panose="020B0604020202020204" pitchFamily="34" charset="0"/>
                <a:cs typeface="Arial" panose="020B0604020202020204" pitchFamily="34" charset="0"/>
              </a:rPr>
              <a:t>pandas</a:t>
            </a:r>
            <a:endParaRPr lang="en-US" b="1">
              <a:solidFill>
                <a:schemeClr val="accent5">
                  <a:lumMod val="75000"/>
                </a:schemeClr>
              </a:solidFill>
              <a:latin typeface="Arial" panose="020B0604020202020204" pitchFamily="34" charset="0"/>
              <a:cs typeface="Arial" panose="020B0604020202020204" pitchFamily="34" charset="0"/>
            </a:endParaRPr>
          </a:p>
        </p:txBody>
      </p:sp>
      <p:sp>
        <p:nvSpPr>
          <p:cNvPr id="33" name="Rounded Rectangle 32"/>
          <p:cNvSpPr/>
          <p:nvPr/>
        </p:nvSpPr>
        <p:spPr>
          <a:xfrm>
            <a:off x="5676612" y="5266521"/>
            <a:ext cx="1197622" cy="5583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accent5">
                    <a:lumMod val="75000"/>
                  </a:schemeClr>
                </a:solidFill>
                <a:latin typeface="Arial" panose="020B0604020202020204" pitchFamily="34" charset="0"/>
                <a:cs typeface="Arial" panose="020B0604020202020204" pitchFamily="34" charset="0"/>
              </a:rPr>
              <a:t>scipy</a:t>
            </a:r>
            <a:endParaRPr lang="en-US" b="1">
              <a:solidFill>
                <a:schemeClr val="accent5">
                  <a:lumMod val="75000"/>
                </a:schemeClr>
              </a:solidFill>
              <a:latin typeface="Arial" panose="020B0604020202020204" pitchFamily="34" charset="0"/>
              <a:cs typeface="Arial" panose="020B0604020202020204" pitchFamily="34" charset="0"/>
            </a:endParaRPr>
          </a:p>
        </p:txBody>
      </p:sp>
      <p:sp>
        <p:nvSpPr>
          <p:cNvPr id="34" name="Rounded Rectangle 33"/>
          <p:cNvSpPr/>
          <p:nvPr/>
        </p:nvSpPr>
        <p:spPr>
          <a:xfrm>
            <a:off x="7601167" y="5266520"/>
            <a:ext cx="1461959" cy="5583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accent5">
                    <a:lumMod val="75000"/>
                  </a:schemeClr>
                </a:solidFill>
                <a:latin typeface="Arial" panose="020B0604020202020204" pitchFamily="34" charset="0"/>
                <a:cs typeface="Arial" panose="020B0604020202020204" pitchFamily="34" charset="0"/>
              </a:rPr>
              <a:t>matplotlib</a:t>
            </a:r>
            <a:endParaRPr lang="en-US" b="1">
              <a:solidFill>
                <a:schemeClr val="accent5">
                  <a:lumMod val="75000"/>
                </a:schemeClr>
              </a:solidFill>
              <a:latin typeface="Arial" panose="020B0604020202020204" pitchFamily="34" charset="0"/>
              <a:cs typeface="Arial" panose="020B0604020202020204" pitchFamily="34" charset="0"/>
            </a:endParaRPr>
          </a:p>
        </p:txBody>
      </p:sp>
      <p:sp>
        <p:nvSpPr>
          <p:cNvPr id="35" name="Rounded Rectangle 34"/>
          <p:cNvSpPr/>
          <p:nvPr/>
        </p:nvSpPr>
        <p:spPr>
          <a:xfrm>
            <a:off x="9790059" y="5266520"/>
            <a:ext cx="1461959" cy="5583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accent5">
                    <a:lumMod val="75000"/>
                  </a:schemeClr>
                </a:solidFill>
                <a:latin typeface="Arial" panose="020B0604020202020204" pitchFamily="34" charset="0"/>
                <a:cs typeface="Arial" panose="020B0604020202020204" pitchFamily="34" charset="0"/>
              </a:rPr>
              <a:t>scikit-learn</a:t>
            </a:r>
            <a:endParaRPr lang="en-US" b="1">
              <a:solidFill>
                <a:schemeClr val="accent5">
                  <a:lumMod val="75000"/>
                </a:schemeClr>
              </a:solidFill>
              <a:latin typeface="Arial" panose="020B0604020202020204" pitchFamily="34" charset="0"/>
              <a:cs typeface="Arial" panose="020B0604020202020204" pitchFamily="34" charset="0"/>
            </a:endParaRPr>
          </a:p>
        </p:txBody>
      </p:sp>
      <p:sp>
        <p:nvSpPr>
          <p:cNvPr id="8" name="TextBox 7"/>
          <p:cNvSpPr txBox="1"/>
          <p:nvPr/>
        </p:nvSpPr>
        <p:spPr>
          <a:xfrm>
            <a:off x="11495328" y="5545692"/>
            <a:ext cx="473206" cy="369332"/>
          </a:xfrm>
          <a:prstGeom prst="rect">
            <a:avLst/>
          </a:prstGeom>
          <a:noFill/>
        </p:spPr>
        <p:txBody>
          <a:bodyPr wrap="none" rtlCol="0">
            <a:spAutoFit/>
          </a:bodyPr>
          <a:lstStyle/>
          <a:p>
            <a:r>
              <a:rPr lang="en-US" smtClean="0"/>
              <a:t>….</a:t>
            </a:r>
            <a:endParaRPr lang="en-US"/>
          </a:p>
        </p:txBody>
      </p:sp>
      <p:sp>
        <p:nvSpPr>
          <p:cNvPr id="9" name="Left Brace 8"/>
          <p:cNvSpPr/>
          <p:nvPr/>
        </p:nvSpPr>
        <p:spPr>
          <a:xfrm>
            <a:off x="1414914" y="4861917"/>
            <a:ext cx="169934" cy="1367554"/>
          </a:xfrm>
          <a:prstGeom prst="leftBrace">
            <a:avLst>
              <a:gd name="adj1" fmla="val 3089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193126" y="5037862"/>
            <a:ext cx="1257120" cy="1015663"/>
          </a:xfrm>
          <a:prstGeom prst="rect">
            <a:avLst/>
          </a:prstGeom>
          <a:noFill/>
        </p:spPr>
        <p:txBody>
          <a:bodyPr wrap="square" rtlCol="0">
            <a:spAutoFit/>
          </a:bodyPr>
          <a:lstStyle/>
          <a:p>
            <a:r>
              <a:rPr lang="en-US" sz="1200" smtClean="0"/>
              <a:t>Rất nhiều thư viện được xây dựng sẵn trên nền native Python</a:t>
            </a:r>
            <a:endParaRPr lang="en-US" sz="1200"/>
          </a:p>
        </p:txBody>
      </p:sp>
      <p:sp>
        <p:nvSpPr>
          <p:cNvPr id="13" name="Rectangle 12"/>
          <p:cNvSpPr/>
          <p:nvPr/>
        </p:nvSpPr>
        <p:spPr>
          <a:xfrm>
            <a:off x="1650775" y="5037861"/>
            <a:ext cx="3560496" cy="1015663"/>
          </a:xfrm>
          <a:prstGeom prst="rect">
            <a:avLst/>
          </a:prstGeom>
          <a:noFill/>
          <a:ln w="127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659259" y="6143684"/>
            <a:ext cx="1960793" cy="461665"/>
          </a:xfrm>
          <a:prstGeom prst="rect">
            <a:avLst/>
          </a:prstGeom>
          <a:noFill/>
        </p:spPr>
        <p:txBody>
          <a:bodyPr wrap="none" rtlCol="0">
            <a:spAutoFit/>
          </a:bodyPr>
          <a:lstStyle/>
          <a:p>
            <a:r>
              <a:rPr lang="en-US" sz="1200" smtClean="0">
                <a:solidFill>
                  <a:srgbClr val="C00000"/>
                </a:solidFill>
              </a:rPr>
              <a:t>tập trung vào 2 thư viện này </a:t>
            </a:r>
            <a:br>
              <a:rPr lang="en-US" sz="1200" smtClean="0">
                <a:solidFill>
                  <a:srgbClr val="C00000"/>
                </a:solidFill>
              </a:rPr>
            </a:br>
            <a:r>
              <a:rPr lang="en-US" sz="1200" smtClean="0">
                <a:solidFill>
                  <a:srgbClr val="C00000"/>
                </a:solidFill>
              </a:rPr>
              <a:t>để xử lý dữ liệu dạng bảng</a:t>
            </a:r>
            <a:endParaRPr lang="en-US" sz="1200">
              <a:solidFill>
                <a:srgbClr val="C00000"/>
              </a:solidFill>
            </a:endParaRPr>
          </a:p>
        </p:txBody>
      </p:sp>
      <p:cxnSp>
        <p:nvCxnSpPr>
          <p:cNvPr id="20" name="Straight Arrow Connector 19"/>
          <p:cNvCxnSpPr>
            <a:stCxn id="2" idx="2"/>
            <a:endCxn id="30" idx="0"/>
          </p:cNvCxnSpPr>
          <p:nvPr/>
        </p:nvCxnSpPr>
        <p:spPr>
          <a:xfrm>
            <a:off x="6271329" y="2756904"/>
            <a:ext cx="0" cy="6964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0" idx="2"/>
          </p:cNvCxnSpPr>
          <p:nvPr/>
        </p:nvCxnSpPr>
        <p:spPr>
          <a:xfrm>
            <a:off x="6271329" y="4011712"/>
            <a:ext cx="0" cy="54864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2426311" y="4560351"/>
            <a:ext cx="8094727" cy="1"/>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2426311" y="4560352"/>
            <a:ext cx="0" cy="3942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4372990" y="4560352"/>
            <a:ext cx="0" cy="3942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6271329" y="4560352"/>
            <a:ext cx="0" cy="3942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8332146" y="4560351"/>
            <a:ext cx="0" cy="3942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10521038" y="4560351"/>
            <a:ext cx="0" cy="3942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1108335" y="5906002"/>
            <a:ext cx="1083665" cy="461665"/>
          </a:xfrm>
          <a:prstGeom prst="rect">
            <a:avLst/>
          </a:prstGeom>
          <a:noFill/>
        </p:spPr>
        <p:txBody>
          <a:bodyPr wrap="square" rtlCol="0">
            <a:spAutoFit/>
          </a:bodyPr>
          <a:lstStyle/>
          <a:p>
            <a:r>
              <a:rPr lang="en-US" sz="1200" smtClean="0"/>
              <a:t>Còn vô số các thư viện khác</a:t>
            </a:r>
            <a:endParaRPr lang="en-US" sz="1200"/>
          </a:p>
        </p:txBody>
      </p:sp>
    </p:spTree>
    <p:extLst>
      <p:ext uri="{BB962C8B-B14F-4D97-AF65-F5344CB8AC3E}">
        <p14:creationId xmlns:p14="http://schemas.microsoft.com/office/powerpoint/2010/main" val="2294430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752" y="641686"/>
            <a:ext cx="10928266" cy="369332"/>
          </a:xfrm>
          <a:prstGeom prst="rect">
            <a:avLst/>
          </a:prstGeom>
          <a:noFill/>
        </p:spPr>
        <p:txBody>
          <a:bodyPr wrap="square" rtlCol="0">
            <a:spAutoFit/>
          </a:bodyPr>
          <a:lstStyle/>
          <a:p>
            <a:r>
              <a:rPr lang="en-US" b="1" smtClean="0">
                <a:solidFill>
                  <a:srgbClr val="C00000"/>
                </a:solidFill>
              </a:rPr>
              <a:t>II. Cách cài đặt pandas</a:t>
            </a:r>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87" r="51869" b="51871"/>
          <a:stretch/>
        </p:blipFill>
        <p:spPr>
          <a:xfrm>
            <a:off x="4195954" y="1589514"/>
            <a:ext cx="7143187" cy="3784918"/>
          </a:xfrm>
          <a:prstGeom prst="rect">
            <a:avLst/>
          </a:prstGeom>
        </p:spPr>
      </p:pic>
      <p:sp>
        <p:nvSpPr>
          <p:cNvPr id="8" name="TextBox 7"/>
          <p:cNvSpPr txBox="1"/>
          <p:nvPr/>
        </p:nvSpPr>
        <p:spPr>
          <a:xfrm>
            <a:off x="323752" y="1589514"/>
            <a:ext cx="3550972" cy="369332"/>
          </a:xfrm>
          <a:prstGeom prst="rect">
            <a:avLst/>
          </a:prstGeom>
          <a:noFill/>
        </p:spPr>
        <p:txBody>
          <a:bodyPr wrap="none" rtlCol="0">
            <a:spAutoFit/>
          </a:bodyPr>
          <a:lstStyle/>
          <a:p>
            <a:r>
              <a:rPr lang="en-US" smtClean="0"/>
              <a:t>Bước 1: click vào biểu tượng setting</a:t>
            </a:r>
            <a:endParaRPr lang="en-US"/>
          </a:p>
        </p:txBody>
      </p:sp>
    </p:spTree>
    <p:extLst>
      <p:ext uri="{BB962C8B-B14F-4D97-AF65-F5344CB8AC3E}">
        <p14:creationId xmlns:p14="http://schemas.microsoft.com/office/powerpoint/2010/main" val="4057432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752" y="641686"/>
            <a:ext cx="10928266" cy="369332"/>
          </a:xfrm>
          <a:prstGeom prst="rect">
            <a:avLst/>
          </a:prstGeom>
          <a:noFill/>
        </p:spPr>
        <p:txBody>
          <a:bodyPr wrap="square" rtlCol="0">
            <a:spAutoFit/>
          </a:bodyPr>
          <a:lstStyle/>
          <a:p>
            <a:r>
              <a:rPr lang="en-US" b="1" smtClean="0">
                <a:solidFill>
                  <a:srgbClr val="C00000"/>
                </a:solidFill>
              </a:rPr>
              <a:t>II. Cách cài đặt pandas</a:t>
            </a:r>
            <a:endParaRPr lang="en-US"/>
          </a:p>
        </p:txBody>
      </p:sp>
      <p:sp>
        <p:nvSpPr>
          <p:cNvPr id="8" name="TextBox 7"/>
          <p:cNvSpPr txBox="1"/>
          <p:nvPr/>
        </p:nvSpPr>
        <p:spPr>
          <a:xfrm>
            <a:off x="323752" y="1412232"/>
            <a:ext cx="3025938" cy="646331"/>
          </a:xfrm>
          <a:prstGeom prst="rect">
            <a:avLst/>
          </a:prstGeom>
          <a:noFill/>
        </p:spPr>
        <p:txBody>
          <a:bodyPr wrap="square" rtlCol="0">
            <a:spAutoFit/>
          </a:bodyPr>
          <a:lstStyle/>
          <a:p>
            <a:r>
              <a:rPr lang="en-US" smtClean="0"/>
              <a:t>Bước 2: click vào mục Project =&gt; Python Interpreter</a:t>
            </a: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469" y="1011018"/>
            <a:ext cx="7580349" cy="5502368"/>
          </a:xfrm>
          <a:prstGeom prst="rect">
            <a:avLst/>
          </a:prstGeom>
        </p:spPr>
      </p:pic>
      <p:sp>
        <p:nvSpPr>
          <p:cNvPr id="7" name="TextBox 6"/>
          <p:cNvSpPr txBox="1"/>
          <p:nvPr/>
        </p:nvSpPr>
        <p:spPr>
          <a:xfrm>
            <a:off x="323752" y="2465148"/>
            <a:ext cx="3025938" cy="646331"/>
          </a:xfrm>
          <a:prstGeom prst="rect">
            <a:avLst/>
          </a:prstGeom>
          <a:noFill/>
        </p:spPr>
        <p:txBody>
          <a:bodyPr wrap="square" rtlCol="0">
            <a:spAutoFit/>
          </a:bodyPr>
          <a:lstStyle/>
          <a:p>
            <a:r>
              <a:rPr lang="en-US" smtClean="0"/>
              <a:t>Bước 3: click vào biểu tượng dấu +</a:t>
            </a:r>
            <a:endParaRPr lang="en-US"/>
          </a:p>
        </p:txBody>
      </p:sp>
    </p:spTree>
    <p:extLst>
      <p:ext uri="{BB962C8B-B14F-4D97-AF65-F5344CB8AC3E}">
        <p14:creationId xmlns:p14="http://schemas.microsoft.com/office/powerpoint/2010/main" val="1999239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752" y="641686"/>
            <a:ext cx="10928266" cy="369332"/>
          </a:xfrm>
          <a:prstGeom prst="rect">
            <a:avLst/>
          </a:prstGeom>
          <a:noFill/>
        </p:spPr>
        <p:txBody>
          <a:bodyPr wrap="square" rtlCol="0">
            <a:spAutoFit/>
          </a:bodyPr>
          <a:lstStyle/>
          <a:p>
            <a:r>
              <a:rPr lang="en-US" b="1" smtClean="0">
                <a:solidFill>
                  <a:srgbClr val="C00000"/>
                </a:solidFill>
              </a:rPr>
              <a:t>II. Cách cài đặt pandas</a:t>
            </a:r>
            <a:endParaRPr lang="en-US"/>
          </a:p>
        </p:txBody>
      </p:sp>
      <p:sp>
        <p:nvSpPr>
          <p:cNvPr id="8" name="TextBox 7"/>
          <p:cNvSpPr txBox="1"/>
          <p:nvPr/>
        </p:nvSpPr>
        <p:spPr>
          <a:xfrm>
            <a:off x="323751" y="1412232"/>
            <a:ext cx="4257579" cy="646331"/>
          </a:xfrm>
          <a:prstGeom prst="rect">
            <a:avLst/>
          </a:prstGeom>
          <a:noFill/>
        </p:spPr>
        <p:txBody>
          <a:bodyPr wrap="square" rtlCol="0">
            <a:spAutoFit/>
          </a:bodyPr>
          <a:lstStyle/>
          <a:p>
            <a:r>
              <a:rPr lang="en-US" smtClean="0"/>
              <a:t>Bước 4: trên thanh tìm kiếm, nhập</a:t>
            </a:r>
          </a:p>
          <a:p>
            <a:r>
              <a:rPr lang="en-US" smtClean="0"/>
              <a:t> "pandas"</a:t>
            </a:r>
            <a:endParaRPr lang="en-US"/>
          </a:p>
        </p:txBody>
      </p:sp>
      <p:sp>
        <p:nvSpPr>
          <p:cNvPr id="9" name="TextBox 8"/>
          <p:cNvSpPr txBox="1"/>
          <p:nvPr/>
        </p:nvSpPr>
        <p:spPr>
          <a:xfrm>
            <a:off x="323751" y="2371337"/>
            <a:ext cx="4257579" cy="369332"/>
          </a:xfrm>
          <a:prstGeom prst="rect">
            <a:avLst/>
          </a:prstGeom>
          <a:noFill/>
        </p:spPr>
        <p:txBody>
          <a:bodyPr wrap="square" rtlCol="0">
            <a:spAutoFit/>
          </a:bodyPr>
          <a:lstStyle/>
          <a:p>
            <a:r>
              <a:rPr lang="en-US" smtClean="0"/>
              <a:t>Bước 5: click "Install Package"</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694" y="826352"/>
            <a:ext cx="7184324" cy="5846982"/>
          </a:xfrm>
          <a:prstGeom prst="rect">
            <a:avLst/>
          </a:prstGeom>
        </p:spPr>
      </p:pic>
    </p:spTree>
    <p:extLst>
      <p:ext uri="{BB962C8B-B14F-4D97-AF65-F5344CB8AC3E}">
        <p14:creationId xmlns:p14="http://schemas.microsoft.com/office/powerpoint/2010/main" val="2460244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752" y="641686"/>
            <a:ext cx="10928266" cy="369332"/>
          </a:xfrm>
          <a:prstGeom prst="rect">
            <a:avLst/>
          </a:prstGeom>
          <a:noFill/>
        </p:spPr>
        <p:txBody>
          <a:bodyPr wrap="square" rtlCol="0">
            <a:spAutoFit/>
          </a:bodyPr>
          <a:lstStyle/>
          <a:p>
            <a:r>
              <a:rPr lang="en-US" b="1" smtClean="0">
                <a:solidFill>
                  <a:srgbClr val="C00000"/>
                </a:solidFill>
              </a:rPr>
              <a:t>III. Cách import pandas để bắt đầu sử dụng</a:t>
            </a:r>
            <a:endParaRPr lang="en-US"/>
          </a:p>
        </p:txBody>
      </p:sp>
      <p:sp>
        <p:nvSpPr>
          <p:cNvPr id="10" name="Rectangle 1"/>
          <p:cNvSpPr>
            <a:spLocks noChangeArrowheads="1"/>
          </p:cNvSpPr>
          <p:nvPr/>
        </p:nvSpPr>
        <p:spPr bwMode="auto">
          <a:xfrm>
            <a:off x="4198774" y="2408828"/>
            <a:ext cx="4055919"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smtClean="0">
                <a:ln>
                  <a:noFill/>
                </a:ln>
                <a:solidFill>
                  <a:srgbClr val="00428C"/>
                </a:solidFill>
                <a:effectLst/>
                <a:latin typeface="JetBrains Mono"/>
              </a:rPr>
              <a:t>import </a:t>
            </a:r>
            <a:r>
              <a:rPr kumimoji="0" lang="en-US" altLang="en-US" sz="3200" b="0" i="0" u="none" strike="noStrike" cap="none" normalizeH="0" baseline="0" smtClean="0">
                <a:ln>
                  <a:noFill/>
                </a:ln>
                <a:solidFill>
                  <a:srgbClr val="080808"/>
                </a:solidFill>
                <a:effectLst/>
                <a:latin typeface="JetBrains Mono"/>
              </a:rPr>
              <a:t>pandas </a:t>
            </a:r>
            <a:r>
              <a:rPr kumimoji="0" lang="en-US" altLang="en-US" sz="3200" b="1" i="0" u="none" strike="noStrike" cap="none" normalizeH="0" baseline="0" smtClean="0">
                <a:ln>
                  <a:noFill/>
                </a:ln>
                <a:solidFill>
                  <a:srgbClr val="00428C"/>
                </a:solidFill>
                <a:effectLst/>
                <a:latin typeface="JetBrains Mono"/>
              </a:rPr>
              <a:t>as </a:t>
            </a:r>
            <a:r>
              <a:rPr kumimoji="0" lang="en-US" altLang="en-US" sz="3200" b="0" i="0" u="none" strike="noStrike" cap="none" normalizeH="0" baseline="0" smtClean="0">
                <a:ln>
                  <a:noFill/>
                </a:ln>
                <a:solidFill>
                  <a:srgbClr val="080808"/>
                </a:solidFill>
                <a:effectLst/>
                <a:latin typeface="JetBrains Mono"/>
              </a:rPr>
              <a:t>pd</a:t>
            </a:r>
            <a:endParaRPr kumimoji="0" lang="en-US" altLang="en-US" sz="6600" b="0" i="0" u="none" strike="noStrike" cap="none" normalizeH="0" baseline="0" smtClean="0">
              <a:ln>
                <a:noFill/>
              </a:ln>
              <a:solidFill>
                <a:schemeClr val="tx1"/>
              </a:solidFill>
              <a:effectLst/>
              <a:latin typeface="Arial" panose="020B0604020202020204" pitchFamily="34" charset="0"/>
            </a:endParaRPr>
          </a:p>
        </p:txBody>
      </p:sp>
      <p:sp>
        <p:nvSpPr>
          <p:cNvPr id="12" name="Right Brace 11"/>
          <p:cNvSpPr/>
          <p:nvPr/>
        </p:nvSpPr>
        <p:spPr>
          <a:xfrm rot="5400000">
            <a:off x="6179265" y="2521669"/>
            <a:ext cx="175696" cy="1256417"/>
          </a:xfrm>
          <a:prstGeom prst="rightBrace">
            <a:avLst>
              <a:gd name="adj1" fmla="val 2598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p:cNvSpPr/>
          <p:nvPr/>
        </p:nvSpPr>
        <p:spPr>
          <a:xfrm rot="5400000">
            <a:off x="7782522" y="2865295"/>
            <a:ext cx="175696" cy="569168"/>
          </a:xfrm>
          <a:prstGeom prst="rightBrace">
            <a:avLst>
              <a:gd name="adj1" fmla="val 2598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5587585" y="3306152"/>
            <a:ext cx="1359055" cy="369332"/>
          </a:xfrm>
          <a:prstGeom prst="rect">
            <a:avLst/>
          </a:prstGeom>
          <a:noFill/>
        </p:spPr>
        <p:txBody>
          <a:bodyPr wrap="square" rtlCol="0">
            <a:spAutoFit/>
          </a:bodyPr>
          <a:lstStyle/>
          <a:p>
            <a:pPr algn="ctr"/>
            <a:r>
              <a:rPr lang="en-US" smtClean="0"/>
              <a:t>tên thư viện</a:t>
            </a:r>
            <a:endParaRPr lang="en-US"/>
          </a:p>
        </p:txBody>
      </p:sp>
      <p:sp>
        <p:nvSpPr>
          <p:cNvPr id="15" name="TextBox 14"/>
          <p:cNvSpPr txBox="1"/>
          <p:nvPr/>
        </p:nvSpPr>
        <p:spPr>
          <a:xfrm>
            <a:off x="7190842" y="3306152"/>
            <a:ext cx="1359055" cy="646331"/>
          </a:xfrm>
          <a:prstGeom prst="rect">
            <a:avLst/>
          </a:prstGeom>
          <a:noFill/>
        </p:spPr>
        <p:txBody>
          <a:bodyPr wrap="square" rtlCol="0">
            <a:spAutoFit/>
          </a:bodyPr>
          <a:lstStyle/>
          <a:p>
            <a:pPr algn="ctr"/>
            <a:r>
              <a:rPr lang="en-US" smtClean="0"/>
              <a:t>đặt tên </a:t>
            </a:r>
            <a:br>
              <a:rPr lang="en-US" smtClean="0"/>
            </a:br>
            <a:r>
              <a:rPr lang="en-US" smtClean="0"/>
              <a:t>viết tắt tùy ý</a:t>
            </a:r>
            <a:endParaRPr lang="en-US"/>
          </a:p>
        </p:txBody>
      </p:sp>
    </p:spTree>
    <p:extLst>
      <p:ext uri="{BB962C8B-B14F-4D97-AF65-F5344CB8AC3E}">
        <p14:creationId xmlns:p14="http://schemas.microsoft.com/office/powerpoint/2010/main" val="6183717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438" y="268462"/>
            <a:ext cx="10928266" cy="369332"/>
          </a:xfrm>
          <a:prstGeom prst="rect">
            <a:avLst/>
          </a:prstGeom>
          <a:noFill/>
        </p:spPr>
        <p:txBody>
          <a:bodyPr wrap="square" rtlCol="0">
            <a:spAutoFit/>
          </a:bodyPr>
          <a:lstStyle/>
          <a:p>
            <a:r>
              <a:rPr lang="en-US" b="1" smtClean="0">
                <a:solidFill>
                  <a:srgbClr val="C00000"/>
                </a:solidFill>
              </a:rPr>
              <a:t>IV. Các đối tượng chủ yếu trong pandas</a:t>
            </a:r>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471" y="712439"/>
            <a:ext cx="9912732" cy="6145561"/>
          </a:xfrm>
          <a:prstGeom prst="rect">
            <a:avLst/>
          </a:prstGeom>
        </p:spPr>
      </p:pic>
    </p:spTree>
    <p:extLst>
      <p:ext uri="{BB962C8B-B14F-4D97-AF65-F5344CB8AC3E}">
        <p14:creationId xmlns:p14="http://schemas.microsoft.com/office/powerpoint/2010/main" val="494920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31473" y="2355494"/>
            <a:ext cx="3929281" cy="1200329"/>
          </a:xfrm>
          <a:prstGeom prst="rect">
            <a:avLst/>
          </a:prstGeom>
          <a:noFill/>
        </p:spPr>
        <p:txBody>
          <a:bodyPr wrap="none" rtlCol="0">
            <a:spAutoFit/>
          </a:bodyPr>
          <a:lstStyle/>
          <a:p>
            <a:pPr algn="ctr"/>
            <a:r>
              <a:rPr lang="en-US" sz="3600">
                <a:cs typeface="Times New Roman" panose="02020603050405020304" pitchFamily="18" charset="0"/>
              </a:rPr>
              <a:t>Phần </a:t>
            </a:r>
            <a:r>
              <a:rPr lang="en-US" sz="3600" smtClean="0">
                <a:cs typeface="Times New Roman" panose="02020603050405020304" pitchFamily="18" charset="0"/>
              </a:rPr>
              <a:t>10:</a:t>
            </a:r>
            <a:r>
              <a:rPr lang="en-US" sz="3600">
                <a:cs typeface="Times New Roman" panose="02020603050405020304" pitchFamily="18" charset="0"/>
              </a:rPr>
              <a:t/>
            </a:r>
            <a:br>
              <a:rPr lang="en-US" sz="3600">
                <a:cs typeface="Times New Roman" panose="02020603050405020304" pitchFamily="18" charset="0"/>
              </a:rPr>
            </a:br>
            <a:r>
              <a:rPr lang="en-US" sz="3600" smtClean="0">
                <a:solidFill>
                  <a:srgbClr val="C00000"/>
                </a:solidFill>
                <a:cs typeface="Times New Roman" panose="02020603050405020304" pitchFamily="18" charset="0"/>
              </a:rPr>
              <a:t>Các thao tác cơ bản</a:t>
            </a:r>
            <a:endParaRPr lang="en-US" sz="3600">
              <a:solidFill>
                <a:srgbClr val="C00000"/>
              </a:solidFill>
              <a:cs typeface="Times New Roman" panose="02020603050405020304" pitchFamily="18" charset="0"/>
            </a:endParaRPr>
          </a:p>
        </p:txBody>
      </p:sp>
      <p:cxnSp>
        <p:nvCxnSpPr>
          <p:cNvPr id="10" name="Straight Connector 9"/>
          <p:cNvCxnSpPr/>
          <p:nvPr/>
        </p:nvCxnSpPr>
        <p:spPr>
          <a:xfrm>
            <a:off x="4504467" y="3730428"/>
            <a:ext cx="3383280"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4663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8438" y="268462"/>
            <a:ext cx="10928266" cy="461665"/>
          </a:xfrm>
          <a:prstGeom prst="rect">
            <a:avLst/>
          </a:prstGeom>
          <a:noFill/>
        </p:spPr>
        <p:txBody>
          <a:bodyPr wrap="square" rtlCol="0">
            <a:spAutoFit/>
          </a:bodyPr>
          <a:lstStyle/>
          <a:p>
            <a:r>
              <a:rPr lang="en-US" sz="2400" b="1" smtClean="0">
                <a:solidFill>
                  <a:srgbClr val="C00000"/>
                </a:solidFill>
              </a:rPr>
              <a:t>Khởi tạo một pd.Series</a:t>
            </a:r>
            <a:endParaRPr lang="en-US" sz="2400"/>
          </a:p>
        </p:txBody>
      </p:sp>
      <p:sp>
        <p:nvSpPr>
          <p:cNvPr id="7" name="TextBox 6"/>
          <p:cNvSpPr txBox="1"/>
          <p:nvPr/>
        </p:nvSpPr>
        <p:spPr>
          <a:xfrm>
            <a:off x="258440" y="1086848"/>
            <a:ext cx="4481513" cy="369332"/>
          </a:xfrm>
          <a:prstGeom prst="rect">
            <a:avLst/>
          </a:prstGeom>
          <a:noFill/>
        </p:spPr>
        <p:txBody>
          <a:bodyPr wrap="square" rtlCol="0">
            <a:spAutoFit/>
          </a:bodyPr>
          <a:lstStyle/>
          <a:p>
            <a:r>
              <a:rPr lang="en-US" smtClean="0"/>
              <a:t>pd.Series có thể được tạo </a:t>
            </a:r>
            <a:r>
              <a:rPr lang="en-US" u="sng" smtClean="0"/>
              <a:t>thủ công </a:t>
            </a:r>
            <a:r>
              <a:rPr lang="en-US" smtClean="0"/>
              <a:t>từ một list</a:t>
            </a:r>
            <a:endParaRPr lang="en-US"/>
          </a:p>
        </p:txBody>
      </p:sp>
      <p:sp>
        <p:nvSpPr>
          <p:cNvPr id="8" name="Rectangle 3"/>
          <p:cNvSpPr>
            <a:spLocks noChangeArrowheads="1"/>
          </p:cNvSpPr>
          <p:nvPr/>
        </p:nvSpPr>
        <p:spPr bwMode="auto">
          <a:xfrm>
            <a:off x="1986229" y="1461810"/>
            <a:ext cx="3807453"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80808"/>
                </a:solidFill>
                <a:effectLst/>
                <a:latin typeface="JetBrains Mono"/>
              </a:rPr>
              <a:t>s = pd.Series([</a:t>
            </a:r>
            <a:r>
              <a:rPr kumimoji="0" lang="en-US" altLang="en-US" b="1" i="0" u="none" strike="noStrike" cap="none" normalizeH="0" baseline="0" smtClean="0">
                <a:ln>
                  <a:noFill/>
                </a:ln>
                <a:solidFill>
                  <a:srgbClr val="3777E6"/>
                </a:solidFill>
                <a:effectLst/>
                <a:latin typeface="JetBrains Mono"/>
              </a:rPr>
              <a:t>1</a:t>
            </a:r>
            <a:r>
              <a:rPr kumimoji="0" lang="en-US" altLang="en-US" b="0" i="0" u="none" strike="noStrike" cap="none" normalizeH="0" baseline="0" smtClean="0">
                <a:ln>
                  <a:noFill/>
                </a:ln>
                <a:solidFill>
                  <a:srgbClr val="080808"/>
                </a:solidFill>
                <a:effectLst/>
                <a:latin typeface="JetBrains Mono"/>
              </a:rPr>
              <a:t>, </a:t>
            </a:r>
            <a:r>
              <a:rPr kumimoji="0" lang="en-US" altLang="en-US" b="1" i="0" u="none" strike="noStrike" cap="none" normalizeH="0" baseline="0" smtClean="0">
                <a:ln>
                  <a:noFill/>
                </a:ln>
                <a:solidFill>
                  <a:srgbClr val="3777E6"/>
                </a:solidFill>
                <a:effectLst/>
                <a:latin typeface="JetBrains Mono"/>
              </a:rPr>
              <a:t>3</a:t>
            </a:r>
            <a:r>
              <a:rPr kumimoji="0" lang="en-US" altLang="en-US" b="0" i="0" u="none" strike="noStrike" cap="none" normalizeH="0" baseline="0" smtClean="0">
                <a:ln>
                  <a:noFill/>
                </a:ln>
                <a:solidFill>
                  <a:srgbClr val="080808"/>
                </a:solidFill>
                <a:effectLst/>
                <a:latin typeface="JetBrains Mono"/>
              </a:rPr>
              <a:t>, </a:t>
            </a:r>
            <a:r>
              <a:rPr kumimoji="0" lang="en-US" altLang="en-US" b="1" i="0" u="none" strike="noStrike" cap="none" normalizeH="0" baseline="0" smtClean="0">
                <a:ln>
                  <a:noFill/>
                </a:ln>
                <a:solidFill>
                  <a:srgbClr val="3777E6"/>
                </a:solidFill>
                <a:effectLst/>
                <a:latin typeface="JetBrains Mono"/>
              </a:rPr>
              <a:t>5</a:t>
            </a:r>
            <a:r>
              <a:rPr kumimoji="0" lang="en-US" altLang="en-US" b="0" i="0" u="none" strike="noStrike" cap="none" normalizeH="0" baseline="0" smtClean="0">
                <a:ln>
                  <a:noFill/>
                </a:ln>
                <a:solidFill>
                  <a:srgbClr val="080808"/>
                </a:solidFill>
                <a:effectLst/>
                <a:latin typeface="JetBrains Mono"/>
              </a:rPr>
              <a:t>, np.nan, </a:t>
            </a:r>
            <a:r>
              <a:rPr kumimoji="0" lang="en-US" altLang="en-US" b="1" i="0" u="none" strike="noStrike" cap="none" normalizeH="0" baseline="0" smtClean="0">
                <a:ln>
                  <a:noFill/>
                </a:ln>
                <a:solidFill>
                  <a:srgbClr val="3777E6"/>
                </a:solidFill>
                <a:effectLst/>
                <a:latin typeface="JetBrains Mono"/>
              </a:rPr>
              <a:t>6</a:t>
            </a:r>
            <a:r>
              <a:rPr kumimoji="0" lang="en-US" altLang="en-US" b="0" i="0" u="none" strike="noStrike" cap="none" normalizeH="0" baseline="0" smtClean="0">
                <a:ln>
                  <a:noFill/>
                </a:ln>
                <a:solidFill>
                  <a:srgbClr val="080808"/>
                </a:solidFill>
                <a:effectLst/>
                <a:latin typeface="JetBrains Mono"/>
              </a:rPr>
              <a:t>, </a:t>
            </a:r>
            <a:r>
              <a:rPr kumimoji="0" lang="en-US" altLang="en-US" b="1" i="0" u="none" strike="noStrike" cap="none" normalizeH="0" baseline="0" smtClean="0">
                <a:ln>
                  <a:noFill/>
                </a:ln>
                <a:solidFill>
                  <a:srgbClr val="3777E6"/>
                </a:solidFill>
                <a:effectLst/>
                <a:latin typeface="JetBrains Mono"/>
              </a:rPr>
              <a:t>8</a:t>
            </a:r>
            <a:r>
              <a:rPr kumimoji="0" lang="en-US" altLang="en-US" b="0" i="0" u="none" strike="noStrike" cap="none" normalizeH="0" baseline="0" smtClean="0">
                <a:ln>
                  <a:noFill/>
                </a:ln>
                <a:solidFill>
                  <a:srgbClr val="080808"/>
                </a:solidFill>
                <a:effectLst/>
                <a:latin typeface="JetBrains Mono"/>
              </a:rPr>
              <a:t>])</a:t>
            </a:r>
            <a:endParaRPr kumimoji="0" lang="en-US" altLang="en-US" sz="4400" b="0" i="0" u="none" strike="noStrike" cap="none" normalizeH="0" baseline="0" smtClean="0">
              <a:ln>
                <a:noFill/>
              </a:ln>
              <a:solidFill>
                <a:schemeClr val="tx1"/>
              </a:solidFill>
              <a:effectLst/>
              <a:latin typeface="Arial" panose="020B0604020202020204" pitchFamily="34" charset="0"/>
            </a:endParaRPr>
          </a:p>
        </p:txBody>
      </p:sp>
      <p:sp>
        <p:nvSpPr>
          <p:cNvPr id="9" name="TextBox 8"/>
          <p:cNvSpPr txBox="1"/>
          <p:nvPr/>
        </p:nvSpPr>
        <p:spPr>
          <a:xfrm>
            <a:off x="258439" y="1998794"/>
            <a:ext cx="4481513" cy="369332"/>
          </a:xfrm>
          <a:prstGeom prst="rect">
            <a:avLst/>
          </a:prstGeom>
          <a:noFill/>
        </p:spPr>
        <p:txBody>
          <a:bodyPr wrap="square" rtlCol="0">
            <a:spAutoFit/>
          </a:bodyPr>
          <a:lstStyle/>
          <a:p>
            <a:r>
              <a:rPr lang="en-US" smtClean="0"/>
              <a:t>Đặt tên cho pd.Series bằng tham số </a:t>
            </a:r>
            <a:r>
              <a:rPr lang="en-US" i="1" smtClean="0"/>
              <a:t>name</a:t>
            </a:r>
            <a:endParaRPr lang="en-US" i="1"/>
          </a:p>
        </p:txBody>
      </p:sp>
      <p:sp>
        <p:nvSpPr>
          <p:cNvPr id="11" name="Rectangle 4"/>
          <p:cNvSpPr>
            <a:spLocks noChangeArrowheads="1"/>
          </p:cNvSpPr>
          <p:nvPr/>
        </p:nvSpPr>
        <p:spPr bwMode="auto">
          <a:xfrm>
            <a:off x="1986229" y="2361686"/>
            <a:ext cx="652614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80808"/>
                </a:solidFill>
                <a:effectLst/>
                <a:latin typeface="JetBrains Mono"/>
              </a:rPr>
              <a:t>s = pd.Series([</a:t>
            </a:r>
            <a:r>
              <a:rPr kumimoji="0" lang="en-US" altLang="en-US" b="1" i="0" u="none" strike="noStrike" cap="none" normalizeH="0" baseline="0" smtClean="0">
                <a:ln>
                  <a:noFill/>
                </a:ln>
                <a:solidFill>
                  <a:srgbClr val="3777E6"/>
                </a:solidFill>
                <a:effectLst/>
                <a:latin typeface="JetBrains Mono"/>
              </a:rPr>
              <a:t>1</a:t>
            </a:r>
            <a:r>
              <a:rPr kumimoji="0" lang="en-US" altLang="en-US" b="0" i="0" u="none" strike="noStrike" cap="none" normalizeH="0" baseline="0" smtClean="0">
                <a:ln>
                  <a:noFill/>
                </a:ln>
                <a:solidFill>
                  <a:srgbClr val="080808"/>
                </a:solidFill>
                <a:effectLst/>
                <a:latin typeface="JetBrains Mono"/>
              </a:rPr>
              <a:t>, </a:t>
            </a:r>
            <a:r>
              <a:rPr kumimoji="0" lang="en-US" altLang="en-US" b="1" i="0" u="none" strike="noStrike" cap="none" normalizeH="0" baseline="0" smtClean="0">
                <a:ln>
                  <a:noFill/>
                </a:ln>
                <a:solidFill>
                  <a:srgbClr val="3777E6"/>
                </a:solidFill>
                <a:effectLst/>
                <a:latin typeface="JetBrains Mono"/>
              </a:rPr>
              <a:t>3</a:t>
            </a:r>
            <a:r>
              <a:rPr kumimoji="0" lang="en-US" altLang="en-US" b="0" i="0" u="none" strike="noStrike" cap="none" normalizeH="0" baseline="0" smtClean="0">
                <a:ln>
                  <a:noFill/>
                </a:ln>
                <a:solidFill>
                  <a:srgbClr val="080808"/>
                </a:solidFill>
                <a:effectLst/>
                <a:latin typeface="JetBrains Mono"/>
              </a:rPr>
              <a:t>, </a:t>
            </a:r>
            <a:r>
              <a:rPr kumimoji="0" lang="en-US" altLang="en-US" b="1" i="0" u="none" strike="noStrike" cap="none" normalizeH="0" baseline="0" smtClean="0">
                <a:ln>
                  <a:noFill/>
                </a:ln>
                <a:solidFill>
                  <a:srgbClr val="3777E6"/>
                </a:solidFill>
                <a:effectLst/>
                <a:latin typeface="JetBrains Mono"/>
              </a:rPr>
              <a:t>5</a:t>
            </a:r>
            <a:r>
              <a:rPr kumimoji="0" lang="en-US" altLang="en-US" b="0" i="0" u="none" strike="noStrike" cap="none" normalizeH="0" baseline="0" smtClean="0">
                <a:ln>
                  <a:noFill/>
                </a:ln>
                <a:solidFill>
                  <a:srgbClr val="080808"/>
                </a:solidFill>
                <a:effectLst/>
                <a:latin typeface="JetBrains Mono"/>
              </a:rPr>
              <a:t>, np.nan, </a:t>
            </a:r>
            <a:r>
              <a:rPr kumimoji="0" lang="en-US" altLang="en-US" b="1" i="0" u="none" strike="noStrike" cap="none" normalizeH="0" baseline="0" smtClean="0">
                <a:ln>
                  <a:noFill/>
                </a:ln>
                <a:solidFill>
                  <a:srgbClr val="3777E6"/>
                </a:solidFill>
                <a:effectLst/>
                <a:latin typeface="JetBrains Mono"/>
              </a:rPr>
              <a:t>6</a:t>
            </a:r>
            <a:r>
              <a:rPr kumimoji="0" lang="en-US" altLang="en-US" b="0" i="0" u="none" strike="noStrike" cap="none" normalizeH="0" baseline="0" smtClean="0">
                <a:ln>
                  <a:noFill/>
                </a:ln>
                <a:solidFill>
                  <a:srgbClr val="080808"/>
                </a:solidFill>
                <a:effectLst/>
                <a:latin typeface="JetBrains Mono"/>
              </a:rPr>
              <a:t>, </a:t>
            </a:r>
            <a:r>
              <a:rPr kumimoji="0" lang="en-US" altLang="en-US" b="1" i="0" u="none" strike="noStrike" cap="none" normalizeH="0" baseline="0" smtClean="0">
                <a:ln>
                  <a:noFill/>
                </a:ln>
                <a:solidFill>
                  <a:srgbClr val="3777E6"/>
                </a:solidFill>
                <a:effectLst/>
                <a:latin typeface="JetBrains Mono"/>
              </a:rPr>
              <a:t>8</a:t>
            </a:r>
            <a:r>
              <a:rPr kumimoji="0" lang="en-US" altLang="en-US" b="0" i="0" u="none" strike="noStrike" cap="none" normalizeH="0" baseline="0" smtClean="0">
                <a:ln>
                  <a:noFill/>
                </a:ln>
                <a:solidFill>
                  <a:srgbClr val="080808"/>
                </a:solidFill>
                <a:effectLst/>
                <a:latin typeface="JetBrains Mono"/>
              </a:rPr>
              <a:t>], </a:t>
            </a:r>
            <a:r>
              <a:rPr kumimoji="0" lang="en-US" altLang="en-US" b="0" i="0" u="none" strike="noStrike" cap="none" normalizeH="0" baseline="0" smtClean="0">
                <a:ln>
                  <a:noFill/>
                </a:ln>
                <a:solidFill>
                  <a:srgbClr val="660099"/>
                </a:solidFill>
                <a:effectLst/>
                <a:latin typeface="JetBrains Mono"/>
              </a:rPr>
              <a:t>name</a:t>
            </a:r>
            <a:r>
              <a:rPr kumimoji="0" lang="en-US" altLang="en-US" b="0" i="0" u="none" strike="noStrike" cap="none" normalizeH="0" baseline="0" smtClean="0">
                <a:ln>
                  <a:noFill/>
                </a:ln>
                <a:solidFill>
                  <a:srgbClr val="080808"/>
                </a:solidFill>
                <a:effectLst/>
                <a:latin typeface="JetBrains Mono"/>
              </a:rPr>
              <a:t>=</a:t>
            </a:r>
            <a:r>
              <a:rPr kumimoji="0" lang="en-US" altLang="en-US" b="1" i="0" u="none" strike="noStrike" cap="none" normalizeH="0" baseline="0" smtClean="0">
                <a:ln>
                  <a:noFill/>
                </a:ln>
                <a:solidFill>
                  <a:srgbClr val="008080"/>
                </a:solidFill>
                <a:effectLst/>
                <a:latin typeface="JetBrains Mono"/>
              </a:rPr>
              <a:t>'Series_dau_tien'</a:t>
            </a:r>
            <a:r>
              <a:rPr kumimoji="0" lang="en-US" altLang="en-US" b="0" i="0" u="none" strike="noStrike" cap="none" normalizeH="0" baseline="0" smtClean="0">
                <a:ln>
                  <a:noFill/>
                </a:ln>
                <a:solidFill>
                  <a:srgbClr val="080808"/>
                </a:solidFill>
                <a:effectLst/>
                <a:latin typeface="JetBrains Mono"/>
              </a:rPr>
              <a:t>)</a:t>
            </a:r>
            <a:endParaRPr kumimoji="0" lang="en-US" altLang="en-US" sz="4400" b="0" i="0" u="none" strike="noStrike" cap="none" normalizeH="0" baseline="0" smtClean="0">
              <a:ln>
                <a:noFill/>
              </a:ln>
              <a:solidFill>
                <a:schemeClr val="tx1"/>
              </a:solidFill>
              <a:effectLst/>
              <a:latin typeface="Arial" panose="020B0604020202020204" pitchFamily="34" charset="0"/>
            </a:endParaRPr>
          </a:p>
        </p:txBody>
      </p:sp>
      <p:sp>
        <p:nvSpPr>
          <p:cNvPr id="12" name="TextBox 11"/>
          <p:cNvSpPr txBox="1"/>
          <p:nvPr/>
        </p:nvSpPr>
        <p:spPr>
          <a:xfrm>
            <a:off x="258438" y="2915684"/>
            <a:ext cx="4481513" cy="369332"/>
          </a:xfrm>
          <a:prstGeom prst="rect">
            <a:avLst/>
          </a:prstGeom>
          <a:noFill/>
        </p:spPr>
        <p:txBody>
          <a:bodyPr wrap="square" rtlCol="0">
            <a:spAutoFit/>
          </a:bodyPr>
          <a:lstStyle/>
          <a:p>
            <a:r>
              <a:rPr lang="en-US" smtClean="0"/>
              <a:t>Truyền index vào Series</a:t>
            </a:r>
            <a:endParaRPr lang="en-US" i="1"/>
          </a:p>
        </p:txBody>
      </p:sp>
      <p:sp>
        <p:nvSpPr>
          <p:cNvPr id="14" name="Rectangle 5"/>
          <p:cNvSpPr>
            <a:spLocks noChangeArrowheads="1"/>
          </p:cNvSpPr>
          <p:nvPr/>
        </p:nvSpPr>
        <p:spPr bwMode="auto">
          <a:xfrm>
            <a:off x="1986229" y="3261562"/>
            <a:ext cx="584006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80808"/>
                </a:solidFill>
                <a:effectLst/>
                <a:latin typeface="JetBrains Mono"/>
              </a:rPr>
              <a:t>s = pd.Series([</a:t>
            </a:r>
            <a:r>
              <a:rPr kumimoji="0" lang="en-US" altLang="en-US" b="1" i="0" u="none" strike="noStrike" cap="none" normalizeH="0" baseline="0" smtClean="0">
                <a:ln>
                  <a:noFill/>
                </a:ln>
                <a:solidFill>
                  <a:srgbClr val="3777E6"/>
                </a:solidFill>
                <a:effectLst/>
                <a:latin typeface="JetBrains Mono"/>
              </a:rPr>
              <a:t>1</a:t>
            </a:r>
            <a:r>
              <a:rPr kumimoji="0" lang="en-US" altLang="en-US" b="0" i="0" u="none" strike="noStrike" cap="none" normalizeH="0" baseline="0" smtClean="0">
                <a:ln>
                  <a:noFill/>
                </a:ln>
                <a:solidFill>
                  <a:srgbClr val="080808"/>
                </a:solidFill>
                <a:effectLst/>
                <a:latin typeface="JetBrains Mono"/>
              </a:rPr>
              <a:t>, </a:t>
            </a:r>
            <a:r>
              <a:rPr kumimoji="0" lang="en-US" altLang="en-US" b="1" i="0" u="none" strike="noStrike" cap="none" normalizeH="0" baseline="0" smtClean="0">
                <a:ln>
                  <a:noFill/>
                </a:ln>
                <a:solidFill>
                  <a:srgbClr val="3777E6"/>
                </a:solidFill>
                <a:effectLst/>
                <a:latin typeface="JetBrains Mono"/>
              </a:rPr>
              <a:t>3</a:t>
            </a:r>
            <a:r>
              <a:rPr kumimoji="0" lang="en-US" altLang="en-US" b="0" i="0" u="none" strike="noStrike" cap="none" normalizeH="0" baseline="0" smtClean="0">
                <a:ln>
                  <a:noFill/>
                </a:ln>
                <a:solidFill>
                  <a:srgbClr val="080808"/>
                </a:solidFill>
                <a:effectLst/>
                <a:latin typeface="JetBrains Mono"/>
              </a:rPr>
              <a:t>, </a:t>
            </a:r>
            <a:r>
              <a:rPr kumimoji="0" lang="en-US" altLang="en-US" b="1" i="0" u="none" strike="noStrike" cap="none" normalizeH="0" baseline="0" smtClean="0">
                <a:ln>
                  <a:noFill/>
                </a:ln>
                <a:solidFill>
                  <a:srgbClr val="3777E6"/>
                </a:solidFill>
                <a:effectLst/>
                <a:latin typeface="JetBrains Mono"/>
              </a:rPr>
              <a:t>5</a:t>
            </a:r>
            <a:r>
              <a:rPr kumimoji="0" lang="en-US" altLang="en-US" b="0" i="0" u="none" strike="noStrike" cap="none" normalizeH="0" baseline="0" smtClean="0">
                <a:ln>
                  <a:noFill/>
                </a:ln>
                <a:solidFill>
                  <a:srgbClr val="080808"/>
                </a:solidFill>
                <a:effectLst/>
                <a:latin typeface="JetBrains Mono"/>
              </a:rPr>
              <a:t>, np.nan, </a:t>
            </a:r>
            <a:r>
              <a:rPr kumimoji="0" lang="en-US" altLang="en-US" b="1" i="0" u="none" strike="noStrike" cap="none" normalizeH="0" baseline="0" smtClean="0">
                <a:ln>
                  <a:noFill/>
                </a:ln>
                <a:solidFill>
                  <a:srgbClr val="3777E6"/>
                </a:solidFill>
                <a:effectLst/>
                <a:latin typeface="JetBrains Mono"/>
              </a:rPr>
              <a:t>6</a:t>
            </a:r>
            <a:r>
              <a:rPr kumimoji="0" lang="en-US" altLang="en-US" b="0" i="0" u="none" strike="noStrike" cap="none" normalizeH="0" baseline="0" smtClean="0">
                <a:ln>
                  <a:noFill/>
                </a:ln>
                <a:solidFill>
                  <a:srgbClr val="080808"/>
                </a:solidFill>
                <a:effectLst/>
                <a:latin typeface="JetBrains Mono"/>
              </a:rPr>
              <a:t>, </a:t>
            </a:r>
            <a:r>
              <a:rPr kumimoji="0" lang="en-US" altLang="en-US" b="1" i="0" u="none" strike="noStrike" cap="none" normalizeH="0" baseline="0" smtClean="0">
                <a:ln>
                  <a:noFill/>
                </a:ln>
                <a:solidFill>
                  <a:srgbClr val="3777E6"/>
                </a:solidFill>
                <a:effectLst/>
                <a:latin typeface="JetBrains Mono"/>
              </a:rPr>
              <a:t>8</a:t>
            </a:r>
            <a:r>
              <a:rPr kumimoji="0" lang="en-US" altLang="en-US" b="0" i="0" u="none" strike="noStrike" cap="none" normalizeH="0" baseline="0" smtClean="0">
                <a:ln>
                  <a:noFill/>
                </a:ln>
                <a:solidFill>
                  <a:srgbClr val="080808"/>
                </a:solidFill>
                <a:effectLst/>
                <a:latin typeface="JetBrains Mono"/>
              </a:rPr>
              <a:t>], </a:t>
            </a:r>
            <a:r>
              <a:rPr kumimoji="0" lang="en-US" altLang="en-US" b="0" i="0" u="none" strike="noStrike" cap="none" normalizeH="0" baseline="0" smtClean="0">
                <a:ln>
                  <a:noFill/>
                </a:ln>
                <a:solidFill>
                  <a:srgbClr val="660099"/>
                </a:solidFill>
                <a:effectLst/>
                <a:latin typeface="JetBrains Mono"/>
              </a:rPr>
              <a:t>index</a:t>
            </a:r>
            <a:r>
              <a:rPr kumimoji="0" lang="en-US" altLang="en-US" b="0" i="0" u="none" strike="noStrike" cap="none" normalizeH="0" baseline="0" smtClean="0">
                <a:ln>
                  <a:noFill/>
                </a:ln>
                <a:solidFill>
                  <a:srgbClr val="080808"/>
                </a:solidFill>
                <a:effectLst/>
                <a:latin typeface="JetBrains Mono"/>
              </a:rPr>
              <a:t>=[</a:t>
            </a:r>
            <a:r>
              <a:rPr kumimoji="0" lang="en-US" altLang="en-US" b="1" i="0" u="none" strike="noStrike" cap="none" normalizeH="0" baseline="0" smtClean="0">
                <a:ln>
                  <a:noFill/>
                </a:ln>
                <a:solidFill>
                  <a:srgbClr val="3777E6"/>
                </a:solidFill>
                <a:effectLst/>
                <a:latin typeface="JetBrains Mono"/>
              </a:rPr>
              <a:t>1</a:t>
            </a:r>
            <a:r>
              <a:rPr kumimoji="0" lang="en-US" altLang="en-US" b="0" i="0" u="none" strike="noStrike" cap="none" normalizeH="0" baseline="0" smtClean="0">
                <a:ln>
                  <a:noFill/>
                </a:ln>
                <a:solidFill>
                  <a:srgbClr val="080808"/>
                </a:solidFill>
                <a:effectLst/>
                <a:latin typeface="JetBrains Mono"/>
              </a:rPr>
              <a:t>,</a:t>
            </a:r>
            <a:r>
              <a:rPr kumimoji="0" lang="en-US" altLang="en-US" b="1" i="0" u="none" strike="noStrike" cap="none" normalizeH="0" baseline="0" smtClean="0">
                <a:ln>
                  <a:noFill/>
                </a:ln>
                <a:solidFill>
                  <a:srgbClr val="3777E6"/>
                </a:solidFill>
                <a:effectLst/>
                <a:latin typeface="JetBrains Mono"/>
              </a:rPr>
              <a:t>2</a:t>
            </a:r>
            <a:r>
              <a:rPr kumimoji="0" lang="en-US" altLang="en-US" b="0" i="0" u="none" strike="noStrike" cap="none" normalizeH="0" baseline="0" smtClean="0">
                <a:ln>
                  <a:noFill/>
                </a:ln>
                <a:solidFill>
                  <a:srgbClr val="080808"/>
                </a:solidFill>
                <a:effectLst/>
                <a:latin typeface="JetBrains Mono"/>
              </a:rPr>
              <a:t>,</a:t>
            </a:r>
            <a:r>
              <a:rPr kumimoji="0" lang="en-US" altLang="en-US" b="1" i="0" u="none" strike="noStrike" cap="none" normalizeH="0" baseline="0" smtClean="0">
                <a:ln>
                  <a:noFill/>
                </a:ln>
                <a:solidFill>
                  <a:srgbClr val="3777E6"/>
                </a:solidFill>
                <a:effectLst/>
                <a:latin typeface="JetBrains Mono"/>
              </a:rPr>
              <a:t>3</a:t>
            </a:r>
            <a:r>
              <a:rPr kumimoji="0" lang="en-US" altLang="en-US" b="0" i="0" u="none" strike="noStrike" cap="none" normalizeH="0" baseline="0" smtClean="0">
                <a:ln>
                  <a:noFill/>
                </a:ln>
                <a:solidFill>
                  <a:srgbClr val="080808"/>
                </a:solidFill>
                <a:effectLst/>
                <a:latin typeface="JetBrains Mono"/>
              </a:rPr>
              <a:t>,</a:t>
            </a:r>
            <a:r>
              <a:rPr kumimoji="0" lang="en-US" altLang="en-US" b="1" i="0" u="none" strike="noStrike" cap="none" normalizeH="0" baseline="0" smtClean="0">
                <a:ln>
                  <a:noFill/>
                </a:ln>
                <a:solidFill>
                  <a:srgbClr val="3777E6"/>
                </a:solidFill>
                <a:effectLst/>
                <a:latin typeface="JetBrains Mono"/>
              </a:rPr>
              <a:t>4</a:t>
            </a:r>
            <a:r>
              <a:rPr kumimoji="0" lang="en-US" altLang="en-US" b="0" i="0" u="none" strike="noStrike" cap="none" normalizeH="0" baseline="0" smtClean="0">
                <a:ln>
                  <a:noFill/>
                </a:ln>
                <a:solidFill>
                  <a:srgbClr val="080808"/>
                </a:solidFill>
                <a:effectLst/>
                <a:latin typeface="JetBrains Mono"/>
              </a:rPr>
              <a:t>,</a:t>
            </a:r>
            <a:r>
              <a:rPr kumimoji="0" lang="en-US" altLang="en-US" b="1" i="0" u="none" strike="noStrike" cap="none" normalizeH="0" baseline="0" smtClean="0">
                <a:ln>
                  <a:noFill/>
                </a:ln>
                <a:solidFill>
                  <a:srgbClr val="3777E6"/>
                </a:solidFill>
                <a:effectLst/>
                <a:latin typeface="JetBrains Mono"/>
              </a:rPr>
              <a:t>5</a:t>
            </a:r>
            <a:r>
              <a:rPr kumimoji="0" lang="en-US" altLang="en-US" b="0" i="0" u="none" strike="noStrike" cap="none" normalizeH="0" baseline="0" smtClean="0">
                <a:ln>
                  <a:noFill/>
                </a:ln>
                <a:solidFill>
                  <a:srgbClr val="080808"/>
                </a:solidFill>
                <a:effectLst/>
                <a:latin typeface="JetBrains Mono"/>
              </a:rPr>
              <a:t>,</a:t>
            </a:r>
            <a:r>
              <a:rPr kumimoji="0" lang="en-US" altLang="en-US" b="1" i="0" u="none" strike="noStrike" cap="none" normalizeH="0" baseline="0" smtClean="0">
                <a:ln>
                  <a:noFill/>
                </a:ln>
                <a:solidFill>
                  <a:srgbClr val="3777E6"/>
                </a:solidFill>
                <a:effectLst/>
                <a:latin typeface="JetBrains Mono"/>
              </a:rPr>
              <a:t>6</a:t>
            </a:r>
            <a:r>
              <a:rPr kumimoji="0" lang="en-US" altLang="en-US" b="0" i="0" u="none" strike="noStrike" cap="none" normalizeH="0" baseline="0" smtClean="0">
                <a:ln>
                  <a:noFill/>
                </a:ln>
                <a:solidFill>
                  <a:srgbClr val="080808"/>
                </a:solidFill>
                <a:effectLst/>
                <a:latin typeface="JetBrains Mono"/>
              </a:rPr>
              <a:t>])</a:t>
            </a:r>
            <a:endParaRPr kumimoji="0" lang="en-US" altLang="en-US" sz="4400" b="0" i="0" u="none" strike="noStrike" cap="none" normalizeH="0" baseline="0" smtClean="0">
              <a:ln>
                <a:noFill/>
              </a:ln>
              <a:solidFill>
                <a:schemeClr val="tx1"/>
              </a:solidFill>
              <a:effectLst/>
              <a:latin typeface="Arial" panose="020B0604020202020204" pitchFamily="34" charset="0"/>
            </a:endParaRPr>
          </a:p>
        </p:txBody>
      </p:sp>
      <p:sp>
        <p:nvSpPr>
          <p:cNvPr id="15" name="TextBox 14"/>
          <p:cNvSpPr txBox="1"/>
          <p:nvPr/>
        </p:nvSpPr>
        <p:spPr>
          <a:xfrm>
            <a:off x="286391" y="3792106"/>
            <a:ext cx="4481513" cy="369332"/>
          </a:xfrm>
          <a:prstGeom prst="rect">
            <a:avLst/>
          </a:prstGeom>
          <a:noFill/>
        </p:spPr>
        <p:txBody>
          <a:bodyPr wrap="square" rtlCol="0">
            <a:spAutoFit/>
          </a:bodyPr>
          <a:lstStyle/>
          <a:p>
            <a:r>
              <a:rPr lang="en-US" smtClean="0"/>
              <a:t>Quy định kiểu dữ liệu cho Series</a:t>
            </a:r>
            <a:endParaRPr lang="en-US" i="1"/>
          </a:p>
        </p:txBody>
      </p:sp>
      <p:sp>
        <p:nvSpPr>
          <p:cNvPr id="16" name="Rectangle 6"/>
          <p:cNvSpPr>
            <a:spLocks noChangeArrowheads="1"/>
          </p:cNvSpPr>
          <p:nvPr/>
        </p:nvSpPr>
        <p:spPr bwMode="auto">
          <a:xfrm>
            <a:off x="1986229" y="4161438"/>
            <a:ext cx="430117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80808"/>
                </a:solidFill>
                <a:effectLst/>
                <a:latin typeface="JetBrains Mono"/>
              </a:rPr>
              <a:t>s = pd.Series([</a:t>
            </a:r>
            <a:r>
              <a:rPr kumimoji="0" lang="en-US" altLang="en-US" b="1" i="0" u="none" strike="noStrike" cap="none" normalizeH="0" baseline="0" smtClean="0">
                <a:ln>
                  <a:noFill/>
                </a:ln>
                <a:solidFill>
                  <a:srgbClr val="3777E6"/>
                </a:solidFill>
                <a:effectLst/>
                <a:latin typeface="JetBrains Mono"/>
              </a:rPr>
              <a:t>1</a:t>
            </a:r>
            <a:r>
              <a:rPr kumimoji="0" lang="en-US" altLang="en-US" b="0" i="0" u="none" strike="noStrike" cap="none" normalizeH="0" baseline="0" smtClean="0">
                <a:ln>
                  <a:noFill/>
                </a:ln>
                <a:solidFill>
                  <a:srgbClr val="080808"/>
                </a:solidFill>
                <a:effectLst/>
                <a:latin typeface="JetBrains Mono"/>
              </a:rPr>
              <a:t>, </a:t>
            </a:r>
            <a:r>
              <a:rPr kumimoji="0" lang="en-US" altLang="en-US" b="1" i="0" u="none" strike="noStrike" cap="none" normalizeH="0" baseline="0" smtClean="0">
                <a:ln>
                  <a:noFill/>
                </a:ln>
                <a:solidFill>
                  <a:srgbClr val="3777E6"/>
                </a:solidFill>
                <a:effectLst/>
                <a:latin typeface="JetBrains Mono"/>
              </a:rPr>
              <a:t>3</a:t>
            </a:r>
            <a:r>
              <a:rPr kumimoji="0" lang="en-US" altLang="en-US" b="0" i="0" u="none" strike="noStrike" cap="none" normalizeH="0" baseline="0" smtClean="0">
                <a:ln>
                  <a:noFill/>
                </a:ln>
                <a:solidFill>
                  <a:srgbClr val="080808"/>
                </a:solidFill>
                <a:effectLst/>
                <a:latin typeface="JetBrains Mono"/>
              </a:rPr>
              <a:t>, </a:t>
            </a:r>
            <a:r>
              <a:rPr kumimoji="0" lang="en-US" altLang="en-US" b="1" i="0" u="none" strike="noStrike" cap="none" normalizeH="0" baseline="0" smtClean="0">
                <a:ln>
                  <a:noFill/>
                </a:ln>
                <a:solidFill>
                  <a:srgbClr val="3777E6"/>
                </a:solidFill>
                <a:effectLst/>
                <a:latin typeface="JetBrains Mono"/>
              </a:rPr>
              <a:t>5</a:t>
            </a:r>
            <a:r>
              <a:rPr kumimoji="0" lang="en-US" altLang="en-US" b="0" i="0" u="none" strike="noStrike" cap="none" normalizeH="0" baseline="0" smtClean="0">
                <a:ln>
                  <a:noFill/>
                </a:ln>
                <a:solidFill>
                  <a:srgbClr val="080808"/>
                </a:solidFill>
                <a:effectLst/>
                <a:latin typeface="JetBrains Mono"/>
              </a:rPr>
              <a:t>, </a:t>
            </a:r>
            <a:r>
              <a:rPr kumimoji="0" lang="en-US" altLang="en-US" b="1" i="0" u="none" strike="noStrike" cap="none" normalizeH="0" baseline="0" smtClean="0">
                <a:ln>
                  <a:noFill/>
                </a:ln>
                <a:solidFill>
                  <a:srgbClr val="3777E6"/>
                </a:solidFill>
                <a:effectLst/>
                <a:latin typeface="JetBrains Mono"/>
              </a:rPr>
              <a:t>7</a:t>
            </a:r>
            <a:r>
              <a:rPr kumimoji="0" lang="en-US" altLang="en-US" b="0" i="0" u="none" strike="noStrike" cap="none" normalizeH="0" baseline="0" smtClean="0">
                <a:ln>
                  <a:noFill/>
                </a:ln>
                <a:solidFill>
                  <a:srgbClr val="080808"/>
                </a:solidFill>
                <a:effectLst/>
                <a:latin typeface="JetBrains Mono"/>
              </a:rPr>
              <a:t>, </a:t>
            </a:r>
            <a:r>
              <a:rPr kumimoji="0" lang="en-US" altLang="en-US" b="1" i="0" u="none" strike="noStrike" cap="none" normalizeH="0" baseline="0" smtClean="0">
                <a:ln>
                  <a:noFill/>
                </a:ln>
                <a:solidFill>
                  <a:srgbClr val="3777E6"/>
                </a:solidFill>
                <a:effectLst/>
                <a:latin typeface="JetBrains Mono"/>
              </a:rPr>
              <a:t>6</a:t>
            </a:r>
            <a:r>
              <a:rPr kumimoji="0" lang="en-US" altLang="en-US" b="0" i="0" u="none" strike="noStrike" cap="none" normalizeH="0" baseline="0" smtClean="0">
                <a:ln>
                  <a:noFill/>
                </a:ln>
                <a:solidFill>
                  <a:srgbClr val="080808"/>
                </a:solidFill>
                <a:effectLst/>
                <a:latin typeface="JetBrains Mono"/>
              </a:rPr>
              <a:t>, </a:t>
            </a:r>
            <a:r>
              <a:rPr kumimoji="0" lang="en-US" altLang="en-US" b="1" i="0" u="none" strike="noStrike" cap="none" normalizeH="0" baseline="0" smtClean="0">
                <a:ln>
                  <a:noFill/>
                </a:ln>
                <a:solidFill>
                  <a:srgbClr val="3777E6"/>
                </a:solidFill>
                <a:effectLst/>
                <a:latin typeface="JetBrains Mono"/>
              </a:rPr>
              <a:t>8</a:t>
            </a:r>
            <a:r>
              <a:rPr kumimoji="0" lang="en-US" altLang="en-US" b="0" i="0" u="none" strike="noStrike" cap="none" normalizeH="0" baseline="0" smtClean="0">
                <a:ln>
                  <a:noFill/>
                </a:ln>
                <a:solidFill>
                  <a:srgbClr val="080808"/>
                </a:solidFill>
                <a:effectLst/>
                <a:latin typeface="JetBrains Mono"/>
              </a:rPr>
              <a:t>], </a:t>
            </a:r>
            <a:r>
              <a:rPr kumimoji="0" lang="en-US" altLang="en-US" b="0" i="0" u="none" strike="noStrike" cap="none" normalizeH="0" baseline="0" smtClean="0">
                <a:ln>
                  <a:noFill/>
                </a:ln>
                <a:solidFill>
                  <a:srgbClr val="660099"/>
                </a:solidFill>
                <a:effectLst/>
                <a:latin typeface="JetBrains Mono"/>
              </a:rPr>
              <a:t>dtype</a:t>
            </a:r>
            <a:r>
              <a:rPr kumimoji="0" lang="en-US" altLang="en-US" b="0" i="0" u="none" strike="noStrike" cap="none" normalizeH="0" baseline="0" smtClean="0">
                <a:ln>
                  <a:noFill/>
                </a:ln>
                <a:solidFill>
                  <a:srgbClr val="080808"/>
                </a:solidFill>
                <a:effectLst/>
                <a:latin typeface="JetBrains Mono"/>
              </a:rPr>
              <a:t>=</a:t>
            </a:r>
            <a:r>
              <a:rPr kumimoji="0" lang="en-US" altLang="en-US" b="0" i="0" u="none" strike="noStrike" cap="none" normalizeH="0" baseline="0" smtClean="0">
                <a:ln>
                  <a:noFill/>
                </a:ln>
                <a:solidFill>
                  <a:srgbClr val="000080"/>
                </a:solidFill>
                <a:effectLst/>
                <a:latin typeface="JetBrains Mono"/>
              </a:rPr>
              <a:t>int</a:t>
            </a:r>
            <a:r>
              <a:rPr kumimoji="0" lang="en-US" altLang="en-US" b="0" i="0" u="none" strike="noStrike" cap="none" normalizeH="0" baseline="0" smtClean="0">
                <a:ln>
                  <a:noFill/>
                </a:ln>
                <a:solidFill>
                  <a:srgbClr val="080808"/>
                </a:solidFill>
                <a:effectLst/>
                <a:latin typeface="JetBrains Mono"/>
              </a:rPr>
              <a:t>)</a:t>
            </a:r>
            <a:endParaRPr kumimoji="0" lang="en-US" altLang="en-US" sz="4400" b="0" i="0" u="none" strike="noStrike" cap="none" normalizeH="0" baseline="0" smtClean="0">
              <a:ln>
                <a:noFill/>
              </a:ln>
              <a:solidFill>
                <a:schemeClr val="tx1"/>
              </a:solidFill>
              <a:effectLst/>
              <a:latin typeface="Arial" panose="020B0604020202020204" pitchFamily="34" charset="0"/>
            </a:endParaRPr>
          </a:p>
        </p:txBody>
      </p:sp>
      <p:sp>
        <p:nvSpPr>
          <p:cNvPr id="19" name="Rectangle 7"/>
          <p:cNvSpPr>
            <a:spLocks noChangeArrowheads="1"/>
          </p:cNvSpPr>
          <p:nvPr/>
        </p:nvSpPr>
        <p:spPr bwMode="auto">
          <a:xfrm>
            <a:off x="1986229" y="4559854"/>
            <a:ext cx="449353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smtClean="0">
                <a:ln>
                  <a:noFill/>
                </a:ln>
                <a:solidFill>
                  <a:srgbClr val="080808"/>
                </a:solidFill>
                <a:effectLst/>
                <a:latin typeface="JetBrains Mono"/>
              </a:rPr>
              <a:t>s = pd.Series([</a:t>
            </a:r>
            <a:r>
              <a:rPr kumimoji="0" lang="en-US" altLang="en-US" b="1" i="0" u="none" strike="noStrike" cap="none" normalizeH="0" baseline="0" smtClean="0">
                <a:ln>
                  <a:noFill/>
                </a:ln>
                <a:solidFill>
                  <a:srgbClr val="3777E6"/>
                </a:solidFill>
                <a:effectLst/>
                <a:latin typeface="JetBrains Mono"/>
              </a:rPr>
              <a:t>1</a:t>
            </a:r>
            <a:r>
              <a:rPr kumimoji="0" lang="en-US" altLang="en-US" b="0" i="0" u="none" strike="noStrike" cap="none" normalizeH="0" baseline="0" smtClean="0">
                <a:ln>
                  <a:noFill/>
                </a:ln>
                <a:solidFill>
                  <a:srgbClr val="080808"/>
                </a:solidFill>
                <a:effectLst/>
                <a:latin typeface="JetBrains Mono"/>
              </a:rPr>
              <a:t>, </a:t>
            </a:r>
            <a:r>
              <a:rPr kumimoji="0" lang="en-US" altLang="en-US" b="1" i="0" u="none" strike="noStrike" cap="none" normalizeH="0" baseline="0" smtClean="0">
                <a:ln>
                  <a:noFill/>
                </a:ln>
                <a:solidFill>
                  <a:srgbClr val="3777E6"/>
                </a:solidFill>
                <a:effectLst/>
                <a:latin typeface="JetBrains Mono"/>
              </a:rPr>
              <a:t>3</a:t>
            </a:r>
            <a:r>
              <a:rPr kumimoji="0" lang="en-US" altLang="en-US" b="0" i="0" u="none" strike="noStrike" cap="none" normalizeH="0" baseline="0" smtClean="0">
                <a:ln>
                  <a:noFill/>
                </a:ln>
                <a:solidFill>
                  <a:srgbClr val="080808"/>
                </a:solidFill>
                <a:effectLst/>
                <a:latin typeface="JetBrains Mono"/>
              </a:rPr>
              <a:t>, </a:t>
            </a:r>
            <a:r>
              <a:rPr kumimoji="0" lang="en-US" altLang="en-US" b="1" i="0" u="none" strike="noStrike" cap="none" normalizeH="0" baseline="0" smtClean="0">
                <a:ln>
                  <a:noFill/>
                </a:ln>
                <a:solidFill>
                  <a:srgbClr val="3777E6"/>
                </a:solidFill>
                <a:effectLst/>
                <a:latin typeface="JetBrains Mono"/>
              </a:rPr>
              <a:t>5</a:t>
            </a:r>
            <a:r>
              <a:rPr kumimoji="0" lang="en-US" altLang="en-US" b="0" i="0" u="none" strike="noStrike" cap="none" normalizeH="0" baseline="0" smtClean="0">
                <a:ln>
                  <a:noFill/>
                </a:ln>
                <a:solidFill>
                  <a:srgbClr val="080808"/>
                </a:solidFill>
                <a:effectLst/>
                <a:latin typeface="JetBrains Mono"/>
              </a:rPr>
              <a:t>, </a:t>
            </a:r>
            <a:r>
              <a:rPr kumimoji="0" lang="en-US" altLang="en-US" b="1" i="0" u="none" strike="noStrike" cap="none" normalizeH="0" baseline="0" smtClean="0">
                <a:ln>
                  <a:noFill/>
                </a:ln>
                <a:solidFill>
                  <a:srgbClr val="3777E6"/>
                </a:solidFill>
                <a:effectLst/>
                <a:latin typeface="JetBrains Mono"/>
              </a:rPr>
              <a:t>7</a:t>
            </a:r>
            <a:r>
              <a:rPr kumimoji="0" lang="en-US" altLang="en-US" b="0" i="0" u="none" strike="noStrike" cap="none" normalizeH="0" baseline="0" smtClean="0">
                <a:ln>
                  <a:noFill/>
                </a:ln>
                <a:solidFill>
                  <a:srgbClr val="080808"/>
                </a:solidFill>
                <a:effectLst/>
                <a:latin typeface="JetBrains Mono"/>
              </a:rPr>
              <a:t>, </a:t>
            </a:r>
            <a:r>
              <a:rPr kumimoji="0" lang="en-US" altLang="en-US" b="1" i="0" u="none" strike="noStrike" cap="none" normalizeH="0" baseline="0" smtClean="0">
                <a:ln>
                  <a:noFill/>
                </a:ln>
                <a:solidFill>
                  <a:srgbClr val="3777E6"/>
                </a:solidFill>
                <a:effectLst/>
                <a:latin typeface="JetBrains Mono"/>
              </a:rPr>
              <a:t>6</a:t>
            </a:r>
            <a:r>
              <a:rPr kumimoji="0" lang="en-US" altLang="en-US" b="0" i="0" u="none" strike="noStrike" cap="none" normalizeH="0" baseline="0" smtClean="0">
                <a:ln>
                  <a:noFill/>
                </a:ln>
                <a:solidFill>
                  <a:srgbClr val="080808"/>
                </a:solidFill>
                <a:effectLst/>
                <a:latin typeface="JetBrains Mono"/>
              </a:rPr>
              <a:t>, </a:t>
            </a:r>
            <a:r>
              <a:rPr kumimoji="0" lang="en-US" altLang="en-US" b="1" i="0" u="none" strike="noStrike" cap="none" normalizeH="0" baseline="0" smtClean="0">
                <a:ln>
                  <a:noFill/>
                </a:ln>
                <a:solidFill>
                  <a:srgbClr val="3777E6"/>
                </a:solidFill>
                <a:effectLst/>
                <a:latin typeface="JetBrains Mono"/>
              </a:rPr>
              <a:t>8</a:t>
            </a:r>
            <a:r>
              <a:rPr kumimoji="0" lang="en-US" altLang="en-US" b="0" i="0" u="none" strike="noStrike" cap="none" normalizeH="0" baseline="0" smtClean="0">
                <a:ln>
                  <a:noFill/>
                </a:ln>
                <a:solidFill>
                  <a:srgbClr val="080808"/>
                </a:solidFill>
                <a:effectLst/>
                <a:latin typeface="JetBrains Mono"/>
              </a:rPr>
              <a:t>], </a:t>
            </a:r>
            <a:r>
              <a:rPr kumimoji="0" lang="en-US" altLang="en-US" b="0" i="0" u="none" strike="noStrike" cap="none" normalizeH="0" baseline="0" smtClean="0">
                <a:ln>
                  <a:noFill/>
                </a:ln>
                <a:solidFill>
                  <a:srgbClr val="660099"/>
                </a:solidFill>
                <a:effectLst/>
                <a:latin typeface="JetBrains Mono"/>
              </a:rPr>
              <a:t>dtype</a:t>
            </a:r>
            <a:r>
              <a:rPr kumimoji="0" lang="en-US" altLang="en-US" b="0" i="0" u="none" strike="noStrike" cap="none" normalizeH="0" baseline="0" smtClean="0">
                <a:ln>
                  <a:noFill/>
                </a:ln>
                <a:solidFill>
                  <a:srgbClr val="080808"/>
                </a:solidFill>
                <a:effectLst/>
                <a:latin typeface="JetBrains Mono"/>
              </a:rPr>
              <a:t>=</a:t>
            </a:r>
            <a:r>
              <a:rPr kumimoji="0" lang="en-US" altLang="en-US" b="0" i="0" u="none" strike="noStrike" cap="none" normalizeH="0" baseline="0" smtClean="0">
                <a:ln>
                  <a:noFill/>
                </a:ln>
                <a:solidFill>
                  <a:srgbClr val="000080"/>
                </a:solidFill>
                <a:effectLst/>
                <a:latin typeface="JetBrains Mono"/>
              </a:rPr>
              <a:t>float</a:t>
            </a:r>
            <a:r>
              <a:rPr kumimoji="0" lang="en-US" altLang="en-US" b="0" i="0" u="none" strike="noStrike" cap="none" normalizeH="0" baseline="0" smtClean="0">
                <a:ln>
                  <a:noFill/>
                </a:ln>
                <a:solidFill>
                  <a:srgbClr val="080808"/>
                </a:solidFill>
                <a:effectLst/>
                <a:latin typeface="JetBrains Mono"/>
              </a:rPr>
              <a:t>)</a:t>
            </a:r>
            <a:endParaRPr kumimoji="0" lang="en-US" altLang="en-US" sz="44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2733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416</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JetBrains Mono</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Hiep Dang Vo</dc:creator>
  <cp:lastModifiedBy>Hiep Dang Vo</cp:lastModifiedBy>
  <cp:revision>59</cp:revision>
  <dcterms:created xsi:type="dcterms:W3CDTF">2021-04-05T03:59:32Z</dcterms:created>
  <dcterms:modified xsi:type="dcterms:W3CDTF">2021-05-17T09:26:29Z</dcterms:modified>
</cp:coreProperties>
</file>