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Lst>
  <p:sldSz cx="110648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6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3110" y="1122363"/>
            <a:ext cx="8298656" cy="2387600"/>
          </a:xfrm>
        </p:spPr>
        <p:txBody>
          <a:bodyPr anchor="b"/>
          <a:lstStyle>
            <a:lvl1pPr algn="ctr">
              <a:defRPr sz="5446"/>
            </a:lvl1pPr>
          </a:lstStyle>
          <a:p>
            <a:r>
              <a:rPr lang="en-US" smtClean="0"/>
              <a:t>Click to edit Master title style</a:t>
            </a:r>
            <a:endParaRPr lang="en-US" dirty="0"/>
          </a:p>
        </p:txBody>
      </p:sp>
      <p:sp>
        <p:nvSpPr>
          <p:cNvPr id="3" name="Subtitle 2"/>
          <p:cNvSpPr>
            <a:spLocks noGrp="1"/>
          </p:cNvSpPr>
          <p:nvPr>
            <p:ph type="subTitle" idx="1"/>
          </p:nvPr>
        </p:nvSpPr>
        <p:spPr>
          <a:xfrm>
            <a:off x="1383110" y="3602038"/>
            <a:ext cx="8298656" cy="1655762"/>
          </a:xfrm>
        </p:spPr>
        <p:txBody>
          <a:bodyPr/>
          <a:lstStyle>
            <a:lvl1pPr marL="0" indent="0" algn="ctr">
              <a:buNone/>
              <a:defRPr sz="2178"/>
            </a:lvl1pPr>
            <a:lvl2pPr marL="414955" indent="0" algn="ctr">
              <a:buNone/>
              <a:defRPr sz="1815"/>
            </a:lvl2pPr>
            <a:lvl3pPr marL="829909" indent="0" algn="ctr">
              <a:buNone/>
              <a:defRPr sz="1634"/>
            </a:lvl3pPr>
            <a:lvl4pPr marL="1244864" indent="0" algn="ctr">
              <a:buNone/>
              <a:defRPr sz="1452"/>
            </a:lvl4pPr>
            <a:lvl5pPr marL="1659819" indent="0" algn="ctr">
              <a:buNone/>
              <a:defRPr sz="1452"/>
            </a:lvl5pPr>
            <a:lvl6pPr marL="2074774" indent="0" algn="ctr">
              <a:buNone/>
              <a:defRPr sz="1452"/>
            </a:lvl6pPr>
            <a:lvl7pPr marL="2489728" indent="0" algn="ctr">
              <a:buNone/>
              <a:defRPr sz="1452"/>
            </a:lvl7pPr>
            <a:lvl8pPr marL="2904683" indent="0" algn="ctr">
              <a:buNone/>
              <a:defRPr sz="1452"/>
            </a:lvl8pPr>
            <a:lvl9pPr marL="3319638" indent="0" algn="ctr">
              <a:buNone/>
              <a:defRPr sz="145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E96C08-8AB7-40CD-8E29-830BE44E47D1}" type="datetimeFigureOut">
              <a:rPr lang="en-US" smtClean="0"/>
              <a:t>01/04/2021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358001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96C08-8AB7-40CD-8E29-830BE44E47D1}" type="datetimeFigureOut">
              <a:rPr lang="en-US" smtClean="0"/>
              <a:t>01/04/2021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251049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18301" y="365125"/>
            <a:ext cx="2385864"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0710" y="365125"/>
            <a:ext cx="701928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96C08-8AB7-40CD-8E29-830BE44E47D1}" type="datetimeFigureOut">
              <a:rPr lang="en-US" smtClean="0"/>
              <a:t>01/04/2021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342227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E96C08-8AB7-40CD-8E29-830BE44E47D1}" type="datetimeFigureOut">
              <a:rPr lang="en-US" smtClean="0"/>
              <a:t>01/04/2021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346125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4947" y="1709739"/>
            <a:ext cx="9543455" cy="2852737"/>
          </a:xfrm>
        </p:spPr>
        <p:txBody>
          <a:bodyPr anchor="b"/>
          <a:lstStyle>
            <a:lvl1pPr>
              <a:defRPr sz="5446"/>
            </a:lvl1pPr>
          </a:lstStyle>
          <a:p>
            <a:r>
              <a:rPr lang="en-US" smtClean="0"/>
              <a:t>Click to edit Master title style</a:t>
            </a:r>
            <a:endParaRPr lang="en-US" dirty="0"/>
          </a:p>
        </p:txBody>
      </p:sp>
      <p:sp>
        <p:nvSpPr>
          <p:cNvPr id="3" name="Text Placeholder 2"/>
          <p:cNvSpPr>
            <a:spLocks noGrp="1"/>
          </p:cNvSpPr>
          <p:nvPr>
            <p:ph type="body" idx="1"/>
          </p:nvPr>
        </p:nvSpPr>
        <p:spPr>
          <a:xfrm>
            <a:off x="754947" y="4589464"/>
            <a:ext cx="9543455" cy="1500187"/>
          </a:xfrm>
        </p:spPr>
        <p:txBody>
          <a:bodyPr/>
          <a:lstStyle>
            <a:lvl1pPr marL="0" indent="0">
              <a:buNone/>
              <a:defRPr sz="2178">
                <a:solidFill>
                  <a:schemeClr val="tx1">
                    <a:tint val="75000"/>
                  </a:schemeClr>
                </a:solidFill>
              </a:defRPr>
            </a:lvl1pPr>
            <a:lvl2pPr marL="414955" indent="0">
              <a:buNone/>
              <a:defRPr sz="1815">
                <a:solidFill>
                  <a:schemeClr val="tx1">
                    <a:tint val="75000"/>
                  </a:schemeClr>
                </a:solidFill>
              </a:defRPr>
            </a:lvl2pPr>
            <a:lvl3pPr marL="829909" indent="0">
              <a:buNone/>
              <a:defRPr sz="1634">
                <a:solidFill>
                  <a:schemeClr val="tx1">
                    <a:tint val="75000"/>
                  </a:schemeClr>
                </a:solidFill>
              </a:defRPr>
            </a:lvl3pPr>
            <a:lvl4pPr marL="1244864" indent="0">
              <a:buNone/>
              <a:defRPr sz="1452">
                <a:solidFill>
                  <a:schemeClr val="tx1">
                    <a:tint val="75000"/>
                  </a:schemeClr>
                </a:solidFill>
              </a:defRPr>
            </a:lvl4pPr>
            <a:lvl5pPr marL="1659819" indent="0">
              <a:buNone/>
              <a:defRPr sz="1452">
                <a:solidFill>
                  <a:schemeClr val="tx1">
                    <a:tint val="75000"/>
                  </a:schemeClr>
                </a:solidFill>
              </a:defRPr>
            </a:lvl5pPr>
            <a:lvl6pPr marL="2074774" indent="0">
              <a:buNone/>
              <a:defRPr sz="1452">
                <a:solidFill>
                  <a:schemeClr val="tx1">
                    <a:tint val="75000"/>
                  </a:schemeClr>
                </a:solidFill>
              </a:defRPr>
            </a:lvl6pPr>
            <a:lvl7pPr marL="2489728" indent="0">
              <a:buNone/>
              <a:defRPr sz="1452">
                <a:solidFill>
                  <a:schemeClr val="tx1">
                    <a:tint val="75000"/>
                  </a:schemeClr>
                </a:solidFill>
              </a:defRPr>
            </a:lvl7pPr>
            <a:lvl8pPr marL="2904683" indent="0">
              <a:buNone/>
              <a:defRPr sz="1452">
                <a:solidFill>
                  <a:schemeClr val="tx1">
                    <a:tint val="75000"/>
                  </a:schemeClr>
                </a:solidFill>
              </a:defRPr>
            </a:lvl8pPr>
            <a:lvl9pPr marL="3319638" indent="0">
              <a:buNone/>
              <a:defRPr sz="145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E96C08-8AB7-40CD-8E29-830BE44E47D1}" type="datetimeFigureOut">
              <a:rPr lang="en-US" smtClean="0"/>
              <a:t>01/04/2021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28601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0710" y="1825625"/>
            <a:ext cx="470257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01593" y="1825625"/>
            <a:ext cx="470257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E96C08-8AB7-40CD-8E29-830BE44E47D1}" type="datetimeFigureOut">
              <a:rPr lang="en-US" smtClean="0"/>
              <a:t>01/04/2021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58599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151" y="365126"/>
            <a:ext cx="954345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2152" y="1681163"/>
            <a:ext cx="4680960" cy="823912"/>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en-US" smtClean="0"/>
              <a:t>Click to edit Master text styles</a:t>
            </a:r>
          </a:p>
        </p:txBody>
      </p:sp>
      <p:sp>
        <p:nvSpPr>
          <p:cNvPr id="4" name="Content Placeholder 3"/>
          <p:cNvSpPr>
            <a:spLocks noGrp="1"/>
          </p:cNvSpPr>
          <p:nvPr>
            <p:ph sz="half" idx="2"/>
          </p:nvPr>
        </p:nvSpPr>
        <p:spPr>
          <a:xfrm>
            <a:off x="762152" y="2505075"/>
            <a:ext cx="468096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01593" y="1681163"/>
            <a:ext cx="4704013" cy="823912"/>
          </a:xfrm>
        </p:spPr>
        <p:txBody>
          <a:bodyPr anchor="b"/>
          <a:lstStyle>
            <a:lvl1pPr marL="0" indent="0">
              <a:buNone/>
              <a:defRPr sz="2178" b="1"/>
            </a:lvl1pPr>
            <a:lvl2pPr marL="414955" indent="0">
              <a:buNone/>
              <a:defRPr sz="1815" b="1"/>
            </a:lvl2pPr>
            <a:lvl3pPr marL="829909" indent="0">
              <a:buNone/>
              <a:defRPr sz="1634" b="1"/>
            </a:lvl3pPr>
            <a:lvl4pPr marL="1244864" indent="0">
              <a:buNone/>
              <a:defRPr sz="1452" b="1"/>
            </a:lvl4pPr>
            <a:lvl5pPr marL="1659819" indent="0">
              <a:buNone/>
              <a:defRPr sz="1452" b="1"/>
            </a:lvl5pPr>
            <a:lvl6pPr marL="2074774" indent="0">
              <a:buNone/>
              <a:defRPr sz="1452" b="1"/>
            </a:lvl6pPr>
            <a:lvl7pPr marL="2489728" indent="0">
              <a:buNone/>
              <a:defRPr sz="1452" b="1"/>
            </a:lvl7pPr>
            <a:lvl8pPr marL="2904683" indent="0">
              <a:buNone/>
              <a:defRPr sz="1452" b="1"/>
            </a:lvl8pPr>
            <a:lvl9pPr marL="3319638" indent="0">
              <a:buNone/>
              <a:defRPr sz="1452" b="1"/>
            </a:lvl9pPr>
          </a:lstStyle>
          <a:p>
            <a:pPr lvl="0"/>
            <a:r>
              <a:rPr lang="en-US" smtClean="0"/>
              <a:t>Click to edit Master text styles</a:t>
            </a:r>
          </a:p>
        </p:txBody>
      </p:sp>
      <p:sp>
        <p:nvSpPr>
          <p:cNvPr id="6" name="Content Placeholder 5"/>
          <p:cNvSpPr>
            <a:spLocks noGrp="1"/>
          </p:cNvSpPr>
          <p:nvPr>
            <p:ph sz="quarter" idx="4"/>
          </p:nvPr>
        </p:nvSpPr>
        <p:spPr>
          <a:xfrm>
            <a:off x="5601593" y="2505075"/>
            <a:ext cx="470401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E96C08-8AB7-40CD-8E29-830BE44E47D1}" type="datetimeFigureOut">
              <a:rPr lang="en-US" smtClean="0"/>
              <a:t>01/04/2021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226350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E96C08-8AB7-40CD-8E29-830BE44E47D1}" type="datetimeFigureOut">
              <a:rPr lang="en-US" smtClean="0"/>
              <a:t>01/04/2021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246731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96C08-8AB7-40CD-8E29-830BE44E47D1}" type="datetimeFigureOut">
              <a:rPr lang="en-US" smtClean="0"/>
              <a:t>01/04/2021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163364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152" y="457200"/>
            <a:ext cx="3568710" cy="1600200"/>
          </a:xfrm>
        </p:spPr>
        <p:txBody>
          <a:bodyPr anchor="b"/>
          <a:lstStyle>
            <a:lvl1pPr>
              <a:defRPr sz="2904"/>
            </a:lvl1pPr>
          </a:lstStyle>
          <a:p>
            <a:r>
              <a:rPr lang="en-US" smtClean="0"/>
              <a:t>Click to edit Master title style</a:t>
            </a:r>
            <a:endParaRPr lang="en-US" dirty="0"/>
          </a:p>
        </p:txBody>
      </p:sp>
      <p:sp>
        <p:nvSpPr>
          <p:cNvPr id="3" name="Content Placeholder 2"/>
          <p:cNvSpPr>
            <a:spLocks noGrp="1"/>
          </p:cNvSpPr>
          <p:nvPr>
            <p:ph idx="1"/>
          </p:nvPr>
        </p:nvSpPr>
        <p:spPr>
          <a:xfrm>
            <a:off x="4704013" y="987426"/>
            <a:ext cx="5601593" cy="4873625"/>
          </a:xfrm>
        </p:spPr>
        <p:txBody>
          <a:bodyPr/>
          <a:lstStyle>
            <a:lvl1pPr>
              <a:defRPr sz="2904"/>
            </a:lvl1pPr>
            <a:lvl2pPr>
              <a:defRPr sz="2541"/>
            </a:lvl2pPr>
            <a:lvl3pPr>
              <a:defRPr sz="2178"/>
            </a:lvl3pPr>
            <a:lvl4pPr>
              <a:defRPr sz="1815"/>
            </a:lvl4pPr>
            <a:lvl5pPr>
              <a:defRPr sz="1815"/>
            </a:lvl5pPr>
            <a:lvl6pPr>
              <a:defRPr sz="1815"/>
            </a:lvl6pPr>
            <a:lvl7pPr>
              <a:defRPr sz="1815"/>
            </a:lvl7pPr>
            <a:lvl8pPr>
              <a:defRPr sz="1815"/>
            </a:lvl8pPr>
            <a:lvl9pPr>
              <a:defRPr sz="18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152" y="2057400"/>
            <a:ext cx="3568710" cy="3811588"/>
          </a:xfrm>
        </p:spPr>
        <p:txBody>
          <a:bodyPr/>
          <a:lstStyle>
            <a:lvl1pPr marL="0" indent="0">
              <a:buNone/>
              <a:defRPr sz="1452"/>
            </a:lvl1pPr>
            <a:lvl2pPr marL="414955" indent="0">
              <a:buNone/>
              <a:defRPr sz="1271"/>
            </a:lvl2pPr>
            <a:lvl3pPr marL="829909" indent="0">
              <a:buNone/>
              <a:defRPr sz="1089"/>
            </a:lvl3pPr>
            <a:lvl4pPr marL="1244864" indent="0">
              <a:buNone/>
              <a:defRPr sz="908"/>
            </a:lvl4pPr>
            <a:lvl5pPr marL="1659819" indent="0">
              <a:buNone/>
              <a:defRPr sz="908"/>
            </a:lvl5pPr>
            <a:lvl6pPr marL="2074774" indent="0">
              <a:buNone/>
              <a:defRPr sz="908"/>
            </a:lvl6pPr>
            <a:lvl7pPr marL="2489728" indent="0">
              <a:buNone/>
              <a:defRPr sz="908"/>
            </a:lvl7pPr>
            <a:lvl8pPr marL="2904683" indent="0">
              <a:buNone/>
              <a:defRPr sz="908"/>
            </a:lvl8pPr>
            <a:lvl9pPr marL="3319638" indent="0">
              <a:buNone/>
              <a:defRPr sz="90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96C08-8AB7-40CD-8E29-830BE44E47D1}" type="datetimeFigureOut">
              <a:rPr lang="en-US" smtClean="0"/>
              <a:t>01/04/2021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77823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152" y="457200"/>
            <a:ext cx="3568710" cy="1600200"/>
          </a:xfrm>
        </p:spPr>
        <p:txBody>
          <a:bodyPr anchor="b"/>
          <a:lstStyle>
            <a:lvl1pPr>
              <a:defRPr sz="2904"/>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04013" y="987426"/>
            <a:ext cx="5601593" cy="4873625"/>
          </a:xfrm>
        </p:spPr>
        <p:txBody>
          <a:bodyPr anchor="t"/>
          <a:lstStyle>
            <a:lvl1pPr marL="0" indent="0">
              <a:buNone/>
              <a:defRPr sz="2904"/>
            </a:lvl1pPr>
            <a:lvl2pPr marL="414955" indent="0">
              <a:buNone/>
              <a:defRPr sz="2541"/>
            </a:lvl2pPr>
            <a:lvl3pPr marL="829909" indent="0">
              <a:buNone/>
              <a:defRPr sz="2178"/>
            </a:lvl3pPr>
            <a:lvl4pPr marL="1244864" indent="0">
              <a:buNone/>
              <a:defRPr sz="1815"/>
            </a:lvl4pPr>
            <a:lvl5pPr marL="1659819" indent="0">
              <a:buNone/>
              <a:defRPr sz="1815"/>
            </a:lvl5pPr>
            <a:lvl6pPr marL="2074774" indent="0">
              <a:buNone/>
              <a:defRPr sz="1815"/>
            </a:lvl6pPr>
            <a:lvl7pPr marL="2489728" indent="0">
              <a:buNone/>
              <a:defRPr sz="1815"/>
            </a:lvl7pPr>
            <a:lvl8pPr marL="2904683" indent="0">
              <a:buNone/>
              <a:defRPr sz="1815"/>
            </a:lvl8pPr>
            <a:lvl9pPr marL="3319638" indent="0">
              <a:buNone/>
              <a:defRPr sz="1815"/>
            </a:lvl9pPr>
          </a:lstStyle>
          <a:p>
            <a:r>
              <a:rPr lang="en-US" smtClean="0"/>
              <a:t>Click icon to add picture</a:t>
            </a:r>
            <a:endParaRPr lang="en-US" dirty="0"/>
          </a:p>
        </p:txBody>
      </p:sp>
      <p:sp>
        <p:nvSpPr>
          <p:cNvPr id="4" name="Text Placeholder 3"/>
          <p:cNvSpPr>
            <a:spLocks noGrp="1"/>
          </p:cNvSpPr>
          <p:nvPr>
            <p:ph type="body" sz="half" idx="2"/>
          </p:nvPr>
        </p:nvSpPr>
        <p:spPr>
          <a:xfrm>
            <a:off x="762152" y="2057400"/>
            <a:ext cx="3568710" cy="3811588"/>
          </a:xfrm>
        </p:spPr>
        <p:txBody>
          <a:bodyPr/>
          <a:lstStyle>
            <a:lvl1pPr marL="0" indent="0">
              <a:buNone/>
              <a:defRPr sz="1452"/>
            </a:lvl1pPr>
            <a:lvl2pPr marL="414955" indent="0">
              <a:buNone/>
              <a:defRPr sz="1271"/>
            </a:lvl2pPr>
            <a:lvl3pPr marL="829909" indent="0">
              <a:buNone/>
              <a:defRPr sz="1089"/>
            </a:lvl3pPr>
            <a:lvl4pPr marL="1244864" indent="0">
              <a:buNone/>
              <a:defRPr sz="908"/>
            </a:lvl4pPr>
            <a:lvl5pPr marL="1659819" indent="0">
              <a:buNone/>
              <a:defRPr sz="908"/>
            </a:lvl5pPr>
            <a:lvl6pPr marL="2074774" indent="0">
              <a:buNone/>
              <a:defRPr sz="908"/>
            </a:lvl6pPr>
            <a:lvl7pPr marL="2489728" indent="0">
              <a:buNone/>
              <a:defRPr sz="908"/>
            </a:lvl7pPr>
            <a:lvl8pPr marL="2904683" indent="0">
              <a:buNone/>
              <a:defRPr sz="908"/>
            </a:lvl8pPr>
            <a:lvl9pPr marL="3319638" indent="0">
              <a:buNone/>
              <a:defRPr sz="90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E96C08-8AB7-40CD-8E29-830BE44E47D1}" type="datetimeFigureOut">
              <a:rPr lang="en-US" smtClean="0"/>
              <a:t>01/04/2021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1A3AB-0A99-4684-83F0-A2E6D15908A0}" type="slidenum">
              <a:rPr lang="en-US" smtClean="0"/>
              <a:t>‹#›</a:t>
            </a:fld>
            <a:endParaRPr lang="en-US"/>
          </a:p>
        </p:txBody>
      </p:sp>
    </p:spTree>
    <p:extLst>
      <p:ext uri="{BB962C8B-B14F-4D97-AF65-F5344CB8AC3E}">
        <p14:creationId xmlns:p14="http://schemas.microsoft.com/office/powerpoint/2010/main" val="284570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0710" y="365126"/>
            <a:ext cx="954345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0710" y="1825625"/>
            <a:ext cx="954345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710" y="6356351"/>
            <a:ext cx="2489597" cy="365125"/>
          </a:xfrm>
          <a:prstGeom prst="rect">
            <a:avLst/>
          </a:prstGeom>
        </p:spPr>
        <p:txBody>
          <a:bodyPr vert="horz" lIns="91440" tIns="45720" rIns="91440" bIns="45720" rtlCol="0" anchor="ctr"/>
          <a:lstStyle>
            <a:lvl1pPr algn="l">
              <a:defRPr sz="1089">
                <a:solidFill>
                  <a:schemeClr val="tx1">
                    <a:tint val="75000"/>
                  </a:schemeClr>
                </a:solidFill>
              </a:defRPr>
            </a:lvl1pPr>
          </a:lstStyle>
          <a:p>
            <a:fld id="{5BE96C08-8AB7-40CD-8E29-830BE44E47D1}" type="datetimeFigureOut">
              <a:rPr lang="en-US" smtClean="0"/>
              <a:t>01/04/2021</a:t>
            </a:fld>
            <a:endParaRPr lang="en-US"/>
          </a:p>
        </p:txBody>
      </p:sp>
      <p:sp>
        <p:nvSpPr>
          <p:cNvPr id="5" name="Footer Placeholder 4"/>
          <p:cNvSpPr>
            <a:spLocks noGrp="1"/>
          </p:cNvSpPr>
          <p:nvPr>
            <p:ph type="ftr" sz="quarter" idx="3"/>
          </p:nvPr>
        </p:nvSpPr>
        <p:spPr>
          <a:xfrm>
            <a:off x="3665240" y="6356351"/>
            <a:ext cx="3734395" cy="365125"/>
          </a:xfrm>
          <a:prstGeom prst="rect">
            <a:avLst/>
          </a:prstGeom>
        </p:spPr>
        <p:txBody>
          <a:bodyPr vert="horz" lIns="91440" tIns="45720" rIns="91440" bIns="45720" rtlCol="0" anchor="ctr"/>
          <a:lstStyle>
            <a:lvl1pPr algn="ctr">
              <a:defRPr sz="108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14568" y="6356351"/>
            <a:ext cx="2489597" cy="365125"/>
          </a:xfrm>
          <a:prstGeom prst="rect">
            <a:avLst/>
          </a:prstGeom>
        </p:spPr>
        <p:txBody>
          <a:bodyPr vert="horz" lIns="91440" tIns="45720" rIns="91440" bIns="45720" rtlCol="0" anchor="ctr"/>
          <a:lstStyle>
            <a:lvl1pPr algn="r">
              <a:defRPr sz="1089">
                <a:solidFill>
                  <a:schemeClr val="tx1">
                    <a:tint val="75000"/>
                  </a:schemeClr>
                </a:solidFill>
              </a:defRPr>
            </a:lvl1pPr>
          </a:lstStyle>
          <a:p>
            <a:fld id="{56E1A3AB-0A99-4684-83F0-A2E6D15908A0}" type="slidenum">
              <a:rPr lang="en-US" smtClean="0"/>
              <a:t>‹#›</a:t>
            </a:fld>
            <a:endParaRPr lang="en-US"/>
          </a:p>
        </p:txBody>
      </p:sp>
    </p:spTree>
    <p:extLst>
      <p:ext uri="{BB962C8B-B14F-4D97-AF65-F5344CB8AC3E}">
        <p14:creationId xmlns:p14="http://schemas.microsoft.com/office/powerpoint/2010/main" val="1724665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29909" rtl="0" eaLnBrk="1" latinLnBrk="0" hangingPunct="1">
        <a:lnSpc>
          <a:spcPct val="90000"/>
        </a:lnSpc>
        <a:spcBef>
          <a:spcPct val="0"/>
        </a:spcBef>
        <a:buNone/>
        <a:defRPr sz="3993" kern="1200">
          <a:solidFill>
            <a:schemeClr val="tx1"/>
          </a:solidFill>
          <a:latin typeface="+mj-lt"/>
          <a:ea typeface="+mj-ea"/>
          <a:cs typeface="+mj-cs"/>
        </a:defRPr>
      </a:lvl1pPr>
    </p:titleStyle>
    <p:bodyStyle>
      <a:lvl1pPr marL="207477" indent="-207477" algn="l" defTabSz="829909" rtl="0" eaLnBrk="1" latinLnBrk="0" hangingPunct="1">
        <a:lnSpc>
          <a:spcPct val="90000"/>
        </a:lnSpc>
        <a:spcBef>
          <a:spcPts val="908"/>
        </a:spcBef>
        <a:buFont typeface="Arial" panose="020B0604020202020204" pitchFamily="34" charset="0"/>
        <a:buChar char="•"/>
        <a:defRPr sz="2541" kern="1200">
          <a:solidFill>
            <a:schemeClr val="tx1"/>
          </a:solidFill>
          <a:latin typeface="+mn-lt"/>
          <a:ea typeface="+mn-ea"/>
          <a:cs typeface="+mn-cs"/>
        </a:defRPr>
      </a:lvl1pPr>
      <a:lvl2pPr marL="622432" indent="-207477" algn="l" defTabSz="829909" rtl="0" eaLnBrk="1" latinLnBrk="0" hangingPunct="1">
        <a:lnSpc>
          <a:spcPct val="90000"/>
        </a:lnSpc>
        <a:spcBef>
          <a:spcPts val="454"/>
        </a:spcBef>
        <a:buFont typeface="Arial" panose="020B0604020202020204" pitchFamily="34" charset="0"/>
        <a:buChar char="•"/>
        <a:defRPr sz="2178" kern="1200">
          <a:solidFill>
            <a:schemeClr val="tx1"/>
          </a:solidFill>
          <a:latin typeface="+mn-lt"/>
          <a:ea typeface="+mn-ea"/>
          <a:cs typeface="+mn-cs"/>
        </a:defRPr>
      </a:lvl2pPr>
      <a:lvl3pPr marL="1037387" indent="-207477" algn="l" defTabSz="829909" rtl="0" eaLnBrk="1" latinLnBrk="0" hangingPunct="1">
        <a:lnSpc>
          <a:spcPct val="90000"/>
        </a:lnSpc>
        <a:spcBef>
          <a:spcPts val="454"/>
        </a:spcBef>
        <a:buFont typeface="Arial" panose="020B0604020202020204" pitchFamily="34" charset="0"/>
        <a:buChar char="•"/>
        <a:defRPr sz="1815" kern="1200">
          <a:solidFill>
            <a:schemeClr val="tx1"/>
          </a:solidFill>
          <a:latin typeface="+mn-lt"/>
          <a:ea typeface="+mn-ea"/>
          <a:cs typeface="+mn-cs"/>
        </a:defRPr>
      </a:lvl3pPr>
      <a:lvl4pPr marL="1452342"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4pPr>
      <a:lvl5pPr marL="186729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en-US"/>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r="35148"/>
          <a:stretch/>
        </p:blipFill>
        <p:spPr>
          <a:xfrm>
            <a:off x="218484" y="786275"/>
            <a:ext cx="5551941" cy="5943987"/>
          </a:xfrm>
          <a:prstGeom prst="rect">
            <a:avLst/>
          </a:prstGeom>
        </p:spPr>
      </p:pic>
      <p:sp>
        <p:nvSpPr>
          <p:cNvPr id="10" name="TextBox 9"/>
          <p:cNvSpPr txBox="1"/>
          <p:nvPr/>
        </p:nvSpPr>
        <p:spPr>
          <a:xfrm>
            <a:off x="218484" y="178025"/>
            <a:ext cx="5791970" cy="492443"/>
          </a:xfrm>
          <a:prstGeom prst="rect">
            <a:avLst/>
          </a:prstGeom>
          <a:noFill/>
        </p:spPr>
        <p:txBody>
          <a:bodyPr wrap="none" rtlCol="0">
            <a:spAutoFit/>
          </a:bodyPr>
          <a:lstStyle/>
          <a:p>
            <a:r>
              <a:rPr lang="en-US" sz="2600" smtClean="0">
                <a:latin typeface="Times New Roman" panose="02020603050405020304" pitchFamily="18" charset="0"/>
                <a:cs typeface="Times New Roman" panose="02020603050405020304" pitchFamily="18" charset="0"/>
              </a:rPr>
              <a:t>Các phép tính và hàm trên integer và float</a:t>
            </a:r>
            <a:endParaRPr lang="en-US" sz="2600">
              <a:latin typeface="Times New Roman" panose="02020603050405020304" pitchFamily="18" charset="0"/>
              <a:cs typeface="Times New Roman" panose="02020603050405020304" pitchFamily="18" charset="0"/>
            </a:endParaRPr>
          </a:p>
        </p:txBody>
      </p:sp>
      <p:sp>
        <p:nvSpPr>
          <p:cNvPr id="12" name="Right Brace 11"/>
          <p:cNvSpPr/>
          <p:nvPr/>
        </p:nvSpPr>
        <p:spPr>
          <a:xfrm>
            <a:off x="5790825" y="4810715"/>
            <a:ext cx="154892" cy="873940"/>
          </a:xfrm>
          <a:prstGeom prst="rightBrace">
            <a:avLst>
              <a:gd name="adj1" fmla="val 85401"/>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010454" y="5093936"/>
            <a:ext cx="668773" cy="307777"/>
          </a:xfrm>
          <a:prstGeom prst="rect">
            <a:avLst/>
          </a:prstGeom>
          <a:noFill/>
        </p:spPr>
        <p:txBody>
          <a:bodyPr wrap="none" rtlCol="0">
            <a:spAutoFit/>
          </a:bodyPr>
          <a:lstStyle/>
          <a:p>
            <a:r>
              <a:rPr lang="en-US" sz="1400" smtClean="0">
                <a:latin typeface="Times New Roman" panose="02020603050405020304" pitchFamily="18" charset="0"/>
                <a:cs typeface="Times New Roman" panose="02020603050405020304" pitchFamily="18" charset="0"/>
              </a:rPr>
              <a:t>bỏ qua</a:t>
            </a:r>
            <a:endParaRPr lang="en-US" sz="1400">
              <a:latin typeface="Times New Roman" panose="02020603050405020304" pitchFamily="18" charset="0"/>
              <a:cs typeface="Times New Roman" panose="02020603050405020304" pitchFamily="18" charset="0"/>
            </a:endParaRPr>
          </a:p>
        </p:txBody>
      </p:sp>
      <p:sp>
        <p:nvSpPr>
          <p:cNvPr id="16" name="TextBox 15"/>
          <p:cNvSpPr txBox="1"/>
          <p:nvPr/>
        </p:nvSpPr>
        <p:spPr>
          <a:xfrm>
            <a:off x="7744079" y="822139"/>
            <a:ext cx="2152480" cy="600164"/>
          </a:xfrm>
          <a:prstGeom prst="rect">
            <a:avLst/>
          </a:prstGeom>
          <a:noFill/>
          <a:ln>
            <a:solidFill>
              <a:schemeClr val="tx1"/>
            </a:solidFill>
          </a:ln>
        </p:spPr>
        <p:txBody>
          <a:bodyPr wrap="square" rtlCol="0">
            <a:spAutoFit/>
          </a:bodyPr>
          <a:lstStyle/>
          <a:p>
            <a:pPr>
              <a:spcAft>
                <a:spcPts val="600"/>
              </a:spcAft>
            </a:pPr>
            <a:r>
              <a:rPr lang="en-US" sz="1400" i="1" u="sng" smtClean="0">
                <a:latin typeface="Times New Roman" panose="02020603050405020304" pitchFamily="18" charset="0"/>
                <a:cs typeface="Times New Roman" panose="02020603050405020304" pitchFamily="18" charset="0"/>
              </a:rPr>
              <a:t>Note:</a:t>
            </a:r>
          </a:p>
          <a:p>
            <a:pPr>
              <a:spcAft>
                <a:spcPts val="600"/>
              </a:spcAft>
            </a:pPr>
            <a:r>
              <a:rPr lang="en-US" sz="1400" i="1" smtClean="0">
                <a:latin typeface="Times New Roman" panose="02020603050405020304" pitchFamily="18" charset="0"/>
                <a:cs typeface="Times New Roman" panose="02020603050405020304" pitchFamily="18" charset="0"/>
              </a:rPr>
              <a:t>x và y là integer hoặc float</a:t>
            </a:r>
            <a:endParaRPr lang="en-US" sz="1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05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8484" y="461245"/>
            <a:ext cx="4184159" cy="492443"/>
          </a:xfrm>
          <a:prstGeom prst="rect">
            <a:avLst/>
          </a:prstGeom>
          <a:noFill/>
        </p:spPr>
        <p:txBody>
          <a:bodyPr wrap="none" rtlCol="0">
            <a:spAutoFit/>
          </a:bodyPr>
          <a:lstStyle/>
          <a:p>
            <a:r>
              <a:rPr lang="en-US" sz="2600" smtClean="0">
                <a:latin typeface="Times New Roman" panose="02020603050405020304" pitchFamily="18" charset="0"/>
                <a:cs typeface="Times New Roman" panose="02020603050405020304" pitchFamily="18" charset="0"/>
              </a:rPr>
              <a:t>Các phép tính và hàm trên list</a:t>
            </a:r>
            <a:endParaRPr lang="en-US" sz="260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r="15201"/>
          <a:stretch/>
        </p:blipFill>
        <p:spPr>
          <a:xfrm>
            <a:off x="218484" y="1229735"/>
            <a:ext cx="7184070" cy="4564161"/>
          </a:xfrm>
          <a:prstGeom prst="rect">
            <a:avLst/>
          </a:prstGeom>
        </p:spPr>
      </p:pic>
      <p:sp>
        <p:nvSpPr>
          <p:cNvPr id="7" name="TextBox 6"/>
          <p:cNvSpPr txBox="1"/>
          <p:nvPr/>
        </p:nvSpPr>
        <p:spPr>
          <a:xfrm>
            <a:off x="7646972" y="1331937"/>
            <a:ext cx="3261091" cy="2846933"/>
          </a:xfrm>
          <a:prstGeom prst="rect">
            <a:avLst/>
          </a:prstGeom>
          <a:noFill/>
          <a:ln>
            <a:solidFill>
              <a:schemeClr val="tx1"/>
            </a:solidFill>
          </a:ln>
        </p:spPr>
        <p:txBody>
          <a:bodyPr wrap="square" rtlCol="0">
            <a:spAutoFit/>
          </a:bodyPr>
          <a:lstStyle/>
          <a:p>
            <a:pPr>
              <a:spcAft>
                <a:spcPts val="600"/>
              </a:spcAft>
            </a:pPr>
            <a:r>
              <a:rPr lang="en-US" sz="1400" i="1" u="sng" smtClean="0">
                <a:latin typeface="Times New Roman" panose="02020603050405020304" pitchFamily="18" charset="0"/>
                <a:cs typeface="Times New Roman" panose="02020603050405020304" pitchFamily="18" charset="0"/>
              </a:rPr>
              <a:t>Note:</a:t>
            </a:r>
          </a:p>
          <a:p>
            <a:pPr>
              <a:spcAft>
                <a:spcPts val="600"/>
              </a:spcAft>
            </a:pPr>
            <a:r>
              <a:rPr lang="en-US" sz="1400" i="1" smtClean="0">
                <a:latin typeface="Times New Roman" panose="02020603050405020304" pitchFamily="18" charset="0"/>
                <a:cs typeface="Times New Roman" panose="02020603050405020304" pitchFamily="18" charset="0"/>
              </a:rPr>
              <a:t>s và t là các list</a:t>
            </a:r>
          </a:p>
          <a:p>
            <a:pPr>
              <a:spcAft>
                <a:spcPts val="600"/>
              </a:spcAft>
            </a:pPr>
            <a:r>
              <a:rPr lang="en-US" sz="1400" i="1" smtClean="0">
                <a:latin typeface="Times New Roman" panose="02020603050405020304" pitchFamily="18" charset="0"/>
                <a:cs typeface="Times New Roman" panose="02020603050405020304" pitchFamily="18" charset="0"/>
              </a:rPr>
              <a:t>n,i,j,k là các integer</a:t>
            </a:r>
          </a:p>
          <a:p>
            <a:pPr>
              <a:spcAft>
                <a:spcPts val="600"/>
              </a:spcAft>
            </a:pPr>
            <a:r>
              <a:rPr lang="en-US" sz="1400" i="1" smtClean="0">
                <a:latin typeface="Times New Roman" panose="02020603050405020304" pitchFamily="18" charset="0"/>
                <a:cs typeface="Times New Roman" panose="02020603050405020304" pitchFamily="18" charset="0"/>
              </a:rPr>
              <a:t>x là một object bất kỳ</a:t>
            </a:r>
          </a:p>
          <a:p>
            <a:pPr>
              <a:spcAft>
                <a:spcPts val="600"/>
              </a:spcAft>
            </a:pPr>
            <a:endParaRPr lang="en-US" sz="1400" i="1">
              <a:latin typeface="Times New Roman" panose="02020603050405020304" pitchFamily="18" charset="0"/>
              <a:cs typeface="Times New Roman" panose="02020603050405020304" pitchFamily="18" charset="0"/>
            </a:endParaRPr>
          </a:p>
          <a:p>
            <a:pPr>
              <a:spcAft>
                <a:spcPts val="600"/>
              </a:spcAft>
            </a:pPr>
            <a:r>
              <a:rPr lang="en-US" sz="1400" i="1" smtClean="0">
                <a:latin typeface="Times New Roman" panose="02020603050405020304" pitchFamily="18" charset="0"/>
                <a:cs typeface="Times New Roman" panose="02020603050405020304" pitchFamily="18" charset="0"/>
              </a:rPr>
              <a:t>Phương thức của một đối tượng nằm ngay sau đối tượng đó và ngăn cách bởi dấu chấm. Tất cả các phần tử nằm giữa (…) là tham số đầu vào của phương thức, tham số nào nằm giữa […] là tham số không bắt buộc(có thể được điền hoặc không)</a:t>
            </a:r>
          </a:p>
        </p:txBody>
      </p:sp>
    </p:spTree>
    <p:extLst>
      <p:ext uri="{BB962C8B-B14F-4D97-AF65-F5344CB8AC3E}">
        <p14:creationId xmlns:p14="http://schemas.microsoft.com/office/powerpoint/2010/main" val="122932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8483" y="145655"/>
            <a:ext cx="3575018" cy="492443"/>
          </a:xfrm>
          <a:prstGeom prst="rect">
            <a:avLst/>
          </a:prstGeom>
          <a:noFill/>
        </p:spPr>
        <p:txBody>
          <a:bodyPr wrap="none" rtlCol="0">
            <a:spAutoFit/>
          </a:bodyPr>
          <a:lstStyle/>
          <a:p>
            <a:r>
              <a:rPr lang="en-US" sz="2600" smtClean="0">
                <a:latin typeface="Times New Roman" panose="02020603050405020304" pitchFamily="18" charset="0"/>
                <a:cs typeface="Times New Roman" panose="02020603050405020304" pitchFamily="18" charset="0"/>
              </a:rPr>
              <a:t>Các phương thức trên list</a:t>
            </a:r>
            <a:endParaRPr lang="en-US" sz="26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r="24948"/>
          <a:stretch/>
        </p:blipFill>
        <p:spPr>
          <a:xfrm>
            <a:off x="218483" y="638098"/>
            <a:ext cx="5039361" cy="6134935"/>
          </a:xfrm>
          <a:prstGeom prst="rect">
            <a:avLst/>
          </a:prstGeom>
        </p:spPr>
      </p:pic>
      <p:sp>
        <p:nvSpPr>
          <p:cNvPr id="6" name="TextBox 5"/>
          <p:cNvSpPr txBox="1"/>
          <p:nvPr/>
        </p:nvSpPr>
        <p:spPr>
          <a:xfrm>
            <a:off x="6279418" y="725034"/>
            <a:ext cx="4296871" cy="2631490"/>
          </a:xfrm>
          <a:prstGeom prst="rect">
            <a:avLst/>
          </a:prstGeom>
          <a:noFill/>
          <a:ln>
            <a:solidFill>
              <a:schemeClr val="tx1"/>
            </a:solidFill>
          </a:ln>
        </p:spPr>
        <p:txBody>
          <a:bodyPr wrap="square" rtlCol="0">
            <a:spAutoFit/>
          </a:bodyPr>
          <a:lstStyle/>
          <a:p>
            <a:pPr>
              <a:spcAft>
                <a:spcPts val="600"/>
              </a:spcAft>
            </a:pPr>
            <a:r>
              <a:rPr lang="en-US" sz="1400" i="1" u="sng" smtClean="0">
                <a:latin typeface="Times New Roman" panose="02020603050405020304" pitchFamily="18" charset="0"/>
                <a:cs typeface="Times New Roman" panose="02020603050405020304" pitchFamily="18" charset="0"/>
              </a:rPr>
              <a:t>Note:</a:t>
            </a:r>
          </a:p>
          <a:p>
            <a:pPr>
              <a:spcAft>
                <a:spcPts val="600"/>
              </a:spcAft>
            </a:pPr>
            <a:r>
              <a:rPr lang="en-US" sz="1400" i="1" smtClean="0">
                <a:latin typeface="Times New Roman" panose="02020603050405020304" pitchFamily="18" charset="0"/>
                <a:cs typeface="Times New Roman" panose="02020603050405020304" pitchFamily="18" charset="0"/>
              </a:rPr>
              <a:t>s và t là các list</a:t>
            </a:r>
          </a:p>
          <a:p>
            <a:pPr>
              <a:spcAft>
                <a:spcPts val="600"/>
              </a:spcAft>
            </a:pPr>
            <a:r>
              <a:rPr lang="en-US" sz="1400" i="1" smtClean="0">
                <a:latin typeface="Times New Roman" panose="02020603050405020304" pitchFamily="18" charset="0"/>
                <a:cs typeface="Times New Roman" panose="02020603050405020304" pitchFamily="18" charset="0"/>
              </a:rPr>
              <a:t>n,i,j,k là các integer</a:t>
            </a:r>
          </a:p>
          <a:p>
            <a:pPr>
              <a:spcAft>
                <a:spcPts val="600"/>
              </a:spcAft>
            </a:pPr>
            <a:r>
              <a:rPr lang="en-US" sz="1400" i="1" smtClean="0">
                <a:latin typeface="Times New Roman" panose="02020603050405020304" pitchFamily="18" charset="0"/>
                <a:cs typeface="Times New Roman" panose="02020603050405020304" pitchFamily="18" charset="0"/>
              </a:rPr>
              <a:t>x là một object bất kỳ</a:t>
            </a:r>
          </a:p>
          <a:p>
            <a:pPr>
              <a:spcAft>
                <a:spcPts val="600"/>
              </a:spcAft>
            </a:pPr>
            <a:endParaRPr lang="en-US" sz="1400" i="1">
              <a:latin typeface="Times New Roman" panose="02020603050405020304" pitchFamily="18" charset="0"/>
              <a:cs typeface="Times New Roman" panose="02020603050405020304" pitchFamily="18" charset="0"/>
            </a:endParaRPr>
          </a:p>
          <a:p>
            <a:pPr>
              <a:spcAft>
                <a:spcPts val="600"/>
              </a:spcAft>
            </a:pPr>
            <a:r>
              <a:rPr lang="en-US" sz="1400" i="1" smtClean="0">
                <a:latin typeface="Times New Roman" panose="02020603050405020304" pitchFamily="18" charset="0"/>
                <a:cs typeface="Times New Roman" panose="02020603050405020304" pitchFamily="18" charset="0"/>
              </a:rPr>
              <a:t>Phương thức của một đối tượng nằm ngay sau đối tượng đó và ngăn cách bởi dấu chấm. Tất cả các phần tử nằm giữa (…) là tham số đầu vào của phương thức, tham số nào nằm giữa […] là tham số không bắt buộc(có thể được điền hoặc không)</a:t>
            </a:r>
          </a:p>
        </p:txBody>
      </p:sp>
    </p:spTree>
    <p:extLst>
      <p:ext uri="{BB962C8B-B14F-4D97-AF65-F5344CB8AC3E}">
        <p14:creationId xmlns:p14="http://schemas.microsoft.com/office/powerpoint/2010/main" val="98206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8483" y="145655"/>
            <a:ext cx="3926075" cy="492443"/>
          </a:xfrm>
          <a:prstGeom prst="rect">
            <a:avLst/>
          </a:prstGeom>
          <a:noFill/>
        </p:spPr>
        <p:txBody>
          <a:bodyPr wrap="none" rtlCol="0">
            <a:spAutoFit/>
          </a:bodyPr>
          <a:lstStyle/>
          <a:p>
            <a:r>
              <a:rPr lang="en-US" sz="2600" smtClean="0">
                <a:latin typeface="Times New Roman" panose="02020603050405020304" pitchFamily="18" charset="0"/>
                <a:cs typeface="Times New Roman" panose="02020603050405020304" pitchFamily="18" charset="0"/>
              </a:rPr>
              <a:t>Các phương thức trên string</a:t>
            </a:r>
            <a:endParaRPr lang="en-US" sz="2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4527589"/>
              </p:ext>
            </p:extLst>
          </p:nvPr>
        </p:nvGraphicFramePr>
        <p:xfrm>
          <a:off x="314751" y="703102"/>
          <a:ext cx="9096286" cy="6065520"/>
        </p:xfrm>
        <a:graphic>
          <a:graphicData uri="http://schemas.openxmlformats.org/drawingml/2006/table">
            <a:tbl>
              <a:tblPr firstRow="1" bandRow="1">
                <a:tableStyleId>{5940675A-B579-460E-94D1-54222C63F5DA}</a:tableStyleId>
              </a:tblPr>
              <a:tblGrid>
                <a:gridCol w="2262254"/>
                <a:gridCol w="6834032"/>
              </a:tblGrid>
              <a:tr h="370840">
                <a:tc>
                  <a:txBody>
                    <a:bodyPr/>
                    <a:lstStyle/>
                    <a:p>
                      <a:r>
                        <a:rPr lang="en-US" sz="1100" b="1" smtClean="0"/>
                        <a:t>Operation</a:t>
                      </a:r>
                      <a:endParaRPr lang="en-US" sz="1100" b="1"/>
                    </a:p>
                  </a:txBody>
                  <a:tcPr anchor="ctr">
                    <a:solidFill>
                      <a:schemeClr val="bg2"/>
                    </a:solidFill>
                  </a:tcPr>
                </a:tc>
                <a:tc>
                  <a:txBody>
                    <a:bodyPr/>
                    <a:lstStyle/>
                    <a:p>
                      <a:r>
                        <a:rPr lang="en-US" sz="1100" b="1" smtClean="0"/>
                        <a:t>Result</a:t>
                      </a:r>
                      <a:endParaRPr lang="en-US" sz="1100" b="1"/>
                    </a:p>
                  </a:txBody>
                  <a:tcPr anchor="ctr">
                    <a:solidFill>
                      <a:schemeClr val="bg2"/>
                    </a:solidFill>
                  </a:tcPr>
                </a:tc>
              </a:tr>
              <a:tr h="370840">
                <a:tc>
                  <a:txBody>
                    <a:bodyPr/>
                    <a:lstStyle/>
                    <a:p>
                      <a:r>
                        <a:rPr lang="en-US" sz="1100" smtClean="0"/>
                        <a:t>str.capitalize</a:t>
                      </a:r>
                      <a:r>
                        <a:rPr lang="en-US" sz="1100" b="0" i="0" kern="1200" smtClean="0">
                          <a:solidFill>
                            <a:schemeClr val="tx1"/>
                          </a:solidFill>
                          <a:effectLst/>
                          <a:latin typeface="+mn-lt"/>
                          <a:ea typeface="+mn-ea"/>
                          <a:cs typeface="+mn-cs"/>
                        </a:rPr>
                        <a:t>()</a:t>
                      </a:r>
                      <a:endParaRPr lang="en-US" sz="1100"/>
                    </a:p>
                  </a:txBody>
                  <a:tcPr anchor="ctr"/>
                </a:tc>
                <a:tc>
                  <a:txBody>
                    <a:bodyPr/>
                    <a:lstStyle/>
                    <a:p>
                      <a:r>
                        <a:rPr lang="en-US" sz="1100" b="0" i="0" kern="1200" smtClean="0">
                          <a:solidFill>
                            <a:schemeClr val="tx1"/>
                          </a:solidFill>
                          <a:effectLst/>
                          <a:latin typeface="+mn-lt"/>
                          <a:ea typeface="+mn-ea"/>
                          <a:cs typeface="+mn-cs"/>
                        </a:rPr>
                        <a:t>Return a copy of the string with its first character capitalized and the rest lowercased.</a:t>
                      </a:r>
                      <a:endParaRPr lang="en-US" sz="1100"/>
                    </a:p>
                  </a:txBody>
                  <a:tcPr anchor="ctr"/>
                </a:tc>
              </a:tr>
              <a:tr h="370840">
                <a:tc>
                  <a:txBody>
                    <a:bodyPr/>
                    <a:lstStyle/>
                    <a:p>
                      <a:r>
                        <a:rPr lang="en-US" sz="1100" smtClean="0"/>
                        <a:t>str.count</a:t>
                      </a:r>
                      <a:r>
                        <a:rPr lang="en-US" sz="1100" b="0" i="0" kern="1200" smtClean="0">
                          <a:solidFill>
                            <a:schemeClr val="tx1"/>
                          </a:solidFill>
                          <a:effectLst/>
                          <a:latin typeface="+mn-lt"/>
                          <a:ea typeface="+mn-ea"/>
                          <a:cs typeface="+mn-cs"/>
                        </a:rPr>
                        <a:t>(</a:t>
                      </a:r>
                      <a:r>
                        <a:rPr lang="en-US" sz="1100" b="0" i="1" kern="1200" smtClean="0">
                          <a:solidFill>
                            <a:schemeClr val="tx1"/>
                          </a:solidFill>
                          <a:effectLst/>
                          <a:latin typeface="+mn-lt"/>
                          <a:ea typeface="+mn-ea"/>
                          <a:cs typeface="+mn-cs"/>
                        </a:rPr>
                        <a:t>sub</a:t>
                      </a:r>
                      <a:r>
                        <a:rPr lang="en-US" sz="1100" b="0" i="0" kern="1200" smtClean="0">
                          <a:solidFill>
                            <a:schemeClr val="tx1"/>
                          </a:solidFill>
                          <a:effectLst/>
                          <a:latin typeface="+mn-lt"/>
                          <a:ea typeface="+mn-ea"/>
                          <a:cs typeface="+mn-cs"/>
                        </a:rPr>
                        <a:t>[, </a:t>
                      </a:r>
                      <a:r>
                        <a:rPr lang="en-US" sz="1100" b="0" i="1" kern="1200" smtClean="0">
                          <a:solidFill>
                            <a:schemeClr val="tx1"/>
                          </a:solidFill>
                          <a:effectLst/>
                          <a:latin typeface="+mn-lt"/>
                          <a:ea typeface="+mn-ea"/>
                          <a:cs typeface="+mn-cs"/>
                        </a:rPr>
                        <a:t>start</a:t>
                      </a:r>
                      <a:r>
                        <a:rPr lang="en-US" sz="1100" b="0" i="0" kern="1200" smtClean="0">
                          <a:solidFill>
                            <a:schemeClr val="tx1"/>
                          </a:solidFill>
                          <a:effectLst/>
                          <a:latin typeface="+mn-lt"/>
                          <a:ea typeface="+mn-ea"/>
                          <a:cs typeface="+mn-cs"/>
                        </a:rPr>
                        <a:t>[, </a:t>
                      </a:r>
                      <a:r>
                        <a:rPr lang="en-US" sz="1100" b="0" i="1" kern="1200" smtClean="0">
                          <a:solidFill>
                            <a:schemeClr val="tx1"/>
                          </a:solidFill>
                          <a:effectLst/>
                          <a:latin typeface="+mn-lt"/>
                          <a:ea typeface="+mn-ea"/>
                          <a:cs typeface="+mn-cs"/>
                        </a:rPr>
                        <a:t>end</a:t>
                      </a:r>
                      <a:r>
                        <a:rPr lang="en-US" sz="1100" b="0" i="0" kern="1200" smtClean="0">
                          <a:solidFill>
                            <a:schemeClr val="tx1"/>
                          </a:solidFill>
                          <a:effectLst/>
                          <a:latin typeface="+mn-lt"/>
                          <a:ea typeface="+mn-ea"/>
                          <a:cs typeface="+mn-cs"/>
                        </a:rPr>
                        <a:t>]])</a:t>
                      </a:r>
                      <a:endParaRPr lang="en-US" sz="1100"/>
                    </a:p>
                  </a:txBody>
                  <a:tcPr anchor="ctr"/>
                </a:tc>
                <a:tc>
                  <a:txBody>
                    <a:bodyPr/>
                    <a:lstStyle/>
                    <a:p>
                      <a:r>
                        <a:rPr lang="en-US" sz="1100" b="0" i="0" kern="1200" smtClean="0">
                          <a:solidFill>
                            <a:schemeClr val="tx1"/>
                          </a:solidFill>
                          <a:effectLst/>
                          <a:latin typeface="+mn-lt"/>
                          <a:ea typeface="+mn-ea"/>
                          <a:cs typeface="+mn-cs"/>
                        </a:rPr>
                        <a:t>Return the number of non-overlapping occurrences of substring </a:t>
                      </a:r>
                      <a:r>
                        <a:rPr lang="en-US" sz="1100" b="0" i="1" kern="1200" smtClean="0">
                          <a:solidFill>
                            <a:schemeClr val="tx1"/>
                          </a:solidFill>
                          <a:effectLst/>
                          <a:latin typeface="+mn-lt"/>
                          <a:ea typeface="+mn-ea"/>
                          <a:cs typeface="+mn-cs"/>
                        </a:rPr>
                        <a:t>sub</a:t>
                      </a:r>
                      <a:r>
                        <a:rPr lang="en-US" sz="1100" b="0" i="0" kern="1200" smtClean="0">
                          <a:solidFill>
                            <a:schemeClr val="tx1"/>
                          </a:solidFill>
                          <a:effectLst/>
                          <a:latin typeface="+mn-lt"/>
                          <a:ea typeface="+mn-ea"/>
                          <a:cs typeface="+mn-cs"/>
                        </a:rPr>
                        <a:t> in the range [</a:t>
                      </a:r>
                      <a:r>
                        <a:rPr lang="en-US" sz="1100" b="0" i="1" kern="1200" smtClean="0">
                          <a:solidFill>
                            <a:schemeClr val="tx1"/>
                          </a:solidFill>
                          <a:effectLst/>
                          <a:latin typeface="+mn-lt"/>
                          <a:ea typeface="+mn-ea"/>
                          <a:cs typeface="+mn-cs"/>
                        </a:rPr>
                        <a:t>start</a:t>
                      </a:r>
                      <a:r>
                        <a:rPr lang="en-US" sz="1100" b="0" i="0" kern="1200" smtClean="0">
                          <a:solidFill>
                            <a:schemeClr val="tx1"/>
                          </a:solidFill>
                          <a:effectLst/>
                          <a:latin typeface="+mn-lt"/>
                          <a:ea typeface="+mn-ea"/>
                          <a:cs typeface="+mn-cs"/>
                        </a:rPr>
                        <a:t>, </a:t>
                      </a:r>
                      <a:r>
                        <a:rPr lang="en-US" sz="1100" b="0" i="1" kern="1200" smtClean="0">
                          <a:solidFill>
                            <a:schemeClr val="tx1"/>
                          </a:solidFill>
                          <a:effectLst/>
                          <a:latin typeface="+mn-lt"/>
                          <a:ea typeface="+mn-ea"/>
                          <a:cs typeface="+mn-cs"/>
                        </a:rPr>
                        <a:t>end</a:t>
                      </a:r>
                      <a:r>
                        <a:rPr lang="en-US" sz="1100" b="0" i="0" kern="1200" smtClean="0">
                          <a:solidFill>
                            <a:schemeClr val="tx1"/>
                          </a:solidFill>
                          <a:effectLst/>
                          <a:latin typeface="+mn-lt"/>
                          <a:ea typeface="+mn-ea"/>
                          <a:cs typeface="+mn-cs"/>
                        </a:rPr>
                        <a:t>].</a:t>
                      </a:r>
                      <a:endParaRPr lang="en-US" sz="1100"/>
                    </a:p>
                  </a:txBody>
                  <a:tcPr anchor="ctr"/>
                </a:tc>
              </a:tr>
              <a:tr h="370840">
                <a:tc>
                  <a:txBody>
                    <a:bodyPr/>
                    <a:lstStyle/>
                    <a:p>
                      <a:r>
                        <a:rPr lang="en-US" sz="1100" smtClean="0"/>
                        <a:t>str.endswith</a:t>
                      </a:r>
                      <a:r>
                        <a:rPr lang="en-US" sz="1100" b="0" i="0" kern="1200" smtClean="0">
                          <a:solidFill>
                            <a:schemeClr val="tx1"/>
                          </a:solidFill>
                          <a:effectLst/>
                          <a:latin typeface="+mn-lt"/>
                          <a:ea typeface="+mn-ea"/>
                          <a:cs typeface="+mn-cs"/>
                        </a:rPr>
                        <a:t>(</a:t>
                      </a:r>
                      <a:r>
                        <a:rPr lang="en-US" sz="1100" b="0" i="1" kern="1200" smtClean="0">
                          <a:solidFill>
                            <a:schemeClr val="tx1"/>
                          </a:solidFill>
                          <a:effectLst/>
                          <a:latin typeface="+mn-lt"/>
                          <a:ea typeface="+mn-ea"/>
                          <a:cs typeface="+mn-cs"/>
                        </a:rPr>
                        <a:t>suffix</a:t>
                      </a:r>
                      <a:r>
                        <a:rPr lang="en-US" sz="1100" b="0" i="0" kern="1200" smtClean="0">
                          <a:solidFill>
                            <a:schemeClr val="tx1"/>
                          </a:solidFill>
                          <a:effectLst/>
                          <a:latin typeface="+mn-lt"/>
                          <a:ea typeface="+mn-ea"/>
                          <a:cs typeface="+mn-cs"/>
                        </a:rPr>
                        <a:t>[, </a:t>
                      </a:r>
                      <a:r>
                        <a:rPr lang="en-US" sz="1100" b="0" i="1" kern="1200" smtClean="0">
                          <a:solidFill>
                            <a:schemeClr val="tx1"/>
                          </a:solidFill>
                          <a:effectLst/>
                          <a:latin typeface="+mn-lt"/>
                          <a:ea typeface="+mn-ea"/>
                          <a:cs typeface="+mn-cs"/>
                        </a:rPr>
                        <a:t>start</a:t>
                      </a:r>
                      <a:r>
                        <a:rPr lang="en-US" sz="1100" b="0" i="0" kern="1200" smtClean="0">
                          <a:solidFill>
                            <a:schemeClr val="tx1"/>
                          </a:solidFill>
                          <a:effectLst/>
                          <a:latin typeface="+mn-lt"/>
                          <a:ea typeface="+mn-ea"/>
                          <a:cs typeface="+mn-cs"/>
                        </a:rPr>
                        <a:t>[, </a:t>
                      </a:r>
                      <a:r>
                        <a:rPr lang="en-US" sz="1100" b="0" i="1" kern="1200" smtClean="0">
                          <a:solidFill>
                            <a:schemeClr val="tx1"/>
                          </a:solidFill>
                          <a:effectLst/>
                          <a:latin typeface="+mn-lt"/>
                          <a:ea typeface="+mn-ea"/>
                          <a:cs typeface="+mn-cs"/>
                        </a:rPr>
                        <a:t>end</a:t>
                      </a:r>
                      <a:r>
                        <a:rPr lang="en-US" sz="1100" b="0" i="0" kern="1200" smtClean="0">
                          <a:solidFill>
                            <a:schemeClr val="tx1"/>
                          </a:solidFill>
                          <a:effectLst/>
                          <a:latin typeface="+mn-lt"/>
                          <a:ea typeface="+mn-ea"/>
                          <a:cs typeface="+mn-cs"/>
                        </a:rPr>
                        <a:t>]])</a:t>
                      </a:r>
                      <a:endParaRPr lang="en-US" sz="1100"/>
                    </a:p>
                  </a:txBody>
                  <a:tcPr anchor="ctr"/>
                </a:tc>
                <a:tc>
                  <a:txBody>
                    <a:bodyPr/>
                    <a:lstStyle/>
                    <a:p>
                      <a:r>
                        <a:rPr lang="en-US" sz="1100" smtClean="0"/>
                        <a:t>Return True if the string ends with the specified suffix, otherwise return False. suffix can also be a tuple of suffixes to look for.</a:t>
                      </a:r>
                      <a:endParaRPr lang="en-US" sz="1100"/>
                    </a:p>
                  </a:txBody>
                  <a:tcPr anchor="ctr"/>
                </a:tc>
              </a:tr>
              <a:tr h="370840">
                <a:tc>
                  <a:txBody>
                    <a:bodyPr/>
                    <a:lstStyle/>
                    <a:p>
                      <a:r>
                        <a:rPr lang="en-US" sz="1100" smtClean="0"/>
                        <a:t>str.find(sub[, start[, end]])</a:t>
                      </a:r>
                      <a:endParaRPr lang="en-US" sz="1100"/>
                    </a:p>
                  </a:txBody>
                  <a:tcPr anchor="ctr"/>
                </a:tc>
                <a:tc>
                  <a:txBody>
                    <a:bodyPr/>
                    <a:lstStyle/>
                    <a:p>
                      <a:r>
                        <a:rPr lang="en-US" sz="1100" smtClean="0"/>
                        <a:t>Return the lowest index in the string where substring sub is found within the slice s[start:end]. Return -1 if sub is not found.</a:t>
                      </a:r>
                      <a:endParaRPr lang="en-US" sz="1100"/>
                    </a:p>
                  </a:txBody>
                  <a:tcPr anchor="ctr"/>
                </a:tc>
              </a:tr>
              <a:tr h="370840">
                <a:tc>
                  <a:txBody>
                    <a:bodyPr/>
                    <a:lstStyle/>
                    <a:p>
                      <a:r>
                        <a:rPr lang="en-US" sz="1100" smtClean="0"/>
                        <a:t>str.index(sub[, start[, end]])</a:t>
                      </a:r>
                      <a:endParaRPr lang="en-US" sz="1100"/>
                    </a:p>
                  </a:txBody>
                  <a:tcPr anchor="ctr"/>
                </a:tc>
                <a:tc>
                  <a:txBody>
                    <a:bodyPr/>
                    <a:lstStyle/>
                    <a:p>
                      <a:r>
                        <a:rPr lang="en-US" sz="1100" smtClean="0"/>
                        <a:t>Like find(), but raise ValueError when the substring is not found.</a:t>
                      </a:r>
                      <a:endParaRPr lang="en-US" sz="1100"/>
                    </a:p>
                  </a:txBody>
                  <a:tcPr anchor="ctr"/>
                </a:tc>
              </a:tr>
              <a:tr h="370840">
                <a:tc>
                  <a:txBody>
                    <a:bodyPr/>
                    <a:lstStyle/>
                    <a:p>
                      <a:r>
                        <a:rPr lang="en-US" sz="1100" smtClean="0"/>
                        <a:t>str.islower()</a:t>
                      </a:r>
                      <a:endParaRPr lang="en-US" sz="1100"/>
                    </a:p>
                  </a:txBody>
                  <a:tcPr anchor="ctr"/>
                </a:tc>
                <a:tc>
                  <a:txBody>
                    <a:bodyPr/>
                    <a:lstStyle/>
                    <a:p>
                      <a:r>
                        <a:rPr lang="en-US" sz="1100" smtClean="0"/>
                        <a:t>Return True if all cased characters in the string are lowercase and there is at least one cased character, False otherwise.</a:t>
                      </a:r>
                      <a:endParaRPr lang="en-US" sz="1100"/>
                    </a:p>
                  </a:txBody>
                  <a:tcPr anchor="ctr"/>
                </a:tc>
              </a:tr>
              <a:tr h="370840">
                <a:tc>
                  <a:txBody>
                    <a:bodyPr/>
                    <a:lstStyle/>
                    <a:p>
                      <a:r>
                        <a:rPr lang="en-US" sz="1100" smtClean="0"/>
                        <a:t>str.isnumeric()</a:t>
                      </a:r>
                      <a:endParaRPr lang="en-US" sz="1100"/>
                    </a:p>
                  </a:txBody>
                  <a:tcPr anchor="ctr"/>
                </a:tc>
                <a:tc>
                  <a:txBody>
                    <a:bodyPr/>
                    <a:lstStyle/>
                    <a:p>
                      <a:r>
                        <a:rPr lang="en-US" sz="1100" smtClean="0"/>
                        <a:t>Return True if all characters in the string are numeric characters, and there is at least one character, False otherwise.</a:t>
                      </a:r>
                      <a:endParaRPr lang="en-US" sz="1100"/>
                    </a:p>
                  </a:txBody>
                  <a:tcPr anchor="ctr"/>
                </a:tc>
              </a:tr>
              <a:tr h="370840">
                <a:tc>
                  <a:txBody>
                    <a:bodyPr/>
                    <a:lstStyle/>
                    <a:p>
                      <a:r>
                        <a:rPr lang="en-US" sz="1100" smtClean="0"/>
                        <a:t>str.isspace()</a:t>
                      </a:r>
                      <a:endParaRPr lang="en-US" sz="1100"/>
                    </a:p>
                  </a:txBody>
                  <a:tcPr anchor="ctr"/>
                </a:tc>
                <a:tc>
                  <a:txBody>
                    <a:bodyPr/>
                    <a:lstStyle/>
                    <a:p>
                      <a:r>
                        <a:rPr lang="en-US" sz="1100" smtClean="0"/>
                        <a:t>Return True if there are only whitespace characters in the string and there is at least one character, False otherwise.</a:t>
                      </a:r>
                      <a:endParaRPr lang="en-US" sz="1100"/>
                    </a:p>
                  </a:txBody>
                  <a:tcPr anchor="ctr"/>
                </a:tc>
              </a:tr>
              <a:tr h="370840">
                <a:tc>
                  <a:txBody>
                    <a:bodyPr/>
                    <a:lstStyle/>
                    <a:p>
                      <a:r>
                        <a:rPr lang="en-US" sz="1100" smtClean="0"/>
                        <a:t>str.isupper()</a:t>
                      </a:r>
                      <a:endParaRPr lang="en-US" sz="1100"/>
                    </a:p>
                  </a:txBody>
                  <a:tcPr anchor="ctr"/>
                </a:tc>
                <a:tc>
                  <a:txBody>
                    <a:bodyPr/>
                    <a:lstStyle/>
                    <a:p>
                      <a:r>
                        <a:rPr lang="en-US" sz="1100" smtClean="0"/>
                        <a:t>Return True if all cased characters in the string are uppercase and there is at least one cased character, False otherwise.</a:t>
                      </a:r>
                      <a:endParaRPr lang="en-US" sz="1100"/>
                    </a:p>
                  </a:txBody>
                  <a:tcPr anchor="ctr"/>
                </a:tc>
              </a:tr>
              <a:tr h="370840">
                <a:tc>
                  <a:txBody>
                    <a:bodyPr/>
                    <a:lstStyle/>
                    <a:p>
                      <a:r>
                        <a:rPr lang="en-US" sz="1100" smtClean="0"/>
                        <a:t>str.lower()</a:t>
                      </a:r>
                      <a:endParaRPr lang="en-US" sz="1100"/>
                    </a:p>
                  </a:txBody>
                  <a:tcPr anchor="ctr"/>
                </a:tc>
                <a:tc>
                  <a:txBody>
                    <a:bodyPr/>
                    <a:lstStyle/>
                    <a:p>
                      <a:r>
                        <a:rPr lang="en-US" sz="1100" smtClean="0"/>
                        <a:t>Return a copy of the string with all the cased characters 4 converted to lowercase.</a:t>
                      </a:r>
                      <a:endParaRPr lang="en-US" sz="1100"/>
                    </a:p>
                  </a:txBody>
                  <a:tcPr anchor="ctr"/>
                </a:tc>
              </a:tr>
              <a:tr h="370840">
                <a:tc>
                  <a:txBody>
                    <a:bodyPr/>
                    <a:lstStyle/>
                    <a:p>
                      <a:r>
                        <a:rPr lang="en-US" sz="1100" smtClean="0"/>
                        <a:t>str.lstrip([chars])</a:t>
                      </a:r>
                      <a:endParaRPr lang="en-US" sz="1100"/>
                    </a:p>
                  </a:txBody>
                  <a:tcPr anchor="ctr"/>
                </a:tc>
                <a:tc>
                  <a:txBody>
                    <a:bodyPr/>
                    <a:lstStyle/>
                    <a:p>
                      <a:r>
                        <a:rPr lang="en-US" sz="1100" smtClean="0"/>
                        <a:t>Return a copy of the string with leading characters removed. The chars argument is a string specifying the set of characters to be removed. If omitted or None, the chars argument defaults to removing whitespace. The chars argument is not a prefix; rather, all combinations of its values are stripped</a:t>
                      </a:r>
                      <a:endParaRPr lang="en-US" sz="1100"/>
                    </a:p>
                  </a:txBody>
                  <a:tcPr anchor="ctr"/>
                </a:tc>
              </a:tr>
              <a:tr h="370840">
                <a:tc>
                  <a:txBody>
                    <a:bodyPr/>
                    <a:lstStyle/>
                    <a:p>
                      <a:r>
                        <a:rPr lang="en-US" sz="1100" smtClean="0"/>
                        <a:t>str.partition(sep)</a:t>
                      </a:r>
                      <a:endParaRPr lang="en-US" sz="1100"/>
                    </a:p>
                  </a:txBody>
                  <a:tcPr anchor="ctr"/>
                </a:tc>
                <a:tc>
                  <a:txBody>
                    <a:bodyPr/>
                    <a:lstStyle/>
                    <a:p>
                      <a:r>
                        <a:rPr lang="en-US" sz="1100" smtClean="0"/>
                        <a:t>Split the string at the first occurrence of sep, and return a 3-tuple containing the part before the separator, the separator itself, and the part after the separator.</a:t>
                      </a:r>
                      <a:endParaRPr lang="en-US" sz="1100"/>
                    </a:p>
                  </a:txBody>
                  <a:tcPr anchor="ctr"/>
                </a:tc>
              </a:tr>
              <a:tr h="370840">
                <a:tc>
                  <a:txBody>
                    <a:bodyPr/>
                    <a:lstStyle/>
                    <a:p>
                      <a:r>
                        <a:rPr lang="en-US" sz="1100" smtClean="0"/>
                        <a:t>str.removeprefix(prefix)</a:t>
                      </a:r>
                      <a:endParaRPr lang="en-US" sz="1100"/>
                    </a:p>
                  </a:txBody>
                  <a:tcPr anchor="ctr"/>
                </a:tc>
                <a:tc>
                  <a:txBody>
                    <a:bodyPr/>
                    <a:lstStyle/>
                    <a:p>
                      <a:r>
                        <a:rPr lang="en-US" sz="1100" smtClean="0"/>
                        <a:t>If the string starts with the prefix string, return string[len(prefix):]</a:t>
                      </a:r>
                      <a:endParaRPr lang="en-US" sz="1100"/>
                    </a:p>
                  </a:txBody>
                  <a:tcPr anchor="ctr"/>
                </a:tc>
              </a:tr>
              <a:tr h="370840">
                <a:tc>
                  <a:txBody>
                    <a:bodyPr/>
                    <a:lstStyle/>
                    <a:p>
                      <a:r>
                        <a:rPr lang="en-US" sz="1100" smtClean="0"/>
                        <a:t>str.removesuffix(suffix)</a:t>
                      </a:r>
                      <a:endParaRPr lang="en-US" sz="1100"/>
                    </a:p>
                  </a:txBody>
                  <a:tcPr anchor="ctr"/>
                </a:tc>
                <a:tc>
                  <a:txBody>
                    <a:bodyPr/>
                    <a:lstStyle/>
                    <a:p>
                      <a:r>
                        <a:rPr lang="en-US" sz="1100" smtClean="0"/>
                        <a:t>If the string ends with the suffix string and that suffix is not empty, return string[:-len(suffix)]</a:t>
                      </a:r>
                      <a:endParaRPr lang="en-US" sz="1100"/>
                    </a:p>
                  </a:txBody>
                  <a:tcPr anchor="ctr"/>
                </a:tc>
              </a:tr>
            </a:tbl>
          </a:graphicData>
        </a:graphic>
      </p:graphicFrame>
      <p:sp>
        <p:nvSpPr>
          <p:cNvPr id="7" name="TextBox 6"/>
          <p:cNvSpPr txBox="1"/>
          <p:nvPr/>
        </p:nvSpPr>
        <p:spPr>
          <a:xfrm>
            <a:off x="4144559" y="44788"/>
            <a:ext cx="6852518" cy="602729"/>
          </a:xfrm>
          <a:prstGeom prst="rect">
            <a:avLst/>
          </a:prstGeom>
          <a:noFill/>
          <a:ln>
            <a:solidFill>
              <a:schemeClr val="tx1"/>
            </a:solidFill>
          </a:ln>
        </p:spPr>
        <p:txBody>
          <a:bodyPr wrap="square" rtlCol="0">
            <a:spAutoFit/>
          </a:bodyPr>
          <a:lstStyle/>
          <a:p>
            <a:pPr>
              <a:spcAft>
                <a:spcPts val="200"/>
              </a:spcAft>
            </a:pPr>
            <a:r>
              <a:rPr lang="en-US" sz="1050" i="1" u="sng" smtClean="0">
                <a:latin typeface="Times New Roman" panose="02020603050405020304" pitchFamily="18" charset="0"/>
                <a:cs typeface="Times New Roman" panose="02020603050405020304" pitchFamily="18" charset="0"/>
              </a:rPr>
              <a:t>Note:</a:t>
            </a:r>
          </a:p>
          <a:p>
            <a:pPr>
              <a:spcAft>
                <a:spcPts val="600"/>
              </a:spcAft>
            </a:pPr>
            <a:r>
              <a:rPr lang="en-US" sz="1050" i="1" smtClean="0">
                <a:latin typeface="Times New Roman" panose="02020603050405020304" pitchFamily="18" charset="0"/>
                <a:cs typeface="Times New Roman" panose="02020603050405020304" pitchFamily="18" charset="0"/>
              </a:rPr>
              <a:t>Phương thức của một đối tượng nằm ngay sau đối tượng đó và ngăn cách bởi dấu chấm. Tất cả các phần tử nằm giữa (…) là tham số đầu vào của phương thức, tham số nào nằm giữa […] là tham số không bắt buộc(có thể được điền hoặc không)</a:t>
            </a:r>
            <a:endParaRPr lang="en-US" sz="1050" i="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8483" y="145655"/>
            <a:ext cx="3926075" cy="492443"/>
          </a:xfrm>
          <a:prstGeom prst="rect">
            <a:avLst/>
          </a:prstGeom>
          <a:noFill/>
        </p:spPr>
        <p:txBody>
          <a:bodyPr wrap="none" rtlCol="0">
            <a:spAutoFit/>
          </a:bodyPr>
          <a:lstStyle/>
          <a:p>
            <a:r>
              <a:rPr lang="en-US" sz="2600" smtClean="0">
                <a:latin typeface="Times New Roman" panose="02020603050405020304" pitchFamily="18" charset="0"/>
                <a:cs typeface="Times New Roman" panose="02020603050405020304" pitchFamily="18" charset="0"/>
              </a:rPr>
              <a:t>Các phương thức trên string</a:t>
            </a:r>
            <a:endParaRPr lang="en-US" sz="26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41451128"/>
              </p:ext>
            </p:extLst>
          </p:nvPr>
        </p:nvGraphicFramePr>
        <p:xfrm>
          <a:off x="314751" y="703102"/>
          <a:ext cx="9096286" cy="5140960"/>
        </p:xfrm>
        <a:graphic>
          <a:graphicData uri="http://schemas.openxmlformats.org/drawingml/2006/table">
            <a:tbl>
              <a:tblPr firstRow="1" bandRow="1">
                <a:tableStyleId>{5940675A-B579-460E-94D1-54222C63F5DA}</a:tableStyleId>
              </a:tblPr>
              <a:tblGrid>
                <a:gridCol w="2262254"/>
                <a:gridCol w="6834032"/>
              </a:tblGrid>
              <a:tr h="370840">
                <a:tc>
                  <a:txBody>
                    <a:bodyPr/>
                    <a:lstStyle/>
                    <a:p>
                      <a:r>
                        <a:rPr lang="en-US" sz="1100" b="1" smtClean="0"/>
                        <a:t>Operation</a:t>
                      </a:r>
                      <a:endParaRPr lang="en-US" sz="1100" b="1"/>
                    </a:p>
                  </a:txBody>
                  <a:tcPr anchor="ctr">
                    <a:solidFill>
                      <a:schemeClr val="bg2"/>
                    </a:solidFill>
                  </a:tcPr>
                </a:tc>
                <a:tc>
                  <a:txBody>
                    <a:bodyPr/>
                    <a:lstStyle/>
                    <a:p>
                      <a:r>
                        <a:rPr lang="en-US" sz="1100" b="1" smtClean="0"/>
                        <a:t>Result</a:t>
                      </a:r>
                      <a:endParaRPr lang="en-US" sz="1100" b="1"/>
                    </a:p>
                  </a:txBody>
                  <a:tcPr anchor="ctr">
                    <a:solidFill>
                      <a:schemeClr val="bg2"/>
                    </a:solidFill>
                  </a:tcPr>
                </a:tc>
              </a:tr>
              <a:tr h="370840">
                <a:tc>
                  <a:txBody>
                    <a:bodyPr/>
                    <a:lstStyle/>
                    <a:p>
                      <a:r>
                        <a:rPr lang="en-US" sz="1100" smtClean="0"/>
                        <a:t>str.rfind(sub[, start[, end]])</a:t>
                      </a:r>
                      <a:endParaRPr lang="en-US" sz="1100"/>
                    </a:p>
                  </a:txBody>
                  <a:tcPr anchor="ctr"/>
                </a:tc>
                <a:tc>
                  <a:txBody>
                    <a:bodyPr/>
                    <a:lstStyle/>
                    <a:p>
                      <a:r>
                        <a:rPr lang="en-US" sz="1100" smtClean="0"/>
                        <a:t>Return the highest index in the string where substring sub is found, such that sub is contained within s[start:end]</a:t>
                      </a:r>
                      <a:endParaRPr lang="en-US" sz="1100"/>
                    </a:p>
                  </a:txBody>
                  <a:tcPr anchor="ctr"/>
                </a:tc>
              </a:tr>
              <a:tr h="370840">
                <a:tc>
                  <a:txBody>
                    <a:bodyPr/>
                    <a:lstStyle/>
                    <a:p>
                      <a:r>
                        <a:rPr lang="en-US" sz="1100" smtClean="0"/>
                        <a:t>str.rindex(sub[, start[, end]])</a:t>
                      </a:r>
                      <a:endParaRPr lang="en-US" sz="1100"/>
                    </a:p>
                  </a:txBody>
                  <a:tcPr anchor="ctr"/>
                </a:tc>
                <a:tc>
                  <a:txBody>
                    <a:bodyPr/>
                    <a:lstStyle/>
                    <a:p>
                      <a:r>
                        <a:rPr lang="en-US" sz="1100" smtClean="0"/>
                        <a:t>Like rfind() but raises ValueError when the substring sub is not found.</a:t>
                      </a:r>
                      <a:endParaRPr lang="en-US" sz="1100"/>
                    </a:p>
                  </a:txBody>
                  <a:tcPr anchor="ctr"/>
                </a:tc>
              </a:tr>
              <a:tr h="370840">
                <a:tc>
                  <a:txBody>
                    <a:bodyPr/>
                    <a:lstStyle/>
                    <a:p>
                      <a:r>
                        <a:rPr lang="en-US" sz="1100" smtClean="0"/>
                        <a:t>str.rpartition(sep)</a:t>
                      </a:r>
                      <a:endParaRPr lang="en-US" sz="1100"/>
                    </a:p>
                  </a:txBody>
                  <a:tcPr anchor="ctr"/>
                </a:tc>
                <a:tc>
                  <a:txBody>
                    <a:bodyPr/>
                    <a:lstStyle/>
                    <a:p>
                      <a:r>
                        <a:rPr lang="en-US" sz="1100" smtClean="0"/>
                        <a:t>Split the string at the last occurrence of sep, and return a 3-tuple containing the part before the separator, the separator itself, and the part after the separator.</a:t>
                      </a:r>
                      <a:endParaRPr lang="en-US" sz="1100"/>
                    </a:p>
                  </a:txBody>
                  <a:tcPr anchor="ctr"/>
                </a:tc>
              </a:tr>
              <a:tr h="370840">
                <a:tc>
                  <a:txBody>
                    <a:bodyPr/>
                    <a:lstStyle/>
                    <a:p>
                      <a:r>
                        <a:rPr lang="en-US" sz="1100" smtClean="0"/>
                        <a:t>str.split(sep, maxsplit)</a:t>
                      </a:r>
                      <a:endParaRPr lang="en-US" sz="1100"/>
                    </a:p>
                  </a:txBody>
                  <a:tcPr anchor="ctr"/>
                </a:tc>
                <a:tc>
                  <a:txBody>
                    <a:bodyPr/>
                    <a:lstStyle/>
                    <a:p>
                      <a:r>
                        <a:rPr lang="en-US" sz="1100" smtClean="0"/>
                        <a:t>Return a list of the words in the string, using sep as the delimiter string. If maxsplit is given, at most maxsplit splits are done (thus, the list will have at most maxsplit+1 elements). If maxsplit is not specified or -1, then there is no limit on the number of splits (all possible splits are made).</a:t>
                      </a:r>
                      <a:endParaRPr lang="en-US" sz="1100"/>
                    </a:p>
                  </a:txBody>
                  <a:tcPr anchor="ctr"/>
                </a:tc>
              </a:tr>
              <a:tr h="370840">
                <a:tc>
                  <a:txBody>
                    <a:bodyPr/>
                    <a:lstStyle/>
                    <a:p>
                      <a:r>
                        <a:rPr lang="en-US" sz="1100" smtClean="0"/>
                        <a:t>str.rsplit(sep, maxsplit)</a:t>
                      </a:r>
                      <a:endParaRPr lang="en-US" sz="1100"/>
                    </a:p>
                  </a:txBody>
                  <a:tcPr anchor="ctr"/>
                </a:tc>
                <a:tc>
                  <a:txBody>
                    <a:bodyPr/>
                    <a:lstStyle/>
                    <a:p>
                      <a:r>
                        <a:rPr lang="en-US" sz="1100" smtClean="0"/>
                        <a:t>Return a list of the words in the string, using sep as the delimiter string. If maxsplit is given, at most maxsplit splits are done, the rightmost ones. If sep is not specified or None, any whitespace string is a separator. Except for splitting from the right, rsplit() behaves like split()</a:t>
                      </a:r>
                      <a:endParaRPr lang="en-US" sz="1100"/>
                    </a:p>
                  </a:txBody>
                  <a:tcPr anchor="ctr"/>
                </a:tc>
              </a:tr>
              <a:tr h="370840">
                <a:tc>
                  <a:txBody>
                    <a:bodyPr/>
                    <a:lstStyle/>
                    <a:p>
                      <a:r>
                        <a:rPr lang="en-US" sz="1100" smtClean="0"/>
                        <a:t>str.rstrip([chars])</a:t>
                      </a:r>
                      <a:endParaRPr lang="en-US" sz="1100"/>
                    </a:p>
                  </a:txBody>
                  <a:tcPr anchor="ctr"/>
                </a:tc>
                <a:tc>
                  <a:txBody>
                    <a:bodyPr/>
                    <a:lstStyle/>
                    <a:p>
                      <a:r>
                        <a:rPr lang="en-US" sz="1100" smtClean="0"/>
                        <a:t>Return a copy of the string with trailing characters removed. The chars argument is a string specifying the set of characters to be removed. If omitted or None, the chars argument defaults to removing whitespace. The chars argument is not a suffix; rather, all combinations of its values are stripped</a:t>
                      </a:r>
                      <a:endParaRPr lang="en-US" sz="1100"/>
                    </a:p>
                  </a:txBody>
                  <a:tcPr anchor="ctr"/>
                </a:tc>
              </a:tr>
              <a:tr h="370840">
                <a:tc>
                  <a:txBody>
                    <a:bodyPr/>
                    <a:lstStyle/>
                    <a:p>
                      <a:r>
                        <a:rPr lang="en-US" sz="1100" smtClean="0"/>
                        <a:t>str.startswith(prefix[, start[, end]])</a:t>
                      </a:r>
                      <a:endParaRPr lang="en-US" sz="1100"/>
                    </a:p>
                  </a:txBody>
                  <a:tcPr anchor="ctr"/>
                </a:tc>
                <a:tc>
                  <a:txBody>
                    <a:bodyPr/>
                    <a:lstStyle/>
                    <a:p>
                      <a:r>
                        <a:rPr lang="en-US" sz="1100" smtClean="0"/>
                        <a:t>Return True if string starts with the prefix, otherwise return False. prefix can also be a tuple of prefixes to look for. With optional start, test string beginning at that position. With optional end, stop comparing string at that position.</a:t>
                      </a:r>
                      <a:endParaRPr lang="en-US" sz="1100"/>
                    </a:p>
                  </a:txBody>
                  <a:tcPr anchor="ctr"/>
                </a:tc>
              </a:tr>
              <a:tr h="370840">
                <a:tc>
                  <a:txBody>
                    <a:bodyPr/>
                    <a:lstStyle/>
                    <a:p>
                      <a:r>
                        <a:rPr lang="en-US" sz="1100" smtClean="0"/>
                        <a:t>str.strip([chars])</a:t>
                      </a:r>
                      <a:endParaRPr lang="en-US" sz="1100"/>
                    </a:p>
                  </a:txBody>
                  <a:tcPr anchor="ctr"/>
                </a:tc>
                <a:tc>
                  <a:txBody>
                    <a:bodyPr/>
                    <a:lstStyle/>
                    <a:p>
                      <a:r>
                        <a:rPr lang="en-US" sz="1100" smtClean="0"/>
                        <a:t>Return a copy of the string with the leading and trailing characters removed. The chars argument is a string specifying the set of characters to be removed. If omitted or None, the chars argument defaults to removing whitespace. The chars argument is not a prefix or suffix; rather, all combinations of its values are stripped</a:t>
                      </a:r>
                      <a:endParaRPr lang="en-US" sz="1100"/>
                    </a:p>
                  </a:txBody>
                  <a:tcPr anchor="ctr"/>
                </a:tc>
              </a:tr>
              <a:tr h="370840">
                <a:tc>
                  <a:txBody>
                    <a:bodyPr/>
                    <a:lstStyle/>
                    <a:p>
                      <a:r>
                        <a:rPr lang="en-US" sz="1100" smtClean="0"/>
                        <a:t>str.swapcase()</a:t>
                      </a:r>
                      <a:endParaRPr lang="en-US" sz="1100"/>
                    </a:p>
                  </a:txBody>
                  <a:tcPr anchor="ctr"/>
                </a:tc>
                <a:tc>
                  <a:txBody>
                    <a:bodyPr/>
                    <a:lstStyle/>
                    <a:p>
                      <a:r>
                        <a:rPr lang="en-US" sz="1100" smtClean="0"/>
                        <a:t>Return a copy of the string with uppercase characters converted to lowercase and vice versa. Note that it is not necessarily true that s.swapcase().swapcase() == s</a:t>
                      </a:r>
                      <a:endParaRPr lang="en-US" sz="1100"/>
                    </a:p>
                  </a:txBody>
                  <a:tcPr anchor="ctr"/>
                </a:tc>
              </a:tr>
              <a:tr h="370840">
                <a:tc>
                  <a:txBody>
                    <a:bodyPr/>
                    <a:lstStyle/>
                    <a:p>
                      <a:r>
                        <a:rPr lang="en-US" sz="1100" smtClean="0"/>
                        <a:t>str.upper()</a:t>
                      </a:r>
                      <a:endParaRPr lang="en-US" sz="1100"/>
                    </a:p>
                  </a:txBody>
                  <a:tcPr anchor="ctr"/>
                </a:tc>
                <a:tc>
                  <a:txBody>
                    <a:bodyPr/>
                    <a:lstStyle/>
                    <a:p>
                      <a:r>
                        <a:rPr lang="en-US" sz="1100" smtClean="0"/>
                        <a:t>Return a copy of the string with all the cased characters 4 converted to uppercase.</a:t>
                      </a:r>
                      <a:endParaRPr lang="en-US" sz="1100"/>
                    </a:p>
                  </a:txBody>
                  <a:tcPr anchor="ctr"/>
                </a:tc>
              </a:tr>
            </a:tbl>
          </a:graphicData>
        </a:graphic>
      </p:graphicFrame>
      <p:sp>
        <p:nvSpPr>
          <p:cNvPr id="6" name="TextBox 5"/>
          <p:cNvSpPr txBox="1"/>
          <p:nvPr/>
        </p:nvSpPr>
        <p:spPr>
          <a:xfrm>
            <a:off x="314751" y="6089538"/>
            <a:ext cx="6852518" cy="602729"/>
          </a:xfrm>
          <a:prstGeom prst="rect">
            <a:avLst/>
          </a:prstGeom>
          <a:noFill/>
          <a:ln>
            <a:solidFill>
              <a:schemeClr val="tx1"/>
            </a:solidFill>
          </a:ln>
        </p:spPr>
        <p:txBody>
          <a:bodyPr wrap="square" rtlCol="0">
            <a:spAutoFit/>
          </a:bodyPr>
          <a:lstStyle/>
          <a:p>
            <a:pPr>
              <a:spcAft>
                <a:spcPts val="200"/>
              </a:spcAft>
            </a:pPr>
            <a:r>
              <a:rPr lang="en-US" sz="1050" i="1" u="sng" smtClean="0">
                <a:latin typeface="Times New Roman" panose="02020603050405020304" pitchFamily="18" charset="0"/>
                <a:cs typeface="Times New Roman" panose="02020603050405020304" pitchFamily="18" charset="0"/>
              </a:rPr>
              <a:t>Note:</a:t>
            </a:r>
          </a:p>
          <a:p>
            <a:pPr>
              <a:spcAft>
                <a:spcPts val="600"/>
              </a:spcAft>
            </a:pPr>
            <a:r>
              <a:rPr lang="en-US" sz="1050" i="1" smtClean="0">
                <a:latin typeface="Times New Roman" panose="02020603050405020304" pitchFamily="18" charset="0"/>
                <a:cs typeface="Times New Roman" panose="02020603050405020304" pitchFamily="18" charset="0"/>
              </a:rPr>
              <a:t>Phương thức của một đối tượng nằm ngay sau đối tượng đó và ngăn cách bởi dấu chấm. Tất cả các phần tử nằm giữa (…) là tham số đầu vào của phương thức, tham số nào nằm giữa […] là tham số không bắt buộc(có thể được điền hoặc không)</a:t>
            </a:r>
            <a:endParaRPr lang="en-US" sz="1050" i="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5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1101</Words>
  <Application>Microsoft Office PowerPoint</Application>
  <PresentationFormat>Custom</PresentationFormat>
  <Paragraphs>76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11</cp:revision>
  <dcterms:created xsi:type="dcterms:W3CDTF">2021-04-01T06:32:07Z</dcterms:created>
  <dcterms:modified xsi:type="dcterms:W3CDTF">2021-04-01T09:30:33Z</dcterms:modified>
</cp:coreProperties>
</file>