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7" r:id="rId4"/>
    <p:sldId id="266" r:id="rId5"/>
    <p:sldId id="257" r:id="rId6"/>
    <p:sldId id="258" r:id="rId7"/>
    <p:sldId id="259" r:id="rId8"/>
    <p:sldId id="260" r:id="rId9"/>
    <p:sldId id="261" r:id="rId10"/>
    <p:sldId id="262" r:id="rId11"/>
    <p:sldId id="26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p:scale>
          <a:sx n="110" d="100"/>
          <a:sy n="110" d="100"/>
        </p:scale>
        <p:origin x="63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36EB8-6673-4828-A8C4-FD898BCD7D96}" type="datetimeFigureOut">
              <a:rPr lang="en-US" smtClean="0"/>
              <a:t>09/08/2021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275443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36EB8-6673-4828-A8C4-FD898BCD7D96}" type="datetimeFigureOut">
              <a:rPr lang="en-US" smtClean="0"/>
              <a:t>09/08/2021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185508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36EB8-6673-4828-A8C4-FD898BCD7D96}" type="datetimeFigureOut">
              <a:rPr lang="en-US" smtClean="0"/>
              <a:t>09/08/2021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310966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36EB8-6673-4828-A8C4-FD898BCD7D96}" type="datetimeFigureOut">
              <a:rPr lang="en-US" smtClean="0"/>
              <a:t>09/08/2021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310238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36EB8-6673-4828-A8C4-FD898BCD7D96}" type="datetimeFigureOut">
              <a:rPr lang="en-US" smtClean="0"/>
              <a:t>09/08/2021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213321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36EB8-6673-4828-A8C4-FD898BCD7D96}" type="datetimeFigureOut">
              <a:rPr lang="en-US" smtClean="0"/>
              <a:t>09/08/2021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179484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36EB8-6673-4828-A8C4-FD898BCD7D96}" type="datetimeFigureOut">
              <a:rPr lang="en-US" smtClean="0"/>
              <a:t>09/08/2021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186990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36EB8-6673-4828-A8C4-FD898BCD7D96}" type="datetimeFigureOut">
              <a:rPr lang="en-US" smtClean="0"/>
              <a:t>09/08/2021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131748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36EB8-6673-4828-A8C4-FD898BCD7D96}" type="datetimeFigureOut">
              <a:rPr lang="en-US" smtClean="0"/>
              <a:t>09/08/2021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293887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36EB8-6673-4828-A8C4-FD898BCD7D96}" type="datetimeFigureOut">
              <a:rPr lang="en-US" smtClean="0"/>
              <a:t>09/08/2021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222457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36EB8-6673-4828-A8C4-FD898BCD7D96}" type="datetimeFigureOut">
              <a:rPr lang="en-US" smtClean="0"/>
              <a:t>09/08/2021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CDB6A-CC03-4C50-B584-A4708BA6F63D}" type="slidenum">
              <a:rPr lang="en-US" smtClean="0"/>
              <a:t>‹#›</a:t>
            </a:fld>
            <a:endParaRPr lang="en-US"/>
          </a:p>
        </p:txBody>
      </p:sp>
    </p:spTree>
    <p:extLst>
      <p:ext uri="{BB962C8B-B14F-4D97-AF65-F5344CB8AC3E}">
        <p14:creationId xmlns:p14="http://schemas.microsoft.com/office/powerpoint/2010/main" val="1108429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36EB8-6673-4828-A8C4-FD898BCD7D96}" type="datetimeFigureOut">
              <a:rPr lang="en-US" smtClean="0"/>
              <a:t>09/08/2021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CDB6A-CC03-4C50-B584-A4708BA6F63D}" type="slidenum">
              <a:rPr lang="en-US" smtClean="0"/>
              <a:t>‹#›</a:t>
            </a:fld>
            <a:endParaRPr lang="en-US"/>
          </a:p>
        </p:txBody>
      </p:sp>
    </p:spTree>
    <p:extLst>
      <p:ext uri="{BB962C8B-B14F-4D97-AF65-F5344CB8AC3E}">
        <p14:creationId xmlns:p14="http://schemas.microsoft.com/office/powerpoint/2010/main" val="283120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package" Target="../embeddings/Microsoft_Excel_Worksheet8.xlsx"/></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17.wmf"/><Relationship Id="rId4" Type="http://schemas.openxmlformats.org/officeDocument/2006/relationships/package" Target="../embeddings/Microsoft_Excel_Worksheet9.xlsx"/></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package" Target="../embeddings/Microsoft_Excel_Worksheet10.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package" Target="../embeddings/Microsoft_Excel_Worksheet1.xlsx"/></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package" Target="../embeddings/Microsoft_Excel_Worksheet2.xlsx"/></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package" Target="../embeddings/Microsoft_Excel_Worksheet3.xlsx"/></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package" Target="../embeddings/Microsoft_Excel_Worksheet4.xlsx"/></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package" Target="../embeddings/Microsoft_Excel_Worksheet5.xlsx"/></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package" Target="../embeddings/Microsoft_Excel_Worksheet6.xlsx"/></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package" Target="../embeddings/Microsoft_Excel_Worksheet7.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61087" y="4697834"/>
            <a:ext cx="7768858" cy="1354217"/>
          </a:xfrm>
          <a:prstGeom prst="rect">
            <a:avLst/>
          </a:prstGeom>
          <a:noFill/>
        </p:spPr>
        <p:txBody>
          <a:bodyPr wrap="none" rtlCol="0">
            <a:spAutoFit/>
          </a:bodyPr>
          <a:lstStyle/>
          <a:p>
            <a:pPr>
              <a:spcAft>
                <a:spcPts val="1200"/>
              </a:spcAft>
            </a:pPr>
            <a:r>
              <a:rPr lang="en-US" sz="4400" dirty="0" smtClean="0">
                <a:solidFill>
                  <a:schemeClr val="accent5">
                    <a:lumMod val="50000"/>
                  </a:schemeClr>
                </a:solidFill>
                <a:latin typeface="Times New Roman" panose="02020603050405020304" pitchFamily="18" charset="0"/>
                <a:cs typeface="Times New Roman" panose="02020603050405020304" pitchFamily="18" charset="0"/>
              </a:rPr>
              <a:t>COVERRED WARRANT</a:t>
            </a:r>
          </a:p>
          <a:p>
            <a:r>
              <a:rPr lang="en-US" sz="2800" dirty="0" smtClean="0">
                <a:latin typeface="Times New Roman" panose="02020603050405020304" pitchFamily="18" charset="0"/>
                <a:cs typeface="Times New Roman" panose="02020603050405020304" pitchFamily="18" charset="0"/>
              </a:rPr>
              <a:t>STRATEGICAL HED</a:t>
            </a:r>
            <a:r>
              <a:rPr lang="vi-VN" sz="2800" dirty="0">
                <a:latin typeface="Times New Roman" panose="02020603050405020304" pitchFamily="18" charset="0"/>
                <a:cs typeface="Times New Roman" panose="02020603050405020304" pitchFamily="18" charset="0"/>
              </a:rPr>
              <a:t>G</a:t>
            </a:r>
            <a:r>
              <a:rPr lang="en-US" sz="2800" dirty="0" smtClean="0">
                <a:latin typeface="Times New Roman" panose="02020603050405020304" pitchFamily="18" charset="0"/>
                <a:cs typeface="Times New Roman" panose="02020603050405020304" pitchFamily="18" charset="0"/>
              </a:rPr>
              <a:t>ING: BACKTES</a:t>
            </a:r>
            <a:r>
              <a:rPr lang="vi-VN" sz="2800" dirty="0" smtClean="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 RESULT</a:t>
            </a:r>
            <a:endParaRPr lang="en-US"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704351" y="6434356"/>
            <a:ext cx="1370503" cy="307777"/>
          </a:xfrm>
          <a:prstGeom prst="rect">
            <a:avLst/>
          </a:prstGeom>
          <a:noFill/>
        </p:spPr>
        <p:txBody>
          <a:bodyPr wrap="none" rtlCol="0">
            <a:spAutoFit/>
          </a:bodyPr>
          <a:lstStyle/>
          <a:p>
            <a:r>
              <a:rPr lang="en-US" sz="1400" i="1" dirty="0" smtClean="0">
                <a:latin typeface="Times New Roman" panose="02020603050405020304" pitchFamily="18" charset="0"/>
                <a:cs typeface="Times New Roman" panose="02020603050405020304" pitchFamily="18" charset="0"/>
              </a:rPr>
              <a:t>August 10, 2021</a:t>
            </a:r>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716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1265409748"/>
              </p:ext>
            </p:extLst>
          </p:nvPr>
        </p:nvGraphicFramePr>
        <p:xfrm>
          <a:off x="10254343" y="5671638"/>
          <a:ext cx="914400" cy="771525"/>
        </p:xfrm>
        <a:graphic>
          <a:graphicData uri="http://schemas.openxmlformats.org/presentationml/2006/ole">
            <mc:AlternateContent xmlns:mc="http://schemas.openxmlformats.org/markup-compatibility/2006">
              <mc:Choice xmlns:v="urn:schemas-microsoft-com:vml" Requires="v">
                <p:oleObj spid="_x0000_s9220"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254343" y="56716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336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251600456"/>
              </p:ext>
            </p:extLst>
          </p:nvPr>
        </p:nvGraphicFramePr>
        <p:xfrm>
          <a:off x="10228217" y="5671639"/>
          <a:ext cx="914400" cy="771525"/>
        </p:xfrm>
        <a:graphic>
          <a:graphicData uri="http://schemas.openxmlformats.org/presentationml/2006/ole">
            <mc:AlternateContent xmlns:mc="http://schemas.openxmlformats.org/markup-compatibility/2006">
              <mc:Choice xmlns:v="urn:schemas-microsoft-com:vml" Requires="v">
                <p:oleObj spid="_x0000_s10244"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228217" y="567163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70238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035168083"/>
              </p:ext>
            </p:extLst>
          </p:nvPr>
        </p:nvGraphicFramePr>
        <p:xfrm>
          <a:off x="10228217" y="5828393"/>
          <a:ext cx="914400" cy="771525"/>
        </p:xfrm>
        <a:graphic>
          <a:graphicData uri="http://schemas.openxmlformats.org/presentationml/2006/ole">
            <mc:AlternateContent xmlns:mc="http://schemas.openxmlformats.org/markup-compatibility/2006">
              <mc:Choice xmlns:v="urn:schemas-microsoft-com:vml" Requires="v">
                <p:oleObj spid="_x0000_s11268"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228217" y="582839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820779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51" y="56138"/>
            <a:ext cx="12021663" cy="6801862"/>
          </a:xfrm>
          <a:prstGeom prst="rect">
            <a:avLst/>
          </a:prstGeom>
          <a:noFill/>
        </p:spPr>
        <p:txBody>
          <a:bodyPr wrap="square" rtlCol="0">
            <a:spAutoFit/>
          </a:bodyPr>
          <a:lstStyle/>
          <a:p>
            <a:r>
              <a:rPr lang="vi-VN" sz="2000" b="1" dirty="0" smtClean="0">
                <a:solidFill>
                  <a:schemeClr val="accent5">
                    <a:lumMod val="50000"/>
                  </a:schemeClr>
                </a:solidFill>
                <a:latin typeface="Times New Roman" panose="02020603050405020304" pitchFamily="18" charset="0"/>
                <a:cs typeface="Times New Roman" panose="02020603050405020304" pitchFamily="18" charset="0"/>
              </a:rPr>
              <a:t>Giải thích kết quả:</a:t>
            </a:r>
          </a:p>
          <a:p>
            <a:endParaRPr lang="vi-VN"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Phòng ngừa rủi ro trên chứng quyền ở tổ chức phát hành là việc mua/bán tài sản đối ứng trên thị trường chứng khoán một cách hợp lý để triệt tiêu rủi ro thị trường trên chứng quyền đã phát hành.</a:t>
            </a:r>
          </a:p>
          <a:p>
            <a:endParaRPr lang="vi-VN" sz="1600" dirty="0" smtClean="0">
              <a:latin typeface="Times New Roman" panose="02020603050405020304" pitchFamily="18" charset="0"/>
              <a:cs typeface="Times New Roman" panose="02020603050405020304" pitchFamily="18" charset="0"/>
            </a:endParaRPr>
          </a:p>
          <a:p>
            <a:r>
              <a:rPr lang="vi-VN" sz="1600" b="1" dirty="0" smtClean="0">
                <a:latin typeface="Times New Roman" panose="02020603050405020304" pitchFamily="18" charset="0"/>
                <a:cs typeface="Times New Roman" panose="02020603050405020304" pitchFamily="18" charset="0"/>
              </a:rPr>
              <a:t>Hai loại tài sản đối ứng được dùng: </a:t>
            </a:r>
            <a:endParaRPr lang="en-US" sz="1600" b="1"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1/Chứng khoán cơ sở, </a:t>
            </a:r>
            <a:endParaRPr lang="en-US"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2/Chứng quyền tương đương </a:t>
            </a:r>
            <a:r>
              <a:rPr lang="en-US" sz="1600" dirty="0">
                <a:latin typeface="Times New Roman" panose="02020603050405020304" pitchFamily="18" charset="0"/>
                <a:cs typeface="Times New Roman" panose="02020603050405020304" pitchFamily="18" charset="0"/>
              </a:rPr>
              <a:t>(</a:t>
            </a:r>
            <a:r>
              <a:rPr lang="vi-VN" sz="1600" dirty="0" smtClean="0">
                <a:latin typeface="Times New Roman" panose="02020603050405020304" pitchFamily="18" charset="0"/>
                <a:cs typeface="Times New Roman" panose="02020603050405020304" pitchFamily="18" charset="0"/>
              </a:rPr>
              <a:t>Note: hai chứng quyền được gọi là tương đương khi có cùng chứng khoán cơ sở</a:t>
            </a:r>
            <a:r>
              <a:rPr lang="en-US" sz="1600" dirty="0" smtClean="0">
                <a:latin typeface="Times New Roman" panose="02020603050405020304" pitchFamily="18" charset="0"/>
                <a:cs typeface="Times New Roman" panose="02020603050405020304" pitchFamily="18" charset="0"/>
              </a:rPr>
              <a:t>)</a:t>
            </a:r>
            <a:endParaRPr lang="vi-VN" sz="1600" dirty="0" smtClean="0">
              <a:latin typeface="Times New Roman" panose="02020603050405020304" pitchFamily="18" charset="0"/>
              <a:cs typeface="Times New Roman" panose="02020603050405020304" pitchFamily="18" charset="0"/>
            </a:endParaRPr>
          </a:p>
          <a:p>
            <a:endParaRPr lang="vi-VN" sz="1600" dirty="0" smtClean="0">
              <a:latin typeface="Times New Roman" panose="02020603050405020304" pitchFamily="18" charset="0"/>
              <a:cs typeface="Times New Roman" panose="02020603050405020304" pitchFamily="18" charset="0"/>
            </a:endParaRPr>
          </a:p>
          <a:p>
            <a:r>
              <a:rPr lang="vi-VN" sz="1600" b="1" dirty="0" smtClean="0">
                <a:latin typeface="Times New Roman" panose="02020603050405020304" pitchFamily="18" charset="0"/>
                <a:cs typeface="Times New Roman" panose="02020603050405020304" pitchFamily="18" charset="0"/>
              </a:rPr>
              <a:t>Hai mục tiêu chính của phòng ngừa rủi ro: </a:t>
            </a:r>
            <a:endParaRPr lang="en-US" sz="1600" b="1"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1/ Đảm bảo tỷ lệ an toàn dao động quanh mốc 100% và không có thời điểm nào rơi xuống thấp hơn 80% (theo luật</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định)</a:t>
            </a:r>
          </a:p>
          <a:p>
            <a:r>
              <a:rPr lang="vi-VN" sz="1600" dirty="0" smtClean="0">
                <a:latin typeface="Times New Roman" panose="02020603050405020304" pitchFamily="18" charset="0"/>
                <a:cs typeface="Times New Roman" panose="02020603050405020304" pitchFamily="18" charset="0"/>
              </a:rPr>
              <a:t>2/ Không để danh mục bị lỗ vào ngày đáo hạn</a:t>
            </a:r>
          </a:p>
          <a:p>
            <a:endParaRPr lang="vi-VN"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Đối với PHS, vì bị giới hạn về room ngoại nên tại một thời điểm bất kỳ luôn phải có nhiều phương án mua tài sản đối ứng khác nhau để phòng trường hợp không thể mua chứng khoán cơ sở do hết room.</a:t>
            </a:r>
          </a:p>
          <a:p>
            <a:r>
              <a:rPr lang="vi-VN" sz="1600" dirty="0" smtClean="0">
                <a:latin typeface="Times New Roman" panose="02020603050405020304" pitchFamily="18" charset="0"/>
                <a:cs typeface="Times New Roman" panose="02020603050405020304" pitchFamily="18" charset="0"/>
              </a:rPr>
              <a:t>Lúc này PHS có thể mua một CW tương đương đang giao dịch trên thị trường để thay thế. Khi CW tương đương này đáo hạn, PHS phải lập tức mua một CW tương đương khác để thay thế.</a:t>
            </a:r>
          </a:p>
          <a:p>
            <a:endParaRPr lang="vi-VN"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Backtest được chạy trên 10 CW bất kỳ đã được phát hành và đáo hạn trong quá khứ với giả định: Nếu PHS là tổ chức phát hành CW được chọn và thực hiện phương án phòng ngừa rủi ro như được thiết kế, </a:t>
            </a:r>
            <a:r>
              <a:rPr lang="vi-VN" sz="1600" u="sng" dirty="0" smtClean="0">
                <a:latin typeface="Times New Roman" panose="02020603050405020304" pitchFamily="18" charset="0"/>
                <a:cs typeface="Times New Roman" panose="02020603050405020304" pitchFamily="18" charset="0"/>
              </a:rPr>
              <a:t>thì rủi ro có được phòng ngừa hay không</a:t>
            </a:r>
            <a:r>
              <a:rPr lang="vi-VN" sz="1600" dirty="0" smtClean="0">
                <a:latin typeface="Times New Roman" panose="02020603050405020304" pitchFamily="18" charset="0"/>
                <a:cs typeface="Times New Roman" panose="02020603050405020304" pitchFamily="18" charset="0"/>
              </a:rPr>
              <a:t> và </a:t>
            </a:r>
            <a:r>
              <a:rPr lang="vi-VN" sz="1600" u="sng" dirty="0" smtClean="0">
                <a:latin typeface="Times New Roman" panose="02020603050405020304" pitchFamily="18" charset="0"/>
                <a:cs typeface="Times New Roman" panose="02020603050405020304" pitchFamily="18" charset="0"/>
              </a:rPr>
              <a:t>vào ngày đáo hạn danh mục có bị lỗ hay không.</a:t>
            </a:r>
          </a:p>
          <a:p>
            <a:endParaRPr lang="vi-VN"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Tổng cộng có 10 kết quả, mỗi kết quả bao gồm 2 chart:</a:t>
            </a:r>
          </a:p>
          <a:p>
            <a:r>
              <a:rPr lang="vi-VN" sz="1600" dirty="0" smtClean="0">
                <a:latin typeface="Times New Roman" panose="02020603050405020304" pitchFamily="18" charset="0"/>
                <a:cs typeface="Times New Roman" panose="02020603050405020304" pitchFamily="18" charset="0"/>
              </a:rPr>
              <a:t>- Chart 1: Tỷ lệ an toàn -&gt; kiểm tra rủi ro có được phòng ngừa đầy đủ hay không, có bất kỳ thời điểm nào rơi xuống dưới mốc 80% và bị xử phạt hay không</a:t>
            </a:r>
          </a:p>
          <a:p>
            <a:r>
              <a:rPr lang="vi-VN" sz="1600" dirty="0" smtClean="0">
                <a:latin typeface="Times New Roman" panose="02020603050405020304" pitchFamily="18" charset="0"/>
                <a:cs typeface="Times New Roman" panose="02020603050405020304" pitchFamily="18" charset="0"/>
              </a:rPr>
              <a:t>- Chart 2: Lợi nhuận trên mỗi CW được phát hành -&gt; kiểm tra trong suốt thời gian phòng ngừa rủi ro CW và tại ngày đáo hạn có thời điểm nào danh mục bị lỗ không</a:t>
            </a:r>
          </a:p>
        </p:txBody>
      </p:sp>
    </p:spTree>
    <p:extLst>
      <p:ext uri="{BB962C8B-B14F-4D97-AF65-F5344CB8AC3E}">
        <p14:creationId xmlns:p14="http://schemas.microsoft.com/office/powerpoint/2010/main" val="1408325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14973316"/>
              </p:ext>
            </p:extLst>
          </p:nvPr>
        </p:nvGraphicFramePr>
        <p:xfrm>
          <a:off x="10382250" y="5692572"/>
          <a:ext cx="914400" cy="771525"/>
        </p:xfrm>
        <a:graphic>
          <a:graphicData uri="http://schemas.openxmlformats.org/presentationml/2006/ole">
            <mc:AlternateContent xmlns:mc="http://schemas.openxmlformats.org/markup-compatibility/2006">
              <mc:Choice xmlns:v="urn:schemas-microsoft-com:vml" Requires="v">
                <p:oleObj spid="_x0000_s2054"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382250" y="569257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102612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728294736"/>
              </p:ext>
            </p:extLst>
          </p:nvPr>
        </p:nvGraphicFramePr>
        <p:xfrm>
          <a:off x="10235967" y="5726127"/>
          <a:ext cx="914400" cy="771525"/>
        </p:xfrm>
        <a:graphic>
          <a:graphicData uri="http://schemas.openxmlformats.org/presentationml/2006/ole">
            <mc:AlternateContent xmlns:mc="http://schemas.openxmlformats.org/markup-compatibility/2006">
              <mc:Choice xmlns:v="urn:schemas-microsoft-com:vml" Requires="v">
                <p:oleObj spid="_x0000_s3077"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235967" y="572612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61179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471693515"/>
              </p:ext>
            </p:extLst>
          </p:nvPr>
        </p:nvGraphicFramePr>
        <p:xfrm>
          <a:off x="10382250" y="5667404"/>
          <a:ext cx="914400" cy="771525"/>
        </p:xfrm>
        <a:graphic>
          <a:graphicData uri="http://schemas.openxmlformats.org/presentationml/2006/ole">
            <mc:AlternateContent xmlns:mc="http://schemas.openxmlformats.org/markup-compatibility/2006">
              <mc:Choice xmlns:v="urn:schemas-microsoft-com:vml" Requires="v">
                <p:oleObj spid="_x0000_s4101"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382250" y="566740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73399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2701115828"/>
              </p:ext>
            </p:extLst>
          </p:nvPr>
        </p:nvGraphicFramePr>
        <p:xfrm>
          <a:off x="10382250" y="5742905"/>
          <a:ext cx="914400" cy="771525"/>
        </p:xfrm>
        <a:graphic>
          <a:graphicData uri="http://schemas.openxmlformats.org/presentationml/2006/ole">
            <mc:AlternateContent xmlns:mc="http://schemas.openxmlformats.org/markup-compatibility/2006">
              <mc:Choice xmlns:v="urn:schemas-microsoft-com:vml" Requires="v">
                <p:oleObj spid="_x0000_s5125"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382250" y="574290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22437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1231727216"/>
              </p:ext>
            </p:extLst>
          </p:nvPr>
        </p:nvGraphicFramePr>
        <p:xfrm>
          <a:off x="10280469" y="5610679"/>
          <a:ext cx="914400" cy="771525"/>
        </p:xfrm>
        <a:graphic>
          <a:graphicData uri="http://schemas.openxmlformats.org/presentationml/2006/ole">
            <mc:AlternateContent xmlns:mc="http://schemas.openxmlformats.org/markup-compatibility/2006">
              <mc:Choice xmlns:v="urn:schemas-microsoft-com:vml" Requires="v">
                <p:oleObj spid="_x0000_s6148"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280469" y="561067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468203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701792651"/>
              </p:ext>
            </p:extLst>
          </p:nvPr>
        </p:nvGraphicFramePr>
        <p:xfrm>
          <a:off x="10228218" y="5636804"/>
          <a:ext cx="914400" cy="771525"/>
        </p:xfrm>
        <a:graphic>
          <a:graphicData uri="http://schemas.openxmlformats.org/presentationml/2006/ole">
            <mc:AlternateContent xmlns:mc="http://schemas.openxmlformats.org/markup-compatibility/2006">
              <mc:Choice xmlns:v="urn:schemas-microsoft-com:vml" Requires="v">
                <p:oleObj spid="_x0000_s7172"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228218" y="563680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92208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604935001"/>
              </p:ext>
            </p:extLst>
          </p:nvPr>
        </p:nvGraphicFramePr>
        <p:xfrm>
          <a:off x="10080172" y="5654222"/>
          <a:ext cx="914400" cy="771525"/>
        </p:xfrm>
        <a:graphic>
          <a:graphicData uri="http://schemas.openxmlformats.org/presentationml/2006/ole">
            <mc:AlternateContent xmlns:mc="http://schemas.openxmlformats.org/markup-compatibility/2006">
              <mc:Choice xmlns:v="urn:schemas-microsoft-com:vml" Requires="v">
                <p:oleObj spid="_x0000_s8196"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080172" y="565422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101112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400</Words>
  <Application>Microsoft Office PowerPoint</Application>
  <PresentationFormat>Widescreen</PresentationFormat>
  <Paragraphs>23</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Dang Vo</dc:creator>
  <cp:lastModifiedBy>Hiep Dang Vo</cp:lastModifiedBy>
  <cp:revision>9</cp:revision>
  <dcterms:created xsi:type="dcterms:W3CDTF">2021-08-09T08:50:39Z</dcterms:created>
  <dcterms:modified xsi:type="dcterms:W3CDTF">2021-08-10T11:54:34Z</dcterms:modified>
</cp:coreProperties>
</file>