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  <p:sldId id="271" r:id="rId15"/>
    <p:sldId id="270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56" autoAdjust="0"/>
    <p:restoredTop sz="94648" autoAdjust="0"/>
  </p:normalViewPr>
  <p:slideViewPr>
    <p:cSldViewPr snapToGrid="0">
      <p:cViewPr varScale="1">
        <p:scale>
          <a:sx n="114" d="100"/>
          <a:sy n="114" d="100"/>
        </p:scale>
        <p:origin x="2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E644646B-21C0-410B-BA17-64C59EB2927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C289392C-F5C5-4C38-94CE-455C7F402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29A4FD-FAFB-4CDA-9DC5-D20CA18269A9}" type="datetimeFigureOut">
              <a:rPr lang="en-US" smtClean="0"/>
              <a:t>09/08/2021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62F3D2C-86D2-4CEA-B1B8-750885E16D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A6D5F72-69F2-4B4B-A943-B04C4B1E36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BEBA49-8001-49C3-9348-7448336215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9060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91E35E-F34C-4F0E-B8A1-D9F5F49CB3AD}" type="datetimeFigureOut">
              <a:rPr lang="en-US" smtClean="0"/>
              <a:t>09/08/2021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F15BC-4AA1-41C4-8C26-91A7E3BB93D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4676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0528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311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5291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6329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40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4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058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142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080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6300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868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0688" y="1241425"/>
            <a:ext cx="5956300" cy="335121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1403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905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06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1566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284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435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578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19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16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3F15BC-4AA1-41C4-8C26-91A7E3BB93DC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73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09/08/2021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09/08/2021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09/08/2021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09/08/2021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09/08/2021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09/08/2021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09/08/2021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09/08/2021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09/08/2021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="" xmlns:a16="http://schemas.microsoft.com/office/drawing/2014/main" id="{493D4EDA-58E0-40CC-B3CA-14CDEB349D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=""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AA9EB0BC-A85E-4C26-B355-5DFCEF6CCB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3643E56B-BD42-413D-B17D-7958270F5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96C04F74-9467-4FA5-95DC-8D481A2974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D73DE1C3-5C37-42E9-A3F0-256F19383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4A2E7EC3-E07C-46CE-9B25-41865A50681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BLACK-SCHOLES MODEL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7CEBFF"/>
                </a:solidFill>
              </a:rPr>
              <a:t>How we interpret and deploy black-</a:t>
            </a:r>
            <a:r>
              <a:rPr lang="en-US" dirty="0" err="1" smtClean="0">
                <a:solidFill>
                  <a:srgbClr val="7CEBFF"/>
                </a:solidFill>
              </a:rPr>
              <a:t>scholes</a:t>
            </a:r>
            <a:r>
              <a:rPr lang="en-US" dirty="0" smtClean="0">
                <a:solidFill>
                  <a:srgbClr val="7CEBFF"/>
                </a:solidFill>
              </a:rPr>
              <a:t> model for CW Valuation and risk hedging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1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9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32" y="2102333"/>
            <a:ext cx="7213600" cy="1860067"/>
          </a:xfrm>
        </p:spPr>
        <p:txBody>
          <a:bodyPr anchor="ctr">
            <a:noAutofit/>
          </a:bodyPr>
          <a:lstStyle/>
          <a:p>
            <a:pPr algn="ctr"/>
            <a:r>
              <a:rPr lang="en-US" sz="4800" cap="none" dirty="0" smtClean="0">
                <a:solidFill>
                  <a:srgbClr val="FFC000"/>
                </a:solidFill>
              </a:rPr>
              <a:t>DELTA-GAMMA</a:t>
            </a:r>
            <a:br>
              <a:rPr lang="en-US" sz="4800" cap="none" dirty="0" smtClean="0">
                <a:solidFill>
                  <a:srgbClr val="FFC000"/>
                </a:solidFill>
              </a:rPr>
            </a:br>
            <a:r>
              <a:rPr lang="en-US" sz="4800" cap="none" dirty="0" smtClean="0">
                <a:solidFill>
                  <a:srgbClr val="FFC000"/>
                </a:solidFill>
              </a:rPr>
              <a:t>HEDGING</a:t>
            </a:r>
            <a:endParaRPr lang="en-US" sz="4800" cap="non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794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Delta-Gamma Hedging</a:t>
            </a:r>
            <a:endParaRPr lang="en-US" dirty="0">
              <a:solidFill>
                <a:srgbClr val="FFFE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1192" y="1971662"/>
                <a:ext cx="11176536" cy="48863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In order to delta-gamma hedge a position, we firstly need to create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neutral portfolio.</a:t>
                </a: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It must be clear that this objective cannot be accomplished by simply trading underlying stock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𝑠𝑡𝑜𝑐𝑘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. As a result, another option with non-zero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b="0" dirty="0" smtClean="0">
                    <a:ea typeface="Cambria Math" panose="02040503050406030204" pitchFamily="18" charset="0"/>
                  </a:rPr>
                  <a:t> is required.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Let the price of such option be denoted by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. Then: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be the number of these options to hold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with underlying stock price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. 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be the number of underlying shares to </a:t>
                </a:r>
                <a:r>
                  <a:rPr lang="en-US" dirty="0" smtClean="0">
                    <a:ea typeface="Cambria Math" panose="02040503050406030204" pitchFamily="18" charset="0"/>
                  </a:rPr>
                  <a:t>hold</a:t>
                </a:r>
              </a:p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Suppose we need to hedge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number of options. To </a:t>
                </a:r>
                <a:r>
                  <a:rPr lang="en-US" dirty="0">
                    <a:ea typeface="Cambria Math" panose="02040503050406030204" pitchFamily="18" charset="0"/>
                  </a:rPr>
                  <a:t>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neutrality, it must satisfy: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</m:oMath>
                </a14:m>
                <a:endParaRPr lang="en-US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971662"/>
                <a:ext cx="11176536" cy="4886338"/>
              </a:xfrm>
              <a:prstGeom prst="rect">
                <a:avLst/>
              </a:prstGeom>
              <a:blipFill rotWithShape="0">
                <a:blip r:embed="rId3"/>
                <a:stretch>
                  <a:fillRect l="-436" t="-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77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Delta-Gamma Hedging</a:t>
            </a:r>
            <a:endParaRPr lang="en-US" dirty="0">
              <a:solidFill>
                <a:srgbClr val="FFFE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1192" y="2112021"/>
                <a:ext cx="11176536" cy="3351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To establish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neutrality, we need to trade underlying stock.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be the required number of shares. It must satisfy:</a:t>
                </a:r>
              </a:p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In conclusion, to delta-gamma hedge a position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option, we need to maintain: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𝑢𝑚𝑏𝑒𝑟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𝑒𝑞𝑢𝑖𝑣𝑎𝑙𝑒𝑛𝑡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𝑜𝑝𝑡𝑖𝑜𝑛𝑠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 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sSub>
                                  <m:sSubPr>
                                    <m:ctrl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sty m:val="p"/>
                                      </m:rPr>
                                      <a:rPr lang="el-G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Π</m:t>
                                    </m:r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acc>
                                      <m:accPr>
                                        <m:chr m:val="̃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</m:acc>
                                    <m:d>
                                      <m:d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b="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      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         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𝑁𝑢𝑚𝑏𝑒𝑟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𝑢𝑛𝑑𝑒𝑟𝑙𝑦𝑖𝑛𝑔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𝑠𝑡𝑜𝑐𝑘𝑠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=−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acc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</m:e>
                                </m:acc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112021"/>
                <a:ext cx="11176536" cy="3351430"/>
              </a:xfrm>
              <a:prstGeom prst="rect">
                <a:avLst/>
              </a:prstGeom>
              <a:blipFill rotWithShape="0">
                <a:blip r:embed="rId3"/>
                <a:stretch>
                  <a:fillRect l="-436" t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846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Example</a:t>
            </a:r>
            <a:endParaRPr lang="en-US" dirty="0">
              <a:solidFill>
                <a:srgbClr val="FFFE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1191" y="2370966"/>
            <a:ext cx="11176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Cambria Math" panose="02040503050406030204" pitchFamily="18" charset="0"/>
              </a:rPr>
              <a:t>For two Covered Warrants (or European call options), CW-I and CW-II, on FPT. Our calculation provides: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05641"/>
              </p:ext>
            </p:extLst>
          </p:nvPr>
        </p:nvGraphicFramePr>
        <p:xfrm>
          <a:off x="3273679" y="3220105"/>
          <a:ext cx="564464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547"/>
                <a:gridCol w="1881547"/>
                <a:gridCol w="188154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CW-I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CW-II</a:t>
                      </a:r>
                      <a:endParaRPr lang="en-US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Delta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0.5825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0.7773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Gamma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0.0651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0.0746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81191" y="4535433"/>
            <a:ext cx="111765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ea typeface="Cambria Math" panose="02040503050406030204" pitchFamily="18" charset="0"/>
              </a:rPr>
              <a:t>Suppose </a:t>
            </a:r>
            <a:r>
              <a:rPr lang="en-US" dirty="0" err="1" smtClean="0">
                <a:ea typeface="Cambria Math" panose="02040503050406030204" pitchFamily="18" charset="0"/>
              </a:rPr>
              <a:t>Phu</a:t>
            </a:r>
            <a:r>
              <a:rPr lang="en-US" dirty="0" smtClean="0">
                <a:ea typeface="Cambria Math" panose="02040503050406030204" pitchFamily="18" charset="0"/>
              </a:rPr>
              <a:t> Hung Securities sold 100 units of CW-I</a:t>
            </a:r>
            <a:endParaRPr lang="en-US" dirty="0">
              <a:ea typeface="Cambria Math" panose="02040503050406030204" pitchFamily="18" charset="0"/>
            </a:endParaRPr>
          </a:p>
          <a:p>
            <a:r>
              <a:rPr lang="en-US" dirty="0" smtClean="0">
                <a:ea typeface="Cambria Math" panose="02040503050406030204" pitchFamily="18" charset="0"/>
              </a:rPr>
              <a:t>Determine the numbers of CW-II and FPT </a:t>
            </a:r>
            <a:r>
              <a:rPr lang="en-US" dirty="0" err="1" smtClean="0">
                <a:ea typeface="Cambria Math" panose="02040503050406030204" pitchFamily="18" charset="0"/>
              </a:rPr>
              <a:t>Phu</a:t>
            </a:r>
            <a:r>
              <a:rPr lang="en-US" dirty="0" smtClean="0">
                <a:ea typeface="Cambria Math" panose="02040503050406030204" pitchFamily="18" charset="0"/>
              </a:rPr>
              <a:t> Hung must buy or sell in order to both delta-hedge and gamma-hedge the position in CW-I.</a:t>
            </a:r>
          </a:p>
        </p:txBody>
      </p:sp>
    </p:spTree>
    <p:extLst>
      <p:ext uri="{BB962C8B-B14F-4D97-AF65-F5344CB8AC3E}">
        <p14:creationId xmlns:p14="http://schemas.microsoft.com/office/powerpoint/2010/main" val="978911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Example</a:t>
            </a:r>
            <a:endParaRPr lang="en-US" dirty="0">
              <a:solidFill>
                <a:srgbClr val="FFFE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1192" y="2128205"/>
                <a:ext cx="11176536" cy="3463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u="sng" dirty="0" smtClean="0">
                    <a:ea typeface="Cambria Math" panose="02040503050406030204" pitchFamily="18" charset="0"/>
                  </a:rPr>
                  <a:t>Solution:</a:t>
                </a:r>
              </a:p>
              <a:p>
                <a:endParaRPr lang="en-US" b="1" u="sng" dirty="0" smtClean="0">
                  <a:ea typeface="Cambria Math" panose="02040503050406030204" pitchFamily="18" charset="0"/>
                </a:endParaRPr>
              </a:p>
              <a:p>
                <a:r>
                  <a:rPr lang="en-US" dirty="0" err="1" smtClean="0">
                    <a:ea typeface="Cambria Math" panose="02040503050406030204" pitchFamily="18" charset="0"/>
                  </a:rPr>
                  <a:t>Phu</a:t>
                </a:r>
                <a:r>
                  <a:rPr lang="en-US" dirty="0" smtClean="0">
                    <a:ea typeface="Cambria Math" panose="02040503050406030204" pitchFamily="18" charset="0"/>
                  </a:rPr>
                  <a:t> Hung </a:t>
                </a:r>
                <a:r>
                  <a:rPr lang="en-US" u="sng" dirty="0" smtClean="0">
                    <a:ea typeface="Cambria Math" panose="02040503050406030204" pitchFamily="18" charset="0"/>
                  </a:rPr>
                  <a:t>sold</a:t>
                </a:r>
                <a:r>
                  <a:rPr lang="en-US" dirty="0" smtClean="0">
                    <a:ea typeface="Cambria Math" panose="02040503050406030204" pitchFamily="18" charset="0"/>
                  </a:rPr>
                  <a:t> 100 CW-I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Required number of CW-II: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−100</m:t>
                          </m:r>
                        </m:e>
                      </m:d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0.0651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0.0746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=87.2654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Required number </a:t>
                </a:r>
                <a:r>
                  <a:rPr lang="en-US" dirty="0">
                    <a:ea typeface="Cambria Math" panose="02040503050406030204" pitchFamily="18" charset="0"/>
                  </a:rPr>
                  <a:t>of </a:t>
                </a:r>
                <a:r>
                  <a:rPr lang="en-US" dirty="0" smtClean="0">
                    <a:ea typeface="Cambria Math" panose="02040503050406030204" pitchFamily="18" charset="0"/>
                  </a:rPr>
                  <a:t>FPT shares: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=−87.2654×0.7773−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−100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×0.5825=−9.5814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Hence,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Phu</a:t>
                </a:r>
                <a:r>
                  <a:rPr lang="en-US" dirty="0" smtClean="0">
                    <a:ea typeface="Cambria Math" panose="02040503050406030204" pitchFamily="18" charset="0"/>
                  </a:rPr>
                  <a:t> Hung must buy 87.2654 units of CW-II and sell 9.5814 units of FPT shares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128205"/>
                <a:ext cx="11176536" cy="3463064"/>
              </a:xfrm>
              <a:prstGeom prst="rect">
                <a:avLst/>
              </a:prstGeom>
              <a:blipFill rotWithShape="0">
                <a:blip r:embed="rId3"/>
                <a:stretch>
                  <a:fillRect l="-436" t="-880" b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19164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Example</a:t>
            </a:r>
            <a:endParaRPr lang="en-US" dirty="0">
              <a:solidFill>
                <a:srgbClr val="FFFE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1192" y="1869260"/>
                <a:ext cx="11176536" cy="31549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b="1" u="sng" dirty="0">
                    <a:ea typeface="Cambria Math" panose="02040503050406030204" pitchFamily="18" charset="0"/>
                  </a:rPr>
                  <a:t>Check</a:t>
                </a:r>
                <a:r>
                  <a:rPr lang="en-US" b="1" u="sng" dirty="0" smtClean="0">
                    <a:ea typeface="Cambria Math" panose="02040503050406030204" pitchFamily="18" charset="0"/>
                  </a:rPr>
                  <a:t>:</a:t>
                </a:r>
              </a:p>
              <a:p>
                <a:endParaRPr lang="en-US" b="1" u="sng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Delta of total portfolio: 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=−100×0.5825+87.2654×0.7773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9.5814=0</m:t>
                      </m:r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1" u="sng" dirty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Gamma </a:t>
                </a:r>
                <a:r>
                  <a:rPr lang="en-US" dirty="0">
                    <a:ea typeface="Cambria Math" panose="02040503050406030204" pitchFamily="18" charset="0"/>
                  </a:rPr>
                  <a:t>of total portfolio</a:t>
                </a:r>
                <a:r>
                  <a:rPr lang="en-US" dirty="0" smtClean="0">
                    <a:ea typeface="Cambria Math" panose="02040503050406030204" pitchFamily="18" charset="0"/>
                  </a:rPr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−100×0.0651+87.2654×0.0746=0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Hence, after delta-gamma hedging the position, </a:t>
                </a:r>
                <a:r>
                  <a:rPr lang="en-US" dirty="0" err="1" smtClean="0">
                    <a:ea typeface="Cambria Math" panose="02040503050406030204" pitchFamily="18" charset="0"/>
                  </a:rPr>
                  <a:t>Phu</a:t>
                </a:r>
                <a:r>
                  <a:rPr lang="en-US" dirty="0" smtClean="0">
                    <a:ea typeface="Cambria Math" panose="02040503050406030204" pitchFamily="18" charset="0"/>
                  </a:rPr>
                  <a:t> Hung exposes to zero risk of </a:t>
                </a:r>
              </a:p>
              <a:p>
                <a:r>
                  <a:rPr lang="en-US" u="sng" dirty="0" smtClean="0">
                    <a:ea typeface="Cambria Math" panose="02040503050406030204" pitchFamily="18" charset="0"/>
                  </a:rPr>
                  <a:t>change in stock price</a:t>
                </a:r>
                <a:r>
                  <a:rPr lang="en-US" dirty="0" smtClean="0">
                    <a:ea typeface="Cambria Math" panose="02040503050406030204" pitchFamily="18" charset="0"/>
                  </a:rPr>
                  <a:t> and </a:t>
                </a:r>
                <a:r>
                  <a:rPr lang="en-US" u="sng" dirty="0" smtClean="0">
                    <a:ea typeface="Cambria Math" panose="02040503050406030204" pitchFamily="18" charset="0"/>
                  </a:rPr>
                  <a:t>change in rate of change of stock price</a:t>
                </a:r>
                <a:endParaRPr lang="en-US" u="sng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1869260"/>
                <a:ext cx="11176536" cy="3154903"/>
              </a:xfrm>
              <a:prstGeom prst="rect">
                <a:avLst/>
              </a:prstGeom>
              <a:blipFill rotWithShape="0">
                <a:blip r:embed="rId3"/>
                <a:stretch>
                  <a:fillRect l="-436" b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577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Delta-Gamma Hedging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07732" y="2130517"/>
                <a:ext cx="11176536" cy="355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As 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can be seen in the above example, there is a single solution to completely hedge both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risk. In </a:t>
                </a:r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practice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, particularly in such emerging market as Vietnam, the derivative market is not always liquid enough for issuers to trade on </a:t>
                </a:r>
                <a:r>
                  <a:rPr lang="en-US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derivative </a:t>
                </a:r>
                <a:r>
                  <a:rPr lang="en-US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assets; furthermore, 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going short </a:t>
                </a:r>
                <a:r>
                  <a:rPr lang="en-US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on </a:t>
                </a:r>
                <a:r>
                  <a:rPr lang="en-US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underlying stocks 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is yet allowed in Vietnam. Hence, a single hard solution produced by delta-gamma </a:t>
                </a:r>
                <a:r>
                  <a:rPr lang="en-US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hedging </a:t>
                </a:r>
                <a:r>
                  <a:rPr lang="en-US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strategy 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might turn impossible at some point of time during the holding period. </a:t>
                </a:r>
                <a:r>
                  <a:rPr lang="en-US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As </a:t>
                </a:r>
                <a:r>
                  <a:rPr lang="en-US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the matter 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of this fact, we are encouraged to relax our model for </a:t>
                </a:r>
                <a:r>
                  <a:rPr lang="en-US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the </a:t>
                </a:r>
                <a:r>
                  <a:rPr lang="en-US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sake 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of feasibility with </a:t>
                </a:r>
                <a:r>
                  <a:rPr lang="en-US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the </a:t>
                </a:r>
                <a:r>
                  <a:rPr lang="en-US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trade-off of 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giving </a:t>
                </a:r>
                <a:r>
                  <a:rPr lang="en-US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up </a:t>
                </a:r>
                <a:r>
                  <a:rPr lang="en-US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some certain 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absolute neutrality of our holding. In order words, we allow ourselves to expose </a:t>
                </a:r>
                <a:r>
                  <a:rPr lang="en-US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to </a:t>
                </a:r>
                <a:r>
                  <a:rPr lang="en-US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some degrees 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risk</a:t>
                </a:r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.</a:t>
                </a:r>
              </a:p>
              <a:p>
                <a:endParaRPr lang="en-US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prstClr val="black"/>
                  </a:solidFill>
                  <a:latin typeface="Gill Sans MT (Body)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32" y="2130517"/>
                <a:ext cx="11176536" cy="3554819"/>
              </a:xfrm>
              <a:prstGeom prst="rect">
                <a:avLst/>
              </a:prstGeom>
              <a:blipFill>
                <a:blip r:embed="rId3"/>
                <a:stretch>
                  <a:fillRect l="-436" r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1855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Delta-Gamma Hedging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81192" y="2319203"/>
                <a:ext cx="11176536" cy="3185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mtClean="0">
                    <a:solidFill>
                      <a:prstClr val="black"/>
                    </a:solidFill>
                    <a:latin typeface="Gill Sans MT (Body)"/>
                    <a:ea typeface="Cambria Math" panose="020405030504060302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Gill Sans MT (Body)"/>
                    <a:ea typeface="Cambria Math" panose="02040503050406030204" pitchFamily="18" charset="0"/>
                  </a:rPr>
                  <a:t>–neutrality equation could then be adjusted as:</a:t>
                </a:r>
              </a:p>
              <a:p>
                <a:endParaRPr lang="en-US" dirty="0">
                  <a:solidFill>
                    <a:prstClr val="black"/>
                  </a:solidFill>
                  <a:latin typeface="Gill Sans MT (Body)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acc>
                      <m:accPr>
                        <m:chr m:val="̃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m:t>where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libri" panose="020F0502020204030204" pitchFamily="34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[∗] 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US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in which: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is some small number that represents the maximal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risk we </a:t>
                </a:r>
                <a:r>
                  <a:rPr lang="en-US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must take.</a:t>
                </a:r>
                <a:endParaRPr lang="en-US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endParaRPr lang="en-US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latin typeface="Calibri" panose="020F0502020204030204" pitchFamily="34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[∗]</m:t>
                      </m:r>
                      <m:r>
                        <a:rPr 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since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&gt;0)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endParaRPr lang="en-US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</a:t>
                </a:r>
                <a:r>
                  <a:rPr lang="en-US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o </a:t>
                </a:r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avoid having to short </a:t>
                </a:r>
                <a:r>
                  <a:rPr lang="en-US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the covered </a:t>
                </a:r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warrants, it requires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nor/>
                      </m:rP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m:rPr>
                        <m:nor/>
                      </m:rP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since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  <m:sub>
                        <m:r>
                          <a:rPr lang="en-US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0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for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issuers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 smtClean="0">
                  <a:solidFill>
                    <a:prstClr val="black"/>
                  </a:solidFill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r"/>
                <a:r>
                  <a:rPr lang="en-US" u="sng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criteration1</a:t>
                </a:r>
                <a:endParaRPr lang="en-US">
                  <a:solidFill>
                    <a:srgbClr val="C0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319203"/>
                <a:ext cx="11176536" cy="3185809"/>
              </a:xfrm>
              <a:prstGeom prst="rect">
                <a:avLst/>
              </a:prstGeom>
              <a:blipFill>
                <a:blip r:embed="rId3"/>
                <a:stretch>
                  <a:fillRect l="-436" t="-956" r="-436" b="-2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3147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Delta-Gamma Hedging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1192" y="2319203"/>
                <a:ext cx="11176536" cy="34923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latin typeface="Gill Sans MT (Body)"/>
                    <a:ea typeface="Cambria Math" panose="02040503050406030204" pitchFamily="18" charset="0"/>
                  </a:rPr>
                  <a:t>From the </a:t>
                </a:r>
                <a14:m>
                  <m:oMath xmlns:m="http://schemas.openxmlformats.org/officeDocument/2006/math">
                    <m:r>
                      <a:rPr lang="el-GR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latin typeface="Gill Sans MT (Body)"/>
                    <a:ea typeface="Cambria Math" panose="02040503050406030204" pitchFamily="18" charset="0"/>
                  </a:rPr>
                  <a:t>–neutrality equation, we arrive at:</a:t>
                </a:r>
              </a:p>
              <a:p>
                <a:endParaRPr lang="en-US" dirty="0">
                  <a:solidFill>
                    <a:prstClr val="black"/>
                  </a:solidFill>
                  <a:latin typeface="Gill Sans MT (Body)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US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 also requires that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, to ensure this condition is </a:t>
                </a:r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satisfied, </a:t>
                </a:r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let:</a:t>
                </a:r>
              </a:p>
              <a:p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since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</m:t>
                          </m:r>
                        </m:e>
                        <m:sub>
                          <m:r>
                            <a:rPr lang="en-US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issuers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acc>
                      <m:accPr>
                        <m:chr m:val="̃"/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</m:acc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u="sng" dirty="0" smtClean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criterion 2</a:t>
                </a:r>
              </a:p>
              <a:p>
                <a:endParaRPr lang="en-US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319203"/>
                <a:ext cx="11176536" cy="3492366"/>
              </a:xfrm>
              <a:prstGeom prst="rect">
                <a:avLst/>
              </a:prstGeom>
              <a:blipFill rotWithShape="0">
                <a:blip r:embed="rId3"/>
                <a:stretch>
                  <a:fillRect l="-436" t="-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715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Delta-Gamma Hedging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581192" y="2449831"/>
                <a:ext cx="11176536" cy="23789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In order to simultaneously satisfy criterion 1 and criterion 2, it requires:</a:t>
                </a:r>
              </a:p>
              <a:p>
                <a:endParaRPr lang="en-US" dirty="0">
                  <a:solidFill>
                    <a:prstClr val="black"/>
                  </a:solidFill>
                  <a:latin typeface="Gill Sans MT (Body)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l-GR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pPr algn="ctr"/>
                <a:endParaRPr lang="en-US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I</a:t>
                </a:r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f we chose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dirty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 smtClean="0">
                        <a:solidFill>
                          <a:prstClr val="black"/>
                        </a:solidFill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, then:</a:t>
                </a:r>
              </a:p>
              <a:p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Π</m:t>
                              </m:r>
                            </m:e>
                          </m:acc>
                          <m:d>
                            <m:dPr>
                              <m:ctrlP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;</m:t>
                      </m:r>
                      <m:r>
                        <m:rPr>
                          <m:nor/>
                        </m:rPr>
                        <a:rPr lang="en-US" dirty="0" smtClean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m:rPr>
                          <m:nor/>
                        </m:rPr>
                        <a:rPr lang="en-US" dirty="0">
                          <a:solidFill>
                            <a:prstClr val="black"/>
                          </a:solidFill>
                          <a:ea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 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acc>
                        <m:accPr>
                          <m:chr m:val="̃"/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e>
                      </m:acc>
                      <m:d>
                        <m:d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449831"/>
                <a:ext cx="11176536" cy="2378921"/>
              </a:xfrm>
              <a:prstGeom prst="rect">
                <a:avLst/>
              </a:prstGeom>
              <a:blipFill rotWithShape="0">
                <a:blip r:embed="rId3"/>
                <a:stretch>
                  <a:fillRect l="-436" t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3853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4AE9D071-98CF-435C-BD2B-976514544D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xmlns="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1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xmlns="" id="{D619FC33-16ED-4246-9596-BEFEB55E4CF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438069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EEA80E1-F99F-4009-837F-2F72F8A5D58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xmlns="" id="{0230AF9A-4641-4BD8-9F95-9607CD3040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xmlns="" id="{8703D4EC-9389-41B6-B88B-B6FDC8CD333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32" y="2102333"/>
            <a:ext cx="7213600" cy="1860067"/>
          </a:xfrm>
        </p:spPr>
        <p:txBody>
          <a:bodyPr anchor="ctr">
            <a:noAutofit/>
          </a:bodyPr>
          <a:lstStyle/>
          <a:p>
            <a:pPr algn="ctr"/>
            <a:r>
              <a:rPr lang="en-US" sz="4800" cap="none" dirty="0" smtClean="0">
                <a:solidFill>
                  <a:srgbClr val="FFC000"/>
                </a:solidFill>
              </a:rPr>
              <a:t>DERIVATION OF </a:t>
            </a:r>
            <a:br>
              <a:rPr lang="en-US" sz="4800" cap="none" dirty="0" smtClean="0">
                <a:solidFill>
                  <a:srgbClr val="FFC000"/>
                </a:solidFill>
              </a:rPr>
            </a:br>
            <a:r>
              <a:rPr lang="en-US" sz="4800" cap="none" dirty="0" smtClean="0">
                <a:solidFill>
                  <a:srgbClr val="FFC000"/>
                </a:solidFill>
              </a:rPr>
              <a:t>BLACK-SCHOLES</a:t>
            </a:r>
            <a:endParaRPr lang="en-US" sz="4800" cap="none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42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Delta-Gamma Hedging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192" y="2082894"/>
                <a:ext cx="111765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Get back to the </a:t>
                </a:r>
                <a:r>
                  <a:rPr lang="en-US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earlier example on FPT, </a:t>
                </a:r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the table below presents feasible solutions with varying</a:t>
                </a:r>
                <a:r>
                  <a:rPr lang="en-US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 smtClean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. </a:t>
                </a:r>
                <a:endParaRPr lang="en-US" dirty="0">
                  <a:solidFill>
                    <a:prstClr val="black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2082894"/>
                <a:ext cx="11176536" cy="369332"/>
              </a:xfrm>
              <a:prstGeom prst="rect">
                <a:avLst/>
              </a:prstGeom>
              <a:blipFill>
                <a:blip r:embed="rId3"/>
                <a:stretch>
                  <a:fillRect l="-436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2680371"/>
            <a:ext cx="4627622" cy="3792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8196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="" xmlns:a16="http://schemas.microsoft.com/office/drawing/2014/main" id="{379F11E2-8BA5-4C5C-AE7C-361E5EA011F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=""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C00E1DA-EC7C-40FC-95E3-11FDCD2E429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someone@example.com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="" xmlns:a16="http://schemas.microsoft.com/office/drawing/2014/main" id="{9A421166-2996-41A7-B094-AE5316F347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FDBB1B92-A3EB-43E4-8FAB-D20E8ED14C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3F3972F4-FE7E-48EA-AAD8-9BE5750A6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="" xmlns:a16="http://schemas.microsoft.com/office/drawing/2014/main" id="{221614E5-870B-4D5E-A43B-8FF7E5323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derivation</a:t>
            </a:r>
            <a:endParaRPr lang="en-US" dirty="0">
              <a:solidFill>
                <a:srgbClr val="FFFE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81191" y="2370966"/>
                <a:ext cx="10237860" cy="3805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Black-Scholes model assumes that log-return of underlying stock follows normal distribution → </a:t>
                </a:r>
                <a:r>
                  <a:rPr lang="en-US" dirty="0"/>
                  <a:t>s</a:t>
                </a:r>
                <a:r>
                  <a:rPr lang="en-US" dirty="0" smtClean="0"/>
                  <a:t>tock price follows log-normal distribution. From that: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[1]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where W is a Wiener process, which is characterized by the following notable properties: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 has Gaussian increments: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𝒩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[2]</m:t>
                    </m:r>
                  </m:oMath>
                </a14:m>
                <a:r>
                  <a:rPr lang="en-US" dirty="0" smtClean="0"/>
                  <a:t> 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W has independent increments: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any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[3]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Continue with (1):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[2])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𝑑𝑆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𝑑𝑊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𝑓𝑟𝑜𝑚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2370966"/>
                <a:ext cx="10237860" cy="3805209"/>
              </a:xfrm>
              <a:prstGeom prst="rect">
                <a:avLst/>
              </a:prstGeom>
              <a:blipFill rotWithShape="0">
                <a:blip r:embed="rId3"/>
                <a:stretch>
                  <a:fillRect l="-476" t="-962" r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derivation</a:t>
            </a:r>
            <a:endParaRPr lang="en-US" dirty="0">
              <a:solidFill>
                <a:srgbClr val="FFFE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191" y="2370966"/>
                <a:ext cx="11152260" cy="3611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Since V(</a:t>
                </a:r>
                <a:r>
                  <a:rPr lang="en-US" dirty="0" err="1" smtClean="0"/>
                  <a:t>S,t</a:t>
                </a:r>
                <a:r>
                  <a:rPr lang="en-US" dirty="0" smtClean="0"/>
                  <a:t>) can be extended by </a:t>
                </a:r>
                <a:r>
                  <a:rPr lang="en-US" dirty="0" err="1"/>
                  <a:t>Itô</a:t>
                </a:r>
                <a:r>
                  <a:rPr lang="en-US" dirty="0"/>
                  <a:t> </a:t>
                </a:r>
                <a:r>
                  <a:rPr lang="en-US" dirty="0" smtClean="0"/>
                  <a:t>drift-diffusion process</a:t>
                </a:r>
                <a:r>
                  <a:rPr lang="en-US" dirty="0"/>
                  <a:t>, it </a:t>
                </a:r>
                <a:r>
                  <a:rPr lang="en-US" dirty="0" smtClean="0"/>
                  <a:t>follows </a:t>
                </a:r>
                <a:r>
                  <a:rPr lang="en-US" dirty="0" err="1" smtClean="0"/>
                  <a:t>Itô</a:t>
                </a:r>
                <a:r>
                  <a:rPr lang="en-US" dirty="0" smtClean="0"/>
                  <a:t> lemma on 2-variable functions: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[4]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b="0" dirty="0" smtClean="0"/>
              </a:p>
              <a:p>
                <a:r>
                  <a:rPr lang="en-US" b="0" dirty="0" smtClean="0"/>
                  <a:t>Consider the delta-hedge portfolio in which we short one option and long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r>
                  <a:rPr lang="en-US" b="0" dirty="0" smtClean="0"/>
                  <a:t> shares. The value of these holdings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[5]</m:t>
                      </m:r>
                    </m:oMath>
                  </m:oMathPara>
                </a14:m>
                <a:endParaRPr lang="en-US" b="0" dirty="0" smtClean="0"/>
              </a:p>
              <a:p>
                <a:r>
                  <a:rPr lang="en-US" dirty="0" smtClean="0"/>
                  <a:t>Over an </a:t>
                </a:r>
                <a:r>
                  <a:rPr lang="en-US" dirty="0"/>
                  <a:t>infinitesimal </a:t>
                </a:r>
                <a:r>
                  <a:rPr lang="en-US" dirty="0" smtClean="0"/>
                  <a:t>period of time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dirty="0" smtClean="0"/>
                  <a:t>, the profit and loss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[6]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2370966"/>
                <a:ext cx="11152260" cy="3611758"/>
              </a:xfrm>
              <a:prstGeom prst="rect">
                <a:avLst/>
              </a:prstGeom>
              <a:blipFill rotWithShape="0">
                <a:blip r:embed="rId3"/>
                <a:stretch>
                  <a:fillRect l="-437" t="-10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449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derivation</a:t>
            </a:r>
            <a:endParaRPr lang="en-US" dirty="0">
              <a:solidFill>
                <a:srgbClr val="FFFE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191" y="2370966"/>
                <a:ext cx="11427390" cy="39153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Discretize [1] and [4]: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[7]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Substitute [7] and [8] into [6]: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 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d>
                        <m:dPr>
                          <m:ctrlPr>
                            <a:rPr lang="en-US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m:rPr>
                              <m:nor/>
                            </m:rPr>
                            <a:rPr lang="en-US" dirty="0"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[9]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Uncertainties surrounding W has vanished, these holdings have determined profit and hence is actually risk-free</a:t>
                </a: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2370966"/>
                <a:ext cx="11427390" cy="3915303"/>
              </a:xfrm>
              <a:prstGeom prst="rect">
                <a:avLst/>
              </a:prstGeom>
              <a:blipFill rotWithShape="0">
                <a:blip r:embed="rId3"/>
                <a:stretch>
                  <a:fillRect l="-427" t="-935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061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derivation</a:t>
            </a:r>
            <a:endParaRPr lang="en-US" dirty="0">
              <a:solidFill>
                <a:srgbClr val="FFFE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191" y="2370966"/>
                <a:ext cx="10585818" cy="40461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The risk-free profit [9] must equal to any other risk-free holdings. Denoting risk-free return by r, the following equation must hold:</a:t>
                </a:r>
              </a:p>
              <a:p>
                <a:endParaRPr lang="en-US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[10]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endParaRPr lang="en-US" dirty="0" smtClean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Substitute [5] and [9] to [10]: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    [11]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The partial differential equation [11] is called "Black-Scholes Equation". Our initial problem is reduced to solving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in [11] as a function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.</a:t>
                </a: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2370966"/>
                <a:ext cx="10585818" cy="4046172"/>
              </a:xfrm>
              <a:prstGeom prst="rect">
                <a:avLst/>
              </a:prstGeom>
              <a:blipFill rotWithShape="0">
                <a:blip r:embed="rId3"/>
                <a:stretch>
                  <a:fillRect l="-461" t="-904" b="-1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92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derivation</a:t>
            </a:r>
            <a:endParaRPr lang="en-US" dirty="0">
              <a:solidFill>
                <a:srgbClr val="FFFE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191" y="2370966"/>
                <a:ext cx="11176536" cy="4235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The boundary conditions of [11] are: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𝑓𝑜𝑟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𝑎𝑙𝑙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⟶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⟶∞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max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⁡{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𝐾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,0}</m:t>
                                </m:r>
                                <m:r>
                                  <m:rPr>
                                    <m:nor/>
                                  </m:rPr>
                                  <a:rPr lang="en-US" dirty="0"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Equation [11] can be transformed to standard diffusion equation by change-of-variable technique:</a:t>
                </a:r>
                <a:endParaRPr lang="en-US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sup>
                      </m:sSup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b="0" dirty="0" smtClean="0">
                    <a:ea typeface="Cambria Math" panose="02040503050406030204" pitchFamily="18" charset="0"/>
                  </a:rPr>
                  <a:t>Then [11] becomes: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[12]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2370966"/>
                <a:ext cx="11176536" cy="4235198"/>
              </a:xfrm>
              <a:prstGeom prst="rect">
                <a:avLst/>
              </a:prstGeom>
              <a:blipFill rotWithShape="0">
                <a:blip r:embed="rId3"/>
                <a:stretch>
                  <a:fillRect l="-436" t="-863" r="-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81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derivation</a:t>
            </a:r>
            <a:endParaRPr lang="en-US" dirty="0">
              <a:solidFill>
                <a:srgbClr val="FFFE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191" y="2370966"/>
                <a:ext cx="11176536" cy="4507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Solution of diffusion equation [12] has been proved for its existence and uniqueness, which has the form of:</a:t>
                </a: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𝜋𝜏</m:t>
                              </m:r>
                            </m:e>
                          </m:rad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𝑒𝑥𝑝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13</m:t>
                          </m:r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  <a:p>
                <a:r>
                  <a:rPr lang="en-US" b="0" dirty="0" smtClean="0">
                    <a:ea typeface="Cambria Math" panose="02040503050406030204" pitchFamily="18" charset="0"/>
                  </a:rPr>
                  <a:t>in which: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 smtClean="0">
                    <a:ea typeface="Cambria Math" panose="02040503050406030204" pitchFamily="18" charset="0"/>
                  </a:rPr>
                  <a:t>Solution [13]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[14]</m:t>
                    </m:r>
                  </m:oMath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 smtClean="0">
                    <a:ea typeface="Cambria Math" panose="020405030504060302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is the standard normal cumulative distribution function 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2370966"/>
                <a:ext cx="11176536" cy="4507003"/>
              </a:xfrm>
              <a:prstGeom prst="rect">
                <a:avLst/>
              </a:prstGeom>
              <a:blipFill rotWithShape="0">
                <a:blip r:embed="rId3"/>
                <a:stretch>
                  <a:fillRect l="-436" t="-812" r="-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877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EFF"/>
                </a:solidFill>
              </a:rPr>
              <a:t>derivation</a:t>
            </a:r>
            <a:endParaRPr lang="en-US" dirty="0">
              <a:solidFill>
                <a:srgbClr val="FFFE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81191" y="2370966"/>
                <a:ext cx="11176536" cy="3250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ea typeface="Cambria Math" panose="02040503050406030204" pitchFamily="18" charset="0"/>
                  </a:rPr>
                  <a:t>Revert back to the original variables and realize the fact that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 is actually the price of a call option (denoted by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</a:rPr>
                  <a:t>), we derive to Black-Scholes formula:</a:t>
                </a:r>
              </a:p>
              <a:p>
                <a:endParaRPr lang="en-US" b="0" i="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[15]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b="0" dirty="0" smtClean="0">
                    <a:ea typeface="Cambria Math" panose="02040503050406030204" pitchFamily="18" charset="0"/>
                  </a:rPr>
                  <a:t>where: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𝑆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𝐾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ra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 smtClean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1" y="2370966"/>
                <a:ext cx="11176536" cy="3250249"/>
              </a:xfrm>
              <a:prstGeom prst="rect">
                <a:avLst/>
              </a:prstGeom>
              <a:blipFill rotWithShape="0">
                <a:blip r:embed="rId3"/>
                <a:stretch>
                  <a:fillRect l="-436" t="-1126" r="-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31325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b385d60f68dd989dca1fdc827799d85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11b479caf7b199da365455750e457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Props1.xml><?xml version="1.0" encoding="utf-8"?>
<ds:datastoreItem xmlns:ds="http://schemas.openxmlformats.org/officeDocument/2006/customXml" ds:itemID="{E3852F5D-AAE7-473B-9767-8875B60BC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3FC8A1C-A436-42C0-AC33-FAFFFAF219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5C8BF1-B0E4-49A1-808F-40F2AD30E743}">
  <ds:schemaRefs>
    <ds:schemaRef ds:uri="http://schemas.microsoft.com/office/2006/metadata/properties"/>
    <ds:schemaRef ds:uri="http://purl.org/dc/dcmitype/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0</TotalTime>
  <Words>560</Words>
  <Application>Microsoft Office PowerPoint</Application>
  <PresentationFormat>Widescreen</PresentationFormat>
  <Paragraphs>189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Cambria Math</vt:lpstr>
      <vt:lpstr>Gill Sans MT</vt:lpstr>
      <vt:lpstr>Gill Sans MT (Body)</vt:lpstr>
      <vt:lpstr>Wingdings</vt:lpstr>
      <vt:lpstr>Wingdings 2</vt:lpstr>
      <vt:lpstr>Dividend</vt:lpstr>
      <vt:lpstr>BLACK-SCHOLES MODEL</vt:lpstr>
      <vt:lpstr>DERIVATION OF  BLACK-SCHOLES</vt:lpstr>
      <vt:lpstr>derivation</vt:lpstr>
      <vt:lpstr>derivation</vt:lpstr>
      <vt:lpstr>derivation</vt:lpstr>
      <vt:lpstr>derivation</vt:lpstr>
      <vt:lpstr>derivation</vt:lpstr>
      <vt:lpstr>derivation</vt:lpstr>
      <vt:lpstr>derivation</vt:lpstr>
      <vt:lpstr>DELTA-GAMMA HEDGING</vt:lpstr>
      <vt:lpstr>Delta-Gamma Hedging</vt:lpstr>
      <vt:lpstr>Delta-Gamma Hedging</vt:lpstr>
      <vt:lpstr>Example</vt:lpstr>
      <vt:lpstr>Example</vt:lpstr>
      <vt:lpstr>Example</vt:lpstr>
      <vt:lpstr>Delta-Gamma Hedging</vt:lpstr>
      <vt:lpstr>Delta-Gamma Hedging</vt:lpstr>
      <vt:lpstr>Delta-Gamma Hedging</vt:lpstr>
      <vt:lpstr>Delta-Gamma Hedging</vt:lpstr>
      <vt:lpstr>Delta-Gamma Hedging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2021-06-14T01:55:48Z</dcterms:created>
  <dcterms:modified xsi:type="dcterms:W3CDTF">2021-08-09T03:55:28Z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