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6" r:id="rId2"/>
    <p:sldId id="262" r:id="rId3"/>
    <p:sldId id="260" r:id="rId4"/>
    <p:sldId id="287" r:id="rId5"/>
    <p:sldId id="271" r:id="rId6"/>
    <p:sldId id="263" r:id="rId7"/>
    <p:sldId id="288" r:id="rId8"/>
    <p:sldId id="289" r:id="rId9"/>
    <p:sldId id="290" r:id="rId10"/>
    <p:sldId id="291" r:id="rId11"/>
    <p:sldId id="292" r:id="rId12"/>
    <p:sldId id="294" r:id="rId13"/>
    <p:sldId id="295" r:id="rId14"/>
    <p:sldId id="279" r:id="rId15"/>
    <p:sldId id="267" r:id="rId16"/>
    <p:sldId id="278" r:id="rId17"/>
    <p:sldId id="27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FF3300"/>
    <a:srgbClr val="669900"/>
    <a:srgbClr val="99CC00"/>
    <a:srgbClr val="CCFF66"/>
    <a:srgbClr val="99FF33"/>
    <a:srgbClr val="CC3399"/>
    <a:srgbClr val="1AFFFE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85794" autoAdjust="0"/>
  </p:normalViewPr>
  <p:slideViewPr>
    <p:cSldViewPr snapToGrid="0">
      <p:cViewPr varScale="1">
        <p:scale>
          <a:sx n="80" d="100"/>
          <a:sy n="80" d="100"/>
        </p:scale>
        <p:origin x="120" y="73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dmin\Desktop\Presentation\Presentation-Kmea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JSC!$B$1035</c:f>
              <c:strCache>
                <c:ptCount val="1"/>
                <c:pt idx="0">
                  <c:v>AAA,AA,A</c:v>
                </c:pt>
              </c:strCache>
            </c:strRef>
          </c:tx>
          <c:spPr>
            <a:gradFill flip="none" rotWithShape="1">
              <a:gsLst>
                <a:gs pos="0">
                  <a:srgbClr val="843391">
                    <a:shade val="30000"/>
                    <a:satMod val="115000"/>
                  </a:srgbClr>
                </a:gs>
                <a:gs pos="50000">
                  <a:srgbClr val="843391">
                    <a:shade val="67500"/>
                    <a:satMod val="115000"/>
                  </a:srgbClr>
                </a:gs>
                <a:gs pos="100000">
                  <a:srgbClr val="84339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843391">
                      <a:shade val="30000"/>
                      <a:satMod val="115000"/>
                    </a:srgbClr>
                  </a:gs>
                  <a:gs pos="50000">
                    <a:srgbClr val="843391">
                      <a:shade val="67500"/>
                      <a:satMod val="115000"/>
                    </a:srgbClr>
                  </a:gs>
                  <a:gs pos="100000">
                    <a:srgbClr val="843391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71-4942-970F-95A612301759}"/>
              </c:ext>
            </c:extLst>
          </c:dPt>
          <c:cat>
            <c:strRef>
              <c:f>JSC!$C$1034:$I$1034</c:f>
              <c:strCache>
                <c:ptCount val="7"/>
                <c:pt idx="0">
                  <c:v>2019:Q1</c:v>
                </c:pt>
                <c:pt idx="1">
                  <c:v>2019:Q2</c:v>
                </c:pt>
                <c:pt idx="2">
                  <c:v>2019:Q3</c:v>
                </c:pt>
                <c:pt idx="3">
                  <c:v>2019:Q4</c:v>
                </c:pt>
                <c:pt idx="4">
                  <c:v>2020:Q1</c:v>
                </c:pt>
                <c:pt idx="5">
                  <c:v>2020:Q2</c:v>
                </c:pt>
                <c:pt idx="6">
                  <c:v>2020:Q3</c:v>
                </c:pt>
              </c:strCache>
            </c:strRef>
          </c:cat>
          <c:val>
            <c:numRef>
              <c:f>JSC!$C$1035:$I$1035</c:f>
              <c:numCache>
                <c:formatCode>0%</c:formatCode>
                <c:ptCount val="7"/>
                <c:pt idx="0">
                  <c:v>0.10386473429951691</c:v>
                </c:pt>
                <c:pt idx="1">
                  <c:v>0.13489736070381231</c:v>
                </c:pt>
                <c:pt idx="2">
                  <c:v>0.16254416961130741</c:v>
                </c:pt>
                <c:pt idx="3">
                  <c:v>0.11157455683003129</c:v>
                </c:pt>
                <c:pt idx="4">
                  <c:v>0.17245370370370369</c:v>
                </c:pt>
                <c:pt idx="5">
                  <c:v>0.23554603854389722</c:v>
                </c:pt>
                <c:pt idx="6">
                  <c:v>0.19315673289183222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71-4942-970F-95A612301759}"/>
            </c:ext>
          </c:extLst>
        </c:ser>
        <c:ser>
          <c:idx val="1"/>
          <c:order val="1"/>
          <c:tx>
            <c:strRef>
              <c:f>JSC!$B$1036</c:f>
              <c:strCache>
                <c:ptCount val="1"/>
                <c:pt idx="0">
                  <c:v>BBB,BB,B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JSC!$C$1034:$I$1034</c:f>
              <c:strCache>
                <c:ptCount val="7"/>
                <c:pt idx="0">
                  <c:v>2019:Q1</c:v>
                </c:pt>
                <c:pt idx="1">
                  <c:v>2019:Q2</c:v>
                </c:pt>
                <c:pt idx="2">
                  <c:v>2019:Q3</c:v>
                </c:pt>
                <c:pt idx="3">
                  <c:v>2019:Q4</c:v>
                </c:pt>
                <c:pt idx="4">
                  <c:v>2020:Q1</c:v>
                </c:pt>
                <c:pt idx="5">
                  <c:v>2020:Q2</c:v>
                </c:pt>
                <c:pt idx="6">
                  <c:v>2020:Q3</c:v>
                </c:pt>
              </c:strCache>
            </c:strRef>
          </c:cat>
          <c:val>
            <c:numRef>
              <c:f>JSC!$C$1036:$I$1036</c:f>
              <c:numCache>
                <c:formatCode>0%</c:formatCode>
                <c:ptCount val="7"/>
                <c:pt idx="0">
                  <c:v>0.28140096618357485</c:v>
                </c:pt>
                <c:pt idx="1">
                  <c:v>0.20674486803519063</c:v>
                </c:pt>
                <c:pt idx="2">
                  <c:v>0.16725559481743227</c:v>
                </c:pt>
                <c:pt idx="3">
                  <c:v>0.40354535974973932</c:v>
                </c:pt>
                <c:pt idx="4">
                  <c:v>0.26157407407407407</c:v>
                </c:pt>
                <c:pt idx="5">
                  <c:v>0.21413276231263384</c:v>
                </c:pt>
                <c:pt idx="6">
                  <c:v>0.19867549668874171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71-4942-970F-95A612301759}"/>
            </c:ext>
          </c:extLst>
        </c:ser>
        <c:ser>
          <c:idx val="2"/>
          <c:order val="2"/>
          <c:tx>
            <c:strRef>
              <c:f>JSC!$B$1037</c:f>
              <c:strCache>
                <c:ptCount val="1"/>
                <c:pt idx="0">
                  <c:v>CCC,CC,C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JSC!$C$1034:$I$1034</c:f>
              <c:strCache>
                <c:ptCount val="7"/>
                <c:pt idx="0">
                  <c:v>2019:Q1</c:v>
                </c:pt>
                <c:pt idx="1">
                  <c:v>2019:Q2</c:v>
                </c:pt>
                <c:pt idx="2">
                  <c:v>2019:Q3</c:v>
                </c:pt>
                <c:pt idx="3">
                  <c:v>2019:Q4</c:v>
                </c:pt>
                <c:pt idx="4">
                  <c:v>2020:Q1</c:v>
                </c:pt>
                <c:pt idx="5">
                  <c:v>2020:Q2</c:v>
                </c:pt>
                <c:pt idx="6">
                  <c:v>2020:Q3</c:v>
                </c:pt>
              </c:strCache>
            </c:strRef>
          </c:cat>
          <c:val>
            <c:numRef>
              <c:f>JSC!$C$1037:$I$1037</c:f>
              <c:numCache>
                <c:formatCode>0%</c:formatCode>
                <c:ptCount val="7"/>
                <c:pt idx="0">
                  <c:v>0.38405797101449274</c:v>
                </c:pt>
                <c:pt idx="1">
                  <c:v>0.36656891495601174</c:v>
                </c:pt>
                <c:pt idx="2">
                  <c:v>0.34746760895170792</c:v>
                </c:pt>
                <c:pt idx="3">
                  <c:v>0.32533889468196037</c:v>
                </c:pt>
                <c:pt idx="4">
                  <c:v>0.3888888888888889</c:v>
                </c:pt>
                <c:pt idx="5">
                  <c:v>0.34154175588865099</c:v>
                </c:pt>
                <c:pt idx="6">
                  <c:v>0.31236203090507725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71-4942-970F-95A612301759}"/>
            </c:ext>
          </c:extLst>
        </c:ser>
        <c:ser>
          <c:idx val="3"/>
          <c:order val="3"/>
          <c:tx>
            <c:strRef>
              <c:f>JSC!$B$1038</c:f>
              <c:strCache>
                <c:ptCount val="1"/>
                <c:pt idx="0">
                  <c:v>DDD,DD,D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JSC!$C$1034:$I$1034</c:f>
              <c:strCache>
                <c:ptCount val="7"/>
                <c:pt idx="0">
                  <c:v>2019:Q1</c:v>
                </c:pt>
                <c:pt idx="1">
                  <c:v>2019:Q2</c:v>
                </c:pt>
                <c:pt idx="2">
                  <c:v>2019:Q3</c:v>
                </c:pt>
                <c:pt idx="3">
                  <c:v>2019:Q4</c:v>
                </c:pt>
                <c:pt idx="4">
                  <c:v>2020:Q1</c:v>
                </c:pt>
                <c:pt idx="5">
                  <c:v>2020:Q2</c:v>
                </c:pt>
                <c:pt idx="6">
                  <c:v>2020:Q3</c:v>
                </c:pt>
              </c:strCache>
            </c:strRef>
          </c:cat>
          <c:val>
            <c:numRef>
              <c:f>JSC!$C$1038:$I$1038</c:f>
              <c:numCache>
                <c:formatCode>0%</c:formatCode>
                <c:ptCount val="7"/>
                <c:pt idx="0">
                  <c:v>0.23067632850241546</c:v>
                </c:pt>
                <c:pt idx="1">
                  <c:v>0.29178885630498536</c:v>
                </c:pt>
                <c:pt idx="2">
                  <c:v>0.32273262661955243</c:v>
                </c:pt>
                <c:pt idx="3">
                  <c:v>0.15954118873826903</c:v>
                </c:pt>
                <c:pt idx="4">
                  <c:v>0.17708333333333334</c:v>
                </c:pt>
                <c:pt idx="5">
                  <c:v>0.20877944325481798</c:v>
                </c:pt>
                <c:pt idx="6">
                  <c:v>0.2958057395143488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271-4942-970F-95A612301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6294847"/>
        <c:axId val="668805279"/>
      </c:barChart>
      <c:lineChart>
        <c:grouping val="standard"/>
        <c:varyColors val="0"/>
        <c:ser>
          <c:idx val="4"/>
          <c:order val="4"/>
          <c:tx>
            <c:strRef>
              <c:f>JSC!$B$1039</c:f>
              <c:strCache>
                <c:ptCount val="1"/>
                <c:pt idx="0">
                  <c:v>VN-Index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1.1784655218248367E-2"/>
                  <c:y val="-3.08365766326047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271-4942-970F-95A612301759}"/>
                </c:ext>
              </c:extLst>
            </c:dLbl>
            <c:dLbl>
              <c:idx val="4"/>
              <c:layout>
                <c:manualLayout>
                  <c:x val="-7.0091227182940571E-2"/>
                  <c:y val="-1.9069154268868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A271-4942-970F-95A612301759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JSC!$C$1034:$I$1034</c:f>
              <c:strCache>
                <c:ptCount val="7"/>
                <c:pt idx="0">
                  <c:v>2019:Q1</c:v>
                </c:pt>
                <c:pt idx="1">
                  <c:v>2019:Q2</c:v>
                </c:pt>
                <c:pt idx="2">
                  <c:v>2019:Q3</c:v>
                </c:pt>
                <c:pt idx="3">
                  <c:v>2019:Q4</c:v>
                </c:pt>
                <c:pt idx="4">
                  <c:v>2020:Q1</c:v>
                </c:pt>
                <c:pt idx="5">
                  <c:v>2020:Q2</c:v>
                </c:pt>
                <c:pt idx="6">
                  <c:v>2020:Q3</c:v>
                </c:pt>
              </c:strCache>
            </c:strRef>
          </c:cat>
          <c:val>
            <c:numRef>
              <c:f>JSC!$C$1039:$I$1039</c:f>
              <c:numCache>
                <c:formatCode>General</c:formatCode>
                <c:ptCount val="7"/>
                <c:pt idx="0">
                  <c:v>980.76</c:v>
                </c:pt>
                <c:pt idx="1">
                  <c:v>949.94</c:v>
                </c:pt>
                <c:pt idx="2">
                  <c:v>996.56</c:v>
                </c:pt>
                <c:pt idx="3">
                  <c:v>960.99</c:v>
                </c:pt>
                <c:pt idx="4">
                  <c:v>662.53</c:v>
                </c:pt>
                <c:pt idx="5">
                  <c:v>825.11</c:v>
                </c:pt>
                <c:pt idx="6">
                  <c:v>905.21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A271-4942-970F-95A612301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0192479"/>
        <c:axId val="668855679"/>
      </c:lineChart>
      <c:catAx>
        <c:axId val="5462948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805279"/>
        <c:crosses val="autoZero"/>
        <c:auto val="1"/>
        <c:lblAlgn val="ctr"/>
        <c:lblOffset val="100"/>
        <c:noMultiLvlLbl val="0"/>
      </c:catAx>
      <c:valAx>
        <c:axId val="668805279"/>
        <c:scaling>
          <c:orientation val="minMax"/>
          <c:max val="0.70000000000000007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294847"/>
        <c:crosses val="autoZero"/>
        <c:crossBetween val="between"/>
      </c:valAx>
      <c:valAx>
        <c:axId val="668855679"/>
        <c:scaling>
          <c:orientation val="minMax"/>
          <c:min val="5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192479"/>
        <c:crosses val="max"/>
        <c:crossBetween val="between"/>
      </c:valAx>
      <c:catAx>
        <c:axId val="3101924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88556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0</c:v>
                </c:pt>
                <c:pt idx="3">
                  <c:v>100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22-Dec-20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22-Dec-20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236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495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113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14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512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3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367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59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9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4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99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09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38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64427" y="2243459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38987" y="2243459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30824" y="444718"/>
            <a:ext cx="1254994" cy="1216152"/>
            <a:chOff x="7553188" y="2412311"/>
            <a:chExt cx="1254994" cy="121615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962E1D-1D13-2B48-9F3B-CE31039DD2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592030" y="2412311"/>
              <a:ext cx="1216152" cy="1216152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9777B06-12C0-49D3-A18F-49D1E0574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553188" y="29815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24.svg"/><Relationship Id="rId10" Type="http://schemas.openxmlformats.org/officeDocument/2006/relationships/image" Target="../media/image22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55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svg"/><Relationship Id="rId11" Type="http://schemas.openxmlformats.org/officeDocument/2006/relationships/image" Target="../media/image21.png"/><Relationship Id="rId10" Type="http://schemas.openxmlformats.org/officeDocument/2006/relationships/image" Target="../media/image53.sv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image" Target="../media/image4.jpe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5.png"/><Relationship Id="rId9" Type="http://schemas.openxmlformats.org/officeDocument/2006/relationships/image" Target="../media/image24.sv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017555"/>
            <a:ext cx="5393341" cy="14231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Credit  rating </a:t>
            </a:r>
            <a:br>
              <a:rPr lang="en-US" dirty="0" smtClean="0"/>
            </a:br>
            <a:r>
              <a:rPr lang="en-US" sz="4000" dirty="0" smtClean="0"/>
              <a:t>k-means  approach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What the machine tells us</a:t>
            </a:r>
            <a:r>
              <a:rPr lang="en-US" noProof="1"/>
              <a:t>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Industry: Banking – A Look at Dominators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30" y="1257300"/>
            <a:ext cx="1331217" cy="26555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2" y="991905"/>
            <a:ext cx="3818400" cy="5384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62098" y="4963885"/>
            <a:ext cx="3897568" cy="5388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2098" y="5837762"/>
            <a:ext cx="3897568" cy="5388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3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Vietnam Prosperity Joint Stock Commercial </a:t>
            </a:r>
            <a:r>
              <a:rPr lang="en-US" dirty="0" smtClean="0"/>
              <a:t>Bank –  </a:t>
            </a:r>
            <a:r>
              <a:rPr lang="en-US" dirty="0"/>
              <a:t>HOSE: </a:t>
            </a:r>
            <a:r>
              <a:rPr lang="en-US" dirty="0" smtClean="0"/>
              <a:t>VPB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b="16956"/>
          <a:stretch/>
        </p:blipFill>
        <p:spPr>
          <a:xfrm>
            <a:off x="7174590" y="1240059"/>
            <a:ext cx="1331217" cy="2205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74590" y="3617065"/>
            <a:ext cx="4859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</a:t>
            </a:r>
            <a:r>
              <a:rPr lang="en-US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effectively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VPB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predicted the price upsurge in the beginning of 2020, before badly hit by COVID-19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model, which completely relied on fundamentals, was not able to foretell sudden sell-off due to COVID-19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market sentiment improved and stock prices eventually aligned with fundamentals, this model did its good job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25" y="1131375"/>
            <a:ext cx="6583680" cy="52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for Foreign Trade of </a:t>
            </a:r>
            <a:r>
              <a:rPr lang="en-US" dirty="0" smtClean="0"/>
              <a:t>Vietnam –  </a:t>
            </a:r>
            <a:r>
              <a:rPr lang="en-US" dirty="0"/>
              <a:t>HOSE: </a:t>
            </a:r>
            <a:r>
              <a:rPr lang="en-US" dirty="0" smtClean="0"/>
              <a:t>VCB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b="16956"/>
          <a:stretch/>
        </p:blipFill>
        <p:spPr>
          <a:xfrm>
            <a:off x="7174590" y="1240059"/>
            <a:ext cx="1331217" cy="2205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74590" y="3617065"/>
            <a:ext cx="44513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could not explain VCB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casted a negative eye on VCB in general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VCB persistently goes up in price since 2019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63" y="1131365"/>
            <a:ext cx="6583680" cy="5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performed on the whole market?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621236"/>
            <a:ext cx="12192000" cy="37555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927626"/>
              </p:ext>
            </p:extLst>
          </p:nvPr>
        </p:nvGraphicFramePr>
        <p:xfrm>
          <a:off x="601681" y="1086189"/>
          <a:ext cx="11326339" cy="5396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90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0176" y="4631647"/>
            <a:ext cx="5085650" cy="993546"/>
          </a:xfrm>
        </p:spPr>
        <p:txBody>
          <a:bodyPr/>
          <a:lstStyle/>
          <a:p>
            <a:r>
              <a:rPr lang="en-US" dirty="0" smtClean="0"/>
              <a:t>Limitations</a:t>
            </a:r>
            <a:br>
              <a:rPr lang="en-US" dirty="0" smtClean="0"/>
            </a:br>
            <a:r>
              <a:rPr lang="en-US" sz="2400" dirty="0" smtClean="0"/>
              <a:t>&amp;</a:t>
            </a:r>
            <a:r>
              <a:rPr lang="en-US" dirty="0" smtClean="0"/>
              <a:t>  Solutions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706" y="4887953"/>
            <a:ext cx="5085650" cy="655596"/>
          </a:xfrm>
        </p:spPr>
        <p:txBody>
          <a:bodyPr/>
          <a:lstStyle/>
          <a:p>
            <a:pPr algn="l"/>
            <a:r>
              <a:rPr lang="en-US" dirty="0"/>
              <a:t>Why the model worked best in some cases and failed to explain many others?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Unclustering Phenomenon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8329" y="122488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we badly want: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611143" y="1845873"/>
            <a:ext cx="5659601" cy="4122963"/>
            <a:chOff x="601682" y="2147207"/>
            <a:chExt cx="5659601" cy="4122963"/>
          </a:xfrm>
        </p:grpSpPr>
        <p:grpSp>
          <p:nvGrpSpPr>
            <p:cNvPr id="23" name="Group 22"/>
            <p:cNvGrpSpPr/>
            <p:nvPr/>
          </p:nvGrpSpPr>
          <p:grpSpPr>
            <a:xfrm>
              <a:off x="601682" y="2147207"/>
              <a:ext cx="4669129" cy="4122963"/>
              <a:chOff x="601682" y="2147207"/>
              <a:chExt cx="4669129" cy="4122963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601682" y="2147207"/>
                <a:ext cx="11378" cy="412296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07371" y="6270170"/>
                <a:ext cx="4663440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56368" y="2162509"/>
              <a:ext cx="2811236" cy="2113637"/>
              <a:chOff x="2699657" y="1299034"/>
              <a:chExt cx="2811236" cy="2113637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699657" y="1719942"/>
                <a:ext cx="2811236" cy="1692729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937387" y="2146920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04452" y="2247218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24225" y="2348852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505197" y="2005273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19445" y="2607811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34224" y="2128494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151197" y="2348592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178753" y="2994222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98625" y="2602390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908772" y="2151973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326391" y="1915939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644797" y="2464254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421639" y="2683485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934966" y="2486708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737543" y="2473495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58374" y="2912008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07937" y="2916011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978726" y="2778295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75239" y="2959214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0337" y="3068411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905025" y="2809955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09987" y="2745593"/>
                <a:ext cx="97972" cy="102053"/>
              </a:xfrm>
              <a:prstGeom prst="ellipse">
                <a:avLst/>
              </a:prstGeom>
              <a:solidFill>
                <a:srgbClr val="CC3399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55933" y="1299034"/>
                <a:ext cx="2049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C3399"/>
                    </a:solidFill>
                  </a:rPr>
                  <a:t>Group 1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262825" y="3782994"/>
              <a:ext cx="3998458" cy="2026387"/>
              <a:chOff x="4027715" y="2990850"/>
              <a:chExt cx="3998458" cy="202638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027715" y="2990850"/>
                <a:ext cx="2811236" cy="1692729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335361" y="3310618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708196" y="4082143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989057" y="3786187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666013" y="3383417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453744" y="3960357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659210" y="4363812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121728" y="4217586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70625" y="3939267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494691" y="3396343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570889" y="3977369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196692" y="3914775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737447" y="3762376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297385" y="4414838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535260" y="4284941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742769" y="3151416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527095" y="3412671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075467" y="3383416"/>
                <a:ext cx="97972" cy="10205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063347" y="4647905"/>
                <a:ext cx="1962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Group 2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3215684" y="3254024"/>
              <a:ext cx="821526" cy="6547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972557" y="2775051"/>
              <a:ext cx="1478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Small Overlapping Area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559341" y="1297628"/>
            <a:ext cx="4860865" cy="4686956"/>
            <a:chOff x="6754832" y="1583214"/>
            <a:chExt cx="4860865" cy="4686956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6754832" y="2147207"/>
              <a:ext cx="11378" cy="4122963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6760521" y="1583214"/>
              <a:ext cx="4855176" cy="4686956"/>
              <a:chOff x="6760521" y="1583214"/>
              <a:chExt cx="4855176" cy="4686956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760521" y="6270170"/>
                <a:ext cx="4663440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766210" y="1583214"/>
                <a:ext cx="2383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How the data could be: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943685" y="2719681"/>
                <a:ext cx="2811236" cy="2113637"/>
                <a:chOff x="2699657" y="1299034"/>
                <a:chExt cx="2811236" cy="2113637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2699657" y="1719942"/>
                  <a:ext cx="2811236" cy="1692729"/>
                </a:xfrm>
                <a:prstGeom prst="ellipse">
                  <a:avLst/>
                </a:prstGeom>
                <a:noFill/>
                <a:ln w="3175">
                  <a:solidFill>
                    <a:schemeClr val="bg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937387" y="2146920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004452" y="2247218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324225" y="2348852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505197" y="2005273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3219445" y="2607811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434224" y="2128494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151197" y="2348592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4178753" y="2994222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5298625" y="2602390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908772" y="2151973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4326391" y="1915939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4644797" y="2464254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421639" y="2683485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934966" y="2486708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3737543" y="2473495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458374" y="2912008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607937" y="2916011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978726" y="2778295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275239" y="2959214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760337" y="3068411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4905025" y="2809955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5109987" y="2745593"/>
                  <a:ext cx="97972" cy="102053"/>
                </a:xfrm>
                <a:prstGeom prst="ellipse">
                  <a:avLst/>
                </a:prstGeom>
                <a:solidFill>
                  <a:srgbClr val="CC3399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855933" y="1299034"/>
                  <a:ext cx="20490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C3399"/>
                      </a:solidFill>
                    </a:rPr>
                    <a:t>Group 1</a:t>
                  </a: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7617239" y="3356576"/>
                <a:ext cx="3998458" cy="2026387"/>
                <a:chOff x="4027715" y="2990850"/>
                <a:chExt cx="3998458" cy="202638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4027715" y="2990850"/>
                  <a:ext cx="2811236" cy="1692729"/>
                </a:xfrm>
                <a:prstGeom prst="ellipse">
                  <a:avLst/>
                </a:prstGeom>
                <a:noFill/>
                <a:ln w="3175">
                  <a:solidFill>
                    <a:schemeClr val="bg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5335361" y="3310618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5708196" y="4082143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989057" y="3786187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666013" y="3383417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453744" y="3960357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659210" y="4363812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121728" y="4217586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4470625" y="3939267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494691" y="3396343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570889" y="3977369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196692" y="3914775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5737447" y="3762376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297385" y="4414838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4535260" y="4284941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4742769" y="3151416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527095" y="3412671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075467" y="3383416"/>
                  <a:ext cx="97972" cy="102053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  <a:effectLst>
                  <a:glow rad="165100">
                    <a:schemeClr val="bg1">
                      <a:alpha val="9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063347" y="4647905"/>
                  <a:ext cx="19628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Group 2</a:t>
                  </a:r>
                </a:p>
              </p:txBody>
            </p:sp>
          </p:grp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8912366" y="2883267"/>
                <a:ext cx="821526" cy="65470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9669239" y="2404294"/>
                <a:ext cx="14784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Great Overlapping Area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Reasons: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8448030"/>
              </p:ext>
            </p:extLst>
          </p:nvPr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435327" y="1559479"/>
            <a:ext cx="3492365" cy="1542203"/>
            <a:chOff x="7082870" y="1003362"/>
            <a:chExt cx="3492365" cy="1542203"/>
          </a:xfrm>
        </p:grpSpPr>
        <p:pic>
          <p:nvPicPr>
            <p:cNvPr id="13" name="Graphic 12" descr="Placeholder Icon&#10;Network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183841" y="1003362"/>
              <a:ext cx="516155" cy="516155"/>
            </a:xfrm>
            <a:prstGeom prst="rect">
              <a:avLst/>
            </a:prstGeom>
          </p:spPr>
        </p:pic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8183841" y="1996750"/>
              <a:ext cx="2391394" cy="54881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 financial 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ratios in CAMEL method might not be 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adequate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8183841" y="1575204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Variable Selection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AC4825-9A54-42A2-962A-529509E88C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7082870" y="1827903"/>
              <a:ext cx="959302" cy="369173"/>
              <a:chOff x="7082870" y="1827903"/>
              <a:chExt cx="959302" cy="369173"/>
            </a:xfrm>
          </p:grpSpPr>
          <p:grpSp>
            <p:nvGrpSpPr>
              <p:cNvPr id="22" name="Group 21" descr="Callout arrows&#10;">
                <a:extLst>
                  <a:ext uri="{FF2B5EF4-FFF2-40B4-BE49-F238E27FC236}">
                    <a16:creationId xmlns:a16="http://schemas.microsoft.com/office/drawing/2014/main" id="{286F7A2F-659A-4006-8D19-8ED4E02D58D6}"/>
                  </a:ext>
                </a:extLst>
              </p:cNvPr>
              <p:cNvGrpSpPr/>
              <p:nvPr/>
            </p:nvGrpSpPr>
            <p:grpSpPr>
              <a:xfrm>
                <a:off x="7206959" y="1827903"/>
                <a:ext cx="835213" cy="340983"/>
                <a:chOff x="10085433" y="2368574"/>
                <a:chExt cx="1470538" cy="64893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84E44BF-58C4-4DA8-B6B1-C9E9A39EB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35525" y="2412045"/>
                  <a:ext cx="1320446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3AFC16D-113E-464A-BC6B-A0684D4FE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H="1">
                  <a:off x="9760966" y="2693041"/>
                  <a:ext cx="648934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52D9B15-BAD5-4589-9448-485063A71209}"/>
                  </a:ext>
                </a:extLst>
              </p:cNvPr>
              <p:cNvSpPr/>
              <p:nvPr/>
            </p:nvSpPr>
            <p:spPr>
              <a:xfrm>
                <a:off x="7082870" y="2119391"/>
                <a:ext cx="77685" cy="7768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00">
                    <a:schemeClr val="accent2">
                      <a:lumMod val="20000"/>
                      <a:lumOff val="80000"/>
                    </a:schemeClr>
                  </a:gs>
                  <a:gs pos="65000">
                    <a:srgbClr val="F7FF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glow rad="1651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686589" y="4349675"/>
            <a:ext cx="3776938" cy="2022418"/>
            <a:chOff x="1784561" y="4355058"/>
            <a:chExt cx="3776938" cy="2022418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1975757" y="5472886"/>
              <a:ext cx="238155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aking 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incomparable companies into </a:t>
              </a:r>
              <a:r>
                <a:rPr lang="en-US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same 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industry group</a:t>
              </a: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1784561" y="5015261"/>
              <a:ext cx="2572750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Industry Classification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Graphic 8" descr="Placeholder Icon&#10;Bullseye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89540" y="4355058"/>
              <a:ext cx="567771" cy="567771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1EA6190-6EC5-43F9-B1F3-CFD84A0B1B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 flipV="1">
              <a:off x="4608676" y="4990595"/>
              <a:ext cx="952823" cy="319290"/>
              <a:chOff x="9890212" y="2338067"/>
              <a:chExt cx="952823" cy="319290"/>
            </a:xfrm>
          </p:grpSpPr>
          <p:grpSp>
            <p:nvGrpSpPr>
              <p:cNvPr id="41" name="Group 40" descr="Callout arrows&#10;">
                <a:extLst>
                  <a:ext uri="{FF2B5EF4-FFF2-40B4-BE49-F238E27FC236}">
                    <a16:creationId xmlns:a16="http://schemas.microsoft.com/office/drawing/2014/main" id="{66F2F9DE-5AA0-4D39-A6ED-143F9CE93555}"/>
                  </a:ext>
                </a:extLst>
              </p:cNvPr>
              <p:cNvGrpSpPr/>
              <p:nvPr/>
            </p:nvGrpSpPr>
            <p:grpSpPr>
              <a:xfrm>
                <a:off x="9890212" y="2338067"/>
                <a:ext cx="913979" cy="310847"/>
                <a:chOff x="14809791" y="3339474"/>
                <a:chExt cx="1609222" cy="591581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960185B8-C077-4BA0-8860-920CFE074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9791" y="3339482"/>
                  <a:ext cx="1320448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AF601F2-F361-47E6-AE42-E3EF48D83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3571" y="3339474"/>
                  <a:ext cx="295442" cy="591581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56B49CC-05C2-4BBD-B39E-15C55FE78A80}"/>
                  </a:ext>
                </a:extLst>
              </p:cNvPr>
              <p:cNvSpPr/>
              <p:nvPr/>
            </p:nvSpPr>
            <p:spPr>
              <a:xfrm>
                <a:off x="10765350" y="2579672"/>
                <a:ext cx="77685" cy="7768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00">
                    <a:schemeClr val="accent2">
                      <a:lumMod val="20000"/>
                      <a:lumOff val="80000"/>
                    </a:schemeClr>
                  </a:gs>
                  <a:gs pos="65000">
                    <a:srgbClr val="F7FF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glow rad="1651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013269" y="1640956"/>
            <a:ext cx="3719496" cy="1526253"/>
            <a:chOff x="1418286" y="953785"/>
            <a:chExt cx="3719496" cy="1526253"/>
          </a:xfrm>
        </p:grpSpPr>
        <p:grpSp>
          <p:nvGrpSpPr>
            <p:cNvPr id="25" name="Group 24"/>
            <p:cNvGrpSpPr/>
            <p:nvPr/>
          </p:nvGrpSpPr>
          <p:grpSpPr>
            <a:xfrm>
              <a:off x="1418286" y="953785"/>
              <a:ext cx="2408786" cy="1526253"/>
              <a:chOff x="1418286" y="953785"/>
              <a:chExt cx="2408786" cy="1526253"/>
            </a:xfrm>
          </p:grpSpPr>
          <p:sp>
            <p:nvSpPr>
              <p:cNvPr id="11" name="Text Placeholder 80">
                <a:extLst>
                  <a:ext uri="{FF2B5EF4-FFF2-40B4-BE49-F238E27FC236}">
                    <a16:creationId xmlns:a16="http://schemas.microsoft.com/office/drawing/2014/main" id="{9C4D3443-BA55-4194-A10B-882214472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5679" y="1996750"/>
                <a:ext cx="2391393" cy="483288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○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K-Means algorithm 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might not be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sophisticated enough</a:t>
                </a:r>
                <a:r>
                  <a:rPr lang="en-US" sz="1400" noProof="1" smtClean="0">
                    <a:solidFill>
                      <a:schemeClr val="bg1"/>
                    </a:solidFill>
                  </a:rPr>
                  <a:t> </a:t>
                </a:r>
                <a:endParaRPr lang="en-US" sz="1400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 Placeholder 80">
                <a:extLst>
                  <a:ext uri="{FF2B5EF4-FFF2-40B4-BE49-F238E27FC236}">
                    <a16:creationId xmlns:a16="http://schemas.microsoft.com/office/drawing/2014/main" id="{4715C3E6-4EE7-4EA6-87A1-B6B0BA9243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8286" y="1575204"/>
                <a:ext cx="2391394" cy="27276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266700" indent="-2667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○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Complex Reality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Graphic 16" descr="Placeholder Icon&#10;Satellite">
                <a:extLst>
                  <a:ext uri="{FF2B5EF4-FFF2-40B4-BE49-F238E27FC236}">
                    <a16:creationId xmlns:a16="http://schemas.microsoft.com/office/drawing/2014/main" id="{07C77A0A-D269-44E9-A32D-6A9CEC704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3293524" y="953785"/>
                <a:ext cx="516155" cy="516155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C9F581-3561-4AF1-B390-F75427445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 flipH="1">
              <a:off x="4178480" y="1827903"/>
              <a:ext cx="959302" cy="369173"/>
              <a:chOff x="7082870" y="1827903"/>
              <a:chExt cx="959302" cy="369173"/>
            </a:xfrm>
          </p:grpSpPr>
          <p:grpSp>
            <p:nvGrpSpPr>
              <p:cNvPr id="46" name="Group 45" descr="Callout arrows&#10;">
                <a:extLst>
                  <a:ext uri="{FF2B5EF4-FFF2-40B4-BE49-F238E27FC236}">
                    <a16:creationId xmlns:a16="http://schemas.microsoft.com/office/drawing/2014/main" id="{492B50D1-B419-43E7-A92D-38271989B5C0}"/>
                  </a:ext>
                </a:extLst>
              </p:cNvPr>
              <p:cNvGrpSpPr/>
              <p:nvPr/>
            </p:nvGrpSpPr>
            <p:grpSpPr>
              <a:xfrm>
                <a:off x="7206959" y="1827903"/>
                <a:ext cx="835213" cy="340983"/>
                <a:chOff x="10085433" y="2368574"/>
                <a:chExt cx="1470538" cy="648934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66DF3B1-4CA4-46BB-993E-ADBC3C43B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35525" y="2412045"/>
                  <a:ext cx="1320446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C70BFDC-AC34-4AD2-9960-C2A33D486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00000" flipH="1">
                  <a:off x="9760966" y="2693041"/>
                  <a:ext cx="648934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C04D7A7-0079-418A-AC4E-6DFCC53AFA9E}"/>
                  </a:ext>
                </a:extLst>
              </p:cNvPr>
              <p:cNvSpPr/>
              <p:nvPr/>
            </p:nvSpPr>
            <p:spPr>
              <a:xfrm>
                <a:off x="7082870" y="2119391"/>
                <a:ext cx="77685" cy="7768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0000">
                    <a:schemeClr val="accent2">
                      <a:lumMod val="20000"/>
                      <a:lumOff val="80000"/>
                    </a:schemeClr>
                  </a:gs>
                  <a:gs pos="65000">
                    <a:srgbClr val="F7FF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glow rad="1651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What’s next?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1AB1-BCAC-49C5-AF28-BBDC68699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we should proceed?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01681" y="2048426"/>
            <a:ext cx="3240000" cy="859540"/>
          </a:xfrm>
        </p:spPr>
        <p:txBody>
          <a:bodyPr/>
          <a:lstStyle/>
          <a:p>
            <a:r>
              <a:rPr lang="en-US" dirty="0" smtClean="0"/>
              <a:t>Step 1: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0" dirty="0" smtClean="0"/>
              <a:t>Re-create Industry </a:t>
            </a:r>
            <a:br>
              <a:rPr lang="en-US" sz="1800" b="0" dirty="0" smtClean="0"/>
            </a:br>
            <a:r>
              <a:rPr lang="en-US" sz="1800" b="0" dirty="0" smtClean="0"/>
              <a:t>Classification Standard</a:t>
            </a:r>
            <a:endParaRPr lang="en-US" b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3371849"/>
            <a:ext cx="3240000" cy="30697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two possible ways to accomplish this:</a:t>
            </a:r>
            <a:endParaRPr lang="en-US" noProof="1"/>
          </a:p>
          <a:p>
            <a:r>
              <a:rPr lang="en-US" noProof="1" smtClean="0"/>
              <a:t>Fundamental approach: Try with many traditional Industry Classification Standards to see which one work best</a:t>
            </a:r>
          </a:p>
          <a:p>
            <a:r>
              <a:rPr lang="en-US" noProof="1" smtClean="0"/>
              <a:t>Statistical approach: Bootstrap or Cross-Validation</a:t>
            </a:r>
            <a:endParaRPr lang="en-US" noProof="1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76154" y="2048426"/>
            <a:ext cx="3240087" cy="609814"/>
          </a:xfrm>
        </p:spPr>
        <p:txBody>
          <a:bodyPr/>
          <a:lstStyle/>
          <a:p>
            <a:r>
              <a:rPr lang="en-US" dirty="0" smtClean="0"/>
              <a:t>Step 2: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0" dirty="0" smtClean="0"/>
              <a:t>Adopt more potential variables</a:t>
            </a:r>
            <a:endParaRPr lang="en-US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154" y="3371850"/>
            <a:ext cx="3240087" cy="2707487"/>
          </a:xfrm>
        </p:spPr>
        <p:txBody>
          <a:bodyPr/>
          <a:lstStyle/>
          <a:p>
            <a:r>
              <a:rPr lang="en-US" dirty="0"/>
              <a:t>After we get a basket of “potential” variables, we shall use Bootstrap and/or Cross Validation to retain key </a:t>
            </a:r>
            <a:r>
              <a:rPr lang="en-US" dirty="0" smtClean="0"/>
              <a:t>variables, eliminate </a:t>
            </a:r>
            <a:r>
              <a:rPr lang="en-US" smtClean="0"/>
              <a:t>the rest</a:t>
            </a:r>
            <a:endParaRPr lang="en-US" noProof="1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8361363" y="2073933"/>
            <a:ext cx="3240087" cy="558800"/>
          </a:xfrm>
        </p:spPr>
        <p:txBody>
          <a:bodyPr/>
          <a:lstStyle/>
          <a:p>
            <a:r>
              <a:rPr lang="en-US" dirty="0" smtClean="0"/>
              <a:t>Step 3: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0" dirty="0" smtClean="0"/>
              <a:t>Try with other algorithms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3446666"/>
            <a:ext cx="3240000" cy="2632671"/>
          </a:xfrm>
        </p:spPr>
        <p:txBody>
          <a:bodyPr/>
          <a:lstStyle/>
          <a:p>
            <a:r>
              <a:rPr lang="en-US" noProof="1" smtClean="0"/>
              <a:t>Random Forest is suggested</a:t>
            </a:r>
            <a:endParaRPr lang="en-US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AA8824-BE92-4856-86D2-FAB3C1830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Hiep Dang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+84 912 801 714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hiepdang@phs.vn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www.phs.vn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 bwMode="black">
          <a:xfrm>
            <a:off x="11400284" y="5836232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 bwMode="black">
          <a:xfrm>
            <a:off x="11383425" y="6203950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Financial Data Processing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83177" y="4586290"/>
            <a:ext cx="1620000" cy="1985960"/>
          </a:xfrm>
        </p:spPr>
        <p:txBody>
          <a:bodyPr/>
          <a:lstStyle/>
          <a:p>
            <a:r>
              <a:rPr lang="en-US" dirty="0" smtClean="0"/>
              <a:t>We adopt 14 financial ratios in CAMEL model as our inputs</a:t>
            </a:r>
          </a:p>
          <a:p>
            <a:r>
              <a:rPr lang="en-US" noProof="1" smtClean="0"/>
              <a:t>Stocks are pre-sectioned by industry (Research)</a:t>
            </a:r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868896" y="3971432"/>
            <a:ext cx="1620000" cy="614858"/>
          </a:xfrm>
        </p:spPr>
        <p:txBody>
          <a:bodyPr/>
          <a:lstStyle/>
          <a:p>
            <a:r>
              <a:rPr lang="en-US" dirty="0" smtClean="0"/>
              <a:t>K-Means</a:t>
            </a:r>
            <a:br>
              <a:rPr lang="en-US" dirty="0" smtClean="0"/>
            </a:b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779085" y="4594985"/>
            <a:ext cx="1799622" cy="2092126"/>
          </a:xfrm>
        </p:spPr>
        <p:txBody>
          <a:bodyPr/>
          <a:lstStyle/>
          <a:p>
            <a:r>
              <a:rPr lang="en-US" dirty="0" smtClean="0"/>
              <a:t>We run K-Means algorithm to differentiate stocks based on CAMEL inputs</a:t>
            </a:r>
          </a:p>
          <a:p>
            <a:r>
              <a:rPr lang="en-US" dirty="0" smtClean="0"/>
              <a:t>4 groups are formulated in accordance with traditional rating scores</a:t>
            </a:r>
            <a:endParaRPr lang="en-US" noProof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854615" y="4027562"/>
            <a:ext cx="1620000" cy="502597"/>
          </a:xfrm>
        </p:spPr>
        <p:txBody>
          <a:bodyPr/>
          <a:lstStyle/>
          <a:p>
            <a:r>
              <a:rPr lang="en-US" dirty="0" smtClean="0"/>
              <a:t>Decision</a:t>
            </a:r>
            <a:br>
              <a:rPr lang="en-US" dirty="0" smtClean="0"/>
            </a:br>
            <a:r>
              <a:rPr lang="en-US" dirty="0" smtClean="0"/>
              <a:t>Making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54615" y="4594985"/>
            <a:ext cx="1620000" cy="963614"/>
          </a:xfrm>
        </p:spPr>
        <p:txBody>
          <a:bodyPr/>
          <a:lstStyle/>
          <a:p>
            <a:r>
              <a:rPr lang="en-US" noProof="1" smtClean="0"/>
              <a:t>Resulted groups enable us to identify “safe” and “unsafe” stocks</a:t>
            </a: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8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6382770" y="2709492"/>
            <a:ext cx="621792" cy="621792"/>
          </a:xfrm>
        </p:spPr>
      </p:pic>
      <p:pic>
        <p:nvPicPr>
          <p:cNvPr id="19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8368000" y="2709492"/>
            <a:ext cx="621792" cy="621792"/>
          </a:xfrm>
          <a:prstGeom prst="rect">
            <a:avLst/>
          </a:prstGeom>
        </p:spPr>
      </p:pic>
      <p:pic>
        <p:nvPicPr>
          <p:cNvPr id="22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353719" y="2709492"/>
            <a:ext cx="621792" cy="621792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solve the credit rating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246" y="5323114"/>
            <a:ext cx="4778430" cy="811164"/>
          </a:xfrm>
        </p:spPr>
        <p:txBody>
          <a:bodyPr/>
          <a:lstStyle/>
          <a:p>
            <a:r>
              <a:rPr lang="en-US" noProof="1" smtClean="0"/>
              <a:t>K-Means </a:t>
            </a:r>
            <a:r>
              <a:rPr lang="en-US" noProof="1"/>
              <a:t>should be the very first approach to consider when dealing with classification problems due to its interpretability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About  k-means method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9850" y="4608000"/>
            <a:ext cx="5181599" cy="1800000"/>
          </a:xfrm>
        </p:spPr>
        <p:txBody>
          <a:bodyPr/>
          <a:lstStyle/>
          <a:p>
            <a:pPr algn="l"/>
            <a:r>
              <a:rPr lang="en-US" dirty="0" smtClean="0"/>
              <a:t>K-Means is a fundamental classification algorithm in machine learning</a:t>
            </a:r>
          </a:p>
          <a:p>
            <a:pPr algn="l"/>
            <a:r>
              <a:rPr lang="en-US" noProof="1" smtClean="0"/>
              <a:t>It attempts to partition observed data into pre-specified clusters</a:t>
            </a: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Algorithm’s Key Ideas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3178278" y="1867030"/>
            <a:ext cx="2392145" cy="1254525"/>
            <a:chOff x="3004452" y="1915939"/>
            <a:chExt cx="2392145" cy="1254525"/>
          </a:xfrm>
          <a:solidFill>
            <a:schemeClr val="bg1">
              <a:lumMod val="85000"/>
            </a:schemeClr>
          </a:solidFill>
        </p:grpSpPr>
        <p:sp>
          <p:nvSpPr>
            <p:cNvPr id="95" name="Oval 94"/>
            <p:cNvSpPr/>
            <p:nvPr/>
          </p:nvSpPr>
          <p:spPr>
            <a:xfrm>
              <a:off x="3937387" y="2146920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004452" y="2247218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324225" y="2348852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505197" y="2005273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219445" y="2607811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434224" y="212849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151197" y="2348592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78753" y="2994222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298625" y="2602390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908772" y="2151973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326391" y="1915939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644797" y="246425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21639" y="2683485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934966" y="2486708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3737543" y="2473495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458374" y="2912008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607937" y="2916011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78726" y="2778295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3275239" y="295921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60337" y="3068411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05025" y="2809955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09987" y="2745593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413379" y="2591361"/>
            <a:ext cx="2571420" cy="1753018"/>
            <a:chOff x="6871259" y="2448915"/>
            <a:chExt cx="2571420" cy="1753018"/>
          </a:xfrm>
          <a:solidFill>
            <a:schemeClr val="bg1">
              <a:lumMod val="85000"/>
            </a:schemeClr>
          </a:solidFill>
        </p:grpSpPr>
        <p:sp>
          <p:nvSpPr>
            <p:cNvPr id="39" name="Oval 38"/>
            <p:cNvSpPr/>
            <p:nvPr/>
          </p:nvSpPr>
          <p:spPr>
            <a:xfrm>
              <a:off x="8263271" y="2923491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423710" y="287246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52066" y="251627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42094" y="2448915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71259" y="2907161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486304" y="3250743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816958" y="2958187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718986" y="3686852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742925" y="3309306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037950" y="328685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449690" y="3965796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190350" y="343925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004739" y="2512869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072772" y="3278639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035230" y="4099880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375408" y="3876725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932741" y="3886927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884789" y="2939823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171212" y="3314439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637139" y="270986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010060" y="2567403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344707" y="2974518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987520" y="249934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349680" y="3533432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942142" y="401478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4696" y="4004867"/>
            <a:ext cx="2939143" cy="1713816"/>
            <a:chOff x="2179862" y="4310742"/>
            <a:chExt cx="2939143" cy="1713816"/>
          </a:xfrm>
          <a:solidFill>
            <a:schemeClr val="bg1">
              <a:lumMod val="85000"/>
            </a:schemeClr>
          </a:solidFill>
        </p:grpSpPr>
        <p:sp>
          <p:nvSpPr>
            <p:cNvPr id="64" name="Oval 63"/>
            <p:cNvSpPr/>
            <p:nvPr/>
          </p:nvSpPr>
          <p:spPr>
            <a:xfrm>
              <a:off x="2650671" y="5536748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13339" y="480944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179862" y="484550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822119" y="4493760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505197" y="4431847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375805" y="5191126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650671" y="4781551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001730" y="5142821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099702" y="4310742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27095" y="4707391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27712" y="585243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978726" y="5229226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021033" y="5071383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325711" y="4818996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439757" y="4508725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313339" y="5585051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94335" y="5887129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706580" y="499450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44493" y="5587774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374697" y="5820452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17420" y="5335020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12025" y="5629957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648628" y="5825897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170459" y="5922505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016490" y="4845503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978729" y="4544787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633232" y="5056466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554988" y="5325837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249169" y="5429250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860807" y="5423128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554987" y="3055563"/>
            <a:ext cx="2198236" cy="1365475"/>
            <a:chOff x="4470625" y="3151416"/>
            <a:chExt cx="2198236" cy="1365475"/>
          </a:xfrm>
          <a:solidFill>
            <a:schemeClr val="bg1">
              <a:lumMod val="85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5335361" y="3310618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08196" y="4082143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89057" y="3786187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666013" y="3383417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453744" y="3960357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659210" y="4363812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121728" y="4217586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470625" y="3939267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494691" y="3396343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570889" y="3977369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196692" y="3914775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37447" y="3762376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297385" y="4414838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535260" y="4284941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742769" y="3151416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27095" y="3412671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75467" y="3383416"/>
              <a:ext cx="97972" cy="10205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8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Algorithm’s Key Ideas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2873483" y="1250125"/>
            <a:ext cx="2811236" cy="2113637"/>
            <a:chOff x="2699657" y="1299034"/>
            <a:chExt cx="2811236" cy="2113637"/>
          </a:xfrm>
        </p:grpSpPr>
        <p:sp>
          <p:nvSpPr>
            <p:cNvPr id="19" name="Oval 18"/>
            <p:cNvSpPr/>
            <p:nvPr/>
          </p:nvSpPr>
          <p:spPr>
            <a:xfrm>
              <a:off x="2699657" y="1719942"/>
              <a:ext cx="2811236" cy="1692729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937387" y="2146920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004452" y="2247218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324225" y="2348852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505197" y="2005273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219445" y="2607811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434224" y="2128494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151197" y="2348592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78753" y="2994222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298625" y="2602390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908772" y="2151973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326391" y="1915939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644797" y="2464254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21639" y="2683485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934966" y="2486708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3737543" y="2473495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458374" y="2912008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607937" y="2916011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978726" y="2778295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3275239" y="2959214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60337" y="3068411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05025" y="2809955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09987" y="2745593"/>
              <a:ext cx="97972" cy="102053"/>
            </a:xfrm>
            <a:prstGeom prst="ellipse">
              <a:avLst/>
            </a:prstGeom>
            <a:solidFill>
              <a:srgbClr val="CC3399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855933" y="1299034"/>
              <a:ext cx="204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C3399"/>
                  </a:solidFill>
                </a:rPr>
                <a:t>Group AAA, AA, A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836784" y="1878698"/>
            <a:ext cx="3690257" cy="2627560"/>
            <a:chOff x="6294664" y="1736252"/>
            <a:chExt cx="3690257" cy="2627560"/>
          </a:xfrm>
        </p:grpSpPr>
        <p:sp>
          <p:nvSpPr>
            <p:cNvPr id="17" name="Oval 16"/>
            <p:cNvSpPr/>
            <p:nvPr/>
          </p:nvSpPr>
          <p:spPr>
            <a:xfrm>
              <a:off x="6294664" y="2143126"/>
              <a:ext cx="3445329" cy="222068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263271" y="2923491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423710" y="2872464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52066" y="2516274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42094" y="2448915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71259" y="2907161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486304" y="3250743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816958" y="2958187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718986" y="3686852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742925" y="3309306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037950" y="3286854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449690" y="3965796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190350" y="3439254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004739" y="2512869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072772" y="3278639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035230" y="4099880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375408" y="3876725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932741" y="3886927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884789" y="2939823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171212" y="3314439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637139" y="2709864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010060" y="2567403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344707" y="2974518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987520" y="2499344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349680" y="3533432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942142" y="4014784"/>
              <a:ext cx="97972" cy="102053"/>
            </a:xfrm>
            <a:prstGeom prst="ellipse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2095" y="1736252"/>
              <a:ext cx="196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669900"/>
                  </a:solidFill>
                </a:rPr>
                <a:t>Group BBB. BB. B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66096" y="3662021"/>
            <a:ext cx="4872044" cy="2296834"/>
            <a:chOff x="361262" y="3967896"/>
            <a:chExt cx="4872044" cy="2296834"/>
          </a:xfrm>
        </p:grpSpPr>
        <p:grpSp>
          <p:nvGrpSpPr>
            <p:cNvPr id="121" name="Group 120"/>
            <p:cNvGrpSpPr/>
            <p:nvPr/>
          </p:nvGrpSpPr>
          <p:grpSpPr>
            <a:xfrm>
              <a:off x="1710417" y="4082143"/>
              <a:ext cx="3522889" cy="2182587"/>
              <a:chOff x="1710417" y="4082143"/>
              <a:chExt cx="3522889" cy="218258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710417" y="4082143"/>
                <a:ext cx="3522889" cy="2182587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650671" y="5536748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313339" y="4809444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179862" y="4845504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822119" y="4493760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05197" y="4431847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375805" y="5191126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650671" y="4781551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001730" y="5142821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099702" y="4310742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527095" y="4707391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027712" y="5852434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26" y="5229226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021033" y="5071383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325711" y="4818996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439757" y="4508725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313339" y="5585051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694335" y="5887129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706580" y="4994504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244493" y="5587774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74697" y="5820452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317420" y="5335020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12025" y="5629957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648628" y="5825897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170459" y="5922505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016490" y="4845503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29" y="4544787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633232" y="5056466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554988" y="5325837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249169" y="5429250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860807" y="5423128"/>
                <a:ext cx="97972" cy="1020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  <a:effectLst>
                <a:glow rad="165100">
                  <a:schemeClr val="bg1">
                    <a:alpha val="9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361262" y="3967896"/>
              <a:ext cx="2035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Group DDD, DD, D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112077" y="2894997"/>
            <a:ext cx="3998458" cy="2026387"/>
            <a:chOff x="4027715" y="2990850"/>
            <a:chExt cx="3998458" cy="2026387"/>
          </a:xfrm>
        </p:grpSpPr>
        <p:sp>
          <p:nvSpPr>
            <p:cNvPr id="21" name="Oval 20"/>
            <p:cNvSpPr/>
            <p:nvPr/>
          </p:nvSpPr>
          <p:spPr>
            <a:xfrm>
              <a:off x="4027715" y="2990850"/>
              <a:ext cx="2811236" cy="1692729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335361" y="3310618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08196" y="4082143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89057" y="3786187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666013" y="3383417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453744" y="3960357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659210" y="4363812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121728" y="4217586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470625" y="3939267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494691" y="3396343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570889" y="3977369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196692" y="3914775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37447" y="3762376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297385" y="4414838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535260" y="4284941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742769" y="3151416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27095" y="3412671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75467" y="3383416"/>
              <a:ext cx="97972" cy="10205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063347" y="4647905"/>
              <a:ext cx="196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Group CCC, CC, C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626336" y="5606612"/>
            <a:ext cx="5300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1" dirty="0" smtClean="0">
                <a:solidFill>
                  <a:schemeClr val="bg1"/>
                </a:solidFill>
              </a:rPr>
              <a:t>“A </a:t>
            </a:r>
            <a:r>
              <a:rPr lang="en-US" b="1" i="1" dirty="0">
                <a:solidFill>
                  <a:schemeClr val="bg1"/>
                </a:solidFill>
              </a:rPr>
              <a:t>data point is classified into a particular group if and only if the center of that group is the nearest centers to that point</a:t>
            </a:r>
            <a:r>
              <a:rPr lang="en-US" b="1" i="1" dirty="0" smtClean="0">
                <a:solidFill>
                  <a:schemeClr val="bg1"/>
                </a:solidFill>
              </a:rPr>
              <a:t>.”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7643" y="5608863"/>
            <a:ext cx="2806441" cy="711759"/>
          </a:xfrm>
        </p:spPr>
        <p:txBody>
          <a:bodyPr/>
          <a:lstStyle/>
          <a:p>
            <a:r>
              <a:rPr lang="en-US" dirty="0" smtClean="0"/>
              <a:t>We perform our analysis across industries</a:t>
            </a: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9" name="Graphic 20" descr="Placeholder Icon&#10;Newspaper">
            <a:extLst>
              <a:ext uri="{FF2B5EF4-FFF2-40B4-BE49-F238E27FC236}">
                <a16:creationId xmlns:a16="http://schemas.microsoft.com/office/drawing/2014/main" id="{08C706D0-602E-4E70-8D49-B7A3F84636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553393" y="740173"/>
            <a:ext cx="647756" cy="647756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071564-A5F6-4B9F-B28F-E281F154CBF8}"/>
              </a:ext>
            </a:extLst>
          </p:cNvPr>
          <p:cNvSpPr txBox="1">
            <a:spLocks/>
          </p:cNvSpPr>
          <p:nvPr/>
        </p:nvSpPr>
        <p:spPr>
          <a:xfrm>
            <a:off x="7315200" y="2508704"/>
            <a:ext cx="3567793" cy="128179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rating changed over time across listed companies</a:t>
            </a:r>
            <a:endParaRPr lang="en-US" noProof="1" smtClean="0"/>
          </a:p>
          <a:p>
            <a:r>
              <a:rPr lang="en-US" noProof="1" smtClean="0"/>
              <a:t>How it correlated with stock prices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Industry: Construction – Key Players at A Glance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2" y="971549"/>
            <a:ext cx="3721406" cy="55697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330" y="1257300"/>
            <a:ext cx="1331217" cy="265555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62951" y="1641021"/>
            <a:ext cx="3798868" cy="100420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Coteccons</a:t>
            </a:r>
            <a:r>
              <a:rPr lang="en-US" dirty="0" smtClean="0"/>
              <a:t> </a:t>
            </a:r>
            <a:r>
              <a:rPr lang="en-US" dirty="0"/>
              <a:t>Construction Joint Stock </a:t>
            </a:r>
            <a:r>
              <a:rPr lang="en-US" dirty="0" smtClean="0"/>
              <a:t>Company  –  HOSE: CTD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b="16956"/>
          <a:stretch/>
        </p:blipFill>
        <p:spPr>
          <a:xfrm>
            <a:off x="7174590" y="1240059"/>
            <a:ext cx="1331217" cy="2205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74590" y="4368394"/>
            <a:ext cx="48595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</a:t>
            </a:r>
            <a:r>
              <a:rPr lang="en-US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fairly well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CTD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predicted the downturn in 2019:H1.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showed some signs of recovery in 2019:Q4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recovery was confirmed since 2020:Q2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50" y="1157887"/>
            <a:ext cx="6583680" cy="52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1682" y="432000"/>
            <a:ext cx="11590318" cy="432000"/>
          </a:xfrm>
        </p:spPr>
        <p:txBody>
          <a:bodyPr/>
          <a:lstStyle/>
          <a:p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Binh</a:t>
            </a:r>
            <a:r>
              <a:rPr lang="en-US" dirty="0"/>
              <a:t> Construction Group Joint Stock </a:t>
            </a:r>
            <a:r>
              <a:rPr lang="en-US" dirty="0" smtClean="0"/>
              <a:t>Company –  </a:t>
            </a:r>
            <a:r>
              <a:rPr lang="en-US" dirty="0"/>
              <a:t>HOSE: </a:t>
            </a:r>
            <a:r>
              <a:rPr lang="en-US" dirty="0" smtClean="0"/>
              <a:t>HBC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b="16956"/>
          <a:stretch/>
        </p:blipFill>
        <p:spPr>
          <a:xfrm>
            <a:off x="7174590" y="1240059"/>
            <a:ext cx="1331217" cy="2205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0032" y="4368394"/>
            <a:ext cx="51641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apparently </a:t>
            </a:r>
            <a:r>
              <a:rPr lang="en-US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not explain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HBC in 2020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consistently showed ominous prospect of HBC in the first 3 quarters of 2020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HBC has doubled in price since 2020:Q2 in contempt of its DDD,DD,D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45" y="1157888"/>
            <a:ext cx="6583680" cy="52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614</Words>
  <Application>Microsoft Office PowerPoint</Application>
  <PresentationFormat>Widescreen</PresentationFormat>
  <Paragraphs>110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Office Theme</vt:lpstr>
      <vt:lpstr>Credit  rating  k-means  approach </vt:lpstr>
      <vt:lpstr>PROPOSED Solution</vt:lpstr>
      <vt:lpstr>About  k-means method</vt:lpstr>
      <vt:lpstr>K-Means Algorithm’s Key Ideas</vt:lpstr>
      <vt:lpstr>K-Means Algorithm’s Key Ideas</vt:lpstr>
      <vt:lpstr>Result</vt:lpstr>
      <vt:lpstr>Industry: Construction – Key Players at A Glance</vt:lpstr>
      <vt:lpstr>Coteccons Construction Joint Stock Company  –  HOSE: CTD</vt:lpstr>
      <vt:lpstr>Hoa Binh Construction Group Joint Stock Company –  HOSE: HBC</vt:lpstr>
      <vt:lpstr>Industry: Banking – A Look at Dominators</vt:lpstr>
      <vt:lpstr>Vietnam Prosperity Joint Stock Commercial Bank –  HOSE: VPB</vt:lpstr>
      <vt:lpstr>Bank for Foreign Trade of Vietnam –  HOSE: VCB</vt:lpstr>
      <vt:lpstr>How it performed on the whole market?</vt:lpstr>
      <vt:lpstr>Limitations &amp;  Solutions</vt:lpstr>
      <vt:lpstr>Unclustering Phenomenon</vt:lpstr>
      <vt:lpstr>Possible Reasons:</vt:lpstr>
      <vt:lpstr>So… What’s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2020-12-10T04:14:36Z</dcterms:created>
  <dcterms:modified xsi:type="dcterms:W3CDTF">2020-12-22T06:26:41Z</dcterms:modified>
</cp:coreProperties>
</file>