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9"/>
  </p:notesMasterIdLst>
  <p:handoutMasterIdLst>
    <p:handoutMasterId r:id="rId30"/>
  </p:handoutMasterIdLst>
  <p:sldIdLst>
    <p:sldId id="268" r:id="rId5"/>
    <p:sldId id="271"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9" r:id="rId24"/>
    <p:sldId id="300" r:id="rId25"/>
    <p:sldId id="301" r:id="rId26"/>
    <p:sldId id="303"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5CE"/>
    <a:srgbClr val="CCECFF"/>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p:cViewPr varScale="1">
        <p:scale>
          <a:sx n="117" d="100"/>
          <a:sy n="117" d="100"/>
        </p:scale>
        <p:origin x="29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07-Jan-21</a:t>
            </a:fld>
            <a:endParaRPr lang="en-US"/>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07-Jan-21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4" name="Footer Placeholder 3"/>
          <p:cNvSpPr>
            <a:spLocks noGrp="1"/>
          </p:cNvSpPr>
          <p:nvPr>
            <p:ph type="ftr" sz="quarter" idx="11"/>
          </p:nvPr>
        </p:nvSpPr>
        <p:spPr/>
        <p:txBody>
          <a:bodyPr/>
          <a:lstStyle/>
          <a:p>
            <a:r>
              <a:rPr lang="en-US" noProof="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3" name="Footer Placeholder 2"/>
          <p:cNvSpPr>
            <a:spLocks noGrp="1"/>
          </p:cNvSpPr>
          <p:nvPr>
            <p:ph type="ftr" sz="quarter" idx="11"/>
          </p:nvPr>
        </p:nvSpPr>
        <p:spPr/>
        <p:txBody>
          <a:bodyPr/>
          <a:lstStyle/>
          <a:p>
            <a:r>
              <a:rPr lang="en-US" noProof="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07-Jan-21</a:t>
            </a:fld>
            <a:endParaRPr lang="en-US" noProof="0"/>
          </a:p>
        </p:txBody>
      </p:sp>
      <p:sp>
        <p:nvSpPr>
          <p:cNvPr id="5" name="Footer Placeholder 4"/>
          <p:cNvSpPr>
            <a:spLocks noGrp="1"/>
          </p:cNvSpPr>
          <p:nvPr>
            <p:ph type="ftr" sz="quarter" idx="11"/>
          </p:nvPr>
        </p:nvSpPr>
        <p:spPr>
          <a:xfrm>
            <a:off x="3962399" y="5870575"/>
            <a:ext cx="4893958" cy="377825"/>
          </a:xfrm>
        </p:spPr>
        <p:txBody>
          <a:bodyPr/>
          <a:lstStyle/>
          <a:p>
            <a:r>
              <a:rPr lang="en-US" noProof="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8" name="Footer Placeholder 7"/>
          <p:cNvSpPr>
            <a:spLocks noGrp="1"/>
          </p:cNvSpPr>
          <p:nvPr>
            <p:ph type="ftr" sz="quarter" idx="11"/>
          </p:nvPr>
        </p:nvSpPr>
        <p:spPr/>
        <p:txBody>
          <a:bodyPr/>
          <a:lstStyle/>
          <a:p>
            <a:r>
              <a:rPr lang="en-US" noProof="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177353" y="562127"/>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8" name="Footer Placeholder 7"/>
          <p:cNvSpPr>
            <a:spLocks noGrp="1"/>
          </p:cNvSpPr>
          <p:nvPr>
            <p:ph type="ftr" sz="quarter" idx="11"/>
          </p:nvPr>
        </p:nvSpPr>
        <p:spPr/>
        <p:txBody>
          <a:bodyPr/>
          <a:lstStyle/>
          <a:p>
            <a:r>
              <a:rPr lang="en-US" noProof="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xmlns=""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07-Jan-21</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xmlns=""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07-Jan-21</a:t>
            </a:fld>
            <a:endParaRPr lang="en-US"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xmlns=""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smtClean="0">
                <a:latin typeface=".VnAvantH" panose="020B7200000000000000" pitchFamily="34" charset="0"/>
              </a:rPr>
              <a:t>CREDIT  RATING</a:t>
            </a:r>
            <a:br>
              <a:rPr lang="en-US" smtClean="0">
                <a:latin typeface=".VnAvantH" panose="020B7200000000000000" pitchFamily="34" charset="0"/>
              </a:rPr>
            </a:br>
            <a:r>
              <a:rPr lang="en-US" smtClean="0">
                <a:latin typeface=".VnAvantH" panose="020B7200000000000000" pitchFamily="34" charset="0"/>
              </a:rPr>
              <a:t>K-Means  Approach</a:t>
            </a:r>
            <a:endParaRPr lang="en-US">
              <a:latin typeface=".VnAvantH" panose="020B7200000000000000" pitchFamily="34" charset="0"/>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cap="none" smtClean="0">
                <a:latin typeface=".VnTeknical" panose="020B7200000000000000" pitchFamily="34" charset="0"/>
              </a:rPr>
              <a:t>Version 2 – January 2021</a:t>
            </a:r>
          </a:p>
          <a:p>
            <a:endParaRPr lang="en-US"/>
          </a:p>
          <a:p>
            <a:endParaRPr lang="en-US"/>
          </a:p>
        </p:txBody>
      </p:sp>
    </p:spTree>
    <p:extLst>
      <p:ext uri="{BB962C8B-B14F-4D97-AF65-F5344CB8AC3E}">
        <p14:creationId xmlns:p14="http://schemas.microsoft.com/office/powerpoint/2010/main" val="235274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BICS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BICS – Level 4:</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Kết quả thay đổi rõ rệt khi xuống level 4</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340115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ICB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ICB – Level 1:</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Khá </a:t>
            </a:r>
            <a:r>
              <a:rPr lang="en-US" sz="1200">
                <a:solidFill>
                  <a:schemeClr val="bg1"/>
                </a:solidFill>
                <a:latin typeface="Times New Roman" panose="02020603050405020304" pitchFamily="18" charset="0"/>
                <a:cs typeface="Times New Roman" panose="02020603050405020304" pitchFamily="18" charset="0"/>
              </a:rPr>
              <a:t>align với giá </a:t>
            </a:r>
            <a:r>
              <a:rPr lang="en-US" sz="1200">
                <a:solidFill>
                  <a:schemeClr val="bg1"/>
                </a:solidFill>
                <a:latin typeface="Times New Roman" panose="02020603050405020304" pitchFamily="18" charset="0"/>
                <a:cs typeface="Times New Roman" panose="02020603050405020304" pitchFamily="18" charset="0"/>
              </a:rPr>
              <a:t>cổ </a:t>
            </a:r>
            <a:r>
              <a:rPr lang="en-US" sz="1200" smtClean="0">
                <a:solidFill>
                  <a:schemeClr val="bg1"/>
                </a:solidFill>
                <a:latin typeface="Times New Roman" panose="02020603050405020304" pitchFamily="18" charset="0"/>
                <a:cs typeface="Times New Roman" panose="02020603050405020304" pitchFamily="18" charset="0"/>
              </a:rPr>
              <a:t>phiếu</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63648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ICB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ICB – Level 2:</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Không nhiều thay đổi khi break down xuống level 2</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180910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ICB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ICB – Level 3:</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Thay đổi rõ rệt khi xuống level 3</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236060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ICB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ICB – Level 4:</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Kết quả hoàn toàn khác khi xuống level 4</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353067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KEY Finding 1:</a:t>
            </a:r>
            <a:endParaRPr lang="en-US"/>
          </a:p>
        </p:txBody>
      </p:sp>
      <p:sp>
        <p:nvSpPr>
          <p:cNvPr id="70" name="Rectangle 69"/>
          <p:cNvSpPr/>
          <p:nvPr/>
        </p:nvSpPr>
        <p:spPr>
          <a:xfrm>
            <a:off x="1" y="1600200"/>
            <a:ext cx="12188964" cy="2082568"/>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Credit score (dựa trên 14 chỉ tiêu fundamentals) giải thích tốt biến động giá cổ phiếu. Tuy nhiên mô hình của mình đang được thiết kế </a:t>
            </a:r>
            <a:r>
              <a:rPr lang="en-US" sz="1200" u="sng" smtClean="0">
                <a:solidFill>
                  <a:schemeClr val="bg1"/>
                </a:solidFill>
                <a:latin typeface="Times New Roman" panose="02020603050405020304" pitchFamily="18" charset="0"/>
                <a:cs typeface="Times New Roman" panose="02020603050405020304" pitchFamily="18" charset="0"/>
              </a:rPr>
              <a:t>quá nhạy cảm với dữ liệu đầu vào</a:t>
            </a:r>
            <a:r>
              <a:rPr lang="en-US" sz="1200" smtClean="0">
                <a:solidFill>
                  <a:schemeClr val="bg1"/>
                </a:solidFill>
                <a:latin typeface="Times New Roman" panose="02020603050405020304" pitchFamily="18" charset="0"/>
                <a:cs typeface="Times New Roman" panose="02020603050405020304" pitchFamily="18" charset="0"/>
              </a:rPr>
              <a:t>, mặc dù xu hướng của credit score là đúng nhưng giá trị của nó thay đổi lớn theo thời gian (ví dụ chỉ cần một trong 14 chỉ tiêu tài chính xấu đi, mô hình sẽ trừ điểm ngay lập tức rất nhiều). Đây là điểm mình cần phải cải thiện trong các version tiếp theo.</a:t>
            </a:r>
          </a:p>
          <a:p>
            <a:pPr>
              <a:lnSpc>
                <a:spcPct val="120000"/>
              </a:lnSpc>
            </a:pPr>
            <a:endParaRPr lang="en-US" sz="1200">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Một tiêu chuẩn phân ngành tốt là một bộ chỉ tiêu mà khi phân ngành càng chi tiết, nó càng phải lọc ra được các công ty càng giống nhau về mặt nature . Vì thế để đánh giá các tiêu chuẩn phân ngành, mình cần phải tính accuracy rate (được đo bằng tỷ lệ credit score và giá cổ phiếu biến động cùng chiều) để từ đó xem có phải khi càng phân chi tiết thì mô hình càng đúng hay không. Em có chạy một cái test ở các slides sau</a:t>
            </a:r>
            <a:endParaRPr lang="en-US" sz="1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063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Accuracy rate across sector breakdowns: GICS</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847" y="1398360"/>
            <a:ext cx="5486411" cy="4572009"/>
          </a:xfrm>
          <a:prstGeom prst="rect">
            <a:avLst/>
          </a:prstGeom>
        </p:spPr>
      </p:pic>
    </p:spTree>
    <p:extLst>
      <p:ext uri="{BB962C8B-B14F-4D97-AF65-F5344CB8AC3E}">
        <p14:creationId xmlns:p14="http://schemas.microsoft.com/office/powerpoint/2010/main" val="194926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Accuracy rate across sector breakdowns: BICS</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847" y="1398360"/>
            <a:ext cx="5486411" cy="4572009"/>
          </a:xfrm>
          <a:prstGeom prst="rect">
            <a:avLst/>
          </a:prstGeom>
        </p:spPr>
      </p:pic>
    </p:spTree>
    <p:extLst>
      <p:ext uri="{BB962C8B-B14F-4D97-AF65-F5344CB8AC3E}">
        <p14:creationId xmlns:p14="http://schemas.microsoft.com/office/powerpoint/2010/main" val="12822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Accuracy rate across sector breakdowns: ICB</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847" y="1398360"/>
            <a:ext cx="5486411" cy="4572009"/>
          </a:xfrm>
          <a:prstGeom prst="rect">
            <a:avLst/>
          </a:prstGeom>
        </p:spPr>
      </p:pic>
    </p:spTree>
    <p:extLst>
      <p:ext uri="{BB962C8B-B14F-4D97-AF65-F5344CB8AC3E}">
        <p14:creationId xmlns:p14="http://schemas.microsoft.com/office/powerpoint/2010/main" val="332870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KEY Finding 2:</a:t>
            </a:r>
            <a:endParaRPr lang="en-US"/>
          </a:p>
        </p:txBody>
      </p:sp>
      <p:sp>
        <p:nvSpPr>
          <p:cNvPr id="70" name="Rectangle 69"/>
          <p:cNvSpPr/>
          <p:nvPr/>
        </p:nvSpPr>
        <p:spPr>
          <a:xfrm>
            <a:off x="1" y="1600199"/>
            <a:ext cx="12188964" cy="2228851"/>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a:solidFill>
                  <a:schemeClr val="bg1"/>
                </a:solidFill>
                <a:latin typeface="Times New Roman" panose="02020603050405020304" pitchFamily="18" charset="0"/>
                <a:cs typeface="Times New Roman" panose="02020603050405020304" pitchFamily="18" charset="0"/>
              </a:rPr>
              <a:t>Qua kết quả mô hình ta có thể thấy, ngoại trừ mixed result ở ICB, nhưng cả GICS và BICS đều cho kết quả rất consistent: qua mỗi lần breakdown, các bộ chỉ tiêu này thực sự nhóm ra được các công ty cùng chung </a:t>
            </a:r>
            <a:r>
              <a:rPr lang="en-US" sz="1200">
                <a:solidFill>
                  <a:schemeClr val="bg1"/>
                </a:solidFill>
                <a:latin typeface="Times New Roman" panose="02020603050405020304" pitchFamily="18" charset="0"/>
                <a:cs typeface="Times New Roman" panose="02020603050405020304" pitchFamily="18" charset="0"/>
              </a:rPr>
              <a:t>bản </a:t>
            </a:r>
            <a:r>
              <a:rPr lang="en-US" sz="1200" smtClean="0">
                <a:solidFill>
                  <a:schemeClr val="bg1"/>
                </a:solidFill>
                <a:latin typeface="Times New Roman" panose="02020603050405020304" pitchFamily="18" charset="0"/>
                <a:cs typeface="Times New Roman" panose="02020603050405020304" pitchFamily="18" charset="0"/>
              </a:rPr>
              <a:t>chất. </a:t>
            </a:r>
            <a:r>
              <a:rPr lang="en-US" sz="1200">
                <a:solidFill>
                  <a:schemeClr val="bg1"/>
                </a:solidFill>
                <a:latin typeface="Times New Roman" panose="02020603050405020304" pitchFamily="18" charset="0"/>
                <a:cs typeface="Times New Roman" panose="02020603050405020304" pitchFamily="18" charset="0"/>
              </a:rPr>
              <a:t>Phân ngành của BICS tốt hơn một ít so với của GICS. Tuy nhiên ICB thì ra kết quả hơi tệ (càng phân ngành chi tiết càng sai). Vì thế em recommend dùng </a:t>
            </a:r>
            <a:r>
              <a:rPr lang="en-US" sz="1200">
                <a:solidFill>
                  <a:schemeClr val="bg1"/>
                </a:solidFill>
                <a:latin typeface="Times New Roman" panose="02020603050405020304" pitchFamily="18" charset="0"/>
                <a:cs typeface="Times New Roman" panose="02020603050405020304" pitchFamily="18" charset="0"/>
              </a:rPr>
              <a:t>BICS</a:t>
            </a:r>
            <a:r>
              <a:rPr lang="en-US" sz="1200" smtClean="0">
                <a:solidFill>
                  <a:schemeClr val="bg1"/>
                </a:solidFill>
                <a:latin typeface="Times New Roman" panose="02020603050405020304" pitchFamily="18" charset="0"/>
                <a:cs typeface="Times New Roman" panose="02020603050405020304" pitchFamily="18" charset="0"/>
              </a:rPr>
              <a:t>.</a:t>
            </a:r>
          </a:p>
          <a:p>
            <a:pPr>
              <a:lnSpc>
                <a:spcPct val="120000"/>
              </a:lnSpc>
            </a:pPr>
            <a:endParaRPr lang="en-US" sz="1200" smtClean="0">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Nhìn chung việc phân ngành càng chi tiết sẽ càng tốt cho mô hình. Điều này cũng trả lời được câu hỏi đầu tiên: “các chỉ tiêu phân ngành có tốt không?” Câu trả lời là CÓ. Vì </a:t>
            </a:r>
            <a:r>
              <a:rPr lang="en-US" sz="1200">
                <a:solidFill>
                  <a:schemeClr val="bg1"/>
                </a:solidFill>
                <a:latin typeface="Times New Roman" panose="02020603050405020304" pitchFamily="18" charset="0"/>
                <a:cs typeface="Times New Roman" panose="02020603050405020304" pitchFamily="18" charset="0"/>
              </a:rPr>
              <a:t>thế </a:t>
            </a:r>
            <a:r>
              <a:rPr lang="en-US" sz="1200" smtClean="0">
                <a:solidFill>
                  <a:schemeClr val="bg1"/>
                </a:solidFill>
                <a:latin typeface="Times New Roman" panose="02020603050405020304" pitchFamily="18" charset="0"/>
                <a:cs typeface="Times New Roman" panose="02020603050405020304" pitchFamily="18" charset="0"/>
              </a:rPr>
              <a:t>bây giờ mình biết được </a:t>
            </a:r>
            <a:r>
              <a:rPr lang="en-US" sz="1200" u="sng" smtClean="0">
                <a:solidFill>
                  <a:schemeClr val="bg1"/>
                </a:solidFill>
                <a:latin typeface="Times New Roman" panose="02020603050405020304" pitchFamily="18" charset="0"/>
                <a:cs typeface="Times New Roman" panose="02020603050405020304" pitchFamily="18" charset="0"/>
              </a:rPr>
              <a:t>“Phân </a:t>
            </a:r>
            <a:r>
              <a:rPr lang="en-US" sz="1200" u="sng">
                <a:solidFill>
                  <a:schemeClr val="bg1"/>
                </a:solidFill>
                <a:latin typeface="Times New Roman" panose="02020603050405020304" pitchFamily="18" charset="0"/>
                <a:cs typeface="Times New Roman" panose="02020603050405020304" pitchFamily="18" charset="0"/>
              </a:rPr>
              <a:t>Ngành” không là lý do ảnh hưởng xấu đến kết quả mô </a:t>
            </a:r>
            <a:r>
              <a:rPr lang="en-US" sz="1200" u="sng">
                <a:solidFill>
                  <a:schemeClr val="bg1"/>
                </a:solidFill>
                <a:latin typeface="Times New Roman" panose="02020603050405020304" pitchFamily="18" charset="0"/>
                <a:cs typeface="Times New Roman" panose="02020603050405020304" pitchFamily="18" charset="0"/>
              </a:rPr>
              <a:t>hình</a:t>
            </a:r>
            <a:r>
              <a:rPr lang="en-US" sz="1200" u="sng" smtClean="0">
                <a:solidFill>
                  <a:schemeClr val="bg1"/>
                </a:solidFill>
                <a:latin typeface="Times New Roman" panose="02020603050405020304" pitchFamily="18" charset="0"/>
                <a:cs typeface="Times New Roman" panose="02020603050405020304" pitchFamily="18" charset="0"/>
              </a:rPr>
              <a:t>.</a:t>
            </a:r>
          </a:p>
          <a:p>
            <a:pPr>
              <a:lnSpc>
                <a:spcPct val="120000"/>
              </a:lnSpc>
            </a:pPr>
            <a:endParaRPr lang="en-US" sz="1200"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a:solidFill>
                  <a:schemeClr val="bg1"/>
                </a:solidFill>
                <a:latin typeface="Times New Roman" panose="02020603050405020304" pitchFamily="18" charset="0"/>
                <a:cs typeface="Times New Roman" panose="02020603050405020304" pitchFamily="18" charset="0"/>
              </a:rPr>
              <a:t>S</a:t>
            </a:r>
            <a:r>
              <a:rPr lang="en-US" sz="1200" smtClean="0">
                <a:solidFill>
                  <a:schemeClr val="bg1"/>
                </a:solidFill>
                <a:latin typeface="Times New Roman" panose="02020603050405020304" pitchFamily="18" charset="0"/>
                <a:cs typeface="Times New Roman" panose="02020603050405020304" pitchFamily="18" charset="0"/>
              </a:rPr>
              <a:t>au khi loại được lý do đến từ phân ngành. Mình cần đánh giá vì sao accuracy rate của mình không cao (57.6%). Em sẽ xuất kết quả một số cổ phiếu để tìm nguyên nhân</a:t>
            </a:r>
          </a:p>
          <a:p>
            <a:pPr>
              <a:lnSpc>
                <a:spcPct val="120000"/>
              </a:lnSpc>
            </a:pPr>
            <a:endParaRPr lang="en-US" sz="120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41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Key Ideas</a:t>
            </a:r>
            <a:endParaRPr lang="en-US"/>
          </a:p>
        </p:txBody>
      </p:sp>
      <p:grpSp>
        <p:nvGrpSpPr>
          <p:cNvPr id="68" name="Group 67"/>
          <p:cNvGrpSpPr/>
          <p:nvPr/>
        </p:nvGrpSpPr>
        <p:grpSpPr>
          <a:xfrm>
            <a:off x="140286" y="1197024"/>
            <a:ext cx="9221586" cy="4754541"/>
            <a:chOff x="342901" y="1869601"/>
            <a:chExt cx="9221586" cy="4754541"/>
          </a:xfrm>
        </p:grpSpPr>
        <p:grpSp>
          <p:nvGrpSpPr>
            <p:cNvPr id="22" name="Group 21"/>
            <p:cNvGrpSpPr/>
            <p:nvPr/>
          </p:nvGrpSpPr>
          <p:grpSpPr>
            <a:xfrm>
              <a:off x="342901" y="1869601"/>
              <a:ext cx="1436914" cy="3739263"/>
              <a:chOff x="563336" y="1869601"/>
              <a:chExt cx="1436914" cy="3739263"/>
            </a:xfrm>
          </p:grpSpPr>
          <p:sp>
            <p:nvSpPr>
              <p:cNvPr id="20" name="Rounded Rectangle 19"/>
              <p:cNvSpPr/>
              <p:nvPr/>
            </p:nvSpPr>
            <p:spPr>
              <a:xfrm>
                <a:off x="751116" y="1869601"/>
                <a:ext cx="1069520" cy="440891"/>
              </a:xfrm>
              <a:prstGeom prst="round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GICS</a:t>
                </a:r>
                <a:endParaRPr lang="en-US">
                  <a:latin typeface="Times New Roman" panose="02020603050405020304" pitchFamily="18" charset="0"/>
                  <a:cs typeface="Times New Roman" panose="02020603050405020304" pitchFamily="18" charset="0"/>
                </a:endParaRPr>
              </a:p>
            </p:txBody>
          </p:sp>
          <p:sp>
            <p:nvSpPr>
              <p:cNvPr id="27" name="Rounded Rectangle 26"/>
              <p:cNvSpPr/>
              <p:nvPr/>
            </p:nvSpPr>
            <p:spPr>
              <a:xfrm>
                <a:off x="751116" y="2688710"/>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1</a:t>
                </a:r>
                <a:endParaRPr lang="en-US">
                  <a:latin typeface="Times New Roman" panose="02020603050405020304" pitchFamily="18" charset="0"/>
                  <a:cs typeface="Times New Roman" panose="02020603050405020304" pitchFamily="18" charset="0"/>
                </a:endParaRPr>
              </a:p>
            </p:txBody>
          </p:sp>
          <p:sp>
            <p:nvSpPr>
              <p:cNvPr id="28" name="Rounded Rectangle 27"/>
              <p:cNvSpPr/>
              <p:nvPr/>
            </p:nvSpPr>
            <p:spPr>
              <a:xfrm>
                <a:off x="751116" y="3466836"/>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2</a:t>
                </a:r>
                <a:endParaRPr lang="en-US">
                  <a:latin typeface="Times New Roman" panose="02020603050405020304" pitchFamily="18" charset="0"/>
                  <a:cs typeface="Times New Roman" panose="02020603050405020304" pitchFamily="18" charset="0"/>
                </a:endParaRPr>
              </a:p>
            </p:txBody>
          </p:sp>
          <p:sp>
            <p:nvSpPr>
              <p:cNvPr id="29" name="Rounded Rectangle 28"/>
              <p:cNvSpPr/>
              <p:nvPr/>
            </p:nvSpPr>
            <p:spPr>
              <a:xfrm>
                <a:off x="751116" y="4244962"/>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3</a:t>
                </a:r>
                <a:endParaRPr lang="en-US">
                  <a:latin typeface="Times New Roman" panose="02020603050405020304" pitchFamily="18" charset="0"/>
                  <a:cs typeface="Times New Roman" panose="02020603050405020304" pitchFamily="18" charset="0"/>
                </a:endParaRPr>
              </a:p>
            </p:txBody>
          </p:sp>
          <p:sp>
            <p:nvSpPr>
              <p:cNvPr id="30" name="Rounded Rectangle 29"/>
              <p:cNvSpPr/>
              <p:nvPr/>
            </p:nvSpPr>
            <p:spPr>
              <a:xfrm>
                <a:off x="751116" y="5023088"/>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4</a:t>
                </a:r>
                <a:endParaRPr lang="en-US">
                  <a:latin typeface="Times New Roman" panose="02020603050405020304" pitchFamily="18" charset="0"/>
                  <a:cs typeface="Times New Roman" panose="02020603050405020304" pitchFamily="18" charset="0"/>
                </a:endParaRPr>
              </a:p>
            </p:txBody>
          </p:sp>
          <p:sp>
            <p:nvSpPr>
              <p:cNvPr id="21" name="Rectangle 20"/>
              <p:cNvSpPr/>
              <p:nvPr/>
            </p:nvSpPr>
            <p:spPr>
              <a:xfrm>
                <a:off x="563336" y="2447773"/>
                <a:ext cx="1436914" cy="3161091"/>
              </a:xfrm>
              <a:prstGeom prst="rect">
                <a:avLst/>
              </a:prstGeom>
              <a:noFill/>
              <a:ln w="12700">
                <a:solidFill>
                  <a:schemeClr val="accent6">
                    <a:lumMod val="75000"/>
                  </a:schemeClr>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25" name="Group 24"/>
            <p:cNvGrpSpPr/>
            <p:nvPr/>
          </p:nvGrpSpPr>
          <p:grpSpPr>
            <a:xfrm>
              <a:off x="6392507" y="1869601"/>
              <a:ext cx="1436914" cy="3739263"/>
              <a:chOff x="5195392" y="1869601"/>
              <a:chExt cx="1436914" cy="3739263"/>
            </a:xfrm>
          </p:grpSpPr>
          <p:sp>
            <p:nvSpPr>
              <p:cNvPr id="45" name="Rounded Rectangle 44"/>
              <p:cNvSpPr/>
              <p:nvPr/>
            </p:nvSpPr>
            <p:spPr>
              <a:xfrm>
                <a:off x="5383172" y="1869601"/>
                <a:ext cx="1069520" cy="440891"/>
              </a:xfrm>
              <a:prstGeom prst="round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ICB</a:t>
                </a:r>
                <a:endParaRPr lang="en-US">
                  <a:latin typeface="Times New Roman" panose="02020603050405020304" pitchFamily="18" charset="0"/>
                  <a:cs typeface="Times New Roman" panose="02020603050405020304" pitchFamily="18" charset="0"/>
                </a:endParaRPr>
              </a:p>
            </p:txBody>
          </p:sp>
          <p:sp>
            <p:nvSpPr>
              <p:cNvPr id="46" name="Rounded Rectangle 45"/>
              <p:cNvSpPr/>
              <p:nvPr/>
            </p:nvSpPr>
            <p:spPr>
              <a:xfrm>
                <a:off x="5383172" y="2688710"/>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1</a:t>
                </a:r>
                <a:endParaRPr lang="en-US">
                  <a:latin typeface="Times New Roman" panose="02020603050405020304" pitchFamily="18" charset="0"/>
                  <a:cs typeface="Times New Roman" panose="02020603050405020304" pitchFamily="18" charset="0"/>
                </a:endParaRPr>
              </a:p>
            </p:txBody>
          </p:sp>
          <p:sp>
            <p:nvSpPr>
              <p:cNvPr id="47" name="Rounded Rectangle 46"/>
              <p:cNvSpPr/>
              <p:nvPr/>
            </p:nvSpPr>
            <p:spPr>
              <a:xfrm>
                <a:off x="5383172" y="3466836"/>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2</a:t>
                </a:r>
                <a:endParaRPr lang="en-US">
                  <a:latin typeface="Times New Roman" panose="02020603050405020304" pitchFamily="18" charset="0"/>
                  <a:cs typeface="Times New Roman" panose="02020603050405020304" pitchFamily="18" charset="0"/>
                </a:endParaRPr>
              </a:p>
            </p:txBody>
          </p:sp>
          <p:sp>
            <p:nvSpPr>
              <p:cNvPr id="48" name="Rounded Rectangle 47"/>
              <p:cNvSpPr/>
              <p:nvPr/>
            </p:nvSpPr>
            <p:spPr>
              <a:xfrm>
                <a:off x="5383172" y="4244962"/>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3</a:t>
                </a:r>
                <a:endParaRPr lang="en-US">
                  <a:latin typeface="Times New Roman" panose="02020603050405020304" pitchFamily="18" charset="0"/>
                  <a:cs typeface="Times New Roman" panose="02020603050405020304" pitchFamily="18" charset="0"/>
                </a:endParaRPr>
              </a:p>
            </p:txBody>
          </p:sp>
          <p:sp>
            <p:nvSpPr>
              <p:cNvPr id="49" name="Rounded Rectangle 48"/>
              <p:cNvSpPr/>
              <p:nvPr/>
            </p:nvSpPr>
            <p:spPr>
              <a:xfrm>
                <a:off x="5383172" y="5023088"/>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4</a:t>
                </a:r>
                <a:endParaRPr lang="en-US">
                  <a:latin typeface="Times New Roman" panose="02020603050405020304" pitchFamily="18" charset="0"/>
                  <a:cs typeface="Times New Roman" panose="02020603050405020304" pitchFamily="18" charset="0"/>
                </a:endParaRPr>
              </a:p>
            </p:txBody>
          </p:sp>
          <p:sp>
            <p:nvSpPr>
              <p:cNvPr id="50" name="Rectangle 49"/>
              <p:cNvSpPr/>
              <p:nvPr/>
            </p:nvSpPr>
            <p:spPr>
              <a:xfrm>
                <a:off x="5195392" y="2447773"/>
                <a:ext cx="1436914" cy="3161091"/>
              </a:xfrm>
              <a:prstGeom prst="rect">
                <a:avLst/>
              </a:prstGeom>
              <a:noFill/>
              <a:ln w="12700">
                <a:solidFill>
                  <a:schemeClr val="accent6">
                    <a:lumMod val="75000"/>
                  </a:schemeClr>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1" name="Group 30"/>
            <p:cNvGrpSpPr/>
            <p:nvPr/>
          </p:nvGrpSpPr>
          <p:grpSpPr>
            <a:xfrm>
              <a:off x="3446271" y="1869601"/>
              <a:ext cx="1436914" cy="4482213"/>
              <a:chOff x="3076471" y="1869601"/>
              <a:chExt cx="1436914" cy="4482213"/>
            </a:xfrm>
          </p:grpSpPr>
          <p:sp>
            <p:nvSpPr>
              <p:cNvPr id="39" name="Rounded Rectangle 38"/>
              <p:cNvSpPr/>
              <p:nvPr/>
            </p:nvSpPr>
            <p:spPr>
              <a:xfrm>
                <a:off x="3264251" y="1869601"/>
                <a:ext cx="1069520" cy="440891"/>
              </a:xfrm>
              <a:prstGeom prst="round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BICS</a:t>
                </a:r>
                <a:endParaRPr lang="en-US">
                  <a:latin typeface="Times New Roman" panose="02020603050405020304" pitchFamily="18" charset="0"/>
                  <a:cs typeface="Times New Roman" panose="02020603050405020304" pitchFamily="18" charset="0"/>
                </a:endParaRPr>
              </a:p>
            </p:txBody>
          </p:sp>
          <p:sp>
            <p:nvSpPr>
              <p:cNvPr id="40" name="Rounded Rectangle 39"/>
              <p:cNvSpPr/>
              <p:nvPr/>
            </p:nvSpPr>
            <p:spPr>
              <a:xfrm>
                <a:off x="3264251" y="2688710"/>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1</a:t>
                </a:r>
                <a:endParaRPr lang="en-US">
                  <a:latin typeface="Times New Roman" panose="02020603050405020304" pitchFamily="18" charset="0"/>
                  <a:cs typeface="Times New Roman" panose="02020603050405020304" pitchFamily="18" charset="0"/>
                </a:endParaRPr>
              </a:p>
            </p:txBody>
          </p:sp>
          <p:sp>
            <p:nvSpPr>
              <p:cNvPr id="41" name="Rounded Rectangle 40"/>
              <p:cNvSpPr/>
              <p:nvPr/>
            </p:nvSpPr>
            <p:spPr>
              <a:xfrm>
                <a:off x="3264251" y="3466836"/>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2</a:t>
                </a:r>
                <a:endParaRPr lang="en-US">
                  <a:latin typeface="Times New Roman" panose="02020603050405020304" pitchFamily="18" charset="0"/>
                  <a:cs typeface="Times New Roman" panose="02020603050405020304" pitchFamily="18" charset="0"/>
                </a:endParaRPr>
              </a:p>
            </p:txBody>
          </p:sp>
          <p:sp>
            <p:nvSpPr>
              <p:cNvPr id="42" name="Rounded Rectangle 41"/>
              <p:cNvSpPr/>
              <p:nvPr/>
            </p:nvSpPr>
            <p:spPr>
              <a:xfrm>
                <a:off x="3264251" y="4244962"/>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3</a:t>
                </a:r>
                <a:endParaRPr lang="en-US">
                  <a:latin typeface="Times New Roman" panose="02020603050405020304" pitchFamily="18" charset="0"/>
                  <a:cs typeface="Times New Roman" panose="02020603050405020304" pitchFamily="18" charset="0"/>
                </a:endParaRPr>
              </a:p>
            </p:txBody>
          </p:sp>
          <p:sp>
            <p:nvSpPr>
              <p:cNvPr id="43" name="Rounded Rectangle 42"/>
              <p:cNvSpPr/>
              <p:nvPr/>
            </p:nvSpPr>
            <p:spPr>
              <a:xfrm>
                <a:off x="3264251" y="5023088"/>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4</a:t>
                </a:r>
                <a:endParaRPr lang="en-US">
                  <a:latin typeface="Times New Roman" panose="02020603050405020304" pitchFamily="18" charset="0"/>
                  <a:cs typeface="Times New Roman" panose="02020603050405020304" pitchFamily="18" charset="0"/>
                </a:endParaRPr>
              </a:p>
            </p:txBody>
          </p:sp>
          <p:sp>
            <p:nvSpPr>
              <p:cNvPr id="44" name="Rectangle 43"/>
              <p:cNvSpPr/>
              <p:nvPr/>
            </p:nvSpPr>
            <p:spPr>
              <a:xfrm>
                <a:off x="3076471" y="2447773"/>
                <a:ext cx="1436914" cy="3904041"/>
              </a:xfrm>
              <a:prstGeom prst="rect">
                <a:avLst/>
              </a:prstGeom>
              <a:noFill/>
              <a:ln w="12700">
                <a:solidFill>
                  <a:schemeClr val="accent6">
                    <a:lumMod val="75000"/>
                  </a:schemeClr>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Rounded Rectangle 50"/>
              <p:cNvSpPr/>
              <p:nvPr/>
            </p:nvSpPr>
            <p:spPr>
              <a:xfrm>
                <a:off x="3260168" y="5785616"/>
                <a:ext cx="1069520" cy="44089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Level 5</a:t>
                </a:r>
                <a:endParaRPr 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1873233" y="2755266"/>
              <a:ext cx="1102179"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11 sectors</a:t>
              </a:r>
              <a:endParaRPr lang="en-US" sz="1400">
                <a:latin typeface="Times New Roman" panose="02020603050405020304" pitchFamily="18" charset="0"/>
                <a:cs typeface="Times New Roman" panose="02020603050405020304" pitchFamily="18" charset="0"/>
              </a:endParaRPr>
            </a:p>
          </p:txBody>
        </p:sp>
        <p:sp>
          <p:nvSpPr>
            <p:cNvPr id="52" name="TextBox 51"/>
            <p:cNvSpPr txBox="1"/>
            <p:nvPr/>
          </p:nvSpPr>
          <p:spPr>
            <a:xfrm>
              <a:off x="1873232" y="3533392"/>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24 industry groups</a:t>
              </a:r>
              <a:endParaRPr lang="en-US" sz="1400">
                <a:latin typeface="Times New Roman" panose="02020603050405020304" pitchFamily="18" charset="0"/>
                <a:cs typeface="Times New Roman" panose="02020603050405020304" pitchFamily="18" charset="0"/>
              </a:endParaRPr>
            </a:p>
          </p:txBody>
        </p:sp>
        <p:sp>
          <p:nvSpPr>
            <p:cNvPr id="53" name="TextBox 52"/>
            <p:cNvSpPr txBox="1"/>
            <p:nvPr/>
          </p:nvSpPr>
          <p:spPr>
            <a:xfrm>
              <a:off x="1873232" y="4311518"/>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69 industries</a:t>
              </a:r>
              <a:endParaRPr lang="en-US" sz="1400">
                <a:latin typeface="Times New Roman" panose="02020603050405020304" pitchFamily="18" charset="0"/>
                <a:cs typeface="Times New Roman" panose="02020603050405020304" pitchFamily="18" charset="0"/>
              </a:endParaRPr>
            </a:p>
          </p:txBody>
        </p:sp>
        <p:sp>
          <p:nvSpPr>
            <p:cNvPr id="54" name="TextBox 53"/>
            <p:cNvSpPr txBox="1"/>
            <p:nvPr/>
          </p:nvSpPr>
          <p:spPr>
            <a:xfrm>
              <a:off x="1851174" y="5089644"/>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158 sub-industries</a:t>
              </a:r>
              <a:endParaRPr lang="en-US" sz="1400">
                <a:latin typeface="Times New Roman" panose="02020603050405020304" pitchFamily="18" charset="0"/>
                <a:cs typeface="Times New Roman" panose="02020603050405020304" pitchFamily="18" charset="0"/>
              </a:endParaRPr>
            </a:p>
          </p:txBody>
        </p:sp>
        <p:sp>
          <p:nvSpPr>
            <p:cNvPr id="55" name="TextBox 54"/>
            <p:cNvSpPr txBox="1"/>
            <p:nvPr/>
          </p:nvSpPr>
          <p:spPr>
            <a:xfrm>
              <a:off x="4925184" y="2755266"/>
              <a:ext cx="1444529"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10 macro sectors</a:t>
              </a:r>
              <a:endParaRPr lang="en-US" sz="1400">
                <a:latin typeface="Times New Roman" panose="02020603050405020304" pitchFamily="18" charset="0"/>
                <a:cs typeface="Times New Roman" panose="02020603050405020304" pitchFamily="18" charset="0"/>
              </a:endParaRPr>
            </a:p>
          </p:txBody>
        </p:sp>
        <p:sp>
          <p:nvSpPr>
            <p:cNvPr id="56" name="TextBox 55"/>
            <p:cNvSpPr txBox="1"/>
            <p:nvPr/>
          </p:nvSpPr>
          <p:spPr>
            <a:xfrm>
              <a:off x="4925184" y="3533392"/>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46 micro sectors</a:t>
              </a:r>
              <a:endParaRPr lang="en-US" sz="1400">
                <a:latin typeface="Times New Roman" panose="02020603050405020304" pitchFamily="18" charset="0"/>
                <a:cs typeface="Times New Roman" panose="02020603050405020304" pitchFamily="18" charset="0"/>
              </a:endParaRPr>
            </a:p>
          </p:txBody>
        </p:sp>
        <p:sp>
          <p:nvSpPr>
            <p:cNvPr id="57" name="TextBox 56"/>
            <p:cNvSpPr txBox="1"/>
            <p:nvPr/>
          </p:nvSpPr>
          <p:spPr>
            <a:xfrm>
              <a:off x="4925184" y="4311518"/>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Not disclosed</a:t>
              </a:r>
              <a:endParaRPr lang="en-US" sz="1400">
                <a:latin typeface="Times New Roman" panose="02020603050405020304" pitchFamily="18" charset="0"/>
                <a:cs typeface="Times New Roman" panose="02020603050405020304" pitchFamily="18" charset="0"/>
              </a:endParaRPr>
            </a:p>
          </p:txBody>
        </p:sp>
        <p:sp>
          <p:nvSpPr>
            <p:cNvPr id="58" name="TextBox 57"/>
            <p:cNvSpPr txBox="1"/>
            <p:nvPr/>
          </p:nvSpPr>
          <p:spPr>
            <a:xfrm>
              <a:off x="4903126" y="5089644"/>
              <a:ext cx="1612290"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Not disclosed</a:t>
              </a:r>
              <a:endParaRPr lang="en-US" sz="1400">
                <a:latin typeface="Times New Roman" panose="02020603050405020304" pitchFamily="18" charset="0"/>
                <a:cs typeface="Times New Roman" panose="02020603050405020304" pitchFamily="18" charset="0"/>
              </a:endParaRPr>
            </a:p>
          </p:txBody>
        </p:sp>
        <p:sp>
          <p:nvSpPr>
            <p:cNvPr id="59" name="TextBox 58"/>
            <p:cNvSpPr txBox="1"/>
            <p:nvPr/>
          </p:nvSpPr>
          <p:spPr>
            <a:xfrm>
              <a:off x="7952198" y="2755266"/>
              <a:ext cx="1102179"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11 industries</a:t>
              </a:r>
              <a:endParaRPr lang="en-US" sz="1400">
                <a:latin typeface="Times New Roman" panose="02020603050405020304" pitchFamily="18" charset="0"/>
                <a:cs typeface="Times New Roman" panose="02020603050405020304" pitchFamily="18" charset="0"/>
              </a:endParaRPr>
            </a:p>
          </p:txBody>
        </p:sp>
        <p:sp>
          <p:nvSpPr>
            <p:cNvPr id="60" name="TextBox 59"/>
            <p:cNvSpPr txBox="1"/>
            <p:nvPr/>
          </p:nvSpPr>
          <p:spPr>
            <a:xfrm>
              <a:off x="7952197" y="3533392"/>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20 super sectors</a:t>
              </a:r>
              <a:endParaRPr lang="en-US" sz="1400">
                <a:latin typeface="Times New Roman" panose="02020603050405020304" pitchFamily="18" charset="0"/>
                <a:cs typeface="Times New Roman" panose="02020603050405020304" pitchFamily="18" charset="0"/>
              </a:endParaRPr>
            </a:p>
          </p:txBody>
        </p:sp>
        <p:sp>
          <p:nvSpPr>
            <p:cNvPr id="61" name="TextBox 60"/>
            <p:cNvSpPr txBox="1"/>
            <p:nvPr/>
          </p:nvSpPr>
          <p:spPr>
            <a:xfrm>
              <a:off x="7952197" y="4311518"/>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45 sectors</a:t>
              </a:r>
              <a:endParaRPr lang="en-US" sz="1400">
                <a:latin typeface="Times New Roman" panose="02020603050405020304" pitchFamily="18" charset="0"/>
                <a:cs typeface="Times New Roman" panose="02020603050405020304" pitchFamily="18" charset="0"/>
              </a:endParaRPr>
            </a:p>
          </p:txBody>
        </p:sp>
        <p:sp>
          <p:nvSpPr>
            <p:cNvPr id="62" name="TextBox 61"/>
            <p:cNvSpPr txBox="1"/>
            <p:nvPr/>
          </p:nvSpPr>
          <p:spPr>
            <a:xfrm>
              <a:off x="7930139" y="5089644"/>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173 sub sectors</a:t>
              </a:r>
              <a:endParaRPr lang="en-US" sz="1400">
                <a:latin typeface="Times New Roman" panose="02020603050405020304" pitchFamily="18" charset="0"/>
                <a:cs typeface="Times New Roman" panose="02020603050405020304" pitchFamily="18" charset="0"/>
              </a:endParaRPr>
            </a:p>
          </p:txBody>
        </p:sp>
        <p:sp>
          <p:nvSpPr>
            <p:cNvPr id="63" name="TextBox 62"/>
            <p:cNvSpPr txBox="1"/>
            <p:nvPr/>
          </p:nvSpPr>
          <p:spPr>
            <a:xfrm>
              <a:off x="342901" y="5650523"/>
              <a:ext cx="1388522" cy="253916"/>
            </a:xfrm>
            <a:prstGeom prst="rect">
              <a:avLst/>
            </a:prstGeom>
            <a:noFill/>
          </p:spPr>
          <p:txBody>
            <a:bodyPr wrap="none" rtlCol="0">
              <a:spAutoFit/>
            </a:bodyPr>
            <a:lstStyle/>
            <a:p>
              <a:r>
                <a:rPr lang="en-US" sz="1050" smtClean="0">
                  <a:latin typeface="Times New Roman" panose="02020603050405020304" pitchFamily="18" charset="0"/>
                  <a:cs typeface="Times New Roman" panose="02020603050405020304" pitchFamily="18" charset="0"/>
                </a:rPr>
                <a:t>(Developed by MSCI)</a:t>
              </a:r>
              <a:endParaRPr lang="en-US" sz="1050">
                <a:latin typeface="Times New Roman" panose="02020603050405020304" pitchFamily="18" charset="0"/>
                <a:cs typeface="Times New Roman" panose="02020603050405020304" pitchFamily="18" charset="0"/>
              </a:endParaRPr>
            </a:p>
          </p:txBody>
        </p:sp>
        <p:sp>
          <p:nvSpPr>
            <p:cNvPr id="64" name="TextBox 63"/>
            <p:cNvSpPr txBox="1"/>
            <p:nvPr/>
          </p:nvSpPr>
          <p:spPr>
            <a:xfrm>
              <a:off x="3333410" y="6370226"/>
              <a:ext cx="1662635" cy="253916"/>
            </a:xfrm>
            <a:prstGeom prst="rect">
              <a:avLst/>
            </a:prstGeom>
            <a:noFill/>
          </p:spPr>
          <p:txBody>
            <a:bodyPr wrap="none" rtlCol="0">
              <a:spAutoFit/>
            </a:bodyPr>
            <a:lstStyle/>
            <a:p>
              <a:r>
                <a:rPr lang="en-US" sz="1050" smtClean="0">
                  <a:latin typeface="Times New Roman" panose="02020603050405020304" pitchFamily="18" charset="0"/>
                  <a:cs typeface="Times New Roman" panose="02020603050405020304" pitchFamily="18" charset="0"/>
                </a:rPr>
                <a:t>(Developed by Bloomberg)</a:t>
              </a:r>
              <a:endParaRPr lang="en-US" sz="1050">
                <a:latin typeface="Times New Roman" panose="02020603050405020304" pitchFamily="18" charset="0"/>
                <a:cs typeface="Times New Roman" panose="02020603050405020304" pitchFamily="18" charset="0"/>
              </a:endParaRPr>
            </a:p>
          </p:txBody>
        </p:sp>
        <p:sp>
          <p:nvSpPr>
            <p:cNvPr id="65" name="TextBox 64"/>
            <p:cNvSpPr txBox="1"/>
            <p:nvPr/>
          </p:nvSpPr>
          <p:spPr>
            <a:xfrm>
              <a:off x="6395983" y="5658658"/>
              <a:ext cx="1401346" cy="415498"/>
            </a:xfrm>
            <a:prstGeom prst="rect">
              <a:avLst/>
            </a:prstGeom>
            <a:noFill/>
          </p:spPr>
          <p:txBody>
            <a:bodyPr wrap="none" rtlCol="0">
              <a:spAutoFit/>
            </a:bodyPr>
            <a:lstStyle/>
            <a:p>
              <a:pPr algn="ctr"/>
              <a:r>
                <a:rPr lang="en-US" sz="1050" smtClean="0">
                  <a:latin typeface="Times New Roman" panose="02020603050405020304" pitchFamily="18" charset="0"/>
                  <a:cs typeface="Times New Roman" panose="02020603050405020304" pitchFamily="18" charset="0"/>
                </a:rPr>
                <a:t>(Developed by </a:t>
              </a:r>
              <a:br>
                <a:rPr lang="en-US" sz="1050" smtClean="0">
                  <a:latin typeface="Times New Roman" panose="02020603050405020304" pitchFamily="18" charset="0"/>
                  <a:cs typeface="Times New Roman" panose="02020603050405020304" pitchFamily="18" charset="0"/>
                </a:rPr>
              </a:br>
              <a:r>
                <a:rPr lang="en-US" sz="1050" smtClean="0">
                  <a:latin typeface="Times New Roman" panose="02020603050405020304" pitchFamily="18" charset="0"/>
                  <a:cs typeface="Times New Roman" panose="02020603050405020304" pitchFamily="18" charset="0"/>
                </a:rPr>
                <a:t>Dow Jones</a:t>
              </a:r>
              <a:r>
                <a:rPr lang="en-US" sz="1050">
                  <a:latin typeface="Times New Roman" panose="02020603050405020304" pitchFamily="18" charset="0"/>
                  <a:cs typeface="Times New Roman" panose="02020603050405020304" pitchFamily="18" charset="0"/>
                </a:rPr>
                <a:t> </a:t>
              </a:r>
              <a:r>
                <a:rPr lang="en-US" sz="1050" smtClean="0">
                  <a:latin typeface="Times New Roman" panose="02020603050405020304" pitchFamily="18" charset="0"/>
                  <a:cs typeface="Times New Roman" panose="02020603050405020304" pitchFamily="18" charset="0"/>
                </a:rPr>
                <a:t>and FTSE)</a:t>
              </a:r>
              <a:endParaRPr lang="en-US" sz="1050">
                <a:latin typeface="Times New Roman" panose="02020603050405020304" pitchFamily="18" charset="0"/>
                <a:cs typeface="Times New Roman" panose="02020603050405020304" pitchFamily="18" charset="0"/>
              </a:endParaRPr>
            </a:p>
          </p:txBody>
        </p:sp>
        <p:sp>
          <p:nvSpPr>
            <p:cNvPr id="66" name="TextBox 65"/>
            <p:cNvSpPr txBox="1"/>
            <p:nvPr/>
          </p:nvSpPr>
          <p:spPr>
            <a:xfrm>
              <a:off x="4925184" y="5866407"/>
              <a:ext cx="161229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Not disclosed</a:t>
              </a:r>
              <a:endParaRPr lang="en-US" sz="1400">
                <a:latin typeface="Times New Roman" panose="02020603050405020304" pitchFamily="18" charset="0"/>
                <a:cs typeface="Times New Roman" panose="02020603050405020304" pitchFamily="18" charset="0"/>
              </a:endParaRPr>
            </a:p>
          </p:txBody>
        </p:sp>
      </p:gr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a:solidFill>
                  <a:schemeClr val="bg1"/>
                </a:solidFill>
                <a:latin typeface="Times New Roman" panose="02020603050405020304" pitchFamily="18" charset="0"/>
                <a:cs typeface="Times New Roman" panose="02020603050405020304" pitchFamily="18" charset="0"/>
              </a:rPr>
              <a:t>Mô hình lần tr</a:t>
            </a:r>
            <a:r>
              <a:rPr lang="vi-VN" sz="1200">
                <a:solidFill>
                  <a:schemeClr val="bg1"/>
                </a:solidFill>
                <a:latin typeface="Times New Roman" panose="02020603050405020304" pitchFamily="18" charset="0"/>
                <a:cs typeface="Times New Roman" panose="02020603050405020304" pitchFamily="18" charset="0"/>
              </a:rPr>
              <a:t>ước</a:t>
            </a:r>
            <a:r>
              <a:rPr lang="en-US" sz="1200">
                <a:solidFill>
                  <a:schemeClr val="bg1"/>
                </a:solidFill>
                <a:latin typeface="Times New Roman" panose="02020603050405020304" pitchFamily="18" charset="0"/>
                <a:cs typeface="Times New Roman" panose="02020603050405020304" pitchFamily="18" charset="0"/>
              </a:rPr>
              <a:t> </a:t>
            </a:r>
            <a:r>
              <a:rPr lang="en-US" sz="1200" smtClean="0">
                <a:solidFill>
                  <a:schemeClr val="bg1"/>
                </a:solidFill>
                <a:latin typeface="Times New Roman" panose="02020603050405020304" pitchFamily="18" charset="0"/>
                <a:cs typeface="Times New Roman" panose="02020603050405020304" pitchFamily="18" charset="0"/>
              </a:rPr>
              <a:t>đặt </a:t>
            </a:r>
            <a:r>
              <a:rPr lang="en-US" sz="1200">
                <a:solidFill>
                  <a:schemeClr val="bg1"/>
                </a:solidFill>
                <a:latin typeface="Times New Roman" panose="02020603050405020304" pitchFamily="18" charset="0"/>
                <a:cs typeface="Times New Roman" panose="02020603050405020304" pitchFamily="18" charset="0"/>
              </a:rPr>
              <a:t>cho mình 2 vấn đề chính:</a:t>
            </a:r>
          </a:p>
          <a:p>
            <a:pPr marL="285750" indent="-285750">
              <a:lnSpc>
                <a:spcPct val="120000"/>
              </a:lnSpc>
              <a:buFontTx/>
              <a:buChar char="-"/>
            </a:pPr>
            <a:r>
              <a:rPr lang="en-US" sz="1200">
                <a:solidFill>
                  <a:schemeClr val="bg1"/>
                </a:solidFill>
                <a:latin typeface="Times New Roman" panose="02020603050405020304" pitchFamily="18" charset="0"/>
                <a:cs typeface="Times New Roman" panose="02020603050405020304" pitchFamily="18" charset="0"/>
              </a:rPr>
              <a:t>Các chỉ tiêu phân ngành có đang đủ tốt hay không?</a:t>
            </a:r>
          </a:p>
          <a:p>
            <a:pPr marL="285750" indent="-285750">
              <a:lnSpc>
                <a:spcPct val="120000"/>
              </a:lnSpc>
              <a:buFontTx/>
              <a:buChar char="-"/>
            </a:pPr>
            <a:r>
              <a:rPr lang="en-US" sz="1200">
                <a:solidFill>
                  <a:schemeClr val="bg1"/>
                </a:solidFill>
                <a:latin typeface="Times New Roman" panose="02020603050405020304" pitchFamily="18" charset="0"/>
                <a:cs typeface="Times New Roman" panose="02020603050405020304" pitchFamily="18" charset="0"/>
              </a:rPr>
              <a:t>Bộ 14 biến số đầu vào đ</a:t>
            </a:r>
            <a:r>
              <a:rPr lang="vi-VN" sz="1200">
                <a:solidFill>
                  <a:schemeClr val="bg1"/>
                </a:solidFill>
                <a:latin typeface="Times New Roman" panose="02020603050405020304" pitchFamily="18" charset="0"/>
                <a:cs typeface="Times New Roman" panose="02020603050405020304" pitchFamily="18" charset="0"/>
              </a:rPr>
              <a:t>ược</a:t>
            </a:r>
            <a:r>
              <a:rPr lang="en-US" sz="1200">
                <a:solidFill>
                  <a:schemeClr val="bg1"/>
                </a:solidFill>
                <a:latin typeface="Times New Roman" panose="02020603050405020304" pitchFamily="18" charset="0"/>
                <a:cs typeface="Times New Roman" panose="02020603050405020304" pitchFamily="18" charset="0"/>
              </a:rPr>
              <a:t> lựa chọn có hợp lý ch</a:t>
            </a:r>
            <a:r>
              <a:rPr lang="vi-VN" sz="1200">
                <a:solidFill>
                  <a:schemeClr val="bg1"/>
                </a:solidFill>
                <a:latin typeface="Times New Roman" panose="02020603050405020304" pitchFamily="18" charset="0"/>
                <a:cs typeface="Times New Roman" panose="02020603050405020304" pitchFamily="18" charset="0"/>
              </a:rPr>
              <a:t>ư</a:t>
            </a:r>
            <a:r>
              <a:rPr lang="en-US" sz="1200" smtClean="0">
                <a:solidFill>
                  <a:schemeClr val="bg1"/>
                </a:solidFill>
                <a:latin typeface="Times New Roman" panose="02020603050405020304" pitchFamily="18" charset="0"/>
                <a:cs typeface="Times New Roman" panose="02020603050405020304" pitchFamily="18" charset="0"/>
              </a:rPr>
              <a:t>a?</a:t>
            </a:r>
            <a:endParaRPr lang="en-US" sz="1200">
              <a:solidFill>
                <a:schemeClr val="bg1"/>
              </a:solidFill>
              <a:latin typeface="Times New Roman" panose="02020603050405020304" pitchFamily="18" charset="0"/>
              <a:cs typeface="Times New Roman" panose="02020603050405020304" pitchFamily="18" charset="0"/>
            </a:endParaRPr>
          </a:p>
          <a:p>
            <a:pPr>
              <a:lnSpc>
                <a:spcPct val="120000"/>
              </a:lnSpc>
            </a:pPr>
            <a:endParaRPr lang="en-US" sz="1200">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u="sng">
                <a:solidFill>
                  <a:schemeClr val="bg1"/>
                </a:solidFill>
                <a:latin typeface="Times New Roman" panose="02020603050405020304" pitchFamily="18" charset="0"/>
                <a:cs typeface="Times New Roman" panose="02020603050405020304" pitchFamily="18" charset="0"/>
              </a:rPr>
              <a:t>Mục đích của mô hình lần này là để trả lời cho câu hỏi đầu tiên. </a:t>
            </a:r>
            <a:r>
              <a:rPr lang="en-US" sz="1200">
                <a:solidFill>
                  <a:schemeClr val="bg1"/>
                </a:solidFill>
                <a:latin typeface="Times New Roman" panose="02020603050405020304" pitchFamily="18" charset="0"/>
                <a:cs typeface="Times New Roman" panose="02020603050405020304" pitchFamily="18" charset="0"/>
              </a:rPr>
              <a:t>Vì thế em xây dựng một mô hình gần t</a:t>
            </a:r>
            <a:r>
              <a:rPr lang="vi-VN" sz="1200">
                <a:solidFill>
                  <a:schemeClr val="bg1"/>
                </a:solidFill>
                <a:latin typeface="Times New Roman" panose="02020603050405020304" pitchFamily="18" charset="0"/>
                <a:cs typeface="Times New Roman" panose="02020603050405020304" pitchFamily="18" charset="0"/>
              </a:rPr>
              <a:t>ương</a:t>
            </a:r>
            <a:r>
              <a:rPr lang="en-US" sz="1200">
                <a:solidFill>
                  <a:schemeClr val="bg1"/>
                </a:solidFill>
                <a:latin typeface="Times New Roman" panose="02020603050405020304" pitchFamily="18" charset="0"/>
                <a:cs typeface="Times New Roman" panose="02020603050405020304" pitchFamily="18" charset="0"/>
              </a:rPr>
              <a:t> tự (vẫn dùng Kmeans Classification) nh</a:t>
            </a:r>
            <a:r>
              <a:rPr lang="vi-VN" sz="1200">
                <a:solidFill>
                  <a:schemeClr val="bg1"/>
                </a:solidFill>
                <a:latin typeface="Times New Roman" panose="02020603050405020304" pitchFamily="18" charset="0"/>
                <a:cs typeface="Times New Roman" panose="02020603050405020304" pitchFamily="18" charset="0"/>
              </a:rPr>
              <a:t>ưng</a:t>
            </a:r>
            <a:r>
              <a:rPr lang="en-US" sz="1200">
                <a:solidFill>
                  <a:schemeClr val="bg1"/>
                </a:solidFill>
                <a:latin typeface="Times New Roman" panose="02020603050405020304" pitchFamily="18" charset="0"/>
                <a:cs typeface="Times New Roman" panose="02020603050405020304" pitchFamily="18" charset="0"/>
              </a:rPr>
              <a:t> perform thêm 2 phân tích bổ sung:</a:t>
            </a:r>
          </a:p>
          <a:p>
            <a:pPr marL="285750" indent="-285750">
              <a:lnSpc>
                <a:spcPct val="120000"/>
              </a:lnSpc>
              <a:buFontTx/>
              <a:buChar char="-"/>
            </a:pPr>
            <a:r>
              <a:rPr lang="en-US" sz="1200">
                <a:solidFill>
                  <a:schemeClr val="bg1"/>
                </a:solidFill>
                <a:latin typeface="Times New Roman" panose="02020603050405020304" pitchFamily="18" charset="0"/>
                <a:cs typeface="Times New Roman" panose="02020603050405020304" pitchFamily="18" charset="0"/>
              </a:rPr>
              <a:t>Chạy Kmeans trên nhiều chỉ tiêu phân ngành khác nhau: Ở đây em chọn ra 3 phân ngành popular nhất hiện giờ là Global Industry Classification Standard (GICS), Bloomberg Industry Classification Standard (BICS), International Classification Business (</a:t>
            </a:r>
            <a:r>
              <a:rPr lang="en-US" sz="1200">
                <a:solidFill>
                  <a:schemeClr val="bg1"/>
                </a:solidFill>
                <a:latin typeface="Times New Roman" panose="02020603050405020304" pitchFamily="18" charset="0"/>
                <a:cs typeface="Times New Roman" panose="02020603050405020304" pitchFamily="18" charset="0"/>
              </a:rPr>
              <a:t>ICB</a:t>
            </a:r>
            <a:r>
              <a:rPr lang="en-US" sz="1200">
                <a:solidFill>
                  <a:schemeClr val="bg1"/>
                </a:solidFill>
                <a:latin typeface="Times New Roman" panose="02020603050405020304" pitchFamily="18" charset="0"/>
                <a:cs typeface="Times New Roman" panose="02020603050405020304" pitchFamily="18" charset="0"/>
              </a:rPr>
              <a:t>). </a:t>
            </a:r>
            <a:r>
              <a:rPr lang="en-US" sz="1200">
                <a:solidFill>
                  <a:schemeClr val="bg1"/>
                </a:solidFill>
                <a:latin typeface="Times New Roman" panose="02020603050405020304" pitchFamily="18" charset="0"/>
                <a:cs typeface="Times New Roman" panose="02020603050405020304" pitchFamily="18" charset="0"/>
              </a:rPr>
              <a:t>Trong </a:t>
            </a:r>
            <a:r>
              <a:rPr lang="en-US" sz="1200">
                <a:solidFill>
                  <a:schemeClr val="bg1"/>
                </a:solidFill>
                <a:latin typeface="Times New Roman" panose="02020603050405020304" pitchFamily="18" charset="0"/>
                <a:cs typeface="Times New Roman" panose="02020603050405020304" pitchFamily="18" charset="0"/>
              </a:rPr>
              <a:t>đó </a:t>
            </a:r>
            <a:r>
              <a:rPr lang="en-US" sz="1200">
                <a:solidFill>
                  <a:schemeClr val="bg1"/>
                </a:solidFill>
                <a:latin typeface="Times New Roman" panose="02020603050405020304" pitchFamily="18" charset="0"/>
                <a:cs typeface="Times New Roman" panose="02020603050405020304" pitchFamily="18" charset="0"/>
              </a:rPr>
              <a:t>GICS là bộ chỉ tiêu </a:t>
            </a:r>
            <a:r>
              <a:rPr lang="en-US" sz="1200" smtClean="0">
                <a:solidFill>
                  <a:schemeClr val="bg1"/>
                </a:solidFill>
                <a:latin typeface="Times New Roman" panose="02020603050405020304" pitchFamily="18" charset="0"/>
                <a:cs typeface="Times New Roman" panose="02020603050405020304" pitchFamily="18" charset="0"/>
              </a:rPr>
              <a:t>đ</a:t>
            </a:r>
            <a:r>
              <a:rPr lang="vi-VN" sz="1200" smtClean="0">
                <a:solidFill>
                  <a:schemeClr val="bg1"/>
                </a:solidFill>
                <a:latin typeface="Times New Roman" panose="02020603050405020304" pitchFamily="18" charset="0"/>
                <a:cs typeface="Times New Roman" panose="02020603050405020304" pitchFamily="18" charset="0"/>
              </a:rPr>
              <a:t>ược</a:t>
            </a:r>
            <a:r>
              <a:rPr lang="en-US" sz="1200">
                <a:solidFill>
                  <a:schemeClr val="bg1"/>
                </a:solidFill>
                <a:latin typeface="Times New Roman" panose="02020603050405020304" pitchFamily="18" charset="0"/>
                <a:cs typeface="Times New Roman" panose="02020603050405020304" pitchFamily="18" charset="0"/>
              </a:rPr>
              <a:t> </a:t>
            </a:r>
            <a:r>
              <a:rPr lang="en-US" sz="1200">
                <a:solidFill>
                  <a:schemeClr val="bg1"/>
                </a:solidFill>
                <a:latin typeface="Times New Roman" panose="02020603050405020304" pitchFamily="18" charset="0"/>
                <a:cs typeface="Times New Roman" panose="02020603050405020304" pitchFamily="18" charset="0"/>
              </a:rPr>
              <a:t>sở </a:t>
            </a:r>
            <a:r>
              <a:rPr lang="en-US" sz="1200">
                <a:solidFill>
                  <a:schemeClr val="bg1"/>
                </a:solidFill>
                <a:latin typeface="Times New Roman" panose="02020603050405020304" pitchFamily="18" charset="0"/>
                <a:cs typeface="Times New Roman" panose="02020603050405020304" pitchFamily="18" charset="0"/>
              </a:rPr>
              <a:t>giao dịch chứng khoán </a:t>
            </a:r>
            <a:r>
              <a:rPr lang="en-US" sz="1200">
                <a:solidFill>
                  <a:schemeClr val="bg1"/>
                </a:solidFill>
                <a:latin typeface="Times New Roman" panose="02020603050405020304" pitchFamily="18" charset="0"/>
                <a:cs typeface="Times New Roman" panose="02020603050405020304" pitchFamily="18" charset="0"/>
              </a:rPr>
              <a:t>Việt </a:t>
            </a:r>
            <a:r>
              <a:rPr lang="en-US" sz="1200">
                <a:solidFill>
                  <a:schemeClr val="bg1"/>
                </a:solidFill>
                <a:latin typeface="Times New Roman" panose="02020603050405020304" pitchFamily="18" charset="0"/>
                <a:cs typeface="Times New Roman" panose="02020603050405020304" pitchFamily="18" charset="0"/>
              </a:rPr>
              <a:t>Nam áp </a:t>
            </a:r>
            <a:r>
              <a:rPr lang="en-US" sz="1200" smtClean="0">
                <a:solidFill>
                  <a:schemeClr val="bg1"/>
                </a:solidFill>
                <a:latin typeface="Times New Roman" panose="02020603050405020304" pitchFamily="18" charset="0"/>
                <a:cs typeface="Times New Roman" panose="02020603050405020304" pitchFamily="18" charset="0"/>
              </a:rPr>
              <a:t>dụng.</a:t>
            </a:r>
            <a:endParaRPr lang="en-US" sz="1200">
              <a:solidFill>
                <a:schemeClr val="bg1"/>
              </a:solidFill>
              <a:latin typeface="Times New Roman" panose="02020603050405020304" pitchFamily="18" charset="0"/>
              <a:cs typeface="Times New Roman" panose="02020603050405020304" pitchFamily="18" charset="0"/>
            </a:endParaRPr>
          </a:p>
          <a:p>
            <a:pPr marL="285750" indent="-285750">
              <a:lnSpc>
                <a:spcPct val="120000"/>
              </a:lnSpc>
              <a:buFontTx/>
              <a:buChar char="-"/>
            </a:pPr>
            <a:r>
              <a:rPr lang="en-US" sz="1200">
                <a:solidFill>
                  <a:schemeClr val="bg1"/>
                </a:solidFill>
                <a:latin typeface="Times New Roman" panose="02020603050405020304" pitchFamily="18" charset="0"/>
                <a:cs typeface="Times New Roman" panose="02020603050405020304" pitchFamily="18" charset="0"/>
              </a:rPr>
              <a:t>Bổ sung một số kỹ thuật để từ 4 nhóm Kmeans, mình sẽ làm đ</a:t>
            </a:r>
            <a:r>
              <a:rPr lang="vi-VN" sz="1200">
                <a:solidFill>
                  <a:schemeClr val="bg1"/>
                </a:solidFill>
                <a:latin typeface="Times New Roman" panose="02020603050405020304" pitchFamily="18" charset="0"/>
                <a:cs typeface="Times New Roman" panose="02020603050405020304" pitchFamily="18" charset="0"/>
              </a:rPr>
              <a:t>ược</a:t>
            </a:r>
            <a:r>
              <a:rPr lang="en-US" sz="1200">
                <a:solidFill>
                  <a:schemeClr val="bg1"/>
                </a:solidFill>
                <a:latin typeface="Times New Roman" panose="02020603050405020304" pitchFamily="18" charset="0"/>
                <a:cs typeface="Times New Roman" panose="02020603050405020304" pitchFamily="18" charset="0"/>
              </a:rPr>
              <a:t> credit scoring cho mỗi điểm dữ liệu (đại diện cho một công ty). Credit score cuối cùng sẽ đ</a:t>
            </a:r>
            <a:r>
              <a:rPr lang="vi-VN" sz="1200">
                <a:solidFill>
                  <a:schemeClr val="bg1"/>
                </a:solidFill>
                <a:latin typeface="Times New Roman" panose="02020603050405020304" pitchFamily="18" charset="0"/>
                <a:cs typeface="Times New Roman" panose="02020603050405020304" pitchFamily="18" charset="0"/>
              </a:rPr>
              <a:t>ược</a:t>
            </a:r>
            <a:r>
              <a:rPr lang="en-US" sz="1200">
                <a:solidFill>
                  <a:schemeClr val="bg1"/>
                </a:solidFill>
                <a:latin typeface="Times New Roman" panose="02020603050405020304" pitchFamily="18" charset="0"/>
                <a:cs typeface="Times New Roman" panose="02020603050405020304" pitchFamily="18" charset="0"/>
              </a:rPr>
              <a:t> đối chiếu với biển động giá cổ phiếu để xác định tính chính xác của mô hình.</a:t>
            </a:r>
          </a:p>
          <a:p>
            <a:pPr algn="ctr">
              <a:lnSpc>
                <a:spcPct val="120000"/>
              </a:lnSpc>
            </a:pPr>
            <a:endParaRPr lang="en-US" sz="900">
              <a:solidFill>
                <a:schemeClr val="bg1"/>
              </a:solidFill>
            </a:endParaRPr>
          </a:p>
        </p:txBody>
      </p:sp>
    </p:spTree>
    <p:extLst>
      <p:ext uri="{BB962C8B-B14F-4D97-AF65-F5344CB8AC3E}">
        <p14:creationId xmlns:p14="http://schemas.microsoft.com/office/powerpoint/2010/main" val="537041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Main ISSue: timing</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ctr"/>
          <a:lstStyle/>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Lý do accuracy rate không cao đến từ vấn đề timing. Trong trường hợp của AAA, </a:t>
            </a:r>
            <a:r>
              <a:rPr lang="en-US" sz="1200" u="sng" smtClean="0">
                <a:solidFill>
                  <a:schemeClr val="bg1"/>
                </a:solidFill>
                <a:latin typeface="Times New Roman" panose="02020603050405020304" pitchFamily="18" charset="0"/>
                <a:cs typeface="Times New Roman" panose="02020603050405020304" pitchFamily="18" charset="0"/>
              </a:rPr>
              <a:t>fundamentals đi trước price</a:t>
            </a:r>
            <a:r>
              <a:rPr lang="en-US" sz="1200" smtClean="0">
                <a:solidFill>
                  <a:schemeClr val="bg1"/>
                </a:solidFill>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58479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Main ISSue: timing</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ctr"/>
          <a:lstStyle/>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Trong trường hợp của LMH, </a:t>
            </a:r>
            <a:r>
              <a:rPr lang="en-US" sz="1200" u="sng" smtClean="0">
                <a:solidFill>
                  <a:schemeClr val="bg1"/>
                </a:solidFill>
                <a:latin typeface="Times New Roman" panose="02020603050405020304" pitchFamily="18" charset="0"/>
                <a:cs typeface="Times New Roman" panose="02020603050405020304" pitchFamily="18" charset="0"/>
              </a:rPr>
              <a:t>fundamental lại đi sau price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111627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Main ISSue: timing</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ctr"/>
          <a:lstStyle/>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Trong trường hợp của VIC, </a:t>
            </a:r>
            <a:r>
              <a:rPr lang="en-US" sz="1200" u="sng" smtClean="0">
                <a:solidFill>
                  <a:schemeClr val="bg1"/>
                </a:solidFill>
                <a:latin typeface="Times New Roman" panose="02020603050405020304" pitchFamily="18" charset="0"/>
                <a:cs typeface="Times New Roman" panose="02020603050405020304" pitchFamily="18" charset="0"/>
              </a:rPr>
              <a:t>fundamentals đi sau price.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297820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Main ISSue: timing</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ctr"/>
          <a:lstStyle/>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Trong trường hợp của HPG, </a:t>
            </a:r>
            <a:r>
              <a:rPr lang="en-US" sz="1200" u="sng" smtClean="0">
                <a:solidFill>
                  <a:schemeClr val="bg1"/>
                </a:solidFill>
                <a:latin typeface="Times New Roman" panose="02020603050405020304" pitchFamily="18" charset="0"/>
                <a:cs typeface="Times New Roman" panose="02020603050405020304" pitchFamily="18" charset="0"/>
              </a:rPr>
              <a:t>fundamentals và price lại đi đồng thời</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82927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Conclusion:</a:t>
            </a:r>
            <a:endParaRPr lang="en-US"/>
          </a:p>
        </p:txBody>
      </p:sp>
      <p:sp>
        <p:nvSpPr>
          <p:cNvPr id="70" name="Rectangle 69"/>
          <p:cNvSpPr/>
          <p:nvPr/>
        </p:nvSpPr>
        <p:spPr>
          <a:xfrm>
            <a:off x="1" y="1600199"/>
            <a:ext cx="12188964" cy="2179865"/>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Vì fundamentals và price trong phần lớn các trường hợp không thay đổi đồng thời, nếu tính accuracy rate bằng tỷ lệ số lần hai đại lượng này thay đổi cùng chiều </a:t>
            </a:r>
            <a:r>
              <a:rPr lang="en-US" sz="1200" u="sng" smtClean="0">
                <a:solidFill>
                  <a:schemeClr val="bg1"/>
                </a:solidFill>
                <a:latin typeface="Times New Roman" panose="02020603050405020304" pitchFamily="18" charset="0"/>
                <a:cs typeface="Times New Roman" panose="02020603050405020304" pitchFamily="18" charset="0"/>
              </a:rPr>
              <a:t>trong cùng 1 period</a:t>
            </a:r>
            <a:r>
              <a:rPr lang="en-US" sz="1200" b="1" u="sng" smtClean="0">
                <a:solidFill>
                  <a:schemeClr val="bg1"/>
                </a:solidFill>
                <a:latin typeface="Times New Roman" panose="02020603050405020304" pitchFamily="18" charset="0"/>
                <a:cs typeface="Times New Roman" panose="02020603050405020304" pitchFamily="18" charset="0"/>
              </a:rPr>
              <a:t> </a:t>
            </a:r>
            <a:r>
              <a:rPr lang="en-US" sz="1200" smtClean="0">
                <a:solidFill>
                  <a:schemeClr val="bg1"/>
                </a:solidFill>
                <a:latin typeface="Times New Roman" panose="02020603050405020304" pitchFamily="18" charset="0"/>
                <a:cs typeface="Times New Roman" panose="02020603050405020304" pitchFamily="18" charset="0"/>
              </a:rPr>
              <a:t>sẽ có kết quả không cao.</a:t>
            </a:r>
          </a:p>
          <a:p>
            <a:pPr>
              <a:lnSpc>
                <a:spcPct val="120000"/>
              </a:lnSpc>
            </a:pPr>
            <a:endParaRPr lang="en-US" sz="1200"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Em không</a:t>
            </a:r>
            <a:r>
              <a:rPr lang="en-US" sz="1200">
                <a:solidFill>
                  <a:schemeClr val="bg1"/>
                </a:solidFill>
                <a:latin typeface="Times New Roman" panose="02020603050405020304" pitchFamily="18" charset="0"/>
                <a:cs typeface="Times New Roman" panose="02020603050405020304" pitchFamily="18" charset="0"/>
              </a:rPr>
              <a:t> </a:t>
            </a:r>
            <a:r>
              <a:rPr lang="en-US" sz="1200" smtClean="0">
                <a:solidFill>
                  <a:schemeClr val="bg1"/>
                </a:solidFill>
                <a:latin typeface="Times New Roman" panose="02020603050405020304" pitchFamily="18" charset="0"/>
                <a:cs typeface="Times New Roman" panose="02020603050405020304" pitchFamily="18" charset="0"/>
              </a:rPr>
              <a:t>có kinh nghiệm thị trường để hiểu lý do đằng sau sự mismatch này nên em cần book meeting và discuss với chị về kết quả trên để hiểu </a:t>
            </a:r>
            <a:r>
              <a:rPr lang="en-US" sz="1200" u="sng" smtClean="0">
                <a:solidFill>
                  <a:schemeClr val="bg1"/>
                </a:solidFill>
                <a:latin typeface="Times New Roman" panose="02020603050405020304" pitchFamily="18" charset="0"/>
                <a:cs typeface="Times New Roman" panose="02020603050405020304" pitchFamily="18" charset="0"/>
              </a:rPr>
              <a:t>yếu tố nào quyết định fundamentals hay price sẽ đi trước</a:t>
            </a:r>
            <a:r>
              <a:rPr lang="en-US" sz="1200" smtClean="0">
                <a:solidFill>
                  <a:schemeClr val="bg1"/>
                </a:solidFill>
                <a:latin typeface="Times New Roman" panose="02020603050405020304" pitchFamily="18" charset="0"/>
                <a:cs typeface="Times New Roman" panose="02020603050405020304" pitchFamily="18" charset="0"/>
              </a:rPr>
              <a:t>. Nếu mình hiểu được nguyên nhân và capture được nó trong mô hình, kết quả sẽ cải thiện đáng kể.</a:t>
            </a:r>
          </a:p>
          <a:p>
            <a:pPr>
              <a:lnSpc>
                <a:spcPct val="120000"/>
              </a:lnSpc>
            </a:pPr>
            <a:endParaRPr lang="en-US" sz="1200">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Best Regards,</a:t>
            </a:r>
          </a:p>
          <a:p>
            <a:pPr>
              <a:lnSpc>
                <a:spcPct val="120000"/>
              </a:lnSpc>
            </a:pPr>
            <a:endParaRPr lang="en-US" sz="1200">
              <a:solidFill>
                <a:schemeClr val="bg1"/>
              </a:solidFill>
              <a:latin typeface="Times New Roman" panose="02020603050405020304" pitchFamily="18" charset="0"/>
              <a:cs typeface="Times New Roman" panose="02020603050405020304" pitchFamily="18" charset="0"/>
            </a:endParaRPr>
          </a:p>
          <a:p>
            <a:pPr>
              <a:lnSpc>
                <a:spcPct val="120000"/>
              </a:lnSpc>
            </a:pPr>
            <a:endParaRPr lang="en-US" sz="120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75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Result: GICS -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GICS – Level 1:</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a:solidFill>
                  <a:schemeClr val="bg1"/>
                </a:solidFill>
                <a:latin typeface="Times New Roman" panose="02020603050405020304" pitchFamily="18" charset="0"/>
                <a:cs typeface="Times New Roman" panose="02020603050405020304" pitchFamily="18" charset="0"/>
              </a:rPr>
              <a:t>Khá </a:t>
            </a:r>
            <a:r>
              <a:rPr lang="en-US" sz="1200">
                <a:solidFill>
                  <a:schemeClr val="bg1"/>
                </a:solidFill>
                <a:latin typeface="Times New Roman" panose="02020603050405020304" pitchFamily="18" charset="0"/>
                <a:cs typeface="Times New Roman" panose="02020603050405020304" pitchFamily="18" charset="0"/>
              </a:rPr>
              <a:t>align với giá cổ </a:t>
            </a:r>
            <a:r>
              <a:rPr lang="en-US" sz="1200">
                <a:solidFill>
                  <a:schemeClr val="bg1"/>
                </a:solidFill>
                <a:latin typeface="Times New Roman" panose="02020603050405020304" pitchFamily="18" charset="0"/>
                <a:cs typeface="Times New Roman" panose="02020603050405020304" pitchFamily="18" charset="0"/>
              </a:rPr>
              <a:t>phiếu, </a:t>
            </a:r>
            <a:r>
              <a:rPr lang="en-US" sz="1200">
                <a:solidFill>
                  <a:schemeClr val="bg1"/>
                </a:solidFill>
                <a:latin typeface="Times New Roman" panose="02020603050405020304" pitchFamily="18" charset="0"/>
                <a:cs typeface="Times New Roman" panose="02020603050405020304" pitchFamily="18" charset="0"/>
              </a:rPr>
              <a:t>tuy nhiên có vẻ mô hình của mình đang khá nhạy cảm với các biến số đầu </a:t>
            </a:r>
            <a:r>
              <a:rPr lang="en-US" sz="1200">
                <a:solidFill>
                  <a:schemeClr val="bg1"/>
                </a:solidFill>
                <a:latin typeface="Times New Roman" panose="02020603050405020304" pitchFamily="18" charset="0"/>
                <a:cs typeface="Times New Roman" panose="02020603050405020304" pitchFamily="18" charset="0"/>
              </a:rPr>
              <a:t>vào (credit score </a:t>
            </a:r>
            <a:r>
              <a:rPr lang="en-US" sz="1200">
                <a:solidFill>
                  <a:schemeClr val="bg1"/>
                </a:solidFill>
                <a:latin typeface="Times New Roman" panose="02020603050405020304" pitchFamily="18" charset="0"/>
                <a:cs typeface="Times New Roman" panose="02020603050405020304" pitchFamily="18" charset="0"/>
              </a:rPr>
              <a:t>thay đổi </a:t>
            </a:r>
            <a:r>
              <a:rPr lang="en-US" sz="1200" smtClean="0">
                <a:solidFill>
                  <a:schemeClr val="bg1"/>
                </a:solidFill>
                <a:latin typeface="Times New Roman" panose="02020603050405020304" pitchFamily="18" charset="0"/>
                <a:cs typeface="Times New Roman" panose="02020603050405020304" pitchFamily="18" charset="0"/>
              </a:rPr>
              <a:t>mạnh qua các kỳ báo cáo)</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03294"/>
            <a:ext cx="7315215" cy="5486411"/>
          </a:xfrm>
          <a:prstGeom prst="rect">
            <a:avLst/>
          </a:prstGeom>
        </p:spPr>
      </p:pic>
    </p:spTree>
    <p:extLst>
      <p:ext uri="{BB962C8B-B14F-4D97-AF65-F5344CB8AC3E}">
        <p14:creationId xmlns:p14="http://schemas.microsoft.com/office/powerpoint/2010/main" val="2358809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 GICS -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GICS – Level 2:</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a:solidFill>
                  <a:schemeClr val="bg1"/>
                </a:solidFill>
                <a:latin typeface="Times New Roman" panose="02020603050405020304" pitchFamily="18" charset="0"/>
                <a:cs typeface="Times New Roman" panose="02020603050405020304" pitchFamily="18" charset="0"/>
              </a:rPr>
              <a:t>Không nhiều thay đổi khi break down xuống </a:t>
            </a:r>
            <a:r>
              <a:rPr lang="en-US" sz="1200">
                <a:solidFill>
                  <a:schemeClr val="bg1"/>
                </a:solidFill>
                <a:latin typeface="Times New Roman" panose="02020603050405020304" pitchFamily="18" charset="0"/>
                <a:cs typeface="Times New Roman" panose="02020603050405020304" pitchFamily="18" charset="0"/>
              </a:rPr>
              <a:t>level </a:t>
            </a:r>
            <a:r>
              <a:rPr lang="en-US" sz="1200" smtClean="0">
                <a:solidFill>
                  <a:schemeClr val="bg1"/>
                </a:solidFill>
                <a:latin typeface="Times New Roman" panose="02020603050405020304" pitchFamily="18" charset="0"/>
                <a:cs typeface="Times New Roman" panose="02020603050405020304" pitchFamily="18" charset="0"/>
              </a:rPr>
              <a:t>2</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174858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 GICS -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GICS – Level 3:</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Không nhiều thay đổi khi break down xuống level 3</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74010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 GICS -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GICS – Level 4:</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Không nhiều thay đổi khi break down xuống level 4</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68321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smtClean="0"/>
              <a:t>Result: BICS -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BICS – Level 1:</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a:solidFill>
                  <a:schemeClr val="bg1"/>
                </a:solidFill>
                <a:latin typeface="Times New Roman" panose="02020603050405020304" pitchFamily="18" charset="0"/>
                <a:cs typeface="Times New Roman" panose="02020603050405020304" pitchFamily="18" charset="0"/>
              </a:rPr>
              <a:t>Khá </a:t>
            </a:r>
            <a:r>
              <a:rPr lang="en-US" sz="1200">
                <a:solidFill>
                  <a:schemeClr val="bg1"/>
                </a:solidFill>
                <a:latin typeface="Times New Roman" panose="02020603050405020304" pitchFamily="18" charset="0"/>
                <a:cs typeface="Times New Roman" panose="02020603050405020304" pitchFamily="18" charset="0"/>
              </a:rPr>
              <a:t>align với giá cổ </a:t>
            </a:r>
            <a:r>
              <a:rPr lang="en-US" sz="1200">
                <a:solidFill>
                  <a:schemeClr val="bg1"/>
                </a:solidFill>
                <a:latin typeface="Times New Roman" panose="02020603050405020304" pitchFamily="18" charset="0"/>
                <a:cs typeface="Times New Roman" panose="02020603050405020304" pitchFamily="18" charset="0"/>
              </a:rPr>
              <a:t>phiếu</a:t>
            </a:r>
            <a:r>
              <a:rPr lang="en-US" sz="1200">
                <a:solidFill>
                  <a:schemeClr val="bg1"/>
                </a:solidFill>
                <a:latin typeface="Times New Roman" panose="02020603050405020304" pitchFamily="18" charset="0"/>
                <a:cs typeface="Times New Roman" panose="02020603050405020304" pitchFamily="18" charset="0"/>
              </a:rPr>
              <a:t>, </a:t>
            </a:r>
            <a:r>
              <a:rPr lang="en-US" sz="1200" smtClean="0">
                <a:solidFill>
                  <a:schemeClr val="bg1"/>
                </a:solidFill>
                <a:latin typeface="Times New Roman" panose="02020603050405020304" pitchFamily="18" charset="0"/>
                <a:cs typeface="Times New Roman" panose="02020603050405020304" pitchFamily="18" charset="0"/>
              </a:rPr>
              <a:t>và cho kết quả gần tương tự như khi phân ngành theo GICS</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03294"/>
            <a:ext cx="7315215" cy="5486411"/>
          </a:xfrm>
          <a:prstGeom prst="rect">
            <a:avLst/>
          </a:prstGeom>
        </p:spPr>
      </p:pic>
    </p:spTree>
    <p:extLst>
      <p:ext uri="{BB962C8B-B14F-4D97-AF65-F5344CB8AC3E}">
        <p14:creationId xmlns:p14="http://schemas.microsoft.com/office/powerpoint/2010/main" val="238795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BICS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BICS – Level 2:</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a:solidFill>
                  <a:schemeClr val="bg1"/>
                </a:solidFill>
                <a:latin typeface="Times New Roman" panose="02020603050405020304" pitchFamily="18" charset="0"/>
                <a:cs typeface="Times New Roman" panose="02020603050405020304" pitchFamily="18" charset="0"/>
              </a:rPr>
              <a:t>Không nhiều thay đổi khi break down xuống </a:t>
            </a:r>
            <a:r>
              <a:rPr lang="en-US" sz="1200">
                <a:solidFill>
                  <a:schemeClr val="bg1"/>
                </a:solidFill>
                <a:latin typeface="Times New Roman" panose="02020603050405020304" pitchFamily="18" charset="0"/>
                <a:cs typeface="Times New Roman" panose="02020603050405020304" pitchFamily="18" charset="0"/>
              </a:rPr>
              <a:t>level </a:t>
            </a:r>
            <a:r>
              <a:rPr lang="en-US" sz="1200" smtClean="0">
                <a:solidFill>
                  <a:schemeClr val="bg1"/>
                </a:solidFill>
                <a:latin typeface="Times New Roman" panose="02020603050405020304" pitchFamily="18" charset="0"/>
                <a:cs typeface="Times New Roman" panose="02020603050405020304" pitchFamily="18" charset="0"/>
              </a:rPr>
              <a:t>2</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134313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286" y="-62976"/>
            <a:ext cx="10840914" cy="1260000"/>
          </a:xfrm>
        </p:spPr>
        <p:txBody>
          <a:bodyPr/>
          <a:lstStyle/>
          <a:p>
            <a:r>
              <a:rPr lang="en-US"/>
              <a:t>Result</a:t>
            </a:r>
            <a:r>
              <a:rPr lang="en-US"/>
              <a:t>: </a:t>
            </a:r>
            <a:r>
              <a:rPr lang="en-US" smtClean="0"/>
              <a:t>BICS </a:t>
            </a:r>
            <a:r>
              <a:rPr lang="en-US"/>
              <a:t>- VNM</a:t>
            </a:r>
            <a:endParaRPr lang="en-US"/>
          </a:p>
        </p:txBody>
      </p:sp>
      <p:sp>
        <p:nvSpPr>
          <p:cNvPr id="70" name="Rectangle 69"/>
          <p:cNvSpPr/>
          <p:nvPr/>
        </p:nvSpPr>
        <p:spPr>
          <a:xfrm>
            <a:off x="9136128" y="0"/>
            <a:ext cx="3052836"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tIns="365760" rtlCol="0" anchor="t"/>
          <a:lstStyle/>
          <a:p>
            <a:pPr>
              <a:lnSpc>
                <a:spcPct val="120000"/>
              </a:lnSpc>
            </a:pPr>
            <a:r>
              <a:rPr lang="en-US" sz="1200" b="1" i="1" u="sng">
                <a:solidFill>
                  <a:schemeClr val="bg1"/>
                </a:solidFill>
                <a:latin typeface="Times New Roman" panose="02020603050405020304" pitchFamily="18" charset="0"/>
                <a:cs typeface="Times New Roman" panose="02020603050405020304" pitchFamily="18" charset="0"/>
              </a:rPr>
              <a:t>Kết quả </a:t>
            </a:r>
            <a:r>
              <a:rPr lang="en-US" sz="1200" b="1" i="1" u="sng">
                <a:solidFill>
                  <a:schemeClr val="bg1"/>
                </a:solidFill>
                <a:latin typeface="Times New Roman" panose="02020603050405020304" pitchFamily="18" charset="0"/>
                <a:cs typeface="Times New Roman" panose="02020603050405020304" pitchFamily="18" charset="0"/>
              </a:rPr>
              <a:t>của VNM </a:t>
            </a:r>
            <a:r>
              <a:rPr lang="en-US" sz="1200" b="1" i="1" u="sng">
                <a:solidFill>
                  <a:schemeClr val="bg1"/>
                </a:solidFill>
                <a:latin typeface="Times New Roman" panose="02020603050405020304" pitchFamily="18" charset="0"/>
                <a:cs typeface="Times New Roman" panose="02020603050405020304" pitchFamily="18" charset="0"/>
              </a:rPr>
              <a:t>theo phân </a:t>
            </a:r>
            <a:r>
              <a:rPr lang="en-US" sz="1200" b="1" i="1" u="sng" smtClean="0">
                <a:solidFill>
                  <a:schemeClr val="bg1"/>
                </a:solidFill>
                <a:latin typeface="Times New Roman" panose="02020603050405020304" pitchFamily="18" charset="0"/>
                <a:cs typeface="Times New Roman" panose="02020603050405020304" pitchFamily="18" charset="0"/>
              </a:rPr>
              <a:t>ngành BICS – Level 3:</a:t>
            </a:r>
          </a:p>
          <a:p>
            <a:pPr>
              <a:lnSpc>
                <a:spcPct val="120000"/>
              </a:lnSpc>
            </a:pPr>
            <a:endParaRPr lang="en-US" sz="1200" b="1" i="1" u="sng">
              <a:solidFill>
                <a:schemeClr val="bg1"/>
              </a:solidFill>
              <a:latin typeface="Times New Roman" panose="02020603050405020304" pitchFamily="18" charset="0"/>
              <a:cs typeface="Times New Roman" panose="02020603050405020304" pitchFamily="18" charset="0"/>
            </a:endParaRPr>
          </a:p>
          <a:p>
            <a:pPr>
              <a:lnSpc>
                <a:spcPct val="120000"/>
              </a:lnSpc>
            </a:pPr>
            <a:r>
              <a:rPr lang="en-US" sz="1200" smtClean="0">
                <a:solidFill>
                  <a:schemeClr val="bg1"/>
                </a:solidFill>
                <a:latin typeface="Times New Roman" panose="02020603050405020304" pitchFamily="18" charset="0"/>
                <a:cs typeface="Times New Roman" panose="02020603050405020304" pitchFamily="18" charset="0"/>
              </a:rPr>
              <a:t>Bắt đầu có sự thay đổi nhiều sau khi break down xuống level 3</a:t>
            </a:r>
            <a:endParaRPr lang="en-US" sz="12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0" y="1019321"/>
            <a:ext cx="7315215" cy="5486411"/>
          </a:xfrm>
          <a:prstGeom prst="rect">
            <a:avLst/>
          </a:prstGeom>
        </p:spPr>
      </p:pic>
    </p:spTree>
    <p:extLst>
      <p:ext uri="{BB962C8B-B14F-4D97-AF65-F5344CB8AC3E}">
        <p14:creationId xmlns:p14="http://schemas.microsoft.com/office/powerpoint/2010/main" val="3771389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94942-C689-461B-8649-1FD863C6BA2B}">
  <ds:schemaRefs>
    <ds:schemaRef ds:uri="http://purl.org/dc/dcmitype/"/>
    <ds:schemaRef ds:uri="http://schemas.microsoft.com/office/infopath/2007/PartnerControls"/>
    <ds:schemaRef ds:uri="http://schemas.microsoft.com/office/2006/documentManagement/types"/>
    <ds:schemaRef ds:uri="http://purl.org/dc/elements/1.1/"/>
    <ds:schemaRef ds:uri="16c05727-aa75-4e4a-9b5f-8a80a1165891"/>
    <ds:schemaRef ds:uri="http://schemas.openxmlformats.org/package/2006/metadata/core-properties"/>
    <ds:schemaRef ds:uri="http://purl.org/dc/term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1255</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.VnAvantH</vt:lpstr>
      <vt:lpstr>.VnTeknical</vt:lpstr>
      <vt:lpstr>Arial</vt:lpstr>
      <vt:lpstr>Calibri</vt:lpstr>
      <vt:lpstr>Corbel</vt:lpstr>
      <vt:lpstr>Times New Roman</vt:lpstr>
      <vt:lpstr>Celestial</vt:lpstr>
      <vt:lpstr>CREDIT  RATING K-Means  Approach</vt:lpstr>
      <vt:lpstr>Key Ideas</vt:lpstr>
      <vt:lpstr>Result: GICS - VNM</vt:lpstr>
      <vt:lpstr>Result: GICS - VNM</vt:lpstr>
      <vt:lpstr>Result: GICS - VNM</vt:lpstr>
      <vt:lpstr>Result: GICS - VNM</vt:lpstr>
      <vt:lpstr>Result: BICS - VNM</vt:lpstr>
      <vt:lpstr>Result: BICS - VNM</vt:lpstr>
      <vt:lpstr>Result: BICS - VNM</vt:lpstr>
      <vt:lpstr>Result: BICS - VNM</vt:lpstr>
      <vt:lpstr>Result: ICB - VNM</vt:lpstr>
      <vt:lpstr>Result: ICB - VNM</vt:lpstr>
      <vt:lpstr>Result: ICB - VNM</vt:lpstr>
      <vt:lpstr>Result: ICB - VNM</vt:lpstr>
      <vt:lpstr>KEY Finding 1:</vt:lpstr>
      <vt:lpstr>Accuracy rate across sector breakdowns: GICS</vt:lpstr>
      <vt:lpstr>Accuracy rate across sector breakdowns: BICS</vt:lpstr>
      <vt:lpstr>Accuracy rate across sector breakdowns: ICB</vt:lpstr>
      <vt:lpstr>KEY Finding 2:</vt:lpstr>
      <vt:lpstr>Main ISSue: timing</vt:lpstr>
      <vt:lpstr>Main ISSue: timing</vt:lpstr>
      <vt:lpstr>Main ISSue: timing</vt:lpstr>
      <vt:lpstr>Main ISSue: timing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2021-01-07T01:46:47Z</dcterms:created>
  <dcterms:modified xsi:type="dcterms:W3CDTF">2021-01-07T06:26:07Z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