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5" r:id="rId2"/>
    <p:sldId id="268" r:id="rId3"/>
    <p:sldId id="277" r:id="rId4"/>
    <p:sldId id="256" r:id="rId5"/>
    <p:sldId id="257" r:id="rId6"/>
    <p:sldId id="258" r:id="rId7"/>
    <p:sldId id="259" r:id="rId8"/>
    <p:sldId id="260" r:id="rId9"/>
    <p:sldId id="278" r:id="rId10"/>
    <p:sldId id="261" r:id="rId11"/>
    <p:sldId id="262" r:id="rId12"/>
    <p:sldId id="263" r:id="rId13"/>
    <p:sldId id="264" r:id="rId14"/>
    <p:sldId id="265" r:id="rId15"/>
    <p:sldId id="266" r:id="rId16"/>
    <p:sldId id="270" r:id="rId17"/>
    <p:sldId id="271" r:id="rId18"/>
    <p:sldId id="272" r:id="rId19"/>
    <p:sldId id="273" r:id="rId20"/>
    <p:sldId id="274" r:id="rId21"/>
    <p:sldId id="279" r:id="rId22"/>
    <p:sldId id="280" r:id="rId23"/>
    <p:sldId id="281" r:id="rId24"/>
    <p:sldId id="282" r:id="rId25"/>
    <p:sldId id="283" r:id="rId26"/>
    <p:sldId id="284" r:id="rId27"/>
    <p:sldId id="285" r:id="rId28"/>
    <p:sldId id="286" r:id="rId29"/>
    <p:sldId id="287" r:id="rId30"/>
    <p:sldId id="288" r:id="rId31"/>
    <p:sldId id="289" r:id="rId32"/>
  </p:sldIdLst>
  <p:sldSz cx="7315200" cy="7315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23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0" d="100"/>
          <a:sy n="110" d="100"/>
        </p:scale>
        <p:origin x="2016" y="114"/>
      </p:cViewPr>
      <p:guideLst>
        <p:guide orient="horz" pos="2304"/>
        <p:guide pos="23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197187"/>
            <a:ext cx="6217920" cy="2546773"/>
          </a:xfrm>
        </p:spPr>
        <p:txBody>
          <a:bodyPr anchor="b"/>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914400" y="3842174"/>
            <a:ext cx="5486400" cy="1766146"/>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7D3960-622B-4CF8-BE51-2F384A6A33D1}" type="datetimeFigureOut">
              <a:rPr lang="en-US" smtClean="0"/>
              <a:t>15/03/2021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FB301-EB2A-410E-A52D-C4C88BAB761B}" type="slidenum">
              <a:rPr lang="en-US" smtClean="0"/>
              <a:t>‹#›</a:t>
            </a:fld>
            <a:endParaRPr lang="en-US"/>
          </a:p>
        </p:txBody>
      </p:sp>
    </p:spTree>
    <p:extLst>
      <p:ext uri="{BB962C8B-B14F-4D97-AF65-F5344CB8AC3E}">
        <p14:creationId xmlns:p14="http://schemas.microsoft.com/office/powerpoint/2010/main" val="2156537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7D3960-622B-4CF8-BE51-2F384A6A33D1}" type="datetimeFigureOut">
              <a:rPr lang="en-US" smtClean="0"/>
              <a:t>15/03/2021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FB301-EB2A-410E-A52D-C4C88BAB761B}" type="slidenum">
              <a:rPr lang="en-US" smtClean="0"/>
              <a:t>‹#›</a:t>
            </a:fld>
            <a:endParaRPr lang="en-US"/>
          </a:p>
        </p:txBody>
      </p:sp>
    </p:spTree>
    <p:extLst>
      <p:ext uri="{BB962C8B-B14F-4D97-AF65-F5344CB8AC3E}">
        <p14:creationId xmlns:p14="http://schemas.microsoft.com/office/powerpoint/2010/main" val="4042099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389467"/>
            <a:ext cx="1577340" cy="619929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2920" y="389467"/>
            <a:ext cx="4640580" cy="61992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7D3960-622B-4CF8-BE51-2F384A6A33D1}" type="datetimeFigureOut">
              <a:rPr lang="en-US" smtClean="0"/>
              <a:t>15/03/2021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FB301-EB2A-410E-A52D-C4C88BAB761B}" type="slidenum">
              <a:rPr lang="en-US" smtClean="0"/>
              <a:t>‹#›</a:t>
            </a:fld>
            <a:endParaRPr lang="en-US"/>
          </a:p>
        </p:txBody>
      </p:sp>
    </p:spTree>
    <p:extLst>
      <p:ext uri="{BB962C8B-B14F-4D97-AF65-F5344CB8AC3E}">
        <p14:creationId xmlns:p14="http://schemas.microsoft.com/office/powerpoint/2010/main" val="20463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7D3960-622B-4CF8-BE51-2F384A6A33D1}" type="datetimeFigureOut">
              <a:rPr lang="en-US" smtClean="0"/>
              <a:t>15/03/2021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FB301-EB2A-410E-A52D-C4C88BAB761B}" type="slidenum">
              <a:rPr lang="en-US" smtClean="0"/>
              <a:t>‹#›</a:t>
            </a:fld>
            <a:endParaRPr lang="en-US"/>
          </a:p>
        </p:txBody>
      </p:sp>
    </p:spTree>
    <p:extLst>
      <p:ext uri="{BB962C8B-B14F-4D97-AF65-F5344CB8AC3E}">
        <p14:creationId xmlns:p14="http://schemas.microsoft.com/office/powerpoint/2010/main" val="2439179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1823722"/>
            <a:ext cx="6309360" cy="3042919"/>
          </a:xfrm>
        </p:spPr>
        <p:txBody>
          <a:bodyPr anchor="b"/>
          <a:lstStyle>
            <a:lvl1pPr>
              <a:defRPr sz="4800"/>
            </a:lvl1pPr>
          </a:lstStyle>
          <a:p>
            <a:r>
              <a:rPr lang="en-US" smtClean="0"/>
              <a:t>Click to edit Master title style</a:t>
            </a:r>
            <a:endParaRPr lang="en-US" dirty="0"/>
          </a:p>
        </p:txBody>
      </p:sp>
      <p:sp>
        <p:nvSpPr>
          <p:cNvPr id="3" name="Text Placeholder 2"/>
          <p:cNvSpPr>
            <a:spLocks noGrp="1"/>
          </p:cNvSpPr>
          <p:nvPr>
            <p:ph type="body" idx="1"/>
          </p:nvPr>
        </p:nvSpPr>
        <p:spPr>
          <a:xfrm>
            <a:off x="499110" y="4895429"/>
            <a:ext cx="6309360" cy="1600199"/>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7D3960-622B-4CF8-BE51-2F384A6A33D1}" type="datetimeFigureOut">
              <a:rPr lang="en-US" smtClean="0"/>
              <a:t>15/03/2021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3FB301-EB2A-410E-A52D-C4C88BAB761B}" type="slidenum">
              <a:rPr lang="en-US" smtClean="0"/>
              <a:t>‹#›</a:t>
            </a:fld>
            <a:endParaRPr lang="en-US"/>
          </a:p>
        </p:txBody>
      </p:sp>
    </p:spTree>
    <p:extLst>
      <p:ext uri="{BB962C8B-B14F-4D97-AF65-F5344CB8AC3E}">
        <p14:creationId xmlns:p14="http://schemas.microsoft.com/office/powerpoint/2010/main" val="3154387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2920" y="1947333"/>
            <a:ext cx="3108960" cy="46414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703320" y="1947333"/>
            <a:ext cx="3108960" cy="46414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7D3960-622B-4CF8-BE51-2F384A6A33D1}" type="datetimeFigureOut">
              <a:rPr lang="en-US" smtClean="0"/>
              <a:t>15/03/2021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3FB301-EB2A-410E-A52D-C4C88BAB761B}" type="slidenum">
              <a:rPr lang="en-US" smtClean="0"/>
              <a:t>‹#›</a:t>
            </a:fld>
            <a:endParaRPr lang="en-US"/>
          </a:p>
        </p:txBody>
      </p:sp>
    </p:spTree>
    <p:extLst>
      <p:ext uri="{BB962C8B-B14F-4D97-AF65-F5344CB8AC3E}">
        <p14:creationId xmlns:p14="http://schemas.microsoft.com/office/powerpoint/2010/main" val="55716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389468"/>
            <a:ext cx="6309360" cy="141393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3874" y="1793241"/>
            <a:ext cx="3094672" cy="878839"/>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smtClean="0"/>
              <a:t>Click to edit Master text styles</a:t>
            </a:r>
          </a:p>
        </p:txBody>
      </p:sp>
      <p:sp>
        <p:nvSpPr>
          <p:cNvPr id="4" name="Content Placeholder 3"/>
          <p:cNvSpPr>
            <a:spLocks noGrp="1"/>
          </p:cNvSpPr>
          <p:nvPr>
            <p:ph sz="half" idx="2"/>
          </p:nvPr>
        </p:nvSpPr>
        <p:spPr>
          <a:xfrm>
            <a:off x="503874" y="2672080"/>
            <a:ext cx="3094672" cy="39302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703320" y="1793241"/>
            <a:ext cx="3109913" cy="878839"/>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smtClean="0"/>
              <a:t>Click to edit Master text styles</a:t>
            </a:r>
          </a:p>
        </p:txBody>
      </p:sp>
      <p:sp>
        <p:nvSpPr>
          <p:cNvPr id="6" name="Content Placeholder 5"/>
          <p:cNvSpPr>
            <a:spLocks noGrp="1"/>
          </p:cNvSpPr>
          <p:nvPr>
            <p:ph sz="quarter" idx="4"/>
          </p:nvPr>
        </p:nvSpPr>
        <p:spPr>
          <a:xfrm>
            <a:off x="3703320" y="2672080"/>
            <a:ext cx="3109913" cy="39302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7D3960-622B-4CF8-BE51-2F384A6A33D1}" type="datetimeFigureOut">
              <a:rPr lang="en-US" smtClean="0"/>
              <a:t>15/03/2021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3FB301-EB2A-410E-A52D-C4C88BAB761B}" type="slidenum">
              <a:rPr lang="en-US" smtClean="0"/>
              <a:t>‹#›</a:t>
            </a:fld>
            <a:endParaRPr lang="en-US"/>
          </a:p>
        </p:txBody>
      </p:sp>
    </p:spTree>
    <p:extLst>
      <p:ext uri="{BB962C8B-B14F-4D97-AF65-F5344CB8AC3E}">
        <p14:creationId xmlns:p14="http://schemas.microsoft.com/office/powerpoint/2010/main" val="833236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47D3960-622B-4CF8-BE51-2F384A6A33D1}" type="datetimeFigureOut">
              <a:rPr lang="en-US" smtClean="0"/>
              <a:t>15/03/2021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3FB301-EB2A-410E-A52D-C4C88BAB761B}" type="slidenum">
              <a:rPr lang="en-US" smtClean="0"/>
              <a:t>‹#›</a:t>
            </a:fld>
            <a:endParaRPr lang="en-US"/>
          </a:p>
        </p:txBody>
      </p:sp>
    </p:spTree>
    <p:extLst>
      <p:ext uri="{BB962C8B-B14F-4D97-AF65-F5344CB8AC3E}">
        <p14:creationId xmlns:p14="http://schemas.microsoft.com/office/powerpoint/2010/main" val="1086843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7D3960-622B-4CF8-BE51-2F384A6A33D1}" type="datetimeFigureOut">
              <a:rPr lang="en-US" smtClean="0"/>
              <a:t>15/03/2021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3FB301-EB2A-410E-A52D-C4C88BAB761B}" type="slidenum">
              <a:rPr lang="en-US" smtClean="0"/>
              <a:t>‹#›</a:t>
            </a:fld>
            <a:endParaRPr lang="en-US"/>
          </a:p>
        </p:txBody>
      </p:sp>
    </p:spTree>
    <p:extLst>
      <p:ext uri="{BB962C8B-B14F-4D97-AF65-F5344CB8AC3E}">
        <p14:creationId xmlns:p14="http://schemas.microsoft.com/office/powerpoint/2010/main" val="312226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487680"/>
            <a:ext cx="2359342" cy="1706880"/>
          </a:xfrm>
        </p:spPr>
        <p:txBody>
          <a:bodyPr anchor="b"/>
          <a:lstStyle>
            <a:lvl1pPr>
              <a:defRPr sz="2560"/>
            </a:lvl1pPr>
          </a:lstStyle>
          <a:p>
            <a:r>
              <a:rPr lang="en-US" smtClean="0"/>
              <a:t>Click to edit Master title style</a:t>
            </a:r>
            <a:endParaRPr lang="en-US" dirty="0"/>
          </a:p>
        </p:txBody>
      </p:sp>
      <p:sp>
        <p:nvSpPr>
          <p:cNvPr id="3" name="Content Placeholder 2"/>
          <p:cNvSpPr>
            <a:spLocks noGrp="1"/>
          </p:cNvSpPr>
          <p:nvPr>
            <p:ph idx="1"/>
          </p:nvPr>
        </p:nvSpPr>
        <p:spPr>
          <a:xfrm>
            <a:off x="3109913" y="1053255"/>
            <a:ext cx="3703320" cy="5198533"/>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873" y="2194560"/>
            <a:ext cx="2359342" cy="4065694"/>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7D3960-622B-4CF8-BE51-2F384A6A33D1}" type="datetimeFigureOut">
              <a:rPr lang="en-US" smtClean="0"/>
              <a:t>15/03/2021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3FB301-EB2A-410E-A52D-C4C88BAB761B}" type="slidenum">
              <a:rPr lang="en-US" smtClean="0"/>
              <a:t>‹#›</a:t>
            </a:fld>
            <a:endParaRPr lang="en-US"/>
          </a:p>
        </p:txBody>
      </p:sp>
    </p:spTree>
    <p:extLst>
      <p:ext uri="{BB962C8B-B14F-4D97-AF65-F5344CB8AC3E}">
        <p14:creationId xmlns:p14="http://schemas.microsoft.com/office/powerpoint/2010/main" val="211229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487680"/>
            <a:ext cx="2359342" cy="1706880"/>
          </a:xfrm>
        </p:spPr>
        <p:txBody>
          <a:bodyPr anchor="b"/>
          <a:lstStyle>
            <a:lvl1pPr>
              <a:defRPr sz="25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109913" y="1053255"/>
            <a:ext cx="3703320" cy="5198533"/>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3873" y="2194560"/>
            <a:ext cx="2359342" cy="4065694"/>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7D3960-622B-4CF8-BE51-2F384A6A33D1}" type="datetimeFigureOut">
              <a:rPr lang="en-US" smtClean="0"/>
              <a:t>15/03/2021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3FB301-EB2A-410E-A52D-C4C88BAB761B}" type="slidenum">
              <a:rPr lang="en-US" smtClean="0"/>
              <a:t>‹#›</a:t>
            </a:fld>
            <a:endParaRPr lang="en-US"/>
          </a:p>
        </p:txBody>
      </p:sp>
    </p:spTree>
    <p:extLst>
      <p:ext uri="{BB962C8B-B14F-4D97-AF65-F5344CB8AC3E}">
        <p14:creationId xmlns:p14="http://schemas.microsoft.com/office/powerpoint/2010/main" val="1825725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89468"/>
            <a:ext cx="6309360" cy="141393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2920" y="1947333"/>
            <a:ext cx="6309360" cy="46414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02920" y="6780108"/>
            <a:ext cx="1645920" cy="389467"/>
          </a:xfrm>
          <a:prstGeom prst="rect">
            <a:avLst/>
          </a:prstGeom>
        </p:spPr>
        <p:txBody>
          <a:bodyPr vert="horz" lIns="91440" tIns="45720" rIns="91440" bIns="45720" rtlCol="0" anchor="ctr"/>
          <a:lstStyle>
            <a:lvl1pPr algn="l">
              <a:defRPr sz="960">
                <a:solidFill>
                  <a:schemeClr val="tx1">
                    <a:tint val="75000"/>
                  </a:schemeClr>
                </a:solidFill>
              </a:defRPr>
            </a:lvl1pPr>
          </a:lstStyle>
          <a:p>
            <a:fld id="{647D3960-622B-4CF8-BE51-2F384A6A33D1}" type="datetimeFigureOut">
              <a:rPr lang="en-US" smtClean="0"/>
              <a:t>15/03/2021</a:t>
            </a:fld>
            <a:endParaRPr lang="en-US"/>
          </a:p>
        </p:txBody>
      </p:sp>
      <p:sp>
        <p:nvSpPr>
          <p:cNvPr id="5" name="Footer Placeholder 4"/>
          <p:cNvSpPr>
            <a:spLocks noGrp="1"/>
          </p:cNvSpPr>
          <p:nvPr>
            <p:ph type="ftr" sz="quarter" idx="3"/>
          </p:nvPr>
        </p:nvSpPr>
        <p:spPr>
          <a:xfrm>
            <a:off x="2423160" y="6780108"/>
            <a:ext cx="2468880" cy="389467"/>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6780108"/>
            <a:ext cx="1645920" cy="389467"/>
          </a:xfrm>
          <a:prstGeom prst="rect">
            <a:avLst/>
          </a:prstGeom>
        </p:spPr>
        <p:txBody>
          <a:bodyPr vert="horz" lIns="91440" tIns="45720" rIns="91440" bIns="45720" rtlCol="0" anchor="ctr"/>
          <a:lstStyle>
            <a:lvl1pPr algn="r">
              <a:defRPr sz="960">
                <a:solidFill>
                  <a:schemeClr val="tx1">
                    <a:tint val="75000"/>
                  </a:schemeClr>
                </a:solidFill>
              </a:defRPr>
            </a:lvl1pPr>
          </a:lstStyle>
          <a:p>
            <a:fld id="{E73FB301-EB2A-410E-A52D-C4C88BAB761B}" type="slidenum">
              <a:rPr lang="en-US" smtClean="0"/>
              <a:t>‹#›</a:t>
            </a:fld>
            <a:endParaRPr lang="en-US"/>
          </a:p>
        </p:txBody>
      </p:sp>
    </p:spTree>
    <p:extLst>
      <p:ext uri="{BB962C8B-B14F-4D97-AF65-F5344CB8AC3E}">
        <p14:creationId xmlns:p14="http://schemas.microsoft.com/office/powerpoint/2010/main" val="385926126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alpha val="95000"/>
          </a:schemeClr>
        </a:solidFill>
        <a:effectLst/>
      </p:bgPr>
    </p:bg>
    <p:spTree>
      <p:nvGrpSpPr>
        <p:cNvPr id="1" name=""/>
        <p:cNvGrpSpPr/>
        <p:nvPr/>
      </p:nvGrpSpPr>
      <p:grpSpPr>
        <a:xfrm>
          <a:off x="0" y="0"/>
          <a:ext cx="0" cy="0"/>
          <a:chOff x="0" y="0"/>
          <a:chExt cx="0" cy="0"/>
        </a:xfrm>
      </p:grpSpPr>
      <p:sp>
        <p:nvSpPr>
          <p:cNvPr id="2" name="Rectangle 1"/>
          <p:cNvSpPr/>
          <p:nvPr/>
        </p:nvSpPr>
        <p:spPr>
          <a:xfrm>
            <a:off x="1" y="0"/>
            <a:ext cx="696686" cy="73152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1013189" y="654754"/>
            <a:ext cx="6064944" cy="2833737"/>
          </a:xfrm>
          <a:prstGeom prst="rect">
            <a:avLst/>
          </a:prstGeom>
        </p:spPr>
        <p:txBody>
          <a:bodyPr vert="horz" lIns="91440" tIns="45720" rIns="91440" bIns="45720" rtlCol="0" anchor="b">
            <a:normAutofit/>
          </a:bodyPr>
          <a:lstStyle>
            <a:lvl1pPr algn="l" defTabSz="914126" rtl="0" eaLnBrk="1" latinLnBrk="0" hangingPunct="1">
              <a:lnSpc>
                <a:spcPct val="85000"/>
              </a:lnSpc>
              <a:spcBef>
                <a:spcPct val="0"/>
              </a:spcBef>
              <a:buNone/>
              <a:defRPr sz="7198" kern="1200" spc="-50" baseline="0">
                <a:solidFill>
                  <a:schemeClr val="tx1"/>
                </a:solidFill>
                <a:latin typeface="+mj-lt"/>
                <a:ea typeface="+mj-ea"/>
                <a:cs typeface="+mj-cs"/>
              </a:defRPr>
            </a:lvl1pPr>
          </a:lstStyle>
          <a:p>
            <a:pPr marL="0" marR="0" lvl="0" indent="0" algn="l" defTabSz="914126" rtl="0" eaLnBrk="1" fontAlgn="auto" latinLnBrk="0" hangingPunct="1">
              <a:lnSpc>
                <a:spcPct val="85000"/>
              </a:lnSpc>
              <a:spcBef>
                <a:spcPct val="0"/>
              </a:spcBef>
              <a:spcAft>
                <a:spcPts val="0"/>
              </a:spcAft>
              <a:buClrTx/>
              <a:buSzTx/>
              <a:buFontTx/>
              <a:buNone/>
              <a:tabLst/>
              <a:defRPr/>
            </a:pPr>
            <a:r>
              <a:rPr kumimoji="0" lang="en-US" sz="6600" b="0" i="0" u="none" strike="noStrike" kern="1200" cap="none" spc="-50" normalizeH="0" baseline="0" noProof="0" dirty="0" smtClean="0">
                <a:ln>
                  <a:noFill/>
                </a:ln>
                <a:solidFill>
                  <a:srgbClr val="FFFFFF"/>
                </a:solidFill>
                <a:effectLst/>
                <a:uLnTx/>
                <a:uFillTx/>
                <a:latin typeface="Century Schoolbook" panose="02040604050505020304"/>
                <a:ea typeface="+mj-ea"/>
                <a:cs typeface="+mj-cs"/>
              </a:rPr>
              <a:t>Credit Rating  </a:t>
            </a:r>
            <a:r>
              <a:rPr kumimoji="0" lang="en-US" sz="5400" b="0" i="0" u="none" strike="noStrike" kern="1200" cap="none" spc="-50" normalizeH="0" baseline="0" noProof="0" dirty="0" smtClean="0">
                <a:ln>
                  <a:noFill/>
                </a:ln>
                <a:solidFill>
                  <a:srgbClr val="FFFFFF"/>
                </a:solidFill>
                <a:effectLst/>
                <a:uLnTx/>
                <a:uFillTx/>
                <a:latin typeface="Century Schoolbook" panose="02040604050505020304"/>
                <a:ea typeface="+mj-ea"/>
                <a:cs typeface="+mj-cs"/>
              </a:rPr>
              <a:t>Version 3</a:t>
            </a:r>
            <a:endParaRPr kumimoji="0" lang="en-US" sz="5400" b="0" i="0" u="none" strike="noStrike" kern="1200" cap="none" spc="-50" normalizeH="0" baseline="0" noProof="0" dirty="0">
              <a:ln>
                <a:noFill/>
              </a:ln>
              <a:solidFill>
                <a:srgbClr val="FFFFFF"/>
              </a:solidFill>
              <a:effectLst/>
              <a:uLnTx/>
              <a:uFillTx/>
              <a:latin typeface="Century Schoolbook" panose="02040604050505020304"/>
              <a:ea typeface="+mj-ea"/>
              <a:cs typeface="+mj-cs"/>
            </a:endParaRPr>
          </a:p>
        </p:txBody>
      </p:sp>
      <p:sp>
        <p:nvSpPr>
          <p:cNvPr id="9" name="Subtitle 2"/>
          <p:cNvSpPr txBox="1">
            <a:spLocks/>
          </p:cNvSpPr>
          <p:nvPr/>
        </p:nvSpPr>
        <p:spPr>
          <a:xfrm>
            <a:off x="1013189" y="4778022"/>
            <a:ext cx="5200570" cy="1691640"/>
          </a:xfrm>
          <a:prstGeom prst="rect">
            <a:avLst/>
          </a:prstGeom>
        </p:spPr>
        <p:txBody>
          <a:bodyPr vert="horz" lIns="91440" tIns="45720" rIns="91440" bIns="45720" rtlCol="0">
            <a:noAutofit/>
          </a:bodyPr>
          <a:lstStyle>
            <a:lvl1pPr marL="0" indent="0" algn="l" defTabSz="914126" rtl="0" eaLnBrk="1" latinLnBrk="0" hangingPunct="1">
              <a:lnSpc>
                <a:spcPct val="95000"/>
              </a:lnSpc>
              <a:spcBef>
                <a:spcPts val="1400"/>
              </a:spcBef>
              <a:spcAft>
                <a:spcPts val="200"/>
              </a:spcAft>
              <a:buClr>
                <a:schemeClr val="accent1"/>
              </a:buClr>
              <a:buSzPct val="80000"/>
              <a:buFont typeface="Arial" pitchFamily="34" charset="0"/>
              <a:buNone/>
              <a:defRPr sz="2199" kern="1200" spc="10" baseline="0">
                <a:solidFill>
                  <a:schemeClr val="tx1">
                    <a:lumMod val="75000"/>
                  </a:schemeClr>
                </a:solidFill>
                <a:latin typeface="+mn-lt"/>
                <a:ea typeface="+mn-ea"/>
                <a:cs typeface="+mn-cs"/>
              </a:defRPr>
            </a:lvl1pPr>
            <a:lvl2pPr marL="457063" indent="0" algn="ctr" defTabSz="914126" rtl="0" eaLnBrk="1" latinLnBrk="0" hangingPunct="1">
              <a:lnSpc>
                <a:spcPct val="90000"/>
              </a:lnSpc>
              <a:spcBef>
                <a:spcPts val="300"/>
              </a:spcBef>
              <a:spcAft>
                <a:spcPts val="300"/>
              </a:spcAft>
              <a:buClr>
                <a:schemeClr val="accent1"/>
              </a:buClr>
              <a:buFont typeface="Wingdings 2" pitchFamily="18" charset="2"/>
              <a:buNone/>
              <a:defRPr sz="2199" kern="1200">
                <a:solidFill>
                  <a:schemeClr val="tx1">
                    <a:lumMod val="85000"/>
                    <a:lumOff val="15000"/>
                  </a:schemeClr>
                </a:solidFill>
                <a:latin typeface="+mn-lt"/>
                <a:ea typeface="+mn-ea"/>
                <a:cs typeface="+mn-cs"/>
              </a:defRPr>
            </a:lvl2pPr>
            <a:lvl3pPr marL="914126" indent="0" algn="ctr" defTabSz="914126" rtl="0" eaLnBrk="1" latinLnBrk="0" hangingPunct="1">
              <a:lnSpc>
                <a:spcPct val="90000"/>
              </a:lnSpc>
              <a:spcBef>
                <a:spcPts val="300"/>
              </a:spcBef>
              <a:spcAft>
                <a:spcPts val="300"/>
              </a:spcAft>
              <a:buClr>
                <a:schemeClr val="accent1"/>
              </a:buClr>
              <a:buFont typeface="Wingdings 2" pitchFamily="18" charset="2"/>
              <a:buNone/>
              <a:defRPr sz="2199" kern="1200">
                <a:solidFill>
                  <a:schemeClr val="tx1">
                    <a:lumMod val="85000"/>
                    <a:lumOff val="15000"/>
                  </a:schemeClr>
                </a:solidFill>
                <a:latin typeface="+mn-lt"/>
                <a:ea typeface="+mn-ea"/>
                <a:cs typeface="+mn-cs"/>
              </a:defRPr>
            </a:lvl3pPr>
            <a:lvl4pPr marL="1371189" indent="0" algn="ctr" defTabSz="914126" rtl="0" eaLnBrk="1" latinLnBrk="0" hangingPunct="1">
              <a:lnSpc>
                <a:spcPct val="90000"/>
              </a:lnSpc>
              <a:spcBef>
                <a:spcPts val="300"/>
              </a:spcBef>
              <a:spcAft>
                <a:spcPts val="300"/>
              </a:spcAft>
              <a:buClr>
                <a:schemeClr val="accent1"/>
              </a:buClr>
              <a:buFont typeface="Wingdings 2" pitchFamily="18" charset="2"/>
              <a:buNone/>
              <a:defRPr sz="1999" kern="1200">
                <a:solidFill>
                  <a:schemeClr val="tx1">
                    <a:lumMod val="85000"/>
                    <a:lumOff val="15000"/>
                  </a:schemeClr>
                </a:solidFill>
                <a:latin typeface="+mn-lt"/>
                <a:ea typeface="+mn-ea"/>
                <a:cs typeface="+mn-cs"/>
              </a:defRPr>
            </a:lvl4pPr>
            <a:lvl5pPr marL="1828251" indent="0" algn="ctr" defTabSz="914126" rtl="0" eaLnBrk="1" latinLnBrk="0" hangingPunct="1">
              <a:lnSpc>
                <a:spcPct val="90000"/>
              </a:lnSpc>
              <a:spcBef>
                <a:spcPts val="300"/>
              </a:spcBef>
              <a:spcAft>
                <a:spcPts val="300"/>
              </a:spcAft>
              <a:buClr>
                <a:schemeClr val="accent1"/>
              </a:buClr>
              <a:buFont typeface="Wingdings 2" pitchFamily="18" charset="2"/>
              <a:buNone/>
              <a:defRPr sz="1999" kern="1200">
                <a:solidFill>
                  <a:schemeClr val="tx1">
                    <a:lumMod val="85000"/>
                    <a:lumOff val="15000"/>
                  </a:schemeClr>
                </a:solidFill>
                <a:latin typeface="+mn-lt"/>
                <a:ea typeface="+mn-ea"/>
                <a:cs typeface="+mn-cs"/>
              </a:defRPr>
            </a:lvl5pPr>
            <a:lvl6pPr marL="2285314" indent="0" algn="ctr" defTabSz="914126" rtl="0" eaLnBrk="1" latinLnBrk="0" hangingPunct="1">
              <a:lnSpc>
                <a:spcPct val="90000"/>
              </a:lnSpc>
              <a:spcBef>
                <a:spcPts val="300"/>
              </a:spcBef>
              <a:spcAft>
                <a:spcPts val="300"/>
              </a:spcAft>
              <a:buClr>
                <a:schemeClr val="accent1"/>
              </a:buClr>
              <a:buFont typeface="Wingdings 2" pitchFamily="18" charset="2"/>
              <a:buNone/>
              <a:defRPr sz="1999" kern="1200">
                <a:solidFill>
                  <a:schemeClr val="tx1">
                    <a:lumMod val="85000"/>
                    <a:lumOff val="15000"/>
                  </a:schemeClr>
                </a:solidFill>
                <a:latin typeface="+mn-lt"/>
                <a:ea typeface="+mn-ea"/>
                <a:cs typeface="+mn-cs"/>
              </a:defRPr>
            </a:lvl6pPr>
            <a:lvl7pPr marL="2742377" indent="0" algn="ctr" defTabSz="914126" rtl="0" eaLnBrk="1" latinLnBrk="0" hangingPunct="1">
              <a:lnSpc>
                <a:spcPct val="90000"/>
              </a:lnSpc>
              <a:spcBef>
                <a:spcPts val="300"/>
              </a:spcBef>
              <a:spcAft>
                <a:spcPts val="300"/>
              </a:spcAft>
              <a:buClr>
                <a:schemeClr val="accent1"/>
              </a:buClr>
              <a:buFont typeface="Wingdings 2" pitchFamily="18" charset="2"/>
              <a:buNone/>
              <a:defRPr sz="1999" kern="1200">
                <a:solidFill>
                  <a:schemeClr val="tx1">
                    <a:lumMod val="85000"/>
                    <a:lumOff val="15000"/>
                  </a:schemeClr>
                </a:solidFill>
                <a:latin typeface="+mn-lt"/>
                <a:ea typeface="+mn-ea"/>
                <a:cs typeface="+mn-cs"/>
              </a:defRPr>
            </a:lvl7pPr>
            <a:lvl8pPr marL="3199440" indent="0" algn="ctr" defTabSz="914126" rtl="0" eaLnBrk="1" latinLnBrk="0" hangingPunct="1">
              <a:lnSpc>
                <a:spcPct val="90000"/>
              </a:lnSpc>
              <a:spcBef>
                <a:spcPts val="300"/>
              </a:spcBef>
              <a:spcAft>
                <a:spcPts val="300"/>
              </a:spcAft>
              <a:buClr>
                <a:schemeClr val="accent1"/>
              </a:buClr>
              <a:buFont typeface="Wingdings 2" pitchFamily="18" charset="2"/>
              <a:buNone/>
              <a:defRPr sz="1999" kern="1200">
                <a:solidFill>
                  <a:schemeClr val="tx1">
                    <a:lumMod val="85000"/>
                    <a:lumOff val="15000"/>
                  </a:schemeClr>
                </a:solidFill>
                <a:latin typeface="+mn-lt"/>
                <a:ea typeface="+mn-ea"/>
                <a:cs typeface="+mn-cs"/>
              </a:defRPr>
            </a:lvl8pPr>
            <a:lvl9pPr marL="3656503" indent="0" algn="ctr" defTabSz="914126" rtl="0" eaLnBrk="1" latinLnBrk="0" hangingPunct="1">
              <a:lnSpc>
                <a:spcPct val="90000"/>
              </a:lnSpc>
              <a:spcBef>
                <a:spcPts val="300"/>
              </a:spcBef>
              <a:spcAft>
                <a:spcPts val="300"/>
              </a:spcAft>
              <a:buClr>
                <a:schemeClr val="accent1"/>
              </a:buClr>
              <a:buFont typeface="Wingdings 2" pitchFamily="18" charset="2"/>
              <a:buNone/>
              <a:defRPr sz="1999" kern="1200">
                <a:solidFill>
                  <a:schemeClr val="tx1">
                    <a:lumMod val="85000"/>
                    <a:lumOff val="15000"/>
                  </a:schemeClr>
                </a:solidFill>
                <a:latin typeface="+mn-lt"/>
                <a:ea typeface="+mn-ea"/>
                <a:cs typeface="+mn-cs"/>
              </a:defRPr>
            </a:lvl9pPr>
          </a:lstStyle>
          <a:p>
            <a:pPr marL="0" marR="0" lvl="0" indent="0" algn="l" defTabSz="914126" rtl="0" eaLnBrk="1" fontAlgn="auto" latinLnBrk="0" hangingPunct="1">
              <a:lnSpc>
                <a:spcPct val="95000"/>
              </a:lnSpc>
              <a:spcBef>
                <a:spcPts val="1400"/>
              </a:spcBef>
              <a:spcAft>
                <a:spcPts val="200"/>
              </a:spcAft>
              <a:buClr>
                <a:srgbClr val="6F6F74"/>
              </a:buClr>
              <a:buSzPct val="80000"/>
              <a:buFont typeface="Arial" pitchFamily="34" charset="0"/>
              <a:buNone/>
              <a:tabLst/>
              <a:defRPr/>
            </a:pPr>
            <a:r>
              <a:rPr kumimoji="0" lang="en-US" sz="1800" b="0" i="0" u="none" strike="noStrike" kern="1200" cap="none" spc="10" normalizeH="0" baseline="0" noProof="0" dirty="0" smtClean="0">
                <a:ln>
                  <a:noFill/>
                </a:ln>
                <a:solidFill>
                  <a:schemeClr val="bg1">
                    <a:lumMod val="85000"/>
                  </a:schemeClr>
                </a:solidFill>
                <a:effectLst/>
                <a:uLnTx/>
                <a:uFillTx/>
                <a:latin typeface="Century Schoolbook" panose="02040604050505020304"/>
                <a:ea typeface="+mn-ea"/>
                <a:cs typeface="+mn-cs"/>
              </a:rPr>
              <a:t>Method applied: </a:t>
            </a:r>
          </a:p>
          <a:p>
            <a:pPr marL="0" marR="0" lvl="0" indent="0" algn="l" defTabSz="914126" rtl="0" eaLnBrk="1" fontAlgn="auto" latinLnBrk="0" hangingPunct="1">
              <a:lnSpc>
                <a:spcPct val="95000"/>
              </a:lnSpc>
              <a:spcBef>
                <a:spcPts val="1400"/>
              </a:spcBef>
              <a:spcAft>
                <a:spcPts val="200"/>
              </a:spcAft>
              <a:buClr>
                <a:srgbClr val="6F6F74"/>
              </a:buClr>
              <a:buSzPct val="80000"/>
              <a:buFont typeface="Arial" pitchFamily="34" charset="0"/>
              <a:buNone/>
              <a:tabLst/>
              <a:defRPr/>
            </a:pPr>
            <a:r>
              <a:rPr kumimoji="0" lang="en-US" sz="1800" b="0" i="0" u="none" strike="noStrike" kern="1200" cap="none" spc="10" normalizeH="0" baseline="0" noProof="0" dirty="0" smtClean="0">
                <a:ln>
                  <a:noFill/>
                </a:ln>
                <a:solidFill>
                  <a:schemeClr val="bg1">
                    <a:lumMod val="85000"/>
                  </a:schemeClr>
                </a:solidFill>
                <a:effectLst/>
                <a:uLnTx/>
                <a:uFillTx/>
                <a:latin typeface="Century Schoolbook" panose="02040604050505020304"/>
                <a:ea typeface="+mn-ea"/>
                <a:cs typeface="+mn-cs"/>
              </a:rPr>
              <a:t>1/ Principal Component Analysis</a:t>
            </a:r>
          </a:p>
          <a:p>
            <a:pPr marL="0" marR="0" lvl="0" indent="0" algn="l" defTabSz="914126" rtl="0" eaLnBrk="1" fontAlgn="auto" latinLnBrk="0" hangingPunct="1">
              <a:lnSpc>
                <a:spcPct val="95000"/>
              </a:lnSpc>
              <a:spcBef>
                <a:spcPts val="1400"/>
              </a:spcBef>
              <a:spcAft>
                <a:spcPts val="200"/>
              </a:spcAft>
              <a:buClr>
                <a:srgbClr val="6F6F74"/>
              </a:buClr>
              <a:buSzPct val="80000"/>
              <a:buFont typeface="Arial" pitchFamily="34" charset="0"/>
              <a:buNone/>
              <a:tabLst/>
              <a:defRPr/>
            </a:pPr>
            <a:r>
              <a:rPr kumimoji="0" lang="en-US" sz="1800" b="0" i="0" u="none" strike="noStrike" kern="1200" cap="none" spc="10" normalizeH="0" baseline="0" noProof="0" dirty="0" smtClean="0">
                <a:ln>
                  <a:noFill/>
                </a:ln>
                <a:solidFill>
                  <a:schemeClr val="bg1">
                    <a:lumMod val="85000"/>
                  </a:schemeClr>
                </a:solidFill>
                <a:effectLst/>
                <a:uLnTx/>
                <a:uFillTx/>
                <a:latin typeface="Century Schoolbook" panose="02040604050505020304"/>
                <a:ea typeface="+mn-ea"/>
                <a:cs typeface="+mn-cs"/>
              </a:rPr>
              <a:t>2/ K-Means Clustering</a:t>
            </a:r>
          </a:p>
          <a:p>
            <a:pPr marL="0" marR="0" lvl="0" indent="0" algn="l" defTabSz="914126" rtl="0" eaLnBrk="1" fontAlgn="auto" latinLnBrk="0" hangingPunct="1">
              <a:lnSpc>
                <a:spcPct val="95000"/>
              </a:lnSpc>
              <a:spcBef>
                <a:spcPts val="1400"/>
              </a:spcBef>
              <a:spcAft>
                <a:spcPts val="200"/>
              </a:spcAft>
              <a:buClr>
                <a:srgbClr val="6F6F74"/>
              </a:buClr>
              <a:buSzPct val="80000"/>
              <a:buFont typeface="Arial" pitchFamily="34" charset="0"/>
              <a:buNone/>
              <a:tabLst/>
              <a:defRPr/>
            </a:pPr>
            <a:r>
              <a:rPr kumimoji="0" lang="en-US" sz="1800" b="0" i="0" u="none" strike="noStrike" kern="1200" cap="none" spc="10" normalizeH="0" baseline="0" noProof="0" dirty="0" smtClean="0">
                <a:ln>
                  <a:noFill/>
                </a:ln>
                <a:solidFill>
                  <a:schemeClr val="bg1">
                    <a:lumMod val="85000"/>
                  </a:schemeClr>
                </a:solidFill>
                <a:effectLst/>
                <a:uLnTx/>
                <a:uFillTx/>
                <a:latin typeface="Century Schoolbook" panose="02040604050505020304"/>
                <a:ea typeface="+mn-ea"/>
                <a:cs typeface="+mn-cs"/>
              </a:rPr>
              <a:t>3/ Linear Interpolation</a:t>
            </a:r>
            <a:endParaRPr kumimoji="0" lang="en-US" sz="1800" b="0" i="0" u="none" strike="noStrike" kern="1200" cap="none" spc="10" normalizeH="0" baseline="0" noProof="0" dirty="0">
              <a:ln>
                <a:noFill/>
              </a:ln>
              <a:solidFill>
                <a:schemeClr val="bg1">
                  <a:lumMod val="85000"/>
                </a:schemeClr>
              </a:solidFill>
              <a:effectLst/>
              <a:uLnTx/>
              <a:uFillTx/>
              <a:latin typeface="Century Schoolbook" panose="02040604050505020304"/>
              <a:ea typeface="+mn-ea"/>
              <a:cs typeface="+mn-cs"/>
            </a:endParaRPr>
          </a:p>
        </p:txBody>
      </p:sp>
      <p:sp>
        <p:nvSpPr>
          <p:cNvPr id="10" name="TextBox 9"/>
          <p:cNvSpPr txBox="1"/>
          <p:nvPr/>
        </p:nvSpPr>
        <p:spPr>
          <a:xfrm>
            <a:off x="10056812" y="6096000"/>
            <a:ext cx="925909" cy="584775"/>
          </a:xfrm>
          <a:prstGeom prst="rect">
            <a:avLst/>
          </a:prstGeom>
          <a:noFill/>
        </p:spPr>
        <p:txBody>
          <a:bodyPr wrap="square" rtlCol="0">
            <a:spAutoFit/>
          </a:bodyPr>
          <a:lstStyle/>
          <a:p>
            <a:r>
              <a:rPr lang="en-US" sz="1600">
                <a:solidFill>
                  <a:srgbClr val="FFFFFF"/>
                </a:solidFill>
                <a:latin typeface="Century Schoolbook" panose="02040604050505020304"/>
              </a:rPr>
              <a:t>January, 2021</a:t>
            </a:r>
          </a:p>
        </p:txBody>
      </p:sp>
    </p:spTree>
    <p:extLst>
      <p:ext uri="{BB962C8B-B14F-4D97-AF65-F5344CB8AC3E}">
        <p14:creationId xmlns:p14="http://schemas.microsoft.com/office/powerpoint/2010/main" val="12600056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20"/>
            <a:ext cx="4297680" cy="3223259"/>
          </a:xfrm>
          <a:prstGeom prst="rect">
            <a:avLst/>
          </a:prstGeom>
        </p:spPr>
      </p:pic>
      <p:sp>
        <p:nvSpPr>
          <p:cNvPr id="10" name="Rectangle 9"/>
          <p:cNvSpPr/>
          <p:nvPr/>
        </p:nvSpPr>
        <p:spPr>
          <a:xfrm>
            <a:off x="83820" y="3345180"/>
            <a:ext cx="4008120" cy="36804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tx1"/>
                </a:solidFill>
                <a:latin typeface="Times New Roman" panose="02020603050405020304" pitchFamily="18" charset="0"/>
                <a:cs typeface="Times New Roman" panose="02020603050405020304" pitchFamily="18" charset="0"/>
              </a:rPr>
              <a:t>Remark:</a:t>
            </a:r>
          </a:p>
          <a:p>
            <a:endParaRPr lang="en-US" sz="1100" dirty="0">
              <a:solidFill>
                <a:schemeClr val="tx1"/>
              </a:solidFill>
              <a:latin typeface="Times New Roman" panose="02020603050405020304" pitchFamily="18" charset="0"/>
              <a:cs typeface="Times New Roman" panose="02020603050405020304" pitchFamily="18" charset="0"/>
            </a:endParaRP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1/ API dropped 50% in 2019q3</a:t>
            </a: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2/ Deteriorated financial circumstance was reflected in financial statements and hence, this model well predicted the crash since 2019q2</a:t>
            </a:r>
            <a:endParaRPr lang="en-US" sz="1100" dirty="0">
              <a:solidFill>
                <a:schemeClr val="tx1"/>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317" y="0"/>
            <a:ext cx="3135085" cy="7315200"/>
          </a:xfrm>
          <a:prstGeom prst="rect">
            <a:avLst/>
          </a:prstGeom>
        </p:spPr>
      </p:pic>
      <p:sp>
        <p:nvSpPr>
          <p:cNvPr id="2" name="Rectangle 1"/>
          <p:cNvSpPr/>
          <p:nvPr/>
        </p:nvSpPr>
        <p:spPr>
          <a:xfrm>
            <a:off x="2526574" y="2536371"/>
            <a:ext cx="293915" cy="7326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0424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20"/>
            <a:ext cx="4297680" cy="3223259"/>
          </a:xfrm>
          <a:prstGeom prst="rect">
            <a:avLst/>
          </a:prstGeom>
        </p:spPr>
      </p:pic>
      <p:sp>
        <p:nvSpPr>
          <p:cNvPr id="10" name="Rectangle 9"/>
          <p:cNvSpPr/>
          <p:nvPr/>
        </p:nvSpPr>
        <p:spPr>
          <a:xfrm>
            <a:off x="83820" y="3345180"/>
            <a:ext cx="4008120" cy="36804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tx1"/>
                </a:solidFill>
                <a:latin typeface="Times New Roman" panose="02020603050405020304" pitchFamily="18" charset="0"/>
                <a:cs typeface="Times New Roman" panose="02020603050405020304" pitchFamily="18" charset="0"/>
              </a:rPr>
              <a:t>Remark:</a:t>
            </a:r>
          </a:p>
          <a:p>
            <a:endParaRPr lang="en-US" sz="1100" dirty="0">
              <a:solidFill>
                <a:schemeClr val="tx1"/>
              </a:solidFill>
              <a:latin typeface="Times New Roman" panose="02020603050405020304" pitchFamily="18" charset="0"/>
              <a:cs typeface="Times New Roman" panose="02020603050405020304" pitchFamily="18" charset="0"/>
            </a:endParaRP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1/ FTM dropped 90% in 2019q3</a:t>
            </a: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2/ Deteriorated financial circumstance was reflected in financial statements and hence, this model well predicted the crash since 2019q1</a:t>
            </a:r>
            <a:endParaRPr lang="en-US" sz="1100" dirty="0">
              <a:solidFill>
                <a:schemeClr val="tx1"/>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317" y="0"/>
            <a:ext cx="3135085" cy="7315200"/>
          </a:xfrm>
          <a:prstGeom prst="rect">
            <a:avLst/>
          </a:prstGeom>
        </p:spPr>
      </p:pic>
      <p:sp>
        <p:nvSpPr>
          <p:cNvPr id="5" name="Rectangle 4"/>
          <p:cNvSpPr/>
          <p:nvPr/>
        </p:nvSpPr>
        <p:spPr>
          <a:xfrm>
            <a:off x="2526574" y="2536371"/>
            <a:ext cx="293915" cy="7326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6083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
            <a:ext cx="4297680" cy="3223259"/>
          </a:xfrm>
          <a:prstGeom prst="rect">
            <a:avLst/>
          </a:prstGeom>
        </p:spPr>
      </p:pic>
      <p:sp>
        <p:nvSpPr>
          <p:cNvPr id="10" name="Rectangle 9"/>
          <p:cNvSpPr/>
          <p:nvPr/>
        </p:nvSpPr>
        <p:spPr>
          <a:xfrm>
            <a:off x="83820" y="3345180"/>
            <a:ext cx="4008120" cy="36804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tx1"/>
                </a:solidFill>
                <a:latin typeface="Times New Roman" panose="02020603050405020304" pitchFamily="18" charset="0"/>
                <a:cs typeface="Times New Roman" panose="02020603050405020304" pitchFamily="18" charset="0"/>
              </a:rPr>
              <a:t>Remark:</a:t>
            </a:r>
          </a:p>
          <a:p>
            <a:endParaRPr lang="en-US" sz="1100" dirty="0">
              <a:solidFill>
                <a:schemeClr val="tx1"/>
              </a:solidFill>
              <a:latin typeface="Times New Roman" panose="02020603050405020304" pitchFamily="18" charset="0"/>
              <a:cs typeface="Times New Roman" panose="02020603050405020304" pitchFamily="18" charset="0"/>
            </a:endParaRP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1/ TNI dropped 75% in 2020q2</a:t>
            </a: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2/ Somehow their financials remained good and this model failed to predict anything</a:t>
            </a:r>
            <a:endParaRPr lang="en-US" sz="1100" dirty="0">
              <a:solidFill>
                <a:schemeClr val="tx1"/>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317" y="0"/>
            <a:ext cx="3135085" cy="7315200"/>
          </a:xfrm>
          <a:prstGeom prst="rect">
            <a:avLst/>
          </a:prstGeom>
        </p:spPr>
      </p:pic>
      <p:sp>
        <p:nvSpPr>
          <p:cNvPr id="5" name="Rectangle 4"/>
          <p:cNvSpPr/>
          <p:nvPr/>
        </p:nvSpPr>
        <p:spPr>
          <a:xfrm>
            <a:off x="3448594" y="1325880"/>
            <a:ext cx="293915" cy="19507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93954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
            <a:ext cx="4297680" cy="3223259"/>
          </a:xfrm>
          <a:prstGeom prst="rect">
            <a:avLst/>
          </a:prstGeom>
        </p:spPr>
      </p:pic>
      <p:sp>
        <p:nvSpPr>
          <p:cNvPr id="10" name="Rectangle 9"/>
          <p:cNvSpPr/>
          <p:nvPr/>
        </p:nvSpPr>
        <p:spPr>
          <a:xfrm>
            <a:off x="83820" y="3345180"/>
            <a:ext cx="4008120" cy="36804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tx1"/>
                </a:solidFill>
                <a:latin typeface="Times New Roman" panose="02020603050405020304" pitchFamily="18" charset="0"/>
                <a:cs typeface="Times New Roman" panose="02020603050405020304" pitchFamily="18" charset="0"/>
              </a:rPr>
              <a:t>Remark:</a:t>
            </a:r>
          </a:p>
          <a:p>
            <a:endParaRPr lang="en-US" sz="1100" dirty="0">
              <a:solidFill>
                <a:schemeClr val="tx1"/>
              </a:solidFill>
              <a:latin typeface="Times New Roman" panose="02020603050405020304" pitchFamily="18" charset="0"/>
              <a:cs typeface="Times New Roman" panose="02020603050405020304" pitchFamily="18" charset="0"/>
            </a:endParaRP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1/ ROS dropped 70% in 2020q1</a:t>
            </a: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2/ Somehow their financials remained average and this model failed to predict anything</a:t>
            </a:r>
            <a:endParaRPr lang="en-US" sz="1100" dirty="0">
              <a:solidFill>
                <a:schemeClr val="tx1"/>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317" y="0"/>
            <a:ext cx="3135085" cy="7315200"/>
          </a:xfrm>
          <a:prstGeom prst="rect">
            <a:avLst/>
          </a:prstGeom>
        </p:spPr>
      </p:pic>
      <p:sp>
        <p:nvSpPr>
          <p:cNvPr id="5" name="Rectangle 4"/>
          <p:cNvSpPr/>
          <p:nvPr/>
        </p:nvSpPr>
        <p:spPr>
          <a:xfrm>
            <a:off x="3143794" y="1645919"/>
            <a:ext cx="293915" cy="163068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0358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20"/>
            <a:ext cx="4297680" cy="3223259"/>
          </a:xfrm>
          <a:prstGeom prst="rect">
            <a:avLst/>
          </a:prstGeom>
        </p:spPr>
      </p:pic>
      <p:sp>
        <p:nvSpPr>
          <p:cNvPr id="10" name="Rectangle 9"/>
          <p:cNvSpPr/>
          <p:nvPr/>
        </p:nvSpPr>
        <p:spPr>
          <a:xfrm>
            <a:off x="83820" y="3345180"/>
            <a:ext cx="4008120" cy="36804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tx1"/>
                </a:solidFill>
                <a:latin typeface="Times New Roman" panose="02020603050405020304" pitchFamily="18" charset="0"/>
                <a:cs typeface="Times New Roman" panose="02020603050405020304" pitchFamily="18" charset="0"/>
              </a:rPr>
              <a:t>Remark:</a:t>
            </a:r>
          </a:p>
          <a:p>
            <a:endParaRPr lang="en-US" sz="1100" dirty="0">
              <a:solidFill>
                <a:schemeClr val="tx1"/>
              </a:solidFill>
              <a:latin typeface="Times New Roman" panose="02020603050405020304" pitchFamily="18" charset="0"/>
              <a:cs typeface="Times New Roman" panose="02020603050405020304" pitchFamily="18" charset="0"/>
            </a:endParaRP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1/ V21 dropped 75% in 2020q2</a:t>
            </a: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2/ Deteriorated financial circumstance seemed to be partly reflected in financial statements. This modeled suggested inconsistent variation of the company’s financial reports and, in some sense, predicted the crash since 2019q1</a:t>
            </a:r>
            <a:endParaRPr lang="en-US" sz="1100" dirty="0">
              <a:solidFill>
                <a:schemeClr val="tx1"/>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317" y="0"/>
            <a:ext cx="3135085" cy="7315200"/>
          </a:xfrm>
          <a:prstGeom prst="rect">
            <a:avLst/>
          </a:prstGeom>
        </p:spPr>
      </p:pic>
      <p:sp>
        <p:nvSpPr>
          <p:cNvPr id="5" name="Rectangle 4"/>
          <p:cNvSpPr/>
          <p:nvPr/>
        </p:nvSpPr>
        <p:spPr>
          <a:xfrm>
            <a:off x="3448594" y="1767839"/>
            <a:ext cx="293915" cy="150113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37387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20"/>
            <a:ext cx="4297680" cy="3223259"/>
          </a:xfrm>
          <a:prstGeom prst="rect">
            <a:avLst/>
          </a:prstGeom>
        </p:spPr>
      </p:pic>
      <p:sp>
        <p:nvSpPr>
          <p:cNvPr id="10" name="Rectangle 9"/>
          <p:cNvSpPr/>
          <p:nvPr/>
        </p:nvSpPr>
        <p:spPr>
          <a:xfrm>
            <a:off x="83820" y="3345180"/>
            <a:ext cx="4008120" cy="36804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tx1"/>
                </a:solidFill>
                <a:latin typeface="Times New Roman" panose="02020603050405020304" pitchFamily="18" charset="0"/>
                <a:cs typeface="Times New Roman" panose="02020603050405020304" pitchFamily="18" charset="0"/>
              </a:rPr>
              <a:t>Remark:</a:t>
            </a:r>
          </a:p>
          <a:p>
            <a:endParaRPr lang="en-US" sz="1100" dirty="0">
              <a:solidFill>
                <a:schemeClr val="tx1"/>
              </a:solidFill>
              <a:latin typeface="Times New Roman" panose="02020603050405020304" pitchFamily="18" charset="0"/>
              <a:cs typeface="Times New Roman" panose="02020603050405020304" pitchFamily="18" charset="0"/>
            </a:endParaRP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1/ TTB dropped 75% in 2019q4</a:t>
            </a: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2/ This model suggested worsened financial health of the company, but it had not delivered an absolute prediction</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317" y="0"/>
            <a:ext cx="3135085" cy="7315200"/>
          </a:xfrm>
          <a:prstGeom prst="rect">
            <a:avLst/>
          </a:prstGeom>
        </p:spPr>
      </p:pic>
      <p:sp>
        <p:nvSpPr>
          <p:cNvPr id="5" name="Rectangle 4"/>
          <p:cNvSpPr/>
          <p:nvPr/>
        </p:nvSpPr>
        <p:spPr>
          <a:xfrm>
            <a:off x="2831374" y="1889760"/>
            <a:ext cx="293915" cy="13792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463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5720"/>
            <a:ext cx="4297678" cy="3223259"/>
          </a:xfrm>
          <a:prstGeom prst="rect">
            <a:avLst/>
          </a:prstGeom>
        </p:spPr>
      </p:pic>
      <p:sp>
        <p:nvSpPr>
          <p:cNvPr id="10" name="Rectangle 9"/>
          <p:cNvSpPr/>
          <p:nvPr/>
        </p:nvSpPr>
        <p:spPr>
          <a:xfrm>
            <a:off x="83820" y="3345180"/>
            <a:ext cx="4008120" cy="36804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tx1"/>
                </a:solidFill>
                <a:latin typeface="Times New Roman" panose="02020603050405020304" pitchFamily="18" charset="0"/>
                <a:cs typeface="Times New Roman" panose="02020603050405020304" pitchFamily="18" charset="0"/>
              </a:rPr>
              <a:t>Remark:</a:t>
            </a:r>
          </a:p>
          <a:p>
            <a:endParaRPr lang="en-US" sz="1100" dirty="0">
              <a:solidFill>
                <a:schemeClr val="tx1"/>
              </a:solidFill>
              <a:latin typeface="Times New Roman" panose="02020603050405020304" pitchFamily="18" charset="0"/>
              <a:cs typeface="Times New Roman" panose="02020603050405020304" pitchFamily="18" charset="0"/>
            </a:endParaRP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1/ LGL dropped 50% in 2020q1</a:t>
            </a: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2/ This model suggested worsened financial health of the company, but it had not delivered an absolute prediction</a:t>
            </a:r>
            <a:endParaRPr lang="en-US" sz="1100" dirty="0">
              <a:solidFill>
                <a:schemeClr val="tx1"/>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317" y="1"/>
            <a:ext cx="3135085" cy="7315197"/>
          </a:xfrm>
          <a:prstGeom prst="rect">
            <a:avLst/>
          </a:prstGeom>
        </p:spPr>
      </p:pic>
      <p:sp>
        <p:nvSpPr>
          <p:cNvPr id="5" name="Rectangle 4"/>
          <p:cNvSpPr/>
          <p:nvPr/>
        </p:nvSpPr>
        <p:spPr>
          <a:xfrm>
            <a:off x="3143794" y="1889760"/>
            <a:ext cx="293915" cy="13792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07718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5720"/>
            <a:ext cx="4297678" cy="3223258"/>
          </a:xfrm>
          <a:prstGeom prst="rect">
            <a:avLst/>
          </a:prstGeom>
        </p:spPr>
      </p:pic>
      <p:sp>
        <p:nvSpPr>
          <p:cNvPr id="10" name="Rectangle 9"/>
          <p:cNvSpPr/>
          <p:nvPr/>
        </p:nvSpPr>
        <p:spPr>
          <a:xfrm>
            <a:off x="83820" y="3345180"/>
            <a:ext cx="4008120" cy="36804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tx1"/>
                </a:solidFill>
                <a:latin typeface="Times New Roman" panose="02020603050405020304" pitchFamily="18" charset="0"/>
                <a:cs typeface="Times New Roman" panose="02020603050405020304" pitchFamily="18" charset="0"/>
              </a:rPr>
              <a:t>Remark:</a:t>
            </a:r>
          </a:p>
          <a:p>
            <a:endParaRPr lang="en-US" sz="1100" dirty="0">
              <a:solidFill>
                <a:schemeClr val="tx1"/>
              </a:solidFill>
              <a:latin typeface="Times New Roman" panose="02020603050405020304" pitchFamily="18" charset="0"/>
              <a:cs typeface="Times New Roman" panose="02020603050405020304" pitchFamily="18" charset="0"/>
            </a:endParaRP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1/ MAS dropped 50% in 2020q1</a:t>
            </a: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2/ This model suggested worsened financial health of the company, but it had not delivered an absolute prediction</a:t>
            </a:r>
            <a:endParaRPr lang="en-US" sz="1100" dirty="0">
              <a:solidFill>
                <a:schemeClr val="tx1"/>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317" y="1"/>
            <a:ext cx="3135084" cy="7315197"/>
          </a:xfrm>
          <a:prstGeom prst="rect">
            <a:avLst/>
          </a:prstGeom>
        </p:spPr>
      </p:pic>
      <p:sp>
        <p:nvSpPr>
          <p:cNvPr id="5" name="Rectangle 4"/>
          <p:cNvSpPr/>
          <p:nvPr/>
        </p:nvSpPr>
        <p:spPr>
          <a:xfrm>
            <a:off x="3143794" y="1889760"/>
            <a:ext cx="293915" cy="137921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7082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5720"/>
            <a:ext cx="4297677" cy="3223258"/>
          </a:xfrm>
          <a:prstGeom prst="rect">
            <a:avLst/>
          </a:prstGeom>
        </p:spPr>
      </p:pic>
      <p:sp>
        <p:nvSpPr>
          <p:cNvPr id="10" name="Rectangle 9"/>
          <p:cNvSpPr/>
          <p:nvPr/>
        </p:nvSpPr>
        <p:spPr>
          <a:xfrm>
            <a:off x="83820" y="3345180"/>
            <a:ext cx="4008120" cy="36804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tx1"/>
                </a:solidFill>
                <a:latin typeface="Times New Roman" panose="02020603050405020304" pitchFamily="18" charset="0"/>
                <a:cs typeface="Times New Roman" panose="02020603050405020304" pitchFamily="18" charset="0"/>
              </a:rPr>
              <a:t>Remark:</a:t>
            </a:r>
          </a:p>
          <a:p>
            <a:endParaRPr lang="en-US" sz="1100" dirty="0">
              <a:solidFill>
                <a:schemeClr val="tx1"/>
              </a:solidFill>
              <a:latin typeface="Times New Roman" panose="02020603050405020304" pitchFamily="18" charset="0"/>
              <a:cs typeface="Times New Roman" panose="02020603050405020304" pitchFamily="18" charset="0"/>
            </a:endParaRP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1/ TKC dropped 85% in 2019q4</a:t>
            </a: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2/ This model suggested worsened financial health of the company, but it only delivered a clear prediction until 2020q1</a:t>
            </a:r>
            <a:endParaRPr lang="en-US" sz="1100" dirty="0">
              <a:solidFill>
                <a:schemeClr val="tx1"/>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317" y="2"/>
            <a:ext cx="3135084" cy="7315195"/>
          </a:xfrm>
          <a:prstGeom prst="rect">
            <a:avLst/>
          </a:prstGeom>
        </p:spPr>
      </p:pic>
      <p:sp>
        <p:nvSpPr>
          <p:cNvPr id="5" name="Rectangle 4"/>
          <p:cNvSpPr/>
          <p:nvPr/>
        </p:nvSpPr>
        <p:spPr>
          <a:xfrm>
            <a:off x="2831374" y="2308860"/>
            <a:ext cx="293915" cy="10058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12193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5720"/>
            <a:ext cx="4297677" cy="3223257"/>
          </a:xfrm>
          <a:prstGeom prst="rect">
            <a:avLst/>
          </a:prstGeom>
        </p:spPr>
      </p:pic>
      <p:sp>
        <p:nvSpPr>
          <p:cNvPr id="10" name="Rectangle 9"/>
          <p:cNvSpPr/>
          <p:nvPr/>
        </p:nvSpPr>
        <p:spPr>
          <a:xfrm>
            <a:off x="83820" y="3345180"/>
            <a:ext cx="4008120" cy="36804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tx1"/>
                </a:solidFill>
                <a:latin typeface="Times New Roman" panose="02020603050405020304" pitchFamily="18" charset="0"/>
                <a:cs typeface="Times New Roman" panose="02020603050405020304" pitchFamily="18" charset="0"/>
              </a:rPr>
              <a:t>Remark:</a:t>
            </a:r>
          </a:p>
          <a:p>
            <a:endParaRPr lang="en-US" sz="1100" dirty="0">
              <a:solidFill>
                <a:schemeClr val="tx1"/>
              </a:solidFill>
              <a:latin typeface="Times New Roman" panose="02020603050405020304" pitchFamily="18" charset="0"/>
              <a:cs typeface="Times New Roman" panose="02020603050405020304" pitchFamily="18" charset="0"/>
            </a:endParaRP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1/ DAH dropped 80% in 2020q3</a:t>
            </a: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2/ This model had suggested some suspicious signal since 2019q3</a:t>
            </a:r>
            <a:endParaRPr lang="en-US" sz="1100" dirty="0">
              <a:solidFill>
                <a:schemeClr val="tx1"/>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317" y="2"/>
            <a:ext cx="3135083" cy="7315195"/>
          </a:xfrm>
          <a:prstGeom prst="rect">
            <a:avLst/>
          </a:prstGeom>
        </p:spPr>
      </p:pic>
      <p:sp>
        <p:nvSpPr>
          <p:cNvPr id="5" name="Rectangle 4"/>
          <p:cNvSpPr/>
          <p:nvPr/>
        </p:nvSpPr>
        <p:spPr>
          <a:xfrm>
            <a:off x="3758836" y="2263141"/>
            <a:ext cx="293915" cy="10058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748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49171" y="529047"/>
            <a:ext cx="7251086" cy="1325562"/>
          </a:xfrm>
          <a:prstGeom prst="rect">
            <a:avLst/>
          </a:prstGeom>
        </p:spPr>
        <p:txBody>
          <a:bodyPr vert="horz" lIns="91440" tIns="45720" rIns="91440" bIns="45720" rtlCol="0" anchor="b">
            <a:normAutofit/>
          </a:bodyPr>
          <a:lstStyle>
            <a:lvl1pPr algn="l" defTabSz="914126" rtl="0" eaLnBrk="1" latinLnBrk="0" hangingPunct="1">
              <a:lnSpc>
                <a:spcPct val="90000"/>
              </a:lnSpc>
              <a:spcBef>
                <a:spcPct val="0"/>
              </a:spcBef>
              <a:buNone/>
              <a:defRPr sz="4399" kern="1200" spc="-50" baseline="0">
                <a:solidFill>
                  <a:schemeClr val="tx1"/>
                </a:solidFill>
                <a:latin typeface="+mj-lt"/>
                <a:ea typeface="+mj-ea"/>
                <a:cs typeface="+mj-cs"/>
              </a:defRPr>
            </a:lvl1pPr>
          </a:lstStyle>
          <a:p>
            <a:pPr marL="0" marR="0" lvl="0" indent="0" algn="l" defTabSz="914126"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50" normalizeH="0" baseline="0" noProof="0" dirty="0" smtClean="0">
                <a:ln>
                  <a:noFill/>
                </a:ln>
                <a:solidFill>
                  <a:srgbClr val="000000"/>
                </a:solidFill>
                <a:effectLst/>
                <a:uLnTx/>
                <a:uFillTx/>
                <a:latin typeface="Century Schoolbook" panose="02040604050505020304"/>
                <a:ea typeface="+mj-ea"/>
                <a:cs typeface="+mj-cs"/>
              </a:rPr>
              <a:t>What’s new from version 2?</a:t>
            </a:r>
            <a:endParaRPr kumimoji="0" lang="en-US" sz="3600" b="0" i="0" u="none" strike="noStrike" kern="1200" cap="none" spc="-50" normalizeH="0" baseline="0" noProof="0" dirty="0">
              <a:ln>
                <a:noFill/>
              </a:ln>
              <a:solidFill>
                <a:srgbClr val="000000"/>
              </a:solidFill>
              <a:effectLst/>
              <a:uLnTx/>
              <a:uFillTx/>
              <a:latin typeface="Century Schoolbook" panose="02040604050505020304"/>
              <a:ea typeface="+mj-ea"/>
              <a:cs typeface="+mj-cs"/>
            </a:endParaRPr>
          </a:p>
        </p:txBody>
      </p:sp>
      <p:sp>
        <p:nvSpPr>
          <p:cNvPr id="8" name="Content Placeholder 2"/>
          <p:cNvSpPr txBox="1">
            <a:spLocks/>
          </p:cNvSpPr>
          <p:nvPr/>
        </p:nvSpPr>
        <p:spPr>
          <a:xfrm>
            <a:off x="249171" y="2133601"/>
            <a:ext cx="5988343" cy="3341913"/>
          </a:xfrm>
          <a:prstGeom prst="rect">
            <a:avLst/>
          </a:prstGeom>
        </p:spPr>
        <p:txBody>
          <a:bodyPr vert="horz" lIns="91440" tIns="45720" rIns="91440" bIns="45720" rtlCol="0">
            <a:normAutofit/>
          </a:bodyPr>
          <a:lstStyle>
            <a:lvl1pPr marL="182825" indent="-182825" algn="l" defTabSz="914126" rtl="0" eaLnBrk="1" latinLnBrk="0" hangingPunct="1">
              <a:lnSpc>
                <a:spcPct val="95000"/>
              </a:lnSpc>
              <a:spcBef>
                <a:spcPts val="1400"/>
              </a:spcBef>
              <a:spcAft>
                <a:spcPts val="200"/>
              </a:spcAft>
              <a:buClr>
                <a:schemeClr val="accent1"/>
              </a:buClr>
              <a:buSzPct val="80000"/>
              <a:buFont typeface="Arial" pitchFamily="34" charset="0"/>
              <a:buChar char="•"/>
              <a:defRPr sz="1799" kern="1200" spc="10" baseline="0">
                <a:solidFill>
                  <a:schemeClr val="tx1"/>
                </a:solidFill>
                <a:latin typeface="+mn-lt"/>
                <a:ea typeface="+mn-ea"/>
                <a:cs typeface="+mn-cs"/>
              </a:defRPr>
            </a:lvl1pPr>
            <a:lvl2pPr marL="457063" indent="-182825" algn="l" defTabSz="914126"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301"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538"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79776"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59952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89943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19934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49925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182825" marR="0" lvl="0" indent="-182825" algn="l" defTabSz="914126" rtl="0" eaLnBrk="1" fontAlgn="auto" latinLnBrk="0" hangingPunct="1">
              <a:lnSpc>
                <a:spcPct val="95000"/>
              </a:lnSpc>
              <a:spcBef>
                <a:spcPts val="1400"/>
              </a:spcBef>
              <a:spcAft>
                <a:spcPts val="200"/>
              </a:spcAft>
              <a:buClr>
                <a:srgbClr val="6F6F74"/>
              </a:buClr>
              <a:buSzPct val="80000"/>
              <a:buFont typeface="Arial" pitchFamily="34" charset="0"/>
              <a:buChar char="•"/>
              <a:tabLst/>
              <a:defRPr/>
            </a:pPr>
            <a:endParaRPr kumimoji="0" lang="en-US" sz="1600" b="0" i="0" u="none" strike="noStrike" kern="1200" cap="none" spc="10" normalizeH="0" baseline="0" noProof="0" dirty="0" smtClean="0">
              <a:ln>
                <a:noFill/>
              </a:ln>
              <a:solidFill>
                <a:srgbClr val="000000"/>
              </a:solidFill>
              <a:effectLst/>
              <a:uLnTx/>
              <a:uFillTx/>
              <a:latin typeface="Century Schoolbook" panose="02040604050505020304"/>
              <a:ea typeface="+mn-ea"/>
              <a:cs typeface="+mn-cs"/>
            </a:endParaRPr>
          </a:p>
          <a:p>
            <a:pPr marL="182825" marR="0" lvl="0" indent="-182825" algn="l" defTabSz="914126" rtl="0" eaLnBrk="1" fontAlgn="auto" latinLnBrk="0" hangingPunct="1">
              <a:lnSpc>
                <a:spcPct val="95000"/>
              </a:lnSpc>
              <a:spcBef>
                <a:spcPts val="1400"/>
              </a:spcBef>
              <a:spcAft>
                <a:spcPts val="200"/>
              </a:spcAft>
              <a:buClr>
                <a:srgbClr val="6F6F74"/>
              </a:buClr>
              <a:buSzPct val="80000"/>
              <a:buFont typeface="Arial" pitchFamily="34" charset="0"/>
              <a:buChar char="•"/>
              <a:tabLst/>
              <a:defRPr/>
            </a:pPr>
            <a:r>
              <a:rPr kumimoji="0" lang="en-US" sz="1600" b="0" i="0" u="none" strike="noStrike" kern="1200" cap="none" spc="10" normalizeH="0" baseline="0" noProof="0" dirty="0" smtClean="0">
                <a:ln>
                  <a:noFill/>
                </a:ln>
                <a:solidFill>
                  <a:srgbClr val="000000"/>
                </a:solidFill>
                <a:effectLst/>
                <a:uLnTx/>
                <a:uFillTx/>
                <a:latin typeface="Century Schoolbook" panose="02040604050505020304"/>
                <a:ea typeface="+mn-ea"/>
                <a:cs typeface="+mn-cs"/>
              </a:rPr>
              <a:t>Principal component analysis is conducted prior to </a:t>
            </a:r>
            <a:br>
              <a:rPr kumimoji="0" lang="en-US" sz="1600" b="0" i="0" u="none" strike="noStrike" kern="1200" cap="none" spc="10" normalizeH="0" baseline="0" noProof="0" dirty="0" smtClean="0">
                <a:ln>
                  <a:noFill/>
                </a:ln>
                <a:solidFill>
                  <a:srgbClr val="000000"/>
                </a:solidFill>
                <a:effectLst/>
                <a:uLnTx/>
                <a:uFillTx/>
                <a:latin typeface="Century Schoolbook" panose="02040604050505020304"/>
                <a:ea typeface="+mn-ea"/>
                <a:cs typeface="+mn-cs"/>
              </a:rPr>
            </a:br>
            <a:r>
              <a:rPr kumimoji="0" lang="en-US" sz="1600" b="0" i="0" u="none" strike="noStrike" kern="1200" cap="none" spc="10" normalizeH="0" baseline="0" noProof="0" dirty="0" smtClean="0">
                <a:ln>
                  <a:noFill/>
                </a:ln>
                <a:solidFill>
                  <a:srgbClr val="000000"/>
                </a:solidFill>
                <a:effectLst/>
                <a:uLnTx/>
                <a:uFillTx/>
                <a:latin typeface="Century Schoolbook" panose="02040604050505020304"/>
                <a:ea typeface="+mn-ea"/>
                <a:cs typeface="+mn-cs"/>
              </a:rPr>
              <a:t>K-Means algorithm to remove double effect</a:t>
            </a:r>
          </a:p>
          <a:p>
            <a:pPr marL="182825" marR="0" lvl="0" indent="-182825" algn="l" defTabSz="914126" rtl="0" eaLnBrk="1" fontAlgn="auto" latinLnBrk="0" hangingPunct="1">
              <a:lnSpc>
                <a:spcPct val="95000"/>
              </a:lnSpc>
              <a:spcBef>
                <a:spcPts val="1400"/>
              </a:spcBef>
              <a:spcAft>
                <a:spcPts val="200"/>
              </a:spcAft>
              <a:buClr>
                <a:srgbClr val="6F6F74"/>
              </a:buClr>
              <a:buSzPct val="80000"/>
              <a:buFont typeface="Arial" pitchFamily="34" charset="0"/>
              <a:buChar char="•"/>
              <a:tabLst/>
              <a:defRPr/>
            </a:pPr>
            <a:r>
              <a:rPr kumimoji="0" lang="en-US" sz="1600" b="0" i="0" u="none" strike="noStrike" kern="1200" cap="none" spc="10" normalizeH="0" baseline="0" noProof="0" dirty="0" smtClean="0">
                <a:ln>
                  <a:noFill/>
                </a:ln>
                <a:solidFill>
                  <a:srgbClr val="000000"/>
                </a:solidFill>
                <a:effectLst/>
                <a:uLnTx/>
                <a:uFillTx/>
                <a:latin typeface="Century Schoolbook" panose="02040604050505020304"/>
                <a:ea typeface="+mn-ea"/>
                <a:cs typeface="+mn-cs"/>
              </a:rPr>
              <a:t>Linear interpolation is applied to estimate data points between modeled centroids </a:t>
            </a:r>
            <a:endParaRPr kumimoji="0" lang="en-US" sz="1600" b="0" i="0" u="none" strike="noStrike" kern="1200" cap="none" spc="10" normalizeH="0" baseline="0" noProof="0" dirty="0">
              <a:ln>
                <a:noFill/>
              </a:ln>
              <a:solidFill>
                <a:srgbClr val="000000"/>
              </a:solidFill>
              <a:effectLst/>
              <a:uLnTx/>
              <a:uFillTx/>
              <a:latin typeface="Century Schoolbook" panose="02040604050505020304"/>
              <a:ea typeface="+mn-ea"/>
              <a:cs typeface="+mn-cs"/>
            </a:endParaRPr>
          </a:p>
        </p:txBody>
      </p:sp>
      <p:sp>
        <p:nvSpPr>
          <p:cNvPr id="9" name="Rectangle 8"/>
          <p:cNvSpPr/>
          <p:nvPr/>
        </p:nvSpPr>
        <p:spPr>
          <a:xfrm>
            <a:off x="6564086" y="0"/>
            <a:ext cx="751114" cy="7315200"/>
          </a:xfrm>
          <a:prstGeom prst="rect">
            <a:avLst/>
          </a:prstGeom>
          <a:solidFill>
            <a:schemeClr val="accent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63139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5720"/>
            <a:ext cx="4297676" cy="3223257"/>
          </a:xfrm>
          <a:prstGeom prst="rect">
            <a:avLst/>
          </a:prstGeom>
        </p:spPr>
      </p:pic>
      <p:sp>
        <p:nvSpPr>
          <p:cNvPr id="10" name="Rectangle 9"/>
          <p:cNvSpPr/>
          <p:nvPr/>
        </p:nvSpPr>
        <p:spPr>
          <a:xfrm>
            <a:off x="83820" y="3345180"/>
            <a:ext cx="4008120" cy="36804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tx1"/>
                </a:solidFill>
                <a:latin typeface="Times New Roman" panose="02020603050405020304" pitchFamily="18" charset="0"/>
                <a:cs typeface="Times New Roman" panose="02020603050405020304" pitchFamily="18" charset="0"/>
              </a:rPr>
              <a:t>Remark:</a:t>
            </a:r>
          </a:p>
          <a:p>
            <a:endParaRPr lang="en-US" sz="1100" dirty="0">
              <a:solidFill>
                <a:schemeClr val="tx1"/>
              </a:solidFill>
              <a:latin typeface="Times New Roman" panose="02020603050405020304" pitchFamily="18" charset="0"/>
              <a:cs typeface="Times New Roman" panose="02020603050405020304" pitchFamily="18" charset="0"/>
            </a:endParaRP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1/ NSH dropped 80% in 2018q4</a:t>
            </a: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2/ Deteriorated financial circumstance was well reflected in financial statements and hence, this model well predicted the crash since 2018q3</a:t>
            </a:r>
            <a:endParaRPr lang="en-US" sz="1100" dirty="0">
              <a:solidFill>
                <a:schemeClr val="tx1"/>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317" y="3"/>
            <a:ext cx="3135083" cy="7315193"/>
          </a:xfrm>
          <a:prstGeom prst="rect">
            <a:avLst/>
          </a:prstGeom>
        </p:spPr>
      </p:pic>
      <p:sp>
        <p:nvSpPr>
          <p:cNvPr id="5" name="Rectangle 4"/>
          <p:cNvSpPr/>
          <p:nvPr/>
        </p:nvSpPr>
        <p:spPr>
          <a:xfrm>
            <a:off x="1600744" y="2405743"/>
            <a:ext cx="293915" cy="8632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69036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37125" y="2082165"/>
            <a:ext cx="6344700" cy="2194560"/>
          </a:xfrm>
          <a:prstGeom prst="rect">
            <a:avLst/>
          </a:prstGeom>
        </p:spPr>
        <p:txBody>
          <a:bodyPr vert="horz" lIns="80010" tIns="40005" rIns="80010" bIns="40005" rtlCol="0" anchor="b">
            <a:noAutofit/>
          </a:bodyPr>
          <a:lstStyle>
            <a:lvl1pPr algn="l" defTabSz="914126" rtl="0" eaLnBrk="1" latinLnBrk="0" hangingPunct="1">
              <a:lnSpc>
                <a:spcPct val="90000"/>
              </a:lnSpc>
              <a:spcBef>
                <a:spcPct val="0"/>
              </a:spcBef>
              <a:buNone/>
              <a:defRPr sz="4399" kern="1200" spc="-50" baseline="0">
                <a:solidFill>
                  <a:schemeClr val="tx1"/>
                </a:solidFill>
                <a:latin typeface="+mj-lt"/>
                <a:ea typeface="+mj-ea"/>
                <a:cs typeface="+mj-cs"/>
              </a:defRPr>
            </a:lvl1pPr>
          </a:lstStyle>
          <a:p>
            <a:pPr lvl="0">
              <a:lnSpc>
                <a:spcPct val="200000"/>
              </a:lnSpc>
            </a:pPr>
            <a:r>
              <a:rPr lang="en-US" sz="4725" dirty="0">
                <a:solidFill>
                  <a:srgbClr val="000000"/>
                </a:solidFill>
                <a:latin typeface="Century Schoolbook" panose="02040604050505020304"/>
              </a:rPr>
              <a:t>Section 3:</a:t>
            </a:r>
          </a:p>
          <a:p>
            <a:pPr lvl="0">
              <a:lnSpc>
                <a:spcPct val="100000"/>
              </a:lnSpc>
            </a:pPr>
            <a:r>
              <a:rPr lang="en-US" sz="3850" dirty="0">
                <a:solidFill>
                  <a:srgbClr val="000000"/>
                </a:solidFill>
                <a:latin typeface="Century Schoolbook" panose="02040604050505020304"/>
              </a:rPr>
              <a:t>Comparison with </a:t>
            </a:r>
          </a:p>
          <a:p>
            <a:pPr lvl="0">
              <a:lnSpc>
                <a:spcPct val="100000"/>
              </a:lnSpc>
            </a:pPr>
            <a:r>
              <a:rPr lang="en-US" sz="3850" dirty="0">
                <a:solidFill>
                  <a:srgbClr val="000000"/>
                </a:solidFill>
                <a:latin typeface="Century Schoolbook" panose="02040604050505020304"/>
              </a:rPr>
              <a:t>Current Method</a:t>
            </a:r>
            <a:endParaRPr lang="en-US" sz="3150" spc="-44" dirty="0">
              <a:solidFill>
                <a:srgbClr val="000000"/>
              </a:solidFill>
              <a:latin typeface="Century Schoolbook" panose="02040604050505020304"/>
            </a:endParaRPr>
          </a:p>
        </p:txBody>
      </p:sp>
      <p:sp>
        <p:nvSpPr>
          <p:cNvPr id="9" name="Rectangle 8"/>
          <p:cNvSpPr/>
          <p:nvPr/>
        </p:nvSpPr>
        <p:spPr>
          <a:xfrm>
            <a:off x="6200778" y="457200"/>
            <a:ext cx="657225" cy="6400800"/>
          </a:xfrm>
          <a:prstGeom prst="rect">
            <a:avLst/>
          </a:prstGeom>
          <a:solidFill>
            <a:schemeClr val="accent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5"/>
          </a:p>
        </p:txBody>
      </p:sp>
    </p:spTree>
    <p:extLst>
      <p:ext uri="{BB962C8B-B14F-4D97-AF65-F5344CB8AC3E}">
        <p14:creationId xmlns:p14="http://schemas.microsoft.com/office/powerpoint/2010/main" val="41057404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9763"/>
            <a:ext cx="7315200" cy="5486400"/>
          </a:xfrm>
          <a:prstGeom prst="rect">
            <a:avLst/>
          </a:prstGeom>
        </p:spPr>
      </p:pic>
      <p:sp>
        <p:nvSpPr>
          <p:cNvPr id="7" name="Rectangle 6"/>
          <p:cNvSpPr/>
          <p:nvPr/>
        </p:nvSpPr>
        <p:spPr>
          <a:xfrm>
            <a:off x="4267201" y="3440113"/>
            <a:ext cx="542925" cy="2806799"/>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3414712" y="6294537"/>
            <a:ext cx="2247900" cy="307777"/>
          </a:xfrm>
          <a:prstGeom prst="rect">
            <a:avLst/>
          </a:prstGeom>
          <a:noFill/>
          <a:ln>
            <a:noFill/>
          </a:ln>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API dropped 50% in 2019q3</a:t>
            </a:r>
          </a:p>
        </p:txBody>
      </p:sp>
    </p:spTree>
    <p:extLst>
      <p:ext uri="{BB962C8B-B14F-4D97-AF65-F5344CB8AC3E}">
        <p14:creationId xmlns:p14="http://schemas.microsoft.com/office/powerpoint/2010/main" val="6554373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9764"/>
            <a:ext cx="7315200" cy="5486399"/>
          </a:xfrm>
          <a:prstGeom prst="rect">
            <a:avLst/>
          </a:prstGeom>
        </p:spPr>
      </p:pic>
      <p:sp>
        <p:nvSpPr>
          <p:cNvPr id="7" name="Rectangle 6"/>
          <p:cNvSpPr/>
          <p:nvPr/>
        </p:nvSpPr>
        <p:spPr>
          <a:xfrm>
            <a:off x="4267201" y="2906713"/>
            <a:ext cx="542925" cy="3340199"/>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3340893" y="6304062"/>
            <a:ext cx="2395538" cy="307777"/>
          </a:xfrm>
          <a:prstGeom prst="rect">
            <a:avLst/>
          </a:prstGeom>
          <a:noFill/>
          <a:ln>
            <a:noFill/>
          </a:ln>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FTM </a:t>
            </a:r>
            <a:r>
              <a:rPr lang="en-US" sz="1400" dirty="0">
                <a:solidFill>
                  <a:srgbClr val="C00000"/>
                </a:solidFill>
                <a:latin typeface="Times New Roman" panose="02020603050405020304" pitchFamily="18" charset="0"/>
                <a:cs typeface="Times New Roman" panose="02020603050405020304" pitchFamily="18" charset="0"/>
              </a:rPr>
              <a:t>dropped </a:t>
            </a:r>
            <a:r>
              <a:rPr lang="en-US" sz="1400" dirty="0">
                <a:solidFill>
                  <a:srgbClr val="C00000"/>
                </a:solidFill>
                <a:latin typeface="Times New Roman" panose="02020603050405020304" pitchFamily="18" charset="0"/>
                <a:cs typeface="Times New Roman" panose="02020603050405020304" pitchFamily="18" charset="0"/>
              </a:rPr>
              <a:t>90</a:t>
            </a:r>
            <a:r>
              <a:rPr lang="en-US" sz="1400" dirty="0">
                <a:solidFill>
                  <a:srgbClr val="C00000"/>
                </a:solidFill>
                <a:latin typeface="Times New Roman" panose="02020603050405020304" pitchFamily="18" charset="0"/>
                <a:cs typeface="Times New Roman" panose="02020603050405020304" pitchFamily="18" charset="0"/>
              </a:rPr>
              <a:t>% in 2019q3</a:t>
            </a:r>
          </a:p>
        </p:txBody>
      </p:sp>
    </p:spTree>
    <p:extLst>
      <p:ext uri="{BB962C8B-B14F-4D97-AF65-F5344CB8AC3E}">
        <p14:creationId xmlns:p14="http://schemas.microsoft.com/office/powerpoint/2010/main" val="42404531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9764"/>
            <a:ext cx="7315198" cy="5486399"/>
          </a:xfrm>
          <a:prstGeom prst="rect">
            <a:avLst/>
          </a:prstGeom>
        </p:spPr>
      </p:pic>
      <p:sp>
        <p:nvSpPr>
          <p:cNvPr id="7" name="Rectangle 6"/>
          <p:cNvSpPr/>
          <p:nvPr/>
        </p:nvSpPr>
        <p:spPr>
          <a:xfrm>
            <a:off x="5838826" y="2754314"/>
            <a:ext cx="542925" cy="3460798"/>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4798218" y="6285012"/>
            <a:ext cx="2395538" cy="307777"/>
          </a:xfrm>
          <a:prstGeom prst="rect">
            <a:avLst/>
          </a:prstGeom>
          <a:noFill/>
          <a:ln>
            <a:noFill/>
          </a:ln>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TNI </a:t>
            </a:r>
            <a:r>
              <a:rPr lang="en-US" sz="1400" dirty="0">
                <a:solidFill>
                  <a:srgbClr val="C00000"/>
                </a:solidFill>
                <a:latin typeface="Times New Roman" panose="02020603050405020304" pitchFamily="18" charset="0"/>
                <a:cs typeface="Times New Roman" panose="02020603050405020304" pitchFamily="18" charset="0"/>
              </a:rPr>
              <a:t>dropped </a:t>
            </a:r>
            <a:r>
              <a:rPr lang="en-US" sz="1400" dirty="0">
                <a:solidFill>
                  <a:srgbClr val="C00000"/>
                </a:solidFill>
                <a:latin typeface="Times New Roman" panose="02020603050405020304" pitchFamily="18" charset="0"/>
                <a:cs typeface="Times New Roman" panose="02020603050405020304" pitchFamily="18" charset="0"/>
              </a:rPr>
              <a:t>75% </a:t>
            </a:r>
            <a:r>
              <a:rPr lang="en-US" sz="1400" dirty="0">
                <a:solidFill>
                  <a:srgbClr val="C00000"/>
                </a:solidFill>
                <a:latin typeface="Times New Roman" panose="02020603050405020304" pitchFamily="18" charset="0"/>
                <a:cs typeface="Times New Roman" panose="02020603050405020304" pitchFamily="18" charset="0"/>
              </a:rPr>
              <a:t>in </a:t>
            </a:r>
            <a:r>
              <a:rPr lang="en-US" sz="1400" dirty="0">
                <a:solidFill>
                  <a:srgbClr val="C00000"/>
                </a:solidFill>
                <a:latin typeface="Times New Roman" panose="02020603050405020304" pitchFamily="18" charset="0"/>
                <a:cs typeface="Times New Roman" panose="02020603050405020304" pitchFamily="18" charset="0"/>
              </a:rPr>
              <a:t>2020q2</a:t>
            </a:r>
            <a:endParaRPr lang="en-US" sz="1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7741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9763"/>
            <a:ext cx="7315198" cy="5486398"/>
          </a:xfrm>
          <a:prstGeom prst="rect">
            <a:avLst/>
          </a:prstGeom>
        </p:spPr>
      </p:pic>
      <p:sp>
        <p:nvSpPr>
          <p:cNvPr id="7" name="Rectangle 6"/>
          <p:cNvSpPr/>
          <p:nvPr/>
        </p:nvSpPr>
        <p:spPr>
          <a:xfrm>
            <a:off x="5324476" y="2243188"/>
            <a:ext cx="542925" cy="3962399"/>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4398168" y="6275487"/>
            <a:ext cx="2395538" cy="307777"/>
          </a:xfrm>
          <a:prstGeom prst="rect">
            <a:avLst/>
          </a:prstGeom>
          <a:noFill/>
          <a:ln>
            <a:noFill/>
          </a:ln>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ROS </a:t>
            </a:r>
            <a:r>
              <a:rPr lang="en-US" sz="1400" dirty="0">
                <a:solidFill>
                  <a:srgbClr val="C00000"/>
                </a:solidFill>
                <a:latin typeface="Times New Roman" panose="02020603050405020304" pitchFamily="18" charset="0"/>
                <a:cs typeface="Times New Roman" panose="02020603050405020304" pitchFamily="18" charset="0"/>
              </a:rPr>
              <a:t>dropped </a:t>
            </a:r>
            <a:r>
              <a:rPr lang="en-US" sz="1400" dirty="0">
                <a:solidFill>
                  <a:srgbClr val="C00000"/>
                </a:solidFill>
                <a:latin typeface="Times New Roman" panose="02020603050405020304" pitchFamily="18" charset="0"/>
                <a:cs typeface="Times New Roman" panose="02020603050405020304" pitchFamily="18" charset="0"/>
              </a:rPr>
              <a:t>70% </a:t>
            </a:r>
            <a:r>
              <a:rPr lang="en-US" sz="1400" dirty="0">
                <a:solidFill>
                  <a:srgbClr val="C00000"/>
                </a:solidFill>
                <a:latin typeface="Times New Roman" panose="02020603050405020304" pitchFamily="18" charset="0"/>
                <a:cs typeface="Times New Roman" panose="02020603050405020304" pitchFamily="18" charset="0"/>
              </a:rPr>
              <a:t>in </a:t>
            </a:r>
            <a:r>
              <a:rPr lang="en-US" sz="1400" dirty="0">
                <a:solidFill>
                  <a:srgbClr val="C00000"/>
                </a:solidFill>
                <a:latin typeface="Times New Roman" panose="02020603050405020304" pitchFamily="18" charset="0"/>
                <a:cs typeface="Times New Roman" panose="02020603050405020304" pitchFamily="18" charset="0"/>
              </a:rPr>
              <a:t>2020q1</a:t>
            </a:r>
            <a:endParaRPr lang="en-US" sz="1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1961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639763"/>
            <a:ext cx="7315197" cy="5486398"/>
          </a:xfrm>
          <a:prstGeom prst="rect">
            <a:avLst/>
          </a:prstGeom>
        </p:spPr>
      </p:pic>
      <p:sp>
        <p:nvSpPr>
          <p:cNvPr id="7" name="Rectangle 6"/>
          <p:cNvSpPr/>
          <p:nvPr/>
        </p:nvSpPr>
        <p:spPr>
          <a:xfrm>
            <a:off x="5867401" y="2313088"/>
            <a:ext cx="542925" cy="3962399"/>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4919660" y="6339087"/>
            <a:ext cx="2395538" cy="307777"/>
          </a:xfrm>
          <a:prstGeom prst="rect">
            <a:avLst/>
          </a:prstGeom>
          <a:noFill/>
          <a:ln>
            <a:noFill/>
          </a:ln>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V21 </a:t>
            </a:r>
            <a:r>
              <a:rPr lang="en-US" sz="1400" dirty="0">
                <a:solidFill>
                  <a:srgbClr val="C00000"/>
                </a:solidFill>
                <a:latin typeface="Times New Roman" panose="02020603050405020304" pitchFamily="18" charset="0"/>
                <a:cs typeface="Times New Roman" panose="02020603050405020304" pitchFamily="18" charset="0"/>
              </a:rPr>
              <a:t>dropped </a:t>
            </a:r>
            <a:r>
              <a:rPr lang="en-US" sz="1400" dirty="0">
                <a:solidFill>
                  <a:srgbClr val="C00000"/>
                </a:solidFill>
                <a:latin typeface="Times New Roman" panose="02020603050405020304" pitchFamily="18" charset="0"/>
                <a:cs typeface="Times New Roman" panose="02020603050405020304" pitchFamily="18" charset="0"/>
              </a:rPr>
              <a:t>75% </a:t>
            </a:r>
            <a:r>
              <a:rPr lang="en-US" sz="1400" dirty="0">
                <a:solidFill>
                  <a:srgbClr val="C00000"/>
                </a:solidFill>
                <a:latin typeface="Times New Roman" panose="02020603050405020304" pitchFamily="18" charset="0"/>
                <a:cs typeface="Times New Roman" panose="02020603050405020304" pitchFamily="18" charset="0"/>
              </a:rPr>
              <a:t>in </a:t>
            </a:r>
            <a:r>
              <a:rPr lang="en-US" sz="1400" dirty="0">
                <a:solidFill>
                  <a:srgbClr val="C00000"/>
                </a:solidFill>
                <a:latin typeface="Times New Roman" panose="02020603050405020304" pitchFamily="18" charset="0"/>
                <a:cs typeface="Times New Roman" panose="02020603050405020304" pitchFamily="18" charset="0"/>
              </a:rPr>
              <a:t>2020q2</a:t>
            </a:r>
            <a:endParaRPr lang="en-US" sz="1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30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639764"/>
            <a:ext cx="7315197" cy="5486397"/>
          </a:xfrm>
          <a:prstGeom prst="rect">
            <a:avLst/>
          </a:prstGeom>
        </p:spPr>
      </p:pic>
      <p:sp>
        <p:nvSpPr>
          <p:cNvPr id="7" name="Rectangle 6"/>
          <p:cNvSpPr/>
          <p:nvPr/>
        </p:nvSpPr>
        <p:spPr>
          <a:xfrm>
            <a:off x="4810126" y="2011363"/>
            <a:ext cx="542925" cy="4210050"/>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3900485" y="6291462"/>
            <a:ext cx="2395538" cy="307777"/>
          </a:xfrm>
          <a:prstGeom prst="rect">
            <a:avLst/>
          </a:prstGeom>
          <a:noFill/>
          <a:ln>
            <a:noFill/>
          </a:ln>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TTB </a:t>
            </a:r>
            <a:r>
              <a:rPr lang="en-US" sz="1400" dirty="0">
                <a:solidFill>
                  <a:srgbClr val="C00000"/>
                </a:solidFill>
                <a:latin typeface="Times New Roman" panose="02020603050405020304" pitchFamily="18" charset="0"/>
                <a:cs typeface="Times New Roman" panose="02020603050405020304" pitchFamily="18" charset="0"/>
              </a:rPr>
              <a:t>dropped </a:t>
            </a:r>
            <a:r>
              <a:rPr lang="en-US" sz="1400" dirty="0">
                <a:solidFill>
                  <a:srgbClr val="C00000"/>
                </a:solidFill>
                <a:latin typeface="Times New Roman" panose="02020603050405020304" pitchFamily="18" charset="0"/>
                <a:cs typeface="Times New Roman" panose="02020603050405020304" pitchFamily="18" charset="0"/>
              </a:rPr>
              <a:t>75% </a:t>
            </a:r>
            <a:r>
              <a:rPr lang="en-US" sz="1400" dirty="0">
                <a:solidFill>
                  <a:srgbClr val="C00000"/>
                </a:solidFill>
                <a:latin typeface="Times New Roman" panose="02020603050405020304" pitchFamily="18" charset="0"/>
                <a:cs typeface="Times New Roman" panose="02020603050405020304" pitchFamily="18" charset="0"/>
              </a:rPr>
              <a:t>in </a:t>
            </a:r>
            <a:r>
              <a:rPr lang="en-US" sz="1400" dirty="0">
                <a:solidFill>
                  <a:srgbClr val="C00000"/>
                </a:solidFill>
                <a:latin typeface="Times New Roman" panose="02020603050405020304" pitchFamily="18" charset="0"/>
                <a:cs typeface="Times New Roman" panose="02020603050405020304" pitchFamily="18" charset="0"/>
              </a:rPr>
              <a:t>2019q4</a:t>
            </a:r>
            <a:endParaRPr lang="en-US" sz="1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87679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9764"/>
            <a:ext cx="7315196" cy="5486397"/>
          </a:xfrm>
          <a:prstGeom prst="rect">
            <a:avLst/>
          </a:prstGeom>
        </p:spPr>
      </p:pic>
      <p:sp>
        <p:nvSpPr>
          <p:cNvPr id="7" name="Rectangle 6"/>
          <p:cNvSpPr/>
          <p:nvPr/>
        </p:nvSpPr>
        <p:spPr>
          <a:xfrm>
            <a:off x="5305426" y="2773363"/>
            <a:ext cx="542925" cy="3435448"/>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4386260" y="6281937"/>
            <a:ext cx="2395538" cy="307777"/>
          </a:xfrm>
          <a:prstGeom prst="rect">
            <a:avLst/>
          </a:prstGeom>
          <a:noFill/>
          <a:ln>
            <a:noFill/>
          </a:ln>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MAS </a:t>
            </a:r>
            <a:r>
              <a:rPr lang="en-US" sz="1400" dirty="0">
                <a:solidFill>
                  <a:srgbClr val="C00000"/>
                </a:solidFill>
                <a:latin typeface="Times New Roman" panose="02020603050405020304" pitchFamily="18" charset="0"/>
                <a:cs typeface="Times New Roman" panose="02020603050405020304" pitchFamily="18" charset="0"/>
              </a:rPr>
              <a:t>dropped </a:t>
            </a:r>
            <a:r>
              <a:rPr lang="en-US" sz="1400" dirty="0">
                <a:solidFill>
                  <a:srgbClr val="C00000"/>
                </a:solidFill>
                <a:latin typeface="Times New Roman" panose="02020603050405020304" pitchFamily="18" charset="0"/>
                <a:cs typeface="Times New Roman" panose="02020603050405020304" pitchFamily="18" charset="0"/>
              </a:rPr>
              <a:t>50% </a:t>
            </a:r>
            <a:r>
              <a:rPr lang="en-US" sz="1400" dirty="0">
                <a:solidFill>
                  <a:srgbClr val="C00000"/>
                </a:solidFill>
                <a:latin typeface="Times New Roman" panose="02020603050405020304" pitchFamily="18" charset="0"/>
                <a:cs typeface="Times New Roman" panose="02020603050405020304" pitchFamily="18" charset="0"/>
              </a:rPr>
              <a:t>in </a:t>
            </a:r>
            <a:r>
              <a:rPr lang="en-US" sz="1400" dirty="0">
                <a:solidFill>
                  <a:srgbClr val="C00000"/>
                </a:solidFill>
                <a:latin typeface="Times New Roman" panose="02020603050405020304" pitchFamily="18" charset="0"/>
                <a:cs typeface="Times New Roman" panose="02020603050405020304" pitchFamily="18" charset="0"/>
              </a:rPr>
              <a:t>2020q1</a:t>
            </a:r>
            <a:endParaRPr lang="en-US" sz="1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087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39763"/>
            <a:ext cx="7315196" cy="5486396"/>
          </a:xfrm>
          <a:prstGeom prst="rect">
            <a:avLst/>
          </a:prstGeom>
        </p:spPr>
      </p:pic>
      <p:sp>
        <p:nvSpPr>
          <p:cNvPr id="7" name="Rectangle 6"/>
          <p:cNvSpPr/>
          <p:nvPr/>
        </p:nvSpPr>
        <p:spPr>
          <a:xfrm>
            <a:off x="4772026" y="2846488"/>
            <a:ext cx="542925" cy="3435448"/>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3845718" y="6281937"/>
            <a:ext cx="2395538" cy="307777"/>
          </a:xfrm>
          <a:prstGeom prst="rect">
            <a:avLst/>
          </a:prstGeom>
          <a:noFill/>
          <a:ln>
            <a:noFill/>
          </a:ln>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TKC </a:t>
            </a:r>
            <a:r>
              <a:rPr lang="en-US" sz="1400" dirty="0">
                <a:solidFill>
                  <a:srgbClr val="C00000"/>
                </a:solidFill>
                <a:latin typeface="Times New Roman" panose="02020603050405020304" pitchFamily="18" charset="0"/>
                <a:cs typeface="Times New Roman" panose="02020603050405020304" pitchFamily="18" charset="0"/>
              </a:rPr>
              <a:t>dropped </a:t>
            </a:r>
            <a:r>
              <a:rPr lang="en-US" sz="1400" dirty="0">
                <a:solidFill>
                  <a:srgbClr val="C00000"/>
                </a:solidFill>
                <a:latin typeface="Times New Roman" panose="02020603050405020304" pitchFamily="18" charset="0"/>
                <a:cs typeface="Times New Roman" panose="02020603050405020304" pitchFamily="18" charset="0"/>
              </a:rPr>
              <a:t>85% </a:t>
            </a:r>
            <a:r>
              <a:rPr lang="en-US" sz="1400" dirty="0">
                <a:solidFill>
                  <a:srgbClr val="C00000"/>
                </a:solidFill>
                <a:latin typeface="Times New Roman" panose="02020603050405020304" pitchFamily="18" charset="0"/>
                <a:cs typeface="Times New Roman" panose="02020603050405020304" pitchFamily="18" charset="0"/>
              </a:rPr>
              <a:t>in </a:t>
            </a:r>
            <a:r>
              <a:rPr lang="en-US" sz="1400" dirty="0">
                <a:solidFill>
                  <a:srgbClr val="C00000"/>
                </a:solidFill>
                <a:latin typeface="Times New Roman" panose="02020603050405020304" pitchFamily="18" charset="0"/>
                <a:cs typeface="Times New Roman" panose="02020603050405020304" pitchFamily="18" charset="0"/>
              </a:rPr>
              <a:t>2019q4</a:t>
            </a:r>
            <a:endParaRPr lang="en-US" sz="1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942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5628" y="1857103"/>
            <a:ext cx="7251086" cy="2508068"/>
          </a:xfrm>
          <a:prstGeom prst="rect">
            <a:avLst/>
          </a:prstGeom>
        </p:spPr>
        <p:txBody>
          <a:bodyPr vert="horz" lIns="91440" tIns="45720" rIns="91440" bIns="45720" rtlCol="0" anchor="b">
            <a:noAutofit/>
          </a:bodyPr>
          <a:lstStyle>
            <a:lvl1pPr algn="l" defTabSz="914126" rtl="0" eaLnBrk="1" latinLnBrk="0" hangingPunct="1">
              <a:lnSpc>
                <a:spcPct val="90000"/>
              </a:lnSpc>
              <a:spcBef>
                <a:spcPct val="0"/>
              </a:spcBef>
              <a:buNone/>
              <a:defRPr sz="4399" kern="1200" spc="-50" baseline="0">
                <a:solidFill>
                  <a:schemeClr val="tx1"/>
                </a:solidFill>
                <a:latin typeface="+mj-lt"/>
                <a:ea typeface="+mj-ea"/>
                <a:cs typeface="+mj-cs"/>
              </a:defRPr>
            </a:lvl1pPr>
          </a:lstStyle>
          <a:p>
            <a:pPr lvl="0">
              <a:lnSpc>
                <a:spcPct val="200000"/>
              </a:lnSpc>
            </a:pPr>
            <a:r>
              <a:rPr lang="en-US" sz="5400" dirty="0" smtClean="0">
                <a:solidFill>
                  <a:srgbClr val="000000"/>
                </a:solidFill>
                <a:latin typeface="Century Schoolbook" panose="02040604050505020304"/>
              </a:rPr>
              <a:t>Section 1:</a:t>
            </a:r>
            <a:endParaRPr lang="en-US" sz="5400" dirty="0">
              <a:solidFill>
                <a:srgbClr val="000000"/>
              </a:solidFill>
              <a:latin typeface="Century Schoolbook" panose="02040604050505020304"/>
            </a:endParaRPr>
          </a:p>
          <a:p>
            <a:pPr lvl="0">
              <a:lnSpc>
                <a:spcPct val="100000"/>
              </a:lnSpc>
            </a:pPr>
            <a:r>
              <a:rPr lang="en-US" sz="4400" dirty="0" smtClean="0">
                <a:solidFill>
                  <a:srgbClr val="000000"/>
                </a:solidFill>
                <a:latin typeface="Century Schoolbook" panose="02040604050505020304"/>
              </a:rPr>
              <a:t>Credit </a:t>
            </a:r>
            <a:r>
              <a:rPr lang="en-US" sz="4400" dirty="0">
                <a:solidFill>
                  <a:srgbClr val="000000"/>
                </a:solidFill>
                <a:latin typeface="Century Schoolbook" panose="02040604050505020304"/>
              </a:rPr>
              <a:t>Scoring on </a:t>
            </a:r>
            <a:r>
              <a:rPr lang="en-US" sz="4400" dirty="0" smtClean="0">
                <a:solidFill>
                  <a:srgbClr val="000000"/>
                </a:solidFill>
                <a:latin typeface="Century Schoolbook" panose="02040604050505020304"/>
              </a:rPr>
              <a:t/>
            </a:r>
            <a:br>
              <a:rPr lang="en-US" sz="4400" dirty="0" smtClean="0">
                <a:solidFill>
                  <a:srgbClr val="000000"/>
                </a:solidFill>
                <a:latin typeface="Century Schoolbook" panose="02040604050505020304"/>
              </a:rPr>
            </a:br>
            <a:r>
              <a:rPr lang="en-US" sz="4400" dirty="0" smtClean="0">
                <a:solidFill>
                  <a:srgbClr val="000000"/>
                </a:solidFill>
                <a:latin typeface="Century Schoolbook" panose="02040604050505020304"/>
              </a:rPr>
              <a:t>Major </a:t>
            </a:r>
            <a:r>
              <a:rPr lang="en-US" sz="4400" dirty="0">
                <a:solidFill>
                  <a:srgbClr val="000000"/>
                </a:solidFill>
                <a:latin typeface="Century Schoolbook" panose="02040604050505020304"/>
              </a:rPr>
              <a:t>Stocks</a:t>
            </a:r>
            <a:endParaRPr kumimoji="0" lang="en-US" sz="3600" b="0" i="0" u="none" strike="noStrike" kern="1200" cap="none" spc="-50" normalizeH="0" baseline="0" noProof="0" dirty="0">
              <a:ln>
                <a:noFill/>
              </a:ln>
              <a:solidFill>
                <a:srgbClr val="000000"/>
              </a:solidFill>
              <a:effectLst/>
              <a:uLnTx/>
              <a:uFillTx/>
              <a:latin typeface="Century Schoolbook" panose="02040604050505020304"/>
              <a:ea typeface="+mj-ea"/>
              <a:cs typeface="+mj-cs"/>
            </a:endParaRPr>
          </a:p>
        </p:txBody>
      </p:sp>
      <p:sp>
        <p:nvSpPr>
          <p:cNvPr id="9" name="Rectangle 8"/>
          <p:cNvSpPr/>
          <p:nvPr/>
        </p:nvSpPr>
        <p:spPr>
          <a:xfrm>
            <a:off x="6564086" y="0"/>
            <a:ext cx="751114" cy="7315200"/>
          </a:xfrm>
          <a:prstGeom prst="rect">
            <a:avLst/>
          </a:prstGeom>
          <a:solidFill>
            <a:schemeClr val="accent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78955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639763"/>
            <a:ext cx="7315194" cy="5486396"/>
          </a:xfrm>
          <a:prstGeom prst="rect">
            <a:avLst/>
          </a:prstGeom>
        </p:spPr>
      </p:pic>
      <p:sp>
        <p:nvSpPr>
          <p:cNvPr id="7" name="Rectangle 6"/>
          <p:cNvSpPr/>
          <p:nvPr/>
        </p:nvSpPr>
        <p:spPr>
          <a:xfrm>
            <a:off x="6362701" y="2846488"/>
            <a:ext cx="542925" cy="3435448"/>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4919658" y="6367662"/>
            <a:ext cx="2395538" cy="307777"/>
          </a:xfrm>
          <a:prstGeom prst="rect">
            <a:avLst/>
          </a:prstGeom>
          <a:noFill/>
          <a:ln>
            <a:noFill/>
          </a:ln>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DAH </a:t>
            </a:r>
            <a:r>
              <a:rPr lang="en-US" sz="1400" dirty="0">
                <a:solidFill>
                  <a:srgbClr val="C00000"/>
                </a:solidFill>
                <a:latin typeface="Times New Roman" panose="02020603050405020304" pitchFamily="18" charset="0"/>
                <a:cs typeface="Times New Roman" panose="02020603050405020304" pitchFamily="18" charset="0"/>
              </a:rPr>
              <a:t>dropped </a:t>
            </a:r>
            <a:r>
              <a:rPr lang="en-US" sz="1400" dirty="0">
                <a:solidFill>
                  <a:srgbClr val="C00000"/>
                </a:solidFill>
                <a:latin typeface="Times New Roman" panose="02020603050405020304" pitchFamily="18" charset="0"/>
                <a:cs typeface="Times New Roman" panose="02020603050405020304" pitchFamily="18" charset="0"/>
              </a:rPr>
              <a:t>80% </a:t>
            </a:r>
            <a:r>
              <a:rPr lang="en-US" sz="1400" dirty="0">
                <a:solidFill>
                  <a:srgbClr val="C00000"/>
                </a:solidFill>
                <a:latin typeface="Times New Roman" panose="02020603050405020304" pitchFamily="18" charset="0"/>
                <a:cs typeface="Times New Roman" panose="02020603050405020304" pitchFamily="18" charset="0"/>
              </a:rPr>
              <a:t>in </a:t>
            </a:r>
            <a:r>
              <a:rPr lang="en-US" sz="1400" dirty="0">
                <a:solidFill>
                  <a:srgbClr val="C00000"/>
                </a:solidFill>
                <a:latin typeface="Times New Roman" panose="02020603050405020304" pitchFamily="18" charset="0"/>
                <a:cs typeface="Times New Roman" panose="02020603050405020304" pitchFamily="18" charset="0"/>
              </a:rPr>
              <a:t>2020q3</a:t>
            </a:r>
            <a:endParaRPr lang="en-US" sz="1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935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639764"/>
            <a:ext cx="7315194" cy="5486395"/>
          </a:xfrm>
          <a:prstGeom prst="rect">
            <a:avLst/>
          </a:prstGeom>
        </p:spPr>
      </p:pic>
      <p:sp>
        <p:nvSpPr>
          <p:cNvPr id="7" name="Rectangle 6"/>
          <p:cNvSpPr/>
          <p:nvPr/>
        </p:nvSpPr>
        <p:spPr>
          <a:xfrm>
            <a:off x="2705101" y="3211513"/>
            <a:ext cx="542925" cy="303539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1778793" y="6300987"/>
            <a:ext cx="2395538" cy="307777"/>
          </a:xfrm>
          <a:prstGeom prst="rect">
            <a:avLst/>
          </a:prstGeom>
          <a:noFill/>
          <a:ln>
            <a:noFill/>
          </a:ln>
        </p:spPr>
        <p:txBody>
          <a:bodyPr wrap="square" rtlCol="0">
            <a:spAutoFit/>
          </a:bodyPr>
          <a:lstStyle/>
          <a:p>
            <a:pPr algn="ctr"/>
            <a:r>
              <a:rPr lang="en-US" sz="1400" dirty="0">
                <a:solidFill>
                  <a:srgbClr val="C00000"/>
                </a:solidFill>
                <a:latin typeface="Times New Roman" panose="02020603050405020304" pitchFamily="18" charset="0"/>
                <a:cs typeface="Times New Roman" panose="02020603050405020304" pitchFamily="18" charset="0"/>
              </a:rPr>
              <a:t>NSH </a:t>
            </a:r>
            <a:r>
              <a:rPr lang="en-US" sz="1400" dirty="0">
                <a:solidFill>
                  <a:srgbClr val="C00000"/>
                </a:solidFill>
                <a:latin typeface="Times New Roman" panose="02020603050405020304" pitchFamily="18" charset="0"/>
                <a:cs typeface="Times New Roman" panose="02020603050405020304" pitchFamily="18" charset="0"/>
              </a:rPr>
              <a:t>dropped </a:t>
            </a:r>
            <a:r>
              <a:rPr lang="en-US" sz="1400" dirty="0">
                <a:solidFill>
                  <a:srgbClr val="C00000"/>
                </a:solidFill>
                <a:latin typeface="Times New Roman" panose="02020603050405020304" pitchFamily="18" charset="0"/>
                <a:cs typeface="Times New Roman" panose="02020603050405020304" pitchFamily="18" charset="0"/>
              </a:rPr>
              <a:t>80% </a:t>
            </a:r>
            <a:r>
              <a:rPr lang="en-US" sz="1400" dirty="0">
                <a:solidFill>
                  <a:srgbClr val="C00000"/>
                </a:solidFill>
                <a:latin typeface="Times New Roman" panose="02020603050405020304" pitchFamily="18" charset="0"/>
                <a:cs typeface="Times New Roman" panose="02020603050405020304" pitchFamily="18" charset="0"/>
              </a:rPr>
              <a:t>in </a:t>
            </a:r>
            <a:r>
              <a:rPr lang="en-US" sz="1400" dirty="0">
                <a:solidFill>
                  <a:srgbClr val="C00000"/>
                </a:solidFill>
                <a:latin typeface="Times New Roman" panose="02020603050405020304" pitchFamily="18" charset="0"/>
                <a:cs typeface="Times New Roman" panose="02020603050405020304" pitchFamily="18" charset="0"/>
              </a:rPr>
              <a:t>2018q4</a:t>
            </a:r>
            <a:endParaRPr lang="en-US" sz="1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8211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20"/>
            <a:ext cx="4297680" cy="3223260"/>
          </a:xfrm>
          <a:prstGeom prst="rect">
            <a:avLst/>
          </a:prstGeom>
        </p:spPr>
      </p:pic>
      <p:sp>
        <p:nvSpPr>
          <p:cNvPr id="10" name="Rectangle 9"/>
          <p:cNvSpPr/>
          <p:nvPr/>
        </p:nvSpPr>
        <p:spPr>
          <a:xfrm>
            <a:off x="83820" y="3345180"/>
            <a:ext cx="4008120" cy="36804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tx1"/>
                </a:solidFill>
                <a:latin typeface="Times New Roman" panose="02020603050405020304" pitchFamily="18" charset="0"/>
                <a:cs typeface="Times New Roman" panose="02020603050405020304" pitchFamily="18" charset="0"/>
              </a:rPr>
              <a:t>Remark:</a:t>
            </a:r>
          </a:p>
          <a:p>
            <a:endParaRPr lang="en-US" sz="1100" dirty="0">
              <a:solidFill>
                <a:schemeClr val="tx1"/>
              </a:solidFill>
              <a:latin typeface="Times New Roman" panose="02020603050405020304" pitchFamily="18" charset="0"/>
              <a:cs typeface="Times New Roman" panose="02020603050405020304" pitchFamily="18" charset="0"/>
            </a:endParaRP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1/ Credit score of AAA was relatively stable with the exception of the sudden surge in 2019q1</a:t>
            </a: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2/ Further breakdown showed that, this upsurge was mainly supported by rapid improvement in profitability-related components, including EBIT/Interest, Gross profit, Net margin, ROA, ROE.</a:t>
            </a: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3/ The slight decline witnessed from 2019q2 to 2019q4 was mostly because decreasing downtrend in most of the components</a:t>
            </a:r>
            <a:endParaRPr lang="en-US" sz="1100" dirty="0">
              <a:solidFill>
                <a:schemeClr val="tx1"/>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317" y="0"/>
            <a:ext cx="3135086" cy="7315200"/>
          </a:xfrm>
          <a:prstGeom prst="rect">
            <a:avLst/>
          </a:prstGeom>
        </p:spPr>
      </p:pic>
    </p:spTree>
    <p:extLst>
      <p:ext uri="{BB962C8B-B14F-4D97-AF65-F5344CB8AC3E}">
        <p14:creationId xmlns:p14="http://schemas.microsoft.com/office/powerpoint/2010/main" val="25643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20"/>
            <a:ext cx="4297680" cy="3223259"/>
          </a:xfrm>
          <a:prstGeom prst="rect">
            <a:avLst/>
          </a:prstGeom>
        </p:spPr>
      </p:pic>
      <p:sp>
        <p:nvSpPr>
          <p:cNvPr id="10" name="Rectangle 9"/>
          <p:cNvSpPr/>
          <p:nvPr/>
        </p:nvSpPr>
        <p:spPr>
          <a:xfrm>
            <a:off x="83820" y="3345180"/>
            <a:ext cx="4008120" cy="36804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tx1"/>
                </a:solidFill>
                <a:latin typeface="Times New Roman" panose="02020603050405020304" pitchFamily="18" charset="0"/>
                <a:cs typeface="Times New Roman" panose="02020603050405020304" pitchFamily="18" charset="0"/>
              </a:rPr>
              <a:t>Remark:</a:t>
            </a:r>
          </a:p>
          <a:p>
            <a:endParaRPr lang="en-US" sz="1100" dirty="0">
              <a:solidFill>
                <a:schemeClr val="tx1"/>
              </a:solidFill>
              <a:latin typeface="Times New Roman" panose="02020603050405020304" pitchFamily="18" charset="0"/>
              <a:cs typeface="Times New Roman" panose="02020603050405020304" pitchFamily="18" charset="0"/>
            </a:endParaRP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1/ Credit score of MWG lifted in 2019q1, significantly dropped in 2019q4 and eventually peaked in 2020q2</a:t>
            </a: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2/ Further breakdown showed that, 2019q1’s upsurge was mainly supported by rapid improvement in efficiency-related components, including Account receivable turnover, Inventory turnover, PPE turnover, Quick ratio. On top of that, such profitability-related components as EBIT/Interest, ROA, ROE also helped the growth</a:t>
            </a: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3/ The sudden plunge in 2019q4 was primarily due to worsened working capital management, revealed in plummeted Account receivables turnover, Cash ratio, Current ratio, Inventory turnover, Quick ratio</a:t>
            </a: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4/ The spike in 2020q2 was mainly fueled by better capital structure (exhibited by Liability/Total asset), excellent working capital management (high Account receivables turnover, Current ratio, Inventory turnover, Quick ratio</a:t>
            </a:r>
            <a:endParaRPr lang="en-US" sz="1100" dirty="0">
              <a:solidFill>
                <a:schemeClr val="tx1"/>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317" y="0"/>
            <a:ext cx="3135085" cy="7315200"/>
          </a:xfrm>
          <a:prstGeom prst="rect">
            <a:avLst/>
          </a:prstGeom>
        </p:spPr>
      </p:pic>
    </p:spTree>
    <p:extLst>
      <p:ext uri="{BB962C8B-B14F-4D97-AF65-F5344CB8AC3E}">
        <p14:creationId xmlns:p14="http://schemas.microsoft.com/office/powerpoint/2010/main" val="1658738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20"/>
            <a:ext cx="4297680" cy="3223259"/>
          </a:xfrm>
          <a:prstGeom prst="rect">
            <a:avLst/>
          </a:prstGeom>
        </p:spPr>
      </p:pic>
      <p:sp>
        <p:nvSpPr>
          <p:cNvPr id="10" name="Rectangle 9"/>
          <p:cNvSpPr/>
          <p:nvPr/>
        </p:nvSpPr>
        <p:spPr>
          <a:xfrm>
            <a:off x="83820" y="3345180"/>
            <a:ext cx="4008120" cy="36804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tx1"/>
                </a:solidFill>
                <a:latin typeface="Times New Roman" panose="02020603050405020304" pitchFamily="18" charset="0"/>
                <a:cs typeface="Times New Roman" panose="02020603050405020304" pitchFamily="18" charset="0"/>
              </a:rPr>
              <a:t>Remark:</a:t>
            </a:r>
          </a:p>
          <a:p>
            <a:endParaRPr lang="en-US" sz="1100" dirty="0">
              <a:solidFill>
                <a:schemeClr val="tx1"/>
              </a:solidFill>
              <a:latin typeface="Times New Roman" panose="02020603050405020304" pitchFamily="18" charset="0"/>
              <a:cs typeface="Times New Roman" panose="02020603050405020304" pitchFamily="18" charset="0"/>
            </a:endParaRP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1/ Credit score of GMD was relatively stable until the serious drop in 2019q4 and it seems never have the same performance since then</a:t>
            </a: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2/ Further breakdown showed that the severe drop was mainly due to poor working capital management (as exposed by Current ratio, Quick ratio), compressed profitability (seen in Gross margin, ROA, ROE), heavy investments (shown by PPE turnover)</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317" y="0"/>
            <a:ext cx="3135085" cy="7315200"/>
          </a:xfrm>
          <a:prstGeom prst="rect">
            <a:avLst/>
          </a:prstGeom>
        </p:spPr>
      </p:pic>
    </p:spTree>
    <p:extLst>
      <p:ext uri="{BB962C8B-B14F-4D97-AF65-F5344CB8AC3E}">
        <p14:creationId xmlns:p14="http://schemas.microsoft.com/office/powerpoint/2010/main" val="1702143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20"/>
            <a:ext cx="4297680" cy="3223259"/>
          </a:xfrm>
          <a:prstGeom prst="rect">
            <a:avLst/>
          </a:prstGeom>
        </p:spPr>
      </p:pic>
      <p:sp>
        <p:nvSpPr>
          <p:cNvPr id="10" name="Rectangle 9"/>
          <p:cNvSpPr/>
          <p:nvPr/>
        </p:nvSpPr>
        <p:spPr>
          <a:xfrm>
            <a:off x="83820" y="3345180"/>
            <a:ext cx="4008120" cy="36804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tx1"/>
                </a:solidFill>
                <a:latin typeface="Times New Roman" panose="02020603050405020304" pitchFamily="18" charset="0"/>
                <a:cs typeface="Times New Roman" panose="02020603050405020304" pitchFamily="18" charset="0"/>
              </a:rPr>
              <a:t>Remark:</a:t>
            </a:r>
          </a:p>
          <a:p>
            <a:endParaRPr lang="en-US" sz="1100" dirty="0">
              <a:solidFill>
                <a:schemeClr val="tx1"/>
              </a:solidFill>
              <a:latin typeface="Times New Roman" panose="02020603050405020304" pitchFamily="18" charset="0"/>
              <a:cs typeface="Times New Roman" panose="02020603050405020304" pitchFamily="18" charset="0"/>
            </a:endParaRP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1/ Credit score of NVL significantly improved in 2018q4 and 2019q4</a:t>
            </a: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2/ Further breakdown showed that 2018q4 upsurge was mainly supported by considerable improvement in efficiency-related and working capital management components, including Account receivable turnover, Cash ratio, Inventory turnover, Quick ratio, Working capital turnover. On top of that, boosted profitability also helped the growth, proved by Gross margin, ROA, ROE</a:t>
            </a: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3/ Another breakdown showed that 2019q4’s spike was primarily driven by profitability components including net margin, gross margin, ROA, ROE</a:t>
            </a:r>
            <a:endParaRPr lang="en-US" sz="1100" dirty="0">
              <a:solidFill>
                <a:schemeClr val="tx1"/>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317" y="0"/>
            <a:ext cx="3135085" cy="7315200"/>
          </a:xfrm>
          <a:prstGeom prst="rect">
            <a:avLst/>
          </a:prstGeom>
        </p:spPr>
      </p:pic>
    </p:spTree>
    <p:extLst>
      <p:ext uri="{BB962C8B-B14F-4D97-AF65-F5344CB8AC3E}">
        <p14:creationId xmlns:p14="http://schemas.microsoft.com/office/powerpoint/2010/main" val="613151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20"/>
            <a:ext cx="4297680" cy="3223259"/>
          </a:xfrm>
          <a:prstGeom prst="rect">
            <a:avLst/>
          </a:prstGeom>
        </p:spPr>
      </p:pic>
      <p:sp>
        <p:nvSpPr>
          <p:cNvPr id="10" name="Rectangle 9"/>
          <p:cNvSpPr/>
          <p:nvPr/>
        </p:nvSpPr>
        <p:spPr>
          <a:xfrm>
            <a:off x="83820" y="3345180"/>
            <a:ext cx="4008120" cy="368046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smtClean="0">
                <a:solidFill>
                  <a:schemeClr val="tx1"/>
                </a:solidFill>
                <a:latin typeface="Times New Roman" panose="02020603050405020304" pitchFamily="18" charset="0"/>
                <a:cs typeface="Times New Roman" panose="02020603050405020304" pitchFamily="18" charset="0"/>
              </a:rPr>
              <a:t>Remark:</a:t>
            </a:r>
          </a:p>
          <a:p>
            <a:endParaRPr lang="en-US" sz="1100" dirty="0">
              <a:solidFill>
                <a:schemeClr val="tx1"/>
              </a:solidFill>
              <a:latin typeface="Times New Roman" panose="02020603050405020304" pitchFamily="18" charset="0"/>
              <a:cs typeface="Times New Roman" panose="02020603050405020304" pitchFamily="18" charset="0"/>
            </a:endParaRP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1/ Credit score of VJC was downtrend generally since exceptional performance in early periods</a:t>
            </a: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2/ Further breakdown showed that VJC had excellent credit score during the year of 2018 mainly because of its great capital structure (showed in Liability/Total asset, Long-term debt/Equity, consistently positive working capital management and efficiency (as showed in Account receivables turnover, Cash ratio, Current ratio, Inventory turnover, Quick ratio). Profitability also supported the growth (as showed in Net margin, Gross margin, ROA, ROE, EBIT/Interest)</a:t>
            </a:r>
          </a:p>
          <a:p>
            <a:pPr>
              <a:spcAft>
                <a:spcPts val="600"/>
              </a:spcAft>
            </a:pPr>
            <a:r>
              <a:rPr lang="en-US" sz="1100" dirty="0" smtClean="0">
                <a:solidFill>
                  <a:schemeClr val="tx1"/>
                </a:solidFill>
                <a:latin typeface="Times New Roman" panose="02020603050405020304" pitchFamily="18" charset="0"/>
                <a:cs typeface="Times New Roman" panose="02020603050405020304" pitchFamily="18" charset="0"/>
              </a:rPr>
              <a:t>3/ Financial circumstance of the company gradually gets worse due to the decline in almost all investigated components since 2019q1</a:t>
            </a:r>
            <a:endParaRPr lang="en-US" sz="1100" dirty="0">
              <a:solidFill>
                <a:schemeClr val="tx1"/>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317" y="0"/>
            <a:ext cx="3135085" cy="7315200"/>
          </a:xfrm>
          <a:prstGeom prst="rect">
            <a:avLst/>
          </a:prstGeom>
        </p:spPr>
      </p:pic>
    </p:spTree>
    <p:extLst>
      <p:ext uri="{BB962C8B-B14F-4D97-AF65-F5344CB8AC3E}">
        <p14:creationId xmlns:p14="http://schemas.microsoft.com/office/powerpoint/2010/main" val="2157897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05628" y="1857103"/>
            <a:ext cx="7251086" cy="2508068"/>
          </a:xfrm>
          <a:prstGeom prst="rect">
            <a:avLst/>
          </a:prstGeom>
        </p:spPr>
        <p:txBody>
          <a:bodyPr vert="horz" lIns="91440" tIns="45720" rIns="91440" bIns="45720" rtlCol="0" anchor="b">
            <a:noAutofit/>
          </a:bodyPr>
          <a:lstStyle>
            <a:lvl1pPr algn="l" defTabSz="914126" rtl="0" eaLnBrk="1" latinLnBrk="0" hangingPunct="1">
              <a:lnSpc>
                <a:spcPct val="90000"/>
              </a:lnSpc>
              <a:spcBef>
                <a:spcPct val="0"/>
              </a:spcBef>
              <a:buNone/>
              <a:defRPr sz="4399" kern="1200" spc="-50" baseline="0">
                <a:solidFill>
                  <a:schemeClr val="tx1"/>
                </a:solidFill>
                <a:latin typeface="+mj-lt"/>
                <a:ea typeface="+mj-ea"/>
                <a:cs typeface="+mj-cs"/>
              </a:defRPr>
            </a:lvl1pPr>
          </a:lstStyle>
          <a:p>
            <a:pPr lvl="0">
              <a:lnSpc>
                <a:spcPct val="200000"/>
              </a:lnSpc>
            </a:pPr>
            <a:r>
              <a:rPr lang="en-US" sz="5400" dirty="0" smtClean="0">
                <a:solidFill>
                  <a:srgbClr val="000000"/>
                </a:solidFill>
                <a:latin typeface="Century Schoolbook" panose="02040604050505020304"/>
              </a:rPr>
              <a:t>Section 2:</a:t>
            </a:r>
            <a:endParaRPr lang="en-US" sz="5400" dirty="0">
              <a:solidFill>
                <a:srgbClr val="000000"/>
              </a:solidFill>
              <a:latin typeface="Century Schoolbook" panose="02040604050505020304"/>
            </a:endParaRPr>
          </a:p>
          <a:p>
            <a:pPr lvl="0">
              <a:lnSpc>
                <a:spcPct val="100000"/>
              </a:lnSpc>
            </a:pPr>
            <a:r>
              <a:rPr lang="en-US" sz="4400" dirty="0" smtClean="0">
                <a:solidFill>
                  <a:srgbClr val="000000"/>
                </a:solidFill>
                <a:latin typeface="Century Schoolbook" panose="02040604050505020304"/>
              </a:rPr>
              <a:t>Credit </a:t>
            </a:r>
            <a:r>
              <a:rPr lang="en-US" sz="4400" dirty="0">
                <a:solidFill>
                  <a:srgbClr val="000000"/>
                </a:solidFill>
                <a:latin typeface="Century Schoolbook" panose="02040604050505020304"/>
              </a:rPr>
              <a:t>Scoring on </a:t>
            </a:r>
            <a:r>
              <a:rPr lang="en-US" sz="4400" dirty="0" smtClean="0">
                <a:solidFill>
                  <a:srgbClr val="000000"/>
                </a:solidFill>
                <a:latin typeface="Century Schoolbook" panose="02040604050505020304"/>
              </a:rPr>
              <a:t/>
            </a:r>
            <a:br>
              <a:rPr lang="en-US" sz="4400" dirty="0" smtClean="0">
                <a:solidFill>
                  <a:srgbClr val="000000"/>
                </a:solidFill>
                <a:latin typeface="Century Schoolbook" panose="02040604050505020304"/>
              </a:rPr>
            </a:br>
            <a:r>
              <a:rPr lang="en-US" sz="4400" dirty="0" smtClean="0">
                <a:solidFill>
                  <a:srgbClr val="000000"/>
                </a:solidFill>
                <a:latin typeface="Century Schoolbook" panose="02040604050505020304"/>
              </a:rPr>
              <a:t>Dead </a:t>
            </a:r>
            <a:r>
              <a:rPr lang="en-US" sz="4400" dirty="0">
                <a:solidFill>
                  <a:srgbClr val="000000"/>
                </a:solidFill>
                <a:latin typeface="Century Schoolbook" panose="02040604050505020304"/>
              </a:rPr>
              <a:t>Stocks</a:t>
            </a:r>
            <a:endParaRPr kumimoji="0" lang="en-US" sz="3600" b="0" i="0" u="none" strike="noStrike" kern="1200" cap="none" spc="-50" normalizeH="0" baseline="0" noProof="0" dirty="0">
              <a:ln>
                <a:noFill/>
              </a:ln>
              <a:solidFill>
                <a:srgbClr val="000000"/>
              </a:solidFill>
              <a:effectLst/>
              <a:uLnTx/>
              <a:uFillTx/>
              <a:latin typeface="Century Schoolbook" panose="02040604050505020304"/>
              <a:ea typeface="+mj-ea"/>
              <a:cs typeface="+mj-cs"/>
            </a:endParaRPr>
          </a:p>
        </p:txBody>
      </p:sp>
      <p:sp>
        <p:nvSpPr>
          <p:cNvPr id="9" name="Rectangle 8"/>
          <p:cNvSpPr/>
          <p:nvPr/>
        </p:nvSpPr>
        <p:spPr>
          <a:xfrm>
            <a:off x="6564086" y="0"/>
            <a:ext cx="751114" cy="7315200"/>
          </a:xfrm>
          <a:prstGeom prst="rect">
            <a:avLst/>
          </a:prstGeom>
          <a:solidFill>
            <a:schemeClr val="accent1">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22620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410</TotalTime>
  <Words>949</Words>
  <Application>Microsoft Office PowerPoint</Application>
  <PresentationFormat>Custom</PresentationFormat>
  <Paragraphs>96</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Century Schoolbook</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Hiep Dang Vo</dc:creator>
  <cp:lastModifiedBy>Hiep Dang Vo</cp:lastModifiedBy>
  <cp:revision>29</cp:revision>
  <dcterms:created xsi:type="dcterms:W3CDTF">2021-02-01T02:08:03Z</dcterms:created>
  <dcterms:modified xsi:type="dcterms:W3CDTF">2021-03-15T02:04:56Z</dcterms:modified>
</cp:coreProperties>
</file>