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86" r:id="rId7"/>
    <p:sldId id="289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39966"/>
    <a:srgbClr val="CC3300"/>
    <a:srgbClr val="5F5F5F"/>
    <a:srgbClr val="00FFFF"/>
    <a:srgbClr val="000099"/>
    <a:srgbClr val="4D4D4D"/>
    <a:srgbClr val="43C182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372" y="13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003" y="4388467"/>
            <a:ext cx="9963993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Customer Analytics Project</a:t>
            </a:r>
            <a:r>
              <a:rPr lang="en-US">
                <a:solidFill>
                  <a:schemeClr val="bg1"/>
                </a:solidFill>
              </a:rPr>
              <a:t/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 smtClean="0">
                <a:solidFill>
                  <a:schemeClr val="accent4"/>
                </a:solidFill>
              </a:rPr>
              <a:t>Roadmap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698907" y="1797709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3084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Roadmap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7742" y="2934359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DATA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33192" y="169073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        CUSTOMER CLASSIFICATION 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022067" y="159133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82492" y="34115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  CUSTOMER TARGETING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79731" y="331218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33192" y="523183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 </a:t>
            </a:r>
            <a:r>
              <a:rPr lang="en-US" sz="1600" smtClean="0"/>
              <a:t>           BUSINESS ORIENTATION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022067" y="513243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2341658" y="1891236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327234" y="2472694"/>
            <a:ext cx="253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</a:t>
            </a:r>
            <a:r>
              <a:rPr lang="en-US" sz="1200" smtClean="0"/>
              <a:t>roup our current customers by their characteristics and investment appetite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6382" y="4180845"/>
            <a:ext cx="213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Identify customer group that we should target to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961867" y="6025553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Suggest new business orientation given our key findings</a:t>
            </a:r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93967" y="2069878"/>
            <a:ext cx="18288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843175" y="791129"/>
            <a:ext cx="3566814" cy="1381123"/>
            <a:chOff x="4951824" y="4224472"/>
            <a:chExt cx="3566814" cy="1381123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51824" y="4343877"/>
              <a:ext cx="2860458" cy="74099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smtClean="0"/>
                <a:t>DEAL &amp; INDIVIDUAL SEGMENTATION</a:t>
              </a:r>
              <a:endParaRPr lang="en-US" sz="16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9672" y="4224472"/>
              <a:ext cx="939800" cy="939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09694" y="5143930"/>
              <a:ext cx="3508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Divide the customer pool into two groups: </a:t>
              </a:r>
              <a:br>
                <a:rPr lang="en-US" sz="1200" smtClean="0"/>
              </a:br>
              <a:r>
                <a:rPr lang="en-US" sz="1200" smtClean="0"/>
                <a:t>Deal customers &amp; Individual Customers</a:t>
              </a:r>
              <a:endParaRPr lang="en-US" sz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851535" y="2376614"/>
            <a:ext cx="3217195" cy="1337667"/>
            <a:chOff x="4951824" y="4250909"/>
            <a:chExt cx="3217195" cy="1337667"/>
          </a:xfrm>
        </p:grpSpPr>
        <p:sp>
          <p:nvSpPr>
            <p:cNvPr id="59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51824" y="4343877"/>
              <a:ext cx="2825460" cy="74099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smtClean="0"/>
                <a:t>NORMAL &amp; MARGIN</a:t>
              </a:r>
              <a:br>
                <a:rPr lang="en-US" sz="1600" smtClean="0"/>
              </a:br>
              <a:r>
                <a:rPr lang="en-US" sz="1600" smtClean="0"/>
                <a:t>ACCOUNT SEPARATION</a:t>
              </a:r>
              <a:endParaRPr lang="en-US" sz="16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29219" y="4250909"/>
              <a:ext cx="939800" cy="939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2164" y="5126911"/>
              <a:ext cx="2949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Separate normal &amp; margin accounts to analyze independently</a:t>
              </a:r>
              <a:endParaRPr lang="en-US" sz="1200" dirty="0"/>
            </a:p>
          </p:txBody>
        </p:sp>
      </p:grpSp>
      <p:cxnSp>
        <p:nvCxnSpPr>
          <p:cNvPr id="66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7843175" y="1283994"/>
            <a:ext cx="12700" cy="1554480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 descr="Icon of boxes. ">
            <a:extLst>
              <a:ext uri="{FF2B5EF4-FFF2-40B4-BE49-F238E27FC236}">
                <a16:creationId xmlns:a16="http://schemas.microsoft.com/office/drawing/2014/main" xmlns="" id="{75BF619E-615D-4C1A-A3A1-04DFC90E2F3F}"/>
              </a:ext>
            </a:extLst>
          </p:cNvPr>
          <p:cNvGrpSpPr/>
          <p:nvPr/>
        </p:nvGrpSpPr>
        <p:grpSpPr>
          <a:xfrm>
            <a:off x="10466038" y="2721810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68" name="Freeform 617">
              <a:extLst>
                <a:ext uri="{FF2B5EF4-FFF2-40B4-BE49-F238E27FC236}">
                  <a16:creationId xmlns:a16="http://schemas.microsoft.com/office/drawing/2014/main" xmlns="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618">
              <a:extLst>
                <a:ext uri="{FF2B5EF4-FFF2-40B4-BE49-F238E27FC236}">
                  <a16:creationId xmlns:a16="http://schemas.microsoft.com/office/drawing/2014/main" xmlns="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619">
              <a:extLst>
                <a:ext uri="{FF2B5EF4-FFF2-40B4-BE49-F238E27FC236}">
                  <a16:creationId xmlns:a16="http://schemas.microsoft.com/office/drawing/2014/main" xmlns="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20">
              <a:extLst>
                <a:ext uri="{FF2B5EF4-FFF2-40B4-BE49-F238E27FC236}">
                  <a16:creationId xmlns:a16="http://schemas.microsoft.com/office/drawing/2014/main" xmlns="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621">
              <a:extLst>
                <a:ext uri="{FF2B5EF4-FFF2-40B4-BE49-F238E27FC236}">
                  <a16:creationId xmlns:a16="http://schemas.microsoft.com/office/drawing/2014/main" xmlns="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622">
              <a:extLst>
                <a:ext uri="{FF2B5EF4-FFF2-40B4-BE49-F238E27FC236}">
                  <a16:creationId xmlns:a16="http://schemas.microsoft.com/office/drawing/2014/main" xmlns="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623">
              <a:extLst>
                <a:ext uri="{FF2B5EF4-FFF2-40B4-BE49-F238E27FC236}">
                  <a16:creationId xmlns:a16="http://schemas.microsoft.com/office/drawing/2014/main" xmlns="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24">
              <a:extLst>
                <a:ext uri="{FF2B5EF4-FFF2-40B4-BE49-F238E27FC236}">
                  <a16:creationId xmlns:a16="http://schemas.microsoft.com/office/drawing/2014/main" xmlns="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625">
              <a:extLst>
                <a:ext uri="{FF2B5EF4-FFF2-40B4-BE49-F238E27FC236}">
                  <a16:creationId xmlns:a16="http://schemas.microsoft.com/office/drawing/2014/main" xmlns="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00287" y="5438578"/>
            <a:ext cx="347679" cy="327513"/>
            <a:chOff x="2485483" y="5550418"/>
            <a:chExt cx="347679" cy="327513"/>
          </a:xfrm>
        </p:grpSpPr>
        <p:sp>
          <p:nvSpPr>
            <p:cNvPr id="79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483" y="5645503"/>
              <a:ext cx="347679" cy="23242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7402" y="5550418"/>
              <a:ext cx="305420" cy="19016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1" name="Freeform 4665" descr="Icon of graph.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10399482" y="110493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Freeform 3850" descr="Icon of lightning. ">
            <a:extLst>
              <a:ext uri="{FF2B5EF4-FFF2-40B4-BE49-F238E27FC236}">
                <a16:creationId xmlns:a16="http://schemas.microsoft.com/office/drawing/2014/main" xmlns="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3001495" y="3596213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8" name="Elbow Connector 17"/>
          <p:cNvCxnSpPr>
            <a:stCxn id="19" idx="3"/>
            <a:endCxn id="98" idx="1"/>
          </p:cNvCxnSpPr>
          <p:nvPr/>
        </p:nvCxnSpPr>
        <p:spPr>
          <a:xfrm>
            <a:off x="6543267" y="3782085"/>
            <a:ext cx="1281050" cy="469205"/>
          </a:xfrm>
          <a:prstGeom prst="bentConnector3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7824317" y="3782038"/>
            <a:ext cx="2605017" cy="938502"/>
            <a:chOff x="8020901" y="3021104"/>
            <a:chExt cx="2719368" cy="939800"/>
          </a:xfrm>
        </p:grpSpPr>
        <p:sp>
          <p:nvSpPr>
            <p:cNvPr id="98" name="Rectangle: Rounded Corners 15">
              <a:extLst>
                <a:ext uri="{FF2B5EF4-FFF2-40B4-BE49-F238E27FC236}">
                  <a16:creationId xmlns=""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020901" y="3120506"/>
              <a:ext cx="2612936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smtClean="0"/>
                <a:t>   COST-BENEFIT</a:t>
              </a:r>
              <a:br>
                <a:rPr lang="en-US" sz="1600" smtClean="0"/>
              </a:br>
              <a:r>
                <a:rPr lang="en-US" sz="1600" smtClean="0"/>
                <a:t>    EVALUATION</a:t>
              </a:r>
              <a:endParaRPr lang="en-US" sz="16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=""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9800469" y="3021104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873513" y="4638457"/>
            <a:ext cx="221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Determine cost-benefit balance of each customer group</a:t>
            </a:r>
            <a:endParaRPr lang="en-US" sz="1200" dirty="0"/>
          </a:p>
        </p:txBody>
      </p:sp>
      <p:sp>
        <p:nvSpPr>
          <p:cNvPr id="105" name="Striped Right Arrow 104"/>
          <p:cNvSpPr/>
          <p:nvPr/>
        </p:nvSpPr>
        <p:spPr>
          <a:xfrm>
            <a:off x="5931140" y="5433985"/>
            <a:ext cx="1893177" cy="408260"/>
          </a:xfrm>
          <a:prstGeom prst="stripedRightArrow">
            <a:avLst>
              <a:gd name="adj1" fmla="val 68665"/>
              <a:gd name="adj2" fmla="val 70270"/>
            </a:avLst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08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4346" descr="Icon of box and whisker chart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9815362" y="407731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147325" y="5294204"/>
            <a:ext cx="2252157" cy="73980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EXECUTABLE MARKETING PLAN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 </a:t>
            </a:r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 descr="This image is an icon of four sheets of paper. ">
            <a:extLst>
              <a:ext uri="{FF2B5EF4-FFF2-40B4-BE49-F238E27FC236}">
                <a16:creationId xmlns:a16="http://schemas.microsoft.com/office/drawing/2014/main" xmlns="" id="{6071F41E-4B08-43F7-BBE7-4A555CA73C1B}"/>
              </a:ext>
            </a:extLst>
          </p:cNvPr>
          <p:cNvGrpSpPr/>
          <p:nvPr/>
        </p:nvGrpSpPr>
        <p:grpSpPr>
          <a:xfrm>
            <a:off x="5900306" y="977352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173" name="Freeform 961">
              <a:extLst>
                <a:ext uri="{FF2B5EF4-FFF2-40B4-BE49-F238E27FC236}">
                  <a16:creationId xmlns:a16="http://schemas.microsoft.com/office/drawing/2014/main" xmlns="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62">
              <a:extLst>
                <a:ext uri="{FF2B5EF4-FFF2-40B4-BE49-F238E27FC236}">
                  <a16:creationId xmlns:a16="http://schemas.microsoft.com/office/drawing/2014/main" xmlns="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963">
              <a:extLst>
                <a:ext uri="{FF2B5EF4-FFF2-40B4-BE49-F238E27FC236}">
                  <a16:creationId xmlns:a16="http://schemas.microsoft.com/office/drawing/2014/main" xmlns="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964">
              <a:extLst>
                <a:ext uri="{FF2B5EF4-FFF2-40B4-BE49-F238E27FC236}">
                  <a16:creationId xmlns:a16="http://schemas.microsoft.com/office/drawing/2014/main" xmlns="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201" name="Straight Connector 200"/>
          <p:cNvCxnSpPr/>
          <p:nvPr/>
        </p:nvCxnSpPr>
        <p:spPr>
          <a:xfrm flipV="1">
            <a:off x="6072688" y="1003173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2" name="Straight Connector 201"/>
          <p:cNvCxnSpPr/>
          <p:nvPr/>
        </p:nvCxnSpPr>
        <p:spPr>
          <a:xfrm>
            <a:off x="2551338" y="1186053"/>
            <a:ext cx="7195127" cy="1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3" name="Straight Connector 202"/>
          <p:cNvCxnSpPr/>
          <p:nvPr/>
        </p:nvCxnSpPr>
        <p:spPr>
          <a:xfrm flipV="1">
            <a:off x="2551338" y="1193775"/>
            <a:ext cx="0" cy="274320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4" name="Straight Connector 203"/>
          <p:cNvCxnSpPr/>
          <p:nvPr/>
        </p:nvCxnSpPr>
        <p:spPr>
          <a:xfrm flipV="1">
            <a:off x="4787687" y="1193775"/>
            <a:ext cx="0" cy="274320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5" name="Straight Connector 204"/>
          <p:cNvCxnSpPr/>
          <p:nvPr/>
        </p:nvCxnSpPr>
        <p:spPr>
          <a:xfrm flipV="1">
            <a:off x="7281516" y="1193775"/>
            <a:ext cx="0" cy="274320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cxnSp>
        <p:nvCxnSpPr>
          <p:cNvPr id="206" name="Straight Connector 205"/>
          <p:cNvCxnSpPr/>
          <p:nvPr/>
        </p:nvCxnSpPr>
        <p:spPr>
          <a:xfrm flipV="1">
            <a:off x="9746465" y="1193775"/>
            <a:ext cx="0" cy="274320"/>
          </a:xfrm>
          <a:prstGeom prst="line">
            <a:avLst/>
          </a:prstGeom>
          <a:noFill/>
          <a:ln w="6350" cap="flat" cmpd="sng" algn="ctr">
            <a:solidFill>
              <a:srgbClr val="003F50"/>
            </a:solidFill>
            <a:prstDash val="solid"/>
            <a:miter lim="800000"/>
            <a:head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cxnSp>
      <p:sp>
        <p:nvSpPr>
          <p:cNvPr id="207" name="TextBox 206"/>
          <p:cNvSpPr txBox="1"/>
          <p:nvPr/>
        </p:nvSpPr>
        <p:spPr>
          <a:xfrm>
            <a:off x="1635764" y="150015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Age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720630" y="1500371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Gender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156177" y="1499875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Location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8697522" y="1499875"/>
            <a:ext cx="817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Wealth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1" name="Oval 210"/>
          <p:cNvSpPr>
            <a:spLocks noChangeAspect="1"/>
          </p:cNvSpPr>
          <p:nvPr/>
        </p:nvSpPr>
        <p:spPr>
          <a:xfrm>
            <a:off x="2299875" y="1592582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4536254" y="1594192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3" name="Oval 212"/>
          <p:cNvSpPr>
            <a:spLocks noChangeAspect="1"/>
          </p:cNvSpPr>
          <p:nvPr/>
        </p:nvSpPr>
        <p:spPr>
          <a:xfrm>
            <a:off x="7045349" y="1586752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4" name="Oval 213"/>
          <p:cNvSpPr>
            <a:spLocks noChangeAspect="1"/>
          </p:cNvSpPr>
          <p:nvPr/>
        </p:nvSpPr>
        <p:spPr>
          <a:xfrm>
            <a:off x="9504437" y="1591874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5" name="Oval 214"/>
          <p:cNvSpPr>
            <a:spLocks noChangeAspect="1"/>
          </p:cNvSpPr>
          <p:nvPr/>
        </p:nvSpPr>
        <p:spPr>
          <a:xfrm>
            <a:off x="3425137" y="3217675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5844088" y="3218834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7" name="Oval 216"/>
          <p:cNvSpPr>
            <a:spLocks noChangeAspect="1"/>
          </p:cNvSpPr>
          <p:nvPr/>
        </p:nvSpPr>
        <p:spPr>
          <a:xfrm>
            <a:off x="8256742" y="3218834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18" name="Straight Connector 217"/>
          <p:cNvCxnSpPr>
            <a:stCxn id="211" idx="5"/>
            <a:endCxn id="215" idx="0"/>
          </p:cNvCxnSpPr>
          <p:nvPr/>
        </p:nvCxnSpPr>
        <p:spPr>
          <a:xfrm>
            <a:off x="2690120" y="1982827"/>
            <a:ext cx="963617" cy="123484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19" name="Straight Connector 218"/>
          <p:cNvCxnSpPr>
            <a:stCxn id="212" idx="4"/>
            <a:endCxn id="215" idx="0"/>
          </p:cNvCxnSpPr>
          <p:nvPr/>
        </p:nvCxnSpPr>
        <p:spPr>
          <a:xfrm flipH="1">
            <a:off x="3653737" y="2051392"/>
            <a:ext cx="1111117" cy="116628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0" name="Straight Connector 219"/>
          <p:cNvCxnSpPr>
            <a:stCxn id="212" idx="4"/>
            <a:endCxn id="216" idx="0"/>
          </p:cNvCxnSpPr>
          <p:nvPr/>
        </p:nvCxnSpPr>
        <p:spPr>
          <a:xfrm>
            <a:off x="4764854" y="2051392"/>
            <a:ext cx="1307834" cy="11674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1" name="Straight Connector 220"/>
          <p:cNvCxnSpPr>
            <a:stCxn id="211" idx="5"/>
            <a:endCxn id="216" idx="0"/>
          </p:cNvCxnSpPr>
          <p:nvPr/>
        </p:nvCxnSpPr>
        <p:spPr>
          <a:xfrm>
            <a:off x="2690120" y="1982827"/>
            <a:ext cx="3382568" cy="123600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2" name="Straight Connector 221"/>
          <p:cNvCxnSpPr>
            <a:stCxn id="213" idx="4"/>
            <a:endCxn id="216" idx="0"/>
          </p:cNvCxnSpPr>
          <p:nvPr/>
        </p:nvCxnSpPr>
        <p:spPr>
          <a:xfrm flipH="1">
            <a:off x="6072688" y="2043952"/>
            <a:ext cx="1201261" cy="117488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3" name="Straight Connector 222"/>
          <p:cNvCxnSpPr>
            <a:stCxn id="213" idx="4"/>
            <a:endCxn id="217" idx="0"/>
          </p:cNvCxnSpPr>
          <p:nvPr/>
        </p:nvCxnSpPr>
        <p:spPr>
          <a:xfrm>
            <a:off x="7273949" y="2043952"/>
            <a:ext cx="1211393" cy="117488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4" name="Straight Connector 223"/>
          <p:cNvCxnSpPr>
            <a:stCxn id="214" idx="3"/>
            <a:endCxn id="217" idx="0"/>
          </p:cNvCxnSpPr>
          <p:nvPr/>
        </p:nvCxnSpPr>
        <p:spPr>
          <a:xfrm flipH="1">
            <a:off x="8485342" y="1982119"/>
            <a:ext cx="1086050" cy="12367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5" name="Straight Connector 224"/>
          <p:cNvCxnSpPr>
            <a:stCxn id="212" idx="4"/>
            <a:endCxn id="217" idx="0"/>
          </p:cNvCxnSpPr>
          <p:nvPr/>
        </p:nvCxnSpPr>
        <p:spPr>
          <a:xfrm>
            <a:off x="4764854" y="2051392"/>
            <a:ext cx="3720488" cy="11674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6" name="Straight Connector 225"/>
          <p:cNvCxnSpPr>
            <a:stCxn id="214" idx="3"/>
            <a:endCxn id="216" idx="0"/>
          </p:cNvCxnSpPr>
          <p:nvPr/>
        </p:nvCxnSpPr>
        <p:spPr>
          <a:xfrm flipH="1">
            <a:off x="6072688" y="1982119"/>
            <a:ext cx="3498704" cy="123671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7" name="Straight Connector 226"/>
          <p:cNvCxnSpPr>
            <a:stCxn id="213" idx="4"/>
            <a:endCxn id="215" idx="0"/>
          </p:cNvCxnSpPr>
          <p:nvPr/>
        </p:nvCxnSpPr>
        <p:spPr>
          <a:xfrm flipH="1">
            <a:off x="3653737" y="2043952"/>
            <a:ext cx="3620212" cy="1173723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8" name="Straight Connector 227"/>
          <p:cNvCxnSpPr>
            <a:stCxn id="211" idx="5"/>
            <a:endCxn id="217" idx="0"/>
          </p:cNvCxnSpPr>
          <p:nvPr/>
        </p:nvCxnSpPr>
        <p:spPr>
          <a:xfrm>
            <a:off x="2690120" y="1982827"/>
            <a:ext cx="5795222" cy="123600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29" name="Straight Connector 228"/>
          <p:cNvCxnSpPr>
            <a:stCxn id="215" idx="0"/>
            <a:endCxn id="214" idx="3"/>
          </p:cNvCxnSpPr>
          <p:nvPr/>
        </p:nvCxnSpPr>
        <p:spPr>
          <a:xfrm flipV="1">
            <a:off x="3653737" y="1982119"/>
            <a:ext cx="5917655" cy="123555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30" name="TextBox 229"/>
          <p:cNvSpPr txBox="1"/>
          <p:nvPr/>
        </p:nvSpPr>
        <p:spPr>
          <a:xfrm>
            <a:off x="396881" y="1653763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mtClean="0">
                <a:solidFill>
                  <a:prstClr val="black"/>
                </a:solidFill>
                <a:latin typeface="Segoe UI"/>
              </a:rPr>
              <a:t>Layer 1</a:t>
            </a:r>
            <a:endParaRPr lang="en-US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96880" y="3111791"/>
            <a:ext cx="90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mtClean="0">
                <a:solidFill>
                  <a:prstClr val="black"/>
                </a:solidFill>
                <a:latin typeface="Segoe UI"/>
              </a:rPr>
              <a:t>Layer 2</a:t>
            </a:r>
            <a:endParaRPr lang="en-US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4978715" y="3170833"/>
            <a:ext cx="9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Margrin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328059" y="3029417"/>
            <a:ext cx="1114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>
                <a:solidFill>
                  <a:prstClr val="black"/>
                </a:solidFill>
                <a:latin typeface="Segoe UI"/>
              </a:rPr>
              <a:t>Trading </a:t>
            </a:r>
            <a:br>
              <a:rPr lang="en-US" sz="1600">
                <a:solidFill>
                  <a:prstClr val="black"/>
                </a:solidFill>
                <a:latin typeface="Segoe UI"/>
              </a:rPr>
            </a:br>
            <a:r>
              <a:rPr lang="en-US" sz="1600">
                <a:solidFill>
                  <a:prstClr val="black"/>
                </a:solidFill>
                <a:latin typeface="Segoe UI"/>
              </a:rPr>
              <a:t>Frequency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7166661" y="3087148"/>
            <a:ext cx="1142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Stock</a:t>
            </a:r>
            <a:br>
              <a:rPr lang="en-US" sz="1600" smtClean="0">
                <a:solidFill>
                  <a:prstClr val="black"/>
                </a:solidFill>
                <a:latin typeface="Segoe UI"/>
              </a:rPr>
            </a:br>
            <a:r>
              <a:rPr lang="en-US" sz="1600" smtClean="0">
                <a:solidFill>
                  <a:prstClr val="black"/>
                </a:solidFill>
                <a:latin typeface="Segoe UI"/>
              </a:rPr>
              <a:t>Preference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5" name="Left-Right Arrow 234"/>
          <p:cNvSpPr/>
          <p:nvPr/>
        </p:nvSpPr>
        <p:spPr>
          <a:xfrm>
            <a:off x="1895909" y="5941552"/>
            <a:ext cx="8488218" cy="286326"/>
          </a:xfrm>
          <a:prstGeom prst="leftRightArrow">
            <a:avLst>
              <a:gd name="adj1" fmla="val 75001"/>
              <a:gd name="adj2" fmla="val 50000"/>
            </a:avLst>
          </a:prstGeom>
          <a:gradFill>
            <a:gsLst>
              <a:gs pos="100000">
                <a:srgbClr val="009242"/>
              </a:gs>
              <a:gs pos="38000">
                <a:srgbClr val="FFC000"/>
              </a:gs>
              <a:gs pos="69000">
                <a:srgbClr val="F6E508"/>
              </a:gs>
              <a:gs pos="0">
                <a:srgbClr val="C00000"/>
              </a:gs>
            </a:gsLst>
            <a:lin ang="0" scaled="1"/>
          </a:gra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95501" y="497993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mtClean="0">
                <a:latin typeface="Segoe UI"/>
              </a:rPr>
              <a:t>Output</a:t>
            </a:r>
            <a:endParaRPr lang="en-US">
              <a:latin typeface="Segoe UI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167323" y="6237421"/>
            <a:ext cx="1609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Risk Averse</a:t>
            </a:r>
            <a:br>
              <a:rPr lang="en-US" sz="1600" smtClean="0">
                <a:solidFill>
                  <a:prstClr val="black"/>
                </a:solidFill>
                <a:latin typeface="Segoe UI"/>
              </a:rPr>
            </a:br>
            <a:r>
              <a:rPr lang="en-US" sz="1100" smtClean="0">
                <a:solidFill>
                  <a:prstClr val="black"/>
                </a:solidFill>
                <a:latin typeface="Segoe UI"/>
              </a:rPr>
              <a:t>(produce less revenue)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9" name="Oval 238"/>
          <p:cNvSpPr>
            <a:spLocks noChangeAspect="1"/>
          </p:cNvSpPr>
          <p:nvPr/>
        </p:nvSpPr>
        <p:spPr>
          <a:xfrm>
            <a:off x="2291978" y="4936570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0" name="Oval 239"/>
          <p:cNvSpPr>
            <a:spLocks noChangeAspect="1"/>
          </p:cNvSpPr>
          <p:nvPr/>
        </p:nvSpPr>
        <p:spPr>
          <a:xfrm>
            <a:off x="4519558" y="4940059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1" name="Oval 240"/>
          <p:cNvSpPr>
            <a:spLocks noChangeAspect="1"/>
          </p:cNvSpPr>
          <p:nvPr/>
        </p:nvSpPr>
        <p:spPr>
          <a:xfrm>
            <a:off x="7037452" y="4936570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2" name="Oval 241"/>
          <p:cNvSpPr>
            <a:spLocks noChangeAspect="1"/>
          </p:cNvSpPr>
          <p:nvPr/>
        </p:nvSpPr>
        <p:spPr>
          <a:xfrm>
            <a:off x="9496540" y="4936570"/>
            <a:ext cx="457200" cy="457200"/>
          </a:xfrm>
          <a:prstGeom prst="ellipse">
            <a:avLst/>
          </a:prstGeom>
          <a:solidFill>
            <a:schemeClr val="accent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43" name="Straight Connector 242"/>
          <p:cNvCxnSpPr>
            <a:stCxn id="215" idx="4"/>
            <a:endCxn id="239" idx="7"/>
          </p:cNvCxnSpPr>
          <p:nvPr/>
        </p:nvCxnSpPr>
        <p:spPr>
          <a:xfrm flipH="1">
            <a:off x="2682223" y="3674875"/>
            <a:ext cx="971514" cy="132865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4" name="Straight Connector 243"/>
          <p:cNvCxnSpPr>
            <a:stCxn id="216" idx="4"/>
            <a:endCxn id="239" idx="7"/>
          </p:cNvCxnSpPr>
          <p:nvPr/>
        </p:nvCxnSpPr>
        <p:spPr>
          <a:xfrm flipH="1">
            <a:off x="2682223" y="3676034"/>
            <a:ext cx="3390465" cy="132749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5" name="Straight Connector 244"/>
          <p:cNvCxnSpPr>
            <a:stCxn id="217" idx="4"/>
            <a:endCxn id="239" idx="7"/>
          </p:cNvCxnSpPr>
          <p:nvPr/>
        </p:nvCxnSpPr>
        <p:spPr>
          <a:xfrm flipH="1">
            <a:off x="2682223" y="3676034"/>
            <a:ext cx="5803119" cy="132749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6" name="Straight Connector 245"/>
          <p:cNvCxnSpPr>
            <a:stCxn id="215" idx="4"/>
            <a:endCxn id="240" idx="0"/>
          </p:cNvCxnSpPr>
          <p:nvPr/>
        </p:nvCxnSpPr>
        <p:spPr>
          <a:xfrm>
            <a:off x="3653737" y="3674875"/>
            <a:ext cx="1094421" cy="1265184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7" name="Straight Connector 246"/>
          <p:cNvCxnSpPr>
            <a:stCxn id="216" idx="4"/>
            <a:endCxn id="240" idx="0"/>
          </p:cNvCxnSpPr>
          <p:nvPr/>
        </p:nvCxnSpPr>
        <p:spPr>
          <a:xfrm flipH="1">
            <a:off x="4748158" y="3676034"/>
            <a:ext cx="1324530" cy="126402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8" name="Straight Connector 247"/>
          <p:cNvCxnSpPr>
            <a:stCxn id="217" idx="4"/>
            <a:endCxn id="240" idx="0"/>
          </p:cNvCxnSpPr>
          <p:nvPr/>
        </p:nvCxnSpPr>
        <p:spPr>
          <a:xfrm flipH="1">
            <a:off x="4748158" y="3676034"/>
            <a:ext cx="3737184" cy="126402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49" name="Straight Connector 248"/>
          <p:cNvCxnSpPr>
            <a:stCxn id="215" idx="4"/>
            <a:endCxn id="241" idx="0"/>
          </p:cNvCxnSpPr>
          <p:nvPr/>
        </p:nvCxnSpPr>
        <p:spPr>
          <a:xfrm>
            <a:off x="3653737" y="3674875"/>
            <a:ext cx="3612315" cy="126169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50" name="Straight Connector 249"/>
          <p:cNvCxnSpPr>
            <a:stCxn id="216" idx="4"/>
            <a:endCxn id="241" idx="0"/>
          </p:cNvCxnSpPr>
          <p:nvPr/>
        </p:nvCxnSpPr>
        <p:spPr>
          <a:xfrm>
            <a:off x="6072688" y="3676034"/>
            <a:ext cx="1193364" cy="126053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51" name="Straight Connector 250"/>
          <p:cNvCxnSpPr>
            <a:stCxn id="217" idx="4"/>
            <a:endCxn id="241" idx="0"/>
          </p:cNvCxnSpPr>
          <p:nvPr/>
        </p:nvCxnSpPr>
        <p:spPr>
          <a:xfrm flipH="1">
            <a:off x="7266052" y="3676034"/>
            <a:ext cx="1219290" cy="126053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52" name="Straight Connector 251"/>
          <p:cNvCxnSpPr>
            <a:stCxn id="215" idx="4"/>
            <a:endCxn id="242" idx="1"/>
          </p:cNvCxnSpPr>
          <p:nvPr/>
        </p:nvCxnSpPr>
        <p:spPr>
          <a:xfrm>
            <a:off x="3653737" y="3674875"/>
            <a:ext cx="5909758" cy="132865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53" name="Straight Connector 252"/>
          <p:cNvCxnSpPr>
            <a:stCxn id="216" idx="4"/>
            <a:endCxn id="242" idx="1"/>
          </p:cNvCxnSpPr>
          <p:nvPr/>
        </p:nvCxnSpPr>
        <p:spPr>
          <a:xfrm>
            <a:off x="6072688" y="3676034"/>
            <a:ext cx="3490807" cy="132749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cxnSp>
        <p:nvCxnSpPr>
          <p:cNvPr id="254" name="Straight Connector 253"/>
          <p:cNvCxnSpPr>
            <a:stCxn id="217" idx="4"/>
            <a:endCxn id="242" idx="1"/>
          </p:cNvCxnSpPr>
          <p:nvPr/>
        </p:nvCxnSpPr>
        <p:spPr>
          <a:xfrm>
            <a:off x="8485342" y="3676034"/>
            <a:ext cx="1078153" cy="132749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255" name="TextBox 254"/>
          <p:cNvSpPr txBox="1"/>
          <p:nvPr/>
        </p:nvSpPr>
        <p:spPr>
          <a:xfrm>
            <a:off x="2104943" y="542516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srgbClr val="C00000"/>
                </a:solidFill>
                <a:latin typeface="Segoe UI"/>
              </a:rPr>
              <a:t>Group 1</a:t>
            </a:r>
            <a:endParaRPr lang="en-US" sz="160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312764" y="5422119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srgbClr val="C00000"/>
                </a:solidFill>
                <a:latin typeface="Segoe UI"/>
              </a:rPr>
              <a:t>Group 2</a:t>
            </a:r>
            <a:endParaRPr lang="en-US" sz="160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832334" y="5417771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srgbClr val="C00000"/>
                </a:solidFill>
                <a:latin typeface="Segoe UI"/>
              </a:rPr>
              <a:t>Group 3</a:t>
            </a:r>
            <a:endParaRPr lang="en-US" sz="160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9304770" y="5414390"/>
            <a:ext cx="91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srgbClr val="C00000"/>
                </a:solidFill>
                <a:latin typeface="Segoe UI"/>
              </a:rPr>
              <a:t>Group 4</a:t>
            </a:r>
            <a:endParaRPr lang="en-US" sz="1600">
              <a:solidFill>
                <a:srgbClr val="C00000"/>
              </a:solidFill>
              <a:latin typeface="Segoe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09872" y="3056369"/>
            <a:ext cx="219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Examine relationships between nodes to group customers by investment appetite</a:t>
            </a:r>
            <a:endParaRPr lang="en-US" sz="1200" i="1"/>
          </a:p>
        </p:txBody>
      </p:sp>
      <p:sp>
        <p:nvSpPr>
          <p:cNvPr id="259" name="TextBox 258"/>
          <p:cNvSpPr txBox="1"/>
          <p:nvPr/>
        </p:nvSpPr>
        <p:spPr>
          <a:xfrm>
            <a:off x="9372100" y="6246946"/>
            <a:ext cx="16882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smtClean="0">
                <a:solidFill>
                  <a:prstClr val="black"/>
                </a:solidFill>
                <a:latin typeface="Segoe UI"/>
              </a:rPr>
              <a:t>Risk Taker</a:t>
            </a:r>
            <a:br>
              <a:rPr lang="en-US" sz="1600" smtClean="0">
                <a:solidFill>
                  <a:prstClr val="black"/>
                </a:solidFill>
                <a:latin typeface="Segoe UI"/>
              </a:rPr>
            </a:br>
            <a:r>
              <a:rPr lang="en-US" sz="1100" smtClean="0">
                <a:solidFill>
                  <a:prstClr val="black"/>
                </a:solidFill>
                <a:latin typeface="Segoe UI"/>
              </a:rPr>
              <a:t>(produce more revenue)</a:t>
            </a:r>
            <a:endParaRPr lang="en-US" sz="160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89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&amp; NEXT STEP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699491" y="896484"/>
            <a:ext cx="2932391" cy="836633"/>
            <a:chOff x="2279424" y="1808392"/>
            <a:chExt cx="3435542" cy="939800"/>
          </a:xfrm>
          <a:solidFill>
            <a:srgbClr val="4D4D4D"/>
          </a:solidFill>
        </p:grpSpPr>
        <p:sp>
          <p:nvSpPr>
            <p:cNvPr id="45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99701" cy="74099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smtClean="0"/>
                <a:t>CUSTOMER ANALYSIS</a:t>
              </a:r>
              <a:endParaRPr lang="en-US" sz="16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166" y="1808392"/>
              <a:ext cx="939800" cy="939800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6284549" y="3040521"/>
            <a:ext cx="2313438" cy="736237"/>
            <a:chOff x="2279424" y="1808393"/>
            <a:chExt cx="3079976" cy="939800"/>
          </a:xfrm>
        </p:grpSpPr>
        <p:sp>
          <p:nvSpPr>
            <p:cNvPr id="49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mtClean="0"/>
                <a:t>        RESEARCH</a:t>
              </a:r>
              <a:endParaRPr lang="en-US" sz="130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3700319" y="3040522"/>
            <a:ext cx="2313438" cy="736237"/>
            <a:chOff x="2279424" y="1808393"/>
            <a:chExt cx="3079976" cy="939800"/>
          </a:xfrm>
        </p:grpSpPr>
        <p:sp>
          <p:nvSpPr>
            <p:cNvPr id="56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b="1" smtClean="0"/>
                <a:t>   GROUNDWORK</a:t>
              </a:r>
              <a:endParaRPr lang="en-US" sz="1300" b="1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09018" y="1702523"/>
            <a:ext cx="1922412" cy="669306"/>
            <a:chOff x="2279424" y="1808392"/>
            <a:chExt cx="2815332" cy="939800"/>
          </a:xfrm>
        </p:grpSpPr>
        <p:sp>
          <p:nvSpPr>
            <p:cNvPr id="6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422552" cy="740998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   REGRESSION </a:t>
              </a:r>
              <a:br>
                <a:rPr lang="en-US" sz="1100" smtClean="0"/>
              </a:br>
              <a:r>
                <a:rPr lang="en-US" sz="1100" smtClean="0"/>
                <a:t>      ANALYSIS</a:t>
              </a:r>
              <a:endParaRPr lang="en-US" sz="11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54956" y="180839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780776" y="3331914"/>
            <a:ext cx="1870392" cy="669306"/>
            <a:chOff x="2279424" y="1808393"/>
            <a:chExt cx="2739152" cy="939800"/>
          </a:xfrm>
        </p:grpSpPr>
        <p:sp>
          <p:nvSpPr>
            <p:cNvPr id="65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443154" cy="740998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     GROUPING</a:t>
              </a:r>
              <a:br>
                <a:rPr lang="en-US" sz="1100" smtClean="0"/>
              </a:br>
              <a:r>
                <a:rPr lang="en-US" sz="1100" smtClean="0"/>
                <a:t>     ALGORITHM</a:t>
              </a:r>
              <a:endParaRPr lang="en-US" sz="11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78775" y="1808393"/>
              <a:ext cx="939801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906318" y="4998904"/>
            <a:ext cx="1983767" cy="669306"/>
            <a:chOff x="2279424" y="1790622"/>
            <a:chExt cx="2905186" cy="939800"/>
          </a:xfrm>
        </p:grpSpPr>
        <p:sp>
          <p:nvSpPr>
            <p:cNvPr id="68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49693" cy="740998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GROUP SCORING </a:t>
              </a:r>
              <a:br>
                <a:rPr lang="en-US" sz="1100" smtClean="0"/>
              </a:br>
              <a:r>
                <a:rPr lang="en-US" sz="1100" smtClean="0"/>
                <a:t>     &amp; RANKING</a:t>
              </a:r>
              <a:endParaRPr lang="en-US" sz="11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44810" y="179062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04740" y="1591255"/>
            <a:ext cx="2103120" cy="669306"/>
            <a:chOff x="2279424" y="1808393"/>
            <a:chExt cx="3079976" cy="939800"/>
          </a:xfrm>
        </p:grpSpPr>
        <p:sp>
          <p:nvSpPr>
            <p:cNvPr id="74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  IMPLEMENATION </a:t>
              </a:r>
              <a:br>
                <a:rPr lang="en-US" sz="1100" smtClean="0"/>
              </a:br>
              <a:r>
                <a:rPr lang="en-US" sz="1100" smtClean="0"/>
                <a:t>            PLAN</a:t>
              </a:r>
              <a:endParaRPr lang="en-US" sz="11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3180" y="3220645"/>
            <a:ext cx="2103120" cy="669306"/>
            <a:chOff x="2279424" y="1808393"/>
            <a:chExt cx="3079976" cy="939800"/>
          </a:xfrm>
        </p:grpSpPr>
        <p:sp>
          <p:nvSpPr>
            <p:cNvPr id="79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       DATABASE </a:t>
              </a:r>
              <a:br>
                <a:rPr lang="en-US" sz="1100" smtClean="0"/>
              </a:br>
              <a:r>
                <a:rPr lang="en-US" sz="1100" smtClean="0"/>
                <a:t>      REPLICATION</a:t>
              </a:r>
              <a:endParaRPr lang="en-US" sz="11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02273" y="4920826"/>
            <a:ext cx="2127128" cy="669306"/>
            <a:chOff x="2279424" y="1808393"/>
            <a:chExt cx="3115135" cy="939800"/>
          </a:xfrm>
        </p:grpSpPr>
        <p:sp>
          <p:nvSpPr>
            <p:cNvPr id="8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27425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/>
                <a:t>DATA </a:t>
              </a:r>
              <a:r>
                <a:rPr lang="en-US" sz="1100" smtClean="0"/>
                <a:t>EXTRACTION</a:t>
              </a:r>
              <a:br>
                <a:rPr lang="en-US" sz="1100" smtClean="0"/>
              </a:br>
              <a:r>
                <a:rPr lang="en-US" sz="1100" smtClean="0"/>
                <a:t>&amp; DATA STRUCTURE</a:t>
              </a:r>
              <a:endParaRPr lang="en-US" sz="11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54758" y="1808393"/>
              <a:ext cx="939801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19691" y="1326573"/>
            <a:ext cx="3502479" cy="48374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575" y="1026876"/>
            <a:ext cx="1523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C00000"/>
                </a:solidFill>
              </a:rPr>
              <a:t>Data Pre-processing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41571" y="2233330"/>
            <a:ext cx="71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Finished</a:t>
            </a:r>
            <a:endParaRPr lang="en-US" sz="12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4086225" y="5407961"/>
            <a:ext cx="2387790" cy="669306"/>
            <a:chOff x="2030364" y="1808393"/>
            <a:chExt cx="3496871" cy="939800"/>
          </a:xfrm>
        </p:grpSpPr>
        <p:sp>
          <p:nvSpPr>
            <p:cNvPr id="9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030364" y="1907795"/>
              <a:ext cx="3026972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smtClean="0"/>
                <a:t>        DATA CLEANING </a:t>
              </a:r>
              <a:br>
                <a:rPr lang="en-US" sz="1100" smtClean="0"/>
              </a:br>
              <a:r>
                <a:rPr lang="en-US" sz="1100" smtClean="0"/>
                <a:t>&amp; COMPUTING MODULES</a:t>
              </a:r>
              <a:endParaRPr lang="en-US" sz="11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87434" y="1808393"/>
              <a:ext cx="939801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314450" y="4694463"/>
            <a:ext cx="5334759" cy="1638675"/>
          </a:xfrm>
          <a:prstGeom prst="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402273" y="6380695"/>
            <a:ext cx="12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n>
                  <a:solidFill>
                    <a:srgbClr val="000099"/>
                  </a:solidFill>
                </a:ln>
                <a:solidFill>
                  <a:srgbClr val="C00000"/>
                </a:solidFill>
              </a:rPr>
              <a:t>Data Processing</a:t>
            </a:r>
            <a:endParaRPr lang="en-US" sz="1200" dirty="0">
              <a:ln>
                <a:solidFill>
                  <a:srgbClr val="000099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85312" y="1412426"/>
            <a:ext cx="3296234" cy="4572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612858" y="6004453"/>
            <a:ext cx="179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Data Analysis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927957" y="3825229"/>
            <a:ext cx="71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Finished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37208" y="5529710"/>
            <a:ext cx="71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Finished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87328" y="6004453"/>
            <a:ext cx="895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In Progress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7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167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Segoe UI</vt:lpstr>
      <vt:lpstr>Segoe UI Light</vt:lpstr>
      <vt:lpstr>Office Theme</vt:lpstr>
      <vt:lpstr>Customer Analytics Project Roadmap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2020-11-30T01:24:35Z</dcterms:created>
  <dcterms:modified xsi:type="dcterms:W3CDTF">2021-05-20T04:44:17Z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