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1" r:id="rId5"/>
    <p:sldId id="263" r:id="rId6"/>
    <p:sldId id="265" r:id="rId7"/>
    <p:sldId id="262" r:id="rId8"/>
    <p:sldId id="264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BD64-BFD7-4CEA-B085-727FACF14E4F}" type="datetimeFigureOut">
              <a:rPr lang="en-US" smtClean="0"/>
              <a:t>18/05/2021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1DA4-350A-4ECF-9678-166A5DBB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0586"/>
            <a:ext cx="1219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Customer Analysis</a:t>
            </a:r>
          </a:p>
          <a:p>
            <a:pPr algn="ctr">
              <a:lnSpc>
                <a:spcPct val="200000"/>
              </a:lnSpc>
            </a:pPr>
            <a:r>
              <a:rPr lang="en-US" sz="24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Look on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22537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13677" y="374964"/>
            <a:ext cx="51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 use higher </a:t>
            </a:r>
            <a:r>
              <a:rPr lang="en-US" sz="2400" u="sng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margin:</a:t>
            </a:r>
            <a:endParaRPr lang="en-US" sz="2400" u="sng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58" y="3736118"/>
            <a:ext cx="4463135" cy="29059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677" y="3986971"/>
            <a:ext cx="51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 </a:t>
            </a:r>
            <a:r>
              <a:rPr lang="en-US" sz="2400" u="sng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have high trading frequency:</a:t>
            </a:r>
            <a:endParaRPr lang="en-US" sz="2400" u="sng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57" y="443043"/>
            <a:ext cx="4463135" cy="29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80843" y="1228641"/>
            <a:ext cx="8067759" cy="5212620"/>
            <a:chOff x="1480843" y="1228641"/>
            <a:chExt cx="8067759" cy="5212620"/>
          </a:xfrm>
        </p:grpSpPr>
        <p:sp>
          <p:nvSpPr>
            <p:cNvPr id="2" name="Rectangle 1"/>
            <p:cNvSpPr/>
            <p:nvPr/>
          </p:nvSpPr>
          <p:spPr>
            <a:xfrm>
              <a:off x="2767476" y="1755972"/>
              <a:ext cx="6781126" cy="4685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  <a:endCxn id="2" idx="2"/>
            </p:cNvCxnSpPr>
            <p:nvPr/>
          </p:nvCxnSpPr>
          <p:spPr>
            <a:xfrm>
              <a:off x="6158039" y="1755972"/>
              <a:ext cx="0" cy="4685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1"/>
              <a:endCxn id="2" idx="3"/>
            </p:cNvCxnSpPr>
            <p:nvPr/>
          </p:nvCxnSpPr>
          <p:spPr>
            <a:xfrm>
              <a:off x="2767476" y="4098617"/>
              <a:ext cx="6781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80843" y="2775569"/>
              <a:ext cx="113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Young</a:t>
              </a:r>
              <a:endParaRPr lang="en-US" sz="2400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0843" y="5007622"/>
              <a:ext cx="113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Old</a:t>
              </a:r>
              <a:endParaRPr lang="en-US" sz="2400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9473" y="1228642"/>
              <a:ext cx="113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Male</a:t>
              </a:r>
              <a:endParaRPr lang="en-US" sz="2400" b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9607" y="1228641"/>
              <a:ext cx="113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Female</a:t>
              </a:r>
              <a:endParaRPr lang="en-US" sz="24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79570" y="2630795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Highest</a:t>
              </a:r>
              <a:endPara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9778" y="263079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Higher</a:t>
              </a:r>
              <a:endParaRPr lang="en-US" sz="24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43440" y="500762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</a:t>
              </a:r>
              <a:endParaRPr 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3232" y="5007622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Lowest</a:t>
              </a:r>
              <a:endPara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8940" y="237403"/>
            <a:ext cx="51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 use higher margin?</a:t>
            </a:r>
          </a:p>
        </p:txBody>
      </p:sp>
    </p:spTree>
    <p:extLst>
      <p:ext uri="{BB962C8B-B14F-4D97-AF65-F5344CB8AC3E}">
        <p14:creationId xmlns:p14="http://schemas.microsoft.com/office/powerpoint/2010/main" val="4326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7476" y="1755972"/>
            <a:ext cx="6781126" cy="468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6158039" y="1755972"/>
            <a:ext cx="0" cy="4685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1"/>
            <a:endCxn id="2" idx="3"/>
          </p:cNvCxnSpPr>
          <p:nvPr/>
        </p:nvCxnSpPr>
        <p:spPr>
          <a:xfrm>
            <a:off x="2767476" y="4098617"/>
            <a:ext cx="67811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0843" y="2775569"/>
            <a:ext cx="11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Young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1480843" y="5007622"/>
            <a:ext cx="11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Old</a:t>
            </a:r>
            <a:endParaRPr 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3939473" y="1228642"/>
            <a:ext cx="11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Male</a:t>
            </a:r>
            <a:endParaRPr 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7409607" y="1228641"/>
            <a:ext cx="11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Female</a:t>
            </a:r>
            <a:endParaRPr 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4045816" y="277556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2769" y="500762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9107" y="277556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7843" y="5007621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940" y="237403"/>
            <a:ext cx="51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Who </a:t>
            </a:r>
            <a:r>
              <a:rPr lang="en-US" sz="3200" u="sng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trade more often?</a:t>
            </a:r>
            <a:endParaRPr lang="en-US" sz="3200" u="sng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8751" y="1165252"/>
            <a:ext cx="3619500" cy="452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(Chart 1) Our customers are quite young, usually aged from 25 to 40 years old.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(Chart 1) The company policy requires a customer to be at least 16 years old to open an account. As a result, the age distribution is bound downward at 16. On the contrary, there is no upper bound for age; hence, the age distribution exhibits a fat right tail.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(Chart 2) Our customers are equally distributed in term of gender. There is only minor gap between the two.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(Chart 3) While numbers of customers in two sex are somewhat identical, male customers are fairly older than female customers.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(Chart 4) Number of new accounts rised tremendously from 2009 to 2011, then the number dropped during the period of 2012-2015 and recovered back to the normal level since 2016.</a:t>
            </a:r>
          </a:p>
        </p:txBody>
      </p:sp>
    </p:spTree>
    <p:extLst>
      <p:ext uri="{BB962C8B-B14F-4D97-AF65-F5344CB8AC3E}">
        <p14:creationId xmlns:p14="http://schemas.microsoft.com/office/powerpoint/2010/main" val="64763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05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Margin Usage</a:t>
            </a:r>
          </a:p>
        </p:txBody>
      </p:sp>
    </p:spTree>
    <p:extLst>
      <p:ext uri="{BB962C8B-B14F-4D97-AF65-F5344CB8AC3E}">
        <p14:creationId xmlns:p14="http://schemas.microsoft.com/office/powerpoint/2010/main" val="17737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98"/>
            <a:ext cx="8836502" cy="5891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8751" y="1165252"/>
            <a:ext cx="3619500" cy="452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aged from 31 to 45 consume most of margin loan amount. This might be due to the fact that customers mostly in this age range.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use more margin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in term of total value.</a:t>
            </a:r>
            <a:endParaRPr lang="en-US" sz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6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00" y="483498"/>
            <a:ext cx="6480101" cy="5891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189140" y="1165252"/>
                <a:ext cx="3849111" cy="4527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u="sng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Analysis:</a:t>
                </a:r>
              </a:p>
              <a:p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analysis also reveals that younger customers tend to have higher margin usage ratio, which formulated as: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𝑀𝑎𝑟𝑔𝑖𝑛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𝑢𝑠𝑎𝑔𝑒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𝑟𝑎𝑡𝑖𝑜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𝐴𝑣𝑔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𝑀𝑎𝑟𝑔𝑖𝑛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𝑂𝑢𝑡𝑠𝑡𝑎𝑛𝑑𝑖𝑛𝑔𝑠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𝐴𝑣𝑔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𝐴𝑠𝑠𝑒𝑡</m:t>
                          </m:r>
                        </m:den>
                      </m:f>
                    </m:oMath>
                  </m:oMathPara>
                </a14:m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age and margin usage of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 is stronger than those of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customers. In other words, young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 usually use more margin but also deleverage in a faster manner when they get older in comparison to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customers. From the age of 55,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 use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margin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99-percent confidence interval of the regression line also displays that there is a significant variation of margin preference among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 </a:t>
                </a: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customers.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140" y="1165252"/>
                <a:ext cx="3849111" cy="4527495"/>
              </a:xfrm>
              <a:prstGeom prst="rect">
                <a:avLst/>
              </a:prstGeom>
              <a:blipFill rotWithShape="0">
                <a:blip r:embed="rId3"/>
                <a:stretch>
                  <a:fillRect l="-1266" r="-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7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05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Trading Frequency</a:t>
            </a:r>
          </a:p>
        </p:txBody>
      </p:sp>
    </p:spTree>
    <p:extLst>
      <p:ext uri="{BB962C8B-B14F-4D97-AF65-F5344CB8AC3E}">
        <p14:creationId xmlns:p14="http://schemas.microsoft.com/office/powerpoint/2010/main" val="16561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98"/>
            <a:ext cx="8836502" cy="5891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8751" y="1165252"/>
            <a:ext cx="3619500" cy="452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aged from 31 to 45 also contribute a significant part of our fee income. This might be due to the fact that customers mostly in this age range.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tend to incur more trading </a:t>
            </a:r>
            <a:r>
              <a:rPr lang="en-US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 in term of total value.</a:t>
            </a:r>
            <a:endParaRPr lang="en-US" sz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00" y="483498"/>
            <a:ext cx="6480101" cy="589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89140" y="1165252"/>
                <a:ext cx="3849111" cy="4527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u="sng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Analysis:</a:t>
                </a:r>
              </a:p>
              <a:p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analysis also reveals that younger customers tend to trade more frequently. Trading frequency is measured by: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𝑇𝑟𝑎𝑑𝑖𝑛𝑔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𝑇𝑢𝑟𝑛𝑜𝑣𝑒𝑟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𝑇𝑟𝑎𝑑𝑖𝑛𝑔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𝑉𝑜𝑙𝑢𝑚𝑒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𝐴𝑣𝑔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𝐴𝑠𝑠𝑒𝑡</m:t>
                          </m:r>
                        </m:den>
                      </m:f>
                    </m:oMath>
                  </m:oMathPara>
                </a14:m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age and trading frequency are identical between genders.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99-percent confidence interval of the regression line also displays that there is little variation in trading frequency between customers in both genders.</a:t>
                </a:r>
                <a:endPara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140" y="1165252"/>
                <a:ext cx="3849111" cy="4527495"/>
              </a:xfrm>
              <a:prstGeom prst="rect">
                <a:avLst/>
              </a:prstGeom>
              <a:blipFill rotWithShape="0">
                <a:blip r:embed="rId3"/>
                <a:stretch>
                  <a:fillRect l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405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75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358</Words>
  <Application>Microsoft Office PowerPoint</Application>
  <PresentationFormat>Widescreen</PresentationFormat>
  <Paragraphs>52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27</cp:revision>
  <dcterms:created xsi:type="dcterms:W3CDTF">2021-05-14T01:47:51Z</dcterms:created>
  <dcterms:modified xsi:type="dcterms:W3CDTF">2021-05-19T01:58:55Z</dcterms:modified>
</cp:coreProperties>
</file>