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80" r:id="rId3"/>
    <p:sldId id="281" r:id="rId4"/>
    <p:sldId id="282" r:id="rId5"/>
    <p:sldId id="289" r:id="rId6"/>
    <p:sldId id="290" r:id="rId7"/>
    <p:sldId id="284" r:id="rId8"/>
    <p:sldId id="285" r:id="rId9"/>
    <p:sldId id="286" r:id="rId10"/>
    <p:sldId id="287" r:id="rId11"/>
  </p:sldIdLst>
  <p:sldSz cx="11430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CC66"/>
    <a:srgbClr val="009242"/>
    <a:srgbClr val="F6E508"/>
    <a:srgbClr val="C2982D"/>
    <a:srgbClr val="FF9900"/>
    <a:srgbClr val="C25133"/>
    <a:srgbClr val="F7F6F8"/>
    <a:srgbClr val="3A714A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33" autoAdjust="0"/>
  </p:normalViewPr>
  <p:slideViewPr>
    <p:cSldViewPr snapToGrid="0">
      <p:cViewPr varScale="1">
        <p:scale>
          <a:sx n="104" d="100"/>
          <a:sy n="10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03477-8A50-4DE6-9F3C-066FA3927FD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2F85-7750-4F41-9F1A-98C37BE7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FCFE7-F170-4E4D-A365-AB4549254867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43000"/>
            <a:ext cx="453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395F-9E6E-449C-9F5E-148B758E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4" descr="Blue background">
            <a:extLst>
              <a:ext uri="{FF2B5EF4-FFF2-40B4-BE49-F238E27FC236}">
                <a16:creationId xmlns="" xmlns:a16="http://schemas.microsoft.com/office/drawing/2014/main" id="{00DAB062-0693-41B1-A715-5C9232A2FB22}"/>
              </a:ext>
            </a:extLst>
          </p:cNvPr>
          <p:cNvSpPr/>
          <p:nvPr userDrawn="1"/>
        </p:nvSpPr>
        <p:spPr>
          <a:xfrm>
            <a:off x="-15334" y="0"/>
            <a:ext cx="11445334" cy="3611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578" y="1272012"/>
            <a:ext cx="4936573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576" y="3691379"/>
            <a:ext cx="11060185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36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030" name="Picture 6" descr="Công ty Cổ phần Chứng khoán Phú Hư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64" y="124708"/>
            <a:ext cx="1685636" cy="79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06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Oran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Gray background">
            <a:extLst>
              <a:ext uri="{FF2B5EF4-FFF2-40B4-BE49-F238E27FC236}">
                <a16:creationId xmlns="" xmlns:a16="http://schemas.microsoft.com/office/drawing/2014/main" id="{5960B2B9-0620-4736-BCFF-8598492AC273}"/>
              </a:ext>
            </a:extLst>
          </p:cNvPr>
          <p:cNvSpPr/>
          <p:nvPr userDrawn="1"/>
        </p:nvSpPr>
        <p:spPr>
          <a:xfrm>
            <a:off x="0" y="0"/>
            <a:ext cx="114300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4" name="Rettangolo 4">
            <a:extLst>
              <a:ext uri="{FF2B5EF4-FFF2-40B4-BE49-F238E27FC236}">
                <a16:creationId xmlns="" xmlns:a16="http://schemas.microsoft.com/office/drawing/2014/main" id="{D0575EC3-37ED-474F-952C-33F492FA8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80"/>
            <a:ext cx="114300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3" y="178248"/>
            <a:ext cx="9858375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55" y="1985616"/>
            <a:ext cx="2498824" cy="2250758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53" y="6207407"/>
            <a:ext cx="11098509" cy="523220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253" y="6730626"/>
            <a:ext cx="11098509" cy="315570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10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 descr="Blue background">
            <a:extLst>
              <a:ext uri="{FF2B5EF4-FFF2-40B4-BE49-F238E27FC236}">
                <a16:creationId xmlns=""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8"/>
            <a:ext cx="114300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55" y="1985616"/>
            <a:ext cx="2498824" cy="2250758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3" y="178248"/>
            <a:ext cx="9858375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7CB8604B-D410-4676-8DF5-6CE817FB9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53" y="6207407"/>
            <a:ext cx="11098509" cy="523220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21CA6597-BD73-4B88-82EC-2BD70BCC9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253" y="6730626"/>
            <a:ext cx="11098509" cy="315570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73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ray background">
            <a:extLst>
              <a:ext uri="{FF2B5EF4-FFF2-40B4-BE49-F238E27FC236}">
                <a16:creationId xmlns="" xmlns:a16="http://schemas.microsoft.com/office/drawing/2014/main" id="{EBA15C5F-9A1C-45AB-B544-F4CF871F95AB}"/>
              </a:ext>
            </a:extLst>
          </p:cNvPr>
          <p:cNvSpPr/>
          <p:nvPr userDrawn="1"/>
        </p:nvSpPr>
        <p:spPr>
          <a:xfrm>
            <a:off x="0" y="0"/>
            <a:ext cx="114300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7" name="Rettangolo 4" descr="Blue background">
            <a:extLst>
              <a:ext uri="{FF2B5EF4-FFF2-40B4-BE49-F238E27FC236}">
                <a16:creationId xmlns=""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80"/>
            <a:ext cx="114300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55" y="1985616"/>
            <a:ext cx="2498824" cy="2250758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3" y="178248"/>
            <a:ext cx="9858375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41C9BFA1-D02D-4EA6-A348-4EA18A8FA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53" y="6207407"/>
            <a:ext cx="11098509" cy="523220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A76A0987-2760-4FED-909E-8012707DD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253" y="6730626"/>
            <a:ext cx="11098509" cy="315570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Partia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ông ty Cổ phần Chứng khoán Phú Hư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845" y="124708"/>
            <a:ext cx="1817155" cy="79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2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="" xmlns:a16="http://schemas.microsoft.com/office/drawing/2014/main" id="{131D55CF-85BE-4498-A27F-EA9F268D17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14300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578" y="1272012"/>
            <a:ext cx="4936573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=""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125" y="238243"/>
            <a:ext cx="1414602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576" y="3691379"/>
            <a:ext cx="11060185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36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1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55" y="1985616"/>
            <a:ext cx="2498824" cy="2250758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3" y="178248"/>
            <a:ext cx="9858375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3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AndText_Blue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 descr="Blue background">
            <a:extLst>
              <a:ext uri="{FF2B5EF4-FFF2-40B4-BE49-F238E27FC236}">
                <a16:creationId xmlns=""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1"/>
            <a:ext cx="11430000" cy="921026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55" y="1985616"/>
            <a:ext cx="2498824" cy="2250758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3" y="178248"/>
            <a:ext cx="9858375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=""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14300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55" y="1985616"/>
            <a:ext cx="2498824" cy="2250758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3" y="178248"/>
            <a:ext cx="9858375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=""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14300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13127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ot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="" xmlns:a16="http://schemas.microsoft.com/office/drawing/2014/main" id="{D0575EC3-37ED-474F-952C-33F492FA8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80"/>
            <a:ext cx="114300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3" y="178248"/>
            <a:ext cx="9858375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55" y="1985616"/>
            <a:ext cx="2498824" cy="2250758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53" y="6207407"/>
            <a:ext cx="11098509" cy="523220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253" y="6730626"/>
            <a:ext cx="11098509" cy="315570"/>
          </a:xfrm>
        </p:spPr>
        <p:txBody>
          <a:bodyPr>
            <a:normAutofit/>
          </a:bodyPr>
          <a:lstStyle>
            <a:lvl1pPr marL="0" indent="0" algn="l" defTabSz="1036304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304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304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01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4" y="413813"/>
            <a:ext cx="985837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4" y="2069042"/>
            <a:ext cx="985837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203865"/>
            <a:ext cx="25717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18/05/2021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9" y="7203865"/>
            <a:ext cx="385762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203865"/>
            <a:ext cx="25717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7" r:id="rId2"/>
    <p:sldLayoutId id="2147483688" r:id="rId3"/>
    <p:sldLayoutId id="2147483654" r:id="rId4"/>
    <p:sldLayoutId id="2147483690" r:id="rId5"/>
    <p:sldLayoutId id="2147483683" r:id="rId6"/>
    <p:sldLayoutId id="2147483663" r:id="rId7"/>
    <p:sldLayoutId id="2147483682" r:id="rId8"/>
    <p:sldLayoutId id="2147483678" r:id="rId9"/>
    <p:sldLayoutId id="2147483664" r:id="rId10"/>
    <p:sldLayoutId id="2147483662" r:id="rId11"/>
    <p:sldLayoutId id="2147483665" r:id="rId12"/>
  </p:sldLayoutIdLst>
  <p:txStyles>
    <p:titleStyle>
      <a:lvl1pPr algn="l" defTabSz="1005873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8" indent="-251468" algn="l" defTabSz="1005873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404" indent="-251468" algn="l" defTabSz="1005873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40" indent="-251468" algn="l" defTabSz="1005873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76" indent="-251468" algn="l" defTabSz="1005873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212" indent="-251468" algn="l" defTabSz="1005873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149" indent="-251468" algn="l" defTabSz="1005873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9085" indent="-251468" algn="l" defTabSz="1005873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2021" indent="-251468" algn="l" defTabSz="1005873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956" indent="-251468" algn="l" defTabSz="1005873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7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36" algn="l" defTabSz="100587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73" algn="l" defTabSz="100587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8" algn="l" defTabSz="100587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744" algn="l" defTabSz="100587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80" algn="l" defTabSz="100587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617" algn="l" defTabSz="100587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553" algn="l" defTabSz="100587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488" algn="l" defTabSz="100587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94" y="1904431"/>
            <a:ext cx="4934523" cy="1538922"/>
          </a:xfrm>
        </p:spPr>
        <p:txBody>
          <a:bodyPr>
            <a:normAutofit/>
          </a:bodyPr>
          <a:lstStyle/>
          <a:p>
            <a:r>
              <a:rPr lang="en-US" sz="4400" spc="-150" smtClean="0">
                <a:solidFill>
                  <a:schemeClr val="accent1">
                    <a:lumMod val="50000"/>
                  </a:schemeClr>
                </a:solidFill>
              </a:rPr>
              <a:t>Customer Analysis Roadmap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9295" y="3769569"/>
            <a:ext cx="957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evaluating a section of the company's database which stores information, trading history of all of our customers, we propose initial possible directions to which we can go further. This representation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company's top management to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potential directions to which we should proceed.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88292" y="3127821"/>
            <a:ext cx="394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400" b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b="1">
              <a:solidFill>
                <a:schemeClr val="accent5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86"/>
          <p:cNvSpPr/>
          <p:nvPr/>
        </p:nvSpPr>
        <p:spPr>
          <a:xfrm>
            <a:off x="133497" y="-7550"/>
            <a:ext cx="11296503" cy="813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6" name="TextBox 2085"/>
          <p:cNvSpPr txBox="1"/>
          <p:nvPr/>
        </p:nvSpPr>
        <p:spPr>
          <a:xfrm>
            <a:off x="170027" y="106894"/>
            <a:ext cx="637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50" smtClean="0">
                <a:solidFill>
                  <a:schemeClr val="accent1">
                    <a:lumMod val="50000"/>
                  </a:schemeClr>
                </a:solidFill>
              </a:rPr>
              <a:t>What data we currently have access to</a:t>
            </a:r>
            <a:endParaRPr lang="en-US" sz="3200">
              <a:solidFill>
                <a:schemeClr val="bg1"/>
              </a:solidFill>
              <a:latin typeface="PhTimes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2088" name="Rectangle 2087"/>
          <p:cNvSpPr/>
          <p:nvPr/>
        </p:nvSpPr>
        <p:spPr>
          <a:xfrm>
            <a:off x="4640" y="1465"/>
            <a:ext cx="128857" cy="81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065" y="1523729"/>
            <a:ext cx="10758008" cy="5139869"/>
            <a:chOff x="524210" y="1440602"/>
            <a:chExt cx="10758008" cy="5139869"/>
          </a:xfrm>
        </p:grpSpPr>
        <p:pic>
          <p:nvPicPr>
            <p:cNvPr id="81" name="Picture 10" descr="Round blue and white illustration, Database Server Icon, Database Symbol,  template, user Interface Design, computer Program png | PNGWi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E6E7E7"/>
                </a:clrFrom>
                <a:clrTo>
                  <a:srgbClr val="E6E7E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10" y="3245875"/>
              <a:ext cx="1758722" cy="152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66109" y="1440602"/>
              <a:ext cx="5560291" cy="513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b="1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Customer's Information</a:t>
              </a:r>
              <a:endParaRPr lang="en-US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Customer’s date of birth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Customer’s gender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Customer’s address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Account-opening date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First trading date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 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lvl="0"/>
              <a:r>
                <a:rPr lang="en-US" sz="2000" b="1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Customer's Trading History</a:t>
              </a:r>
              <a:endParaRPr lang="en-US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Net asset value (NAV)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Trading history, including: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742950" lvl="1" indent="-285750">
                <a:buSzPct val="75000"/>
                <a:buFont typeface="Wingdings" panose="05000000000000000000" pitchFamily="2" charset="2"/>
                <a:buChar char="§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Stocks they bought/sold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742950" lvl="1" indent="-285750">
                <a:buSzPct val="75000"/>
                <a:buFont typeface="Wingdings" panose="05000000000000000000" pitchFamily="2" charset="2"/>
                <a:buChar char="§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Buying date, buying price, buying volume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742950" lvl="1" indent="-285750">
                <a:buSzPct val="75000"/>
                <a:buFont typeface="Wingdings" panose="05000000000000000000" pitchFamily="2" charset="2"/>
                <a:buChar char="§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Selling date, selling price, selling volume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Customer’s margin outstandings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Customer’s trading fee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Customer’s margin interest expense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Branch / Trading Office that manages the customer’s </a:t>
              </a:r>
              <a:r>
                <a:rPr lang="en-US" smtClean="0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account</a:t>
              </a:r>
              <a:endParaRPr lang="en-US" sz="160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" name="Left Brace 1"/>
            <p:cNvSpPr/>
            <p:nvPr/>
          </p:nvSpPr>
          <p:spPr>
            <a:xfrm rot="10800000">
              <a:off x="6727165" y="1801091"/>
              <a:ext cx="126216" cy="1357745"/>
            </a:xfrm>
            <a:prstGeom prst="leftBrace">
              <a:avLst>
                <a:gd name="adj1" fmla="val 77978"/>
                <a:gd name="adj2" fmla="val 50000"/>
              </a:avLst>
            </a:prstGeom>
            <a:ln w="19050">
              <a:solidFill>
                <a:srgbClr val="C251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31941" y="2064464"/>
              <a:ext cx="23552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For all customers whose NAV of 1.000.000 VND or higher</a:t>
              </a:r>
            </a:p>
          </p:txBody>
        </p:sp>
        <p:sp>
          <p:nvSpPr>
            <p:cNvPr id="85" name="Left Brace 84"/>
            <p:cNvSpPr/>
            <p:nvPr/>
          </p:nvSpPr>
          <p:spPr>
            <a:xfrm rot="10800000">
              <a:off x="8209577" y="3662218"/>
              <a:ext cx="126216" cy="2743200"/>
            </a:xfrm>
            <a:prstGeom prst="leftBrace">
              <a:avLst>
                <a:gd name="adj1" fmla="val 77978"/>
                <a:gd name="adj2" fmla="val 50000"/>
              </a:avLst>
            </a:prstGeom>
            <a:ln w="19050">
              <a:solidFill>
                <a:srgbClr val="C251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518969" y="4741430"/>
              <a:ext cx="27632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From 01/01/2018 to current, New records are updated </a:t>
              </a:r>
              <a:r>
                <a:rPr lang="en-US" sz="1600" u="sng" smtClean="0">
                  <a:latin typeface="Times New Roman" panose="02020603050405020304" pitchFamily="18" charset="0"/>
                  <a:ea typeface="Yu Gothic Light" panose="020B0300000000000000" pitchFamily="34" charset="-128"/>
                  <a:cs typeface="Times New Roman" panose="02020603050405020304" pitchFamily="18" charset="0"/>
                </a:rPr>
                <a:t>daily</a:t>
              </a:r>
              <a:endParaRPr lang="en-US" sz="1600" u="sng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4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86"/>
          <p:cNvSpPr/>
          <p:nvPr/>
        </p:nvSpPr>
        <p:spPr>
          <a:xfrm>
            <a:off x="133497" y="-7550"/>
            <a:ext cx="11296503" cy="813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6" name="TextBox 2085"/>
          <p:cNvSpPr txBox="1"/>
          <p:nvPr/>
        </p:nvSpPr>
        <p:spPr>
          <a:xfrm>
            <a:off x="170027" y="106894"/>
            <a:ext cx="637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50" smtClean="0">
                <a:solidFill>
                  <a:srgbClr val="C00000"/>
                </a:solidFill>
              </a:rPr>
              <a:t>Things we can do</a:t>
            </a:r>
            <a:endParaRPr lang="en-US" sz="3200">
              <a:solidFill>
                <a:srgbClr val="C00000"/>
              </a:solidFill>
              <a:latin typeface="PhTimes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2088" name="Rectangle 2087"/>
          <p:cNvSpPr/>
          <p:nvPr/>
        </p:nvSpPr>
        <p:spPr>
          <a:xfrm>
            <a:off x="4640" y="1465"/>
            <a:ext cx="128857" cy="81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1" name="Picture 10" descr="Round blue and white illustration, Database Server Icon, Database Symbol,  template, user Interface Design, computer Program png | PNGWi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7E7"/>
              </a:clrFrom>
              <a:clrTo>
                <a:srgbClr val="E6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17" y="3341465"/>
            <a:ext cx="1510710" cy="13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/>
          <p:nvPr/>
        </p:nvCxnSpPr>
        <p:spPr>
          <a:xfrm>
            <a:off x="3662598" y="3133720"/>
            <a:ext cx="1371600" cy="752808"/>
          </a:xfrm>
          <a:prstGeom prst="bentConnector3">
            <a:avLst>
              <a:gd name="adj1" fmla="val 90915"/>
            </a:avLst>
          </a:prstGeom>
          <a:ln w="6350">
            <a:solidFill>
              <a:schemeClr val="accent5"/>
            </a:solidFill>
            <a:head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H="1">
            <a:off x="6345382" y="3133720"/>
            <a:ext cx="1371600" cy="752808"/>
          </a:xfrm>
          <a:prstGeom prst="bentConnector3">
            <a:avLst>
              <a:gd name="adj1" fmla="val 90915"/>
            </a:avLst>
          </a:prstGeom>
          <a:ln w="6350">
            <a:solidFill>
              <a:schemeClr val="accent5"/>
            </a:solidFill>
            <a:head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3667030" y="4052171"/>
            <a:ext cx="1371600" cy="752808"/>
          </a:xfrm>
          <a:prstGeom prst="bentConnector3">
            <a:avLst>
              <a:gd name="adj1" fmla="val 90915"/>
            </a:avLst>
          </a:prstGeom>
          <a:ln w="6350">
            <a:solidFill>
              <a:schemeClr val="accent5"/>
            </a:solidFill>
            <a:head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H="1" flipV="1">
            <a:off x="6345382" y="4052171"/>
            <a:ext cx="1371600" cy="752808"/>
          </a:xfrm>
          <a:prstGeom prst="bentConnector3">
            <a:avLst>
              <a:gd name="adj1" fmla="val 90915"/>
            </a:avLst>
          </a:prstGeom>
          <a:ln w="6350">
            <a:solidFill>
              <a:schemeClr val="accent5"/>
            </a:solidFill>
            <a:head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381" y="2872106"/>
            <a:ext cx="30907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Classification</a:t>
            </a:r>
            <a:endParaRPr lang="en-US" sz="1600" b="1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customers to different groups based on their characteristics and </a:t>
            </a: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appropriate brokers to assist them in trading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5700" y="4568767"/>
            <a:ext cx="29813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Boys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endParaRPr lang="en-US" sz="1600" b="1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boys </a:t>
            </a: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those who enjoy substaintial advantages in term of both information and capital. By replicating their actions, our dealing service could have higher chance of profitability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16982" y="2872106"/>
            <a:ext cx="302490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Reporting Service</a:t>
            </a:r>
          </a:p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 tool to help customers keep track their investing performance. Customers are invited to register for this paid service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16983" y="4568767"/>
            <a:ext cx="302490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Pool Value</a:t>
            </a:r>
          </a:p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evaluating expected holding duration of our customers, we might project the Pool Value of the company, strengthen our capacity to keep ourselves sufficiently funded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7165" y="2660072"/>
            <a:ext cx="3629890" cy="3463637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92487" y="2660072"/>
            <a:ext cx="3606422" cy="1392100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90214" y="6220502"/>
            <a:ext cx="1537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smtClean="0">
                <a:solidFill>
                  <a:srgbClr val="C00000"/>
                </a:solidFill>
              </a:rPr>
              <a:t>Generate more revenue from current businesses</a:t>
            </a:r>
            <a:endParaRPr lang="en-US" sz="1000" i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18596" y="2215770"/>
            <a:ext cx="1361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smtClean="0">
                <a:solidFill>
                  <a:srgbClr val="C00000"/>
                </a:solidFill>
              </a:rPr>
              <a:t>Establish new servive, new revenue channel</a:t>
            </a:r>
            <a:endParaRPr lang="en-US" sz="1000" i="1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92487" y="6107653"/>
            <a:ext cx="2202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smtClean="0">
                <a:solidFill>
                  <a:srgbClr val="C00000"/>
                </a:solidFill>
              </a:rPr>
              <a:t>Ensure our sustainability from within</a:t>
            </a:r>
            <a:endParaRPr lang="en-US" sz="1000" i="1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92487" y="4471562"/>
            <a:ext cx="3606422" cy="1533237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86"/>
          <p:cNvSpPr/>
          <p:nvPr/>
        </p:nvSpPr>
        <p:spPr>
          <a:xfrm>
            <a:off x="133497" y="-7550"/>
            <a:ext cx="11296503" cy="813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6" name="TextBox 2085"/>
          <p:cNvSpPr txBox="1"/>
          <p:nvPr/>
        </p:nvSpPr>
        <p:spPr>
          <a:xfrm>
            <a:off x="170027" y="106894"/>
            <a:ext cx="637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50">
                <a:solidFill>
                  <a:schemeClr val="accent1">
                    <a:lumMod val="50000"/>
                  </a:schemeClr>
                </a:solidFill>
              </a:rPr>
              <a:t>Customer Classification</a:t>
            </a:r>
          </a:p>
        </p:txBody>
      </p:sp>
      <p:sp>
        <p:nvSpPr>
          <p:cNvPr id="2088" name="Rectangle 2087"/>
          <p:cNvSpPr/>
          <p:nvPr/>
        </p:nvSpPr>
        <p:spPr>
          <a:xfrm>
            <a:off x="4640" y="1465"/>
            <a:ext cx="128857" cy="81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54762" y="1642243"/>
            <a:ext cx="165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b="1">
                <a:solidFill>
                  <a:schemeClr val="accent5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b="1" smtClean="0">
              <a:solidFill>
                <a:schemeClr val="accent5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582400" y="2372842"/>
            <a:ext cx="0" cy="45720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68946" y="2837366"/>
            <a:ext cx="7195127" cy="1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068946" y="2837366"/>
            <a:ext cx="0" cy="45720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13195" y="2837366"/>
            <a:ext cx="0" cy="45720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319824" y="2837366"/>
            <a:ext cx="0" cy="45720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264073" y="2837366"/>
            <a:ext cx="0" cy="45720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3833" y="34163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Age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48163" y="341633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Gender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93878" y="34163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Location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815424" y="3416336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Wealth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4059" y="4914801"/>
            <a:ext cx="2687331" cy="131050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>
                    <a:lumMod val="90000"/>
                    <a:lumOff val="10000"/>
                  </a:schemeClr>
                </a:solidFill>
              </a:rPr>
              <a:t>What kind of customers tends to use margin</a:t>
            </a:r>
            <a:endParaRPr lang="en-US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28093" y="4914801"/>
            <a:ext cx="2687331" cy="131050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>
                    <a:lumMod val="90000"/>
                    <a:lumOff val="10000"/>
                  </a:schemeClr>
                </a:solidFill>
              </a:rPr>
              <a:t>What kind of customers tends to trade frequently and produce most trading fee</a:t>
            </a:r>
            <a:endParaRPr lang="en-US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5395622" y="572360"/>
            <a:ext cx="373554" cy="7702679"/>
          </a:xfrm>
          <a:prstGeom prst="rightBrace">
            <a:avLst>
              <a:gd name="adj1" fmla="val 208611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496" y="5354611"/>
            <a:ext cx="1935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solidFill>
                  <a:srgbClr val="C00000"/>
                </a:solidFill>
              </a:rPr>
              <a:t>We firstly answer the most 2 important questions</a:t>
            </a:r>
            <a:endParaRPr lang="en-US" sz="1100" i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3497" y="6529632"/>
            <a:ext cx="193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solidFill>
                  <a:srgbClr val="C00000"/>
                </a:solidFill>
              </a:rPr>
              <a:t>Many more questions will confront to us during and after we answer the 2 questions above</a:t>
            </a:r>
            <a:endParaRPr lang="en-US" sz="1100" i="1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77470" y="668089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accent5">
                    <a:lumMod val="90000"/>
                    <a:lumOff val="10000"/>
                  </a:schemeClr>
                </a:solidFill>
              </a:rPr>
              <a:t>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86"/>
          <p:cNvSpPr/>
          <p:nvPr/>
        </p:nvSpPr>
        <p:spPr>
          <a:xfrm>
            <a:off x="133497" y="-7550"/>
            <a:ext cx="11296503" cy="813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6" name="TextBox 2085"/>
          <p:cNvSpPr txBox="1"/>
          <p:nvPr/>
        </p:nvSpPr>
        <p:spPr>
          <a:xfrm>
            <a:off x="170027" y="106894"/>
            <a:ext cx="637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50">
                <a:solidFill>
                  <a:schemeClr val="accent1">
                    <a:lumMod val="50000"/>
                  </a:schemeClr>
                </a:solidFill>
              </a:rPr>
              <a:t>Customer Classification</a:t>
            </a:r>
          </a:p>
        </p:txBody>
      </p:sp>
      <p:sp>
        <p:nvSpPr>
          <p:cNvPr id="2088" name="Rectangle 2087"/>
          <p:cNvSpPr/>
          <p:nvPr/>
        </p:nvSpPr>
        <p:spPr>
          <a:xfrm>
            <a:off x="4640" y="1465"/>
            <a:ext cx="128857" cy="81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34162" y="920558"/>
            <a:ext cx="165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b="1">
                <a:solidFill>
                  <a:schemeClr val="accent5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b="1" smtClean="0">
              <a:solidFill>
                <a:schemeClr val="accent5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861800" y="1651157"/>
            <a:ext cx="0" cy="27432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48346" y="1932471"/>
            <a:ext cx="7195127" cy="1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48346" y="1940193"/>
            <a:ext cx="0" cy="27432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84695" y="1940193"/>
            <a:ext cx="0" cy="27432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78524" y="1940193"/>
            <a:ext cx="0" cy="27432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543473" y="1940193"/>
            <a:ext cx="0" cy="27432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2772" y="2246576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Age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3517638" y="2246789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Gender</a:t>
            </a:r>
            <a:endParaRPr lang="en-US" sz="1600"/>
          </a:p>
        </p:txBody>
      </p:sp>
      <p:sp>
        <p:nvSpPr>
          <p:cNvPr id="41" name="TextBox 40"/>
          <p:cNvSpPr txBox="1"/>
          <p:nvPr/>
        </p:nvSpPr>
        <p:spPr>
          <a:xfrm>
            <a:off x="5953185" y="224629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Location</a:t>
            </a:r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8494530" y="2246293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Wealth</a:t>
            </a:r>
            <a:endParaRPr lang="en-US" sz="160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2096883" y="23390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333262" y="234061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842357" y="233317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9301445" y="2338292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222145" y="3964093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641096" y="3965252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053750" y="3965252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9" idx="0"/>
          </p:cNvCxnSpPr>
          <p:nvPr/>
        </p:nvCxnSpPr>
        <p:spPr>
          <a:xfrm>
            <a:off x="2487128" y="2729245"/>
            <a:ext cx="963617" cy="1234848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29" idx="0"/>
          </p:cNvCxnSpPr>
          <p:nvPr/>
        </p:nvCxnSpPr>
        <p:spPr>
          <a:xfrm flipH="1">
            <a:off x="3450745" y="2797810"/>
            <a:ext cx="1111117" cy="116628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3" idx="4"/>
            <a:endCxn id="30" idx="0"/>
          </p:cNvCxnSpPr>
          <p:nvPr/>
        </p:nvCxnSpPr>
        <p:spPr>
          <a:xfrm>
            <a:off x="4561862" y="2797810"/>
            <a:ext cx="1307834" cy="116744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" idx="5"/>
            <a:endCxn id="30" idx="0"/>
          </p:cNvCxnSpPr>
          <p:nvPr/>
        </p:nvCxnSpPr>
        <p:spPr>
          <a:xfrm>
            <a:off x="2487128" y="2729245"/>
            <a:ext cx="3382568" cy="123600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6" idx="4"/>
            <a:endCxn id="30" idx="0"/>
          </p:cNvCxnSpPr>
          <p:nvPr/>
        </p:nvCxnSpPr>
        <p:spPr>
          <a:xfrm flipH="1">
            <a:off x="5869696" y="2790370"/>
            <a:ext cx="1201261" cy="117488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6" idx="4"/>
            <a:endCxn id="33" idx="0"/>
          </p:cNvCxnSpPr>
          <p:nvPr/>
        </p:nvCxnSpPr>
        <p:spPr>
          <a:xfrm>
            <a:off x="7070957" y="2790370"/>
            <a:ext cx="1211393" cy="117488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3"/>
            <a:endCxn id="33" idx="0"/>
          </p:cNvCxnSpPr>
          <p:nvPr/>
        </p:nvCxnSpPr>
        <p:spPr>
          <a:xfrm flipH="1">
            <a:off x="8282350" y="2728537"/>
            <a:ext cx="1086050" cy="123671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3" idx="4"/>
            <a:endCxn id="33" idx="0"/>
          </p:cNvCxnSpPr>
          <p:nvPr/>
        </p:nvCxnSpPr>
        <p:spPr>
          <a:xfrm>
            <a:off x="4561862" y="2797810"/>
            <a:ext cx="3720488" cy="116744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7" idx="3"/>
            <a:endCxn id="30" idx="0"/>
          </p:cNvCxnSpPr>
          <p:nvPr/>
        </p:nvCxnSpPr>
        <p:spPr>
          <a:xfrm flipH="1">
            <a:off x="5869696" y="2728537"/>
            <a:ext cx="3498704" cy="123671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6" idx="4"/>
            <a:endCxn id="29" idx="0"/>
          </p:cNvCxnSpPr>
          <p:nvPr/>
        </p:nvCxnSpPr>
        <p:spPr>
          <a:xfrm flipH="1">
            <a:off x="3450745" y="2790370"/>
            <a:ext cx="3620212" cy="117372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" idx="5"/>
            <a:endCxn id="33" idx="0"/>
          </p:cNvCxnSpPr>
          <p:nvPr/>
        </p:nvCxnSpPr>
        <p:spPr>
          <a:xfrm>
            <a:off x="2487128" y="2729245"/>
            <a:ext cx="5795222" cy="123600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9" idx="0"/>
            <a:endCxn id="27" idx="3"/>
          </p:cNvCxnSpPr>
          <p:nvPr/>
        </p:nvCxnSpPr>
        <p:spPr>
          <a:xfrm flipV="1">
            <a:off x="3450745" y="2728537"/>
            <a:ext cx="5917655" cy="123555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3889" y="2400181"/>
            <a:ext cx="90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Layer 1</a:t>
            </a:r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93888" y="3858209"/>
            <a:ext cx="90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Layer 2</a:t>
            </a:r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775723" y="3917251"/>
            <a:ext cx="9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Margrin</a:t>
            </a:r>
            <a:endParaRPr lang="en-US" sz="1600"/>
          </a:p>
        </p:txBody>
      </p:sp>
      <p:sp>
        <p:nvSpPr>
          <p:cNvPr id="101" name="TextBox 100"/>
          <p:cNvSpPr txBox="1"/>
          <p:nvPr/>
        </p:nvSpPr>
        <p:spPr>
          <a:xfrm>
            <a:off x="2125067" y="3775835"/>
            <a:ext cx="1114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Trading </a:t>
            </a:r>
            <a:br>
              <a:rPr lang="en-US" sz="1600"/>
            </a:br>
            <a:r>
              <a:rPr lang="en-US" sz="1600"/>
              <a:t>Frequency</a:t>
            </a:r>
            <a:endParaRPr lang="en-US" sz="1600"/>
          </a:p>
        </p:txBody>
      </p:sp>
      <p:sp>
        <p:nvSpPr>
          <p:cNvPr id="102" name="TextBox 101"/>
          <p:cNvSpPr txBox="1"/>
          <p:nvPr/>
        </p:nvSpPr>
        <p:spPr>
          <a:xfrm>
            <a:off x="6963669" y="3833566"/>
            <a:ext cx="1142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Stock</a:t>
            </a:r>
            <a:br>
              <a:rPr lang="en-US" sz="1600" smtClean="0"/>
            </a:br>
            <a:r>
              <a:rPr lang="en-US" sz="1600" smtClean="0"/>
              <a:t>Preference</a:t>
            </a:r>
            <a:endParaRPr lang="en-US" sz="1600"/>
          </a:p>
        </p:txBody>
      </p:sp>
      <p:sp>
        <p:nvSpPr>
          <p:cNvPr id="122" name="Left-Right Arrow 121"/>
          <p:cNvSpPr/>
          <p:nvPr/>
        </p:nvSpPr>
        <p:spPr>
          <a:xfrm>
            <a:off x="1625587" y="6800361"/>
            <a:ext cx="8488218" cy="286326"/>
          </a:xfrm>
          <a:prstGeom prst="leftRightArrow">
            <a:avLst>
              <a:gd name="adj1" fmla="val 75001"/>
              <a:gd name="adj2" fmla="val 50000"/>
            </a:avLst>
          </a:prstGeom>
          <a:gradFill>
            <a:gsLst>
              <a:gs pos="100000">
                <a:srgbClr val="009242"/>
              </a:gs>
              <a:gs pos="38000">
                <a:srgbClr val="FFC000"/>
              </a:gs>
              <a:gs pos="69000">
                <a:srgbClr val="F6E508"/>
              </a:gs>
              <a:gs pos="0">
                <a:srgbClr val="C00000"/>
              </a:gs>
            </a:gsLst>
            <a:lin ang="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92509" y="572634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351756" y="7086687"/>
            <a:ext cx="120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Risk Averse</a:t>
            </a:r>
            <a:endParaRPr lang="en-US" sz="1600"/>
          </a:p>
        </p:txBody>
      </p:sp>
      <p:sp>
        <p:nvSpPr>
          <p:cNvPr id="125" name="TextBox 124"/>
          <p:cNvSpPr txBox="1"/>
          <p:nvPr/>
        </p:nvSpPr>
        <p:spPr>
          <a:xfrm>
            <a:off x="9292187" y="7091947"/>
            <a:ext cx="1070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Risk Taker</a:t>
            </a:r>
            <a:endParaRPr lang="en-US" sz="1600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2088986" y="5682988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4316566" y="5686477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6834460" y="5682988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9293548" y="5682988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Straight Connector 184"/>
          <p:cNvCxnSpPr>
            <a:stCxn id="29" idx="4"/>
            <a:endCxn id="129" idx="7"/>
          </p:cNvCxnSpPr>
          <p:nvPr/>
        </p:nvCxnSpPr>
        <p:spPr>
          <a:xfrm flipH="1">
            <a:off x="2479231" y="4421293"/>
            <a:ext cx="971514" cy="132865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30" idx="4"/>
            <a:endCxn id="129" idx="7"/>
          </p:cNvCxnSpPr>
          <p:nvPr/>
        </p:nvCxnSpPr>
        <p:spPr>
          <a:xfrm flipH="1">
            <a:off x="2479231" y="4422452"/>
            <a:ext cx="3390465" cy="132749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33" idx="4"/>
            <a:endCxn id="129" idx="7"/>
          </p:cNvCxnSpPr>
          <p:nvPr/>
        </p:nvCxnSpPr>
        <p:spPr>
          <a:xfrm flipH="1">
            <a:off x="2479231" y="4422452"/>
            <a:ext cx="5803119" cy="132749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29" idx="4"/>
            <a:endCxn id="130" idx="0"/>
          </p:cNvCxnSpPr>
          <p:nvPr/>
        </p:nvCxnSpPr>
        <p:spPr>
          <a:xfrm>
            <a:off x="3450745" y="4421293"/>
            <a:ext cx="1094421" cy="1265184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30" idx="4"/>
            <a:endCxn id="130" idx="0"/>
          </p:cNvCxnSpPr>
          <p:nvPr/>
        </p:nvCxnSpPr>
        <p:spPr>
          <a:xfrm flipH="1">
            <a:off x="4545166" y="4422452"/>
            <a:ext cx="1324530" cy="126402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33" idx="4"/>
            <a:endCxn id="130" idx="0"/>
          </p:cNvCxnSpPr>
          <p:nvPr/>
        </p:nvCxnSpPr>
        <p:spPr>
          <a:xfrm flipH="1">
            <a:off x="4545166" y="4422452"/>
            <a:ext cx="3737184" cy="126402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9" idx="4"/>
            <a:endCxn id="131" idx="0"/>
          </p:cNvCxnSpPr>
          <p:nvPr/>
        </p:nvCxnSpPr>
        <p:spPr>
          <a:xfrm>
            <a:off x="3450745" y="4421293"/>
            <a:ext cx="3612315" cy="126169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30" idx="4"/>
            <a:endCxn id="131" idx="0"/>
          </p:cNvCxnSpPr>
          <p:nvPr/>
        </p:nvCxnSpPr>
        <p:spPr>
          <a:xfrm>
            <a:off x="5869696" y="4422452"/>
            <a:ext cx="1193364" cy="126053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33" idx="4"/>
            <a:endCxn id="131" idx="0"/>
          </p:cNvCxnSpPr>
          <p:nvPr/>
        </p:nvCxnSpPr>
        <p:spPr>
          <a:xfrm flipH="1">
            <a:off x="7063060" y="4422452"/>
            <a:ext cx="1219290" cy="126053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9" idx="4"/>
            <a:endCxn id="132" idx="1"/>
          </p:cNvCxnSpPr>
          <p:nvPr/>
        </p:nvCxnSpPr>
        <p:spPr>
          <a:xfrm>
            <a:off x="3450745" y="4421293"/>
            <a:ext cx="5909758" cy="132865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30" idx="4"/>
            <a:endCxn id="132" idx="1"/>
          </p:cNvCxnSpPr>
          <p:nvPr/>
        </p:nvCxnSpPr>
        <p:spPr>
          <a:xfrm>
            <a:off x="5869696" y="4422452"/>
            <a:ext cx="3490807" cy="132749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33" idx="4"/>
            <a:endCxn id="132" idx="1"/>
          </p:cNvCxnSpPr>
          <p:nvPr/>
        </p:nvCxnSpPr>
        <p:spPr>
          <a:xfrm>
            <a:off x="8282350" y="4422452"/>
            <a:ext cx="1078153" cy="132749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242924" y="5980930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Group 1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450745" y="5977889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Group 2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970315" y="5973541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Group 3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442751" y="5970160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Group 4</a:t>
            </a:r>
            <a:endParaRPr 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0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86"/>
          <p:cNvSpPr/>
          <p:nvPr/>
        </p:nvSpPr>
        <p:spPr>
          <a:xfrm>
            <a:off x="133497" y="-7550"/>
            <a:ext cx="11296503" cy="813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6" name="TextBox 2085"/>
          <p:cNvSpPr txBox="1"/>
          <p:nvPr/>
        </p:nvSpPr>
        <p:spPr>
          <a:xfrm>
            <a:off x="170027" y="106894"/>
            <a:ext cx="637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50">
                <a:solidFill>
                  <a:schemeClr val="accent1">
                    <a:lumMod val="50000"/>
                  </a:schemeClr>
                </a:solidFill>
              </a:rPr>
              <a:t>Customer Classification</a:t>
            </a:r>
          </a:p>
        </p:txBody>
      </p:sp>
      <p:sp>
        <p:nvSpPr>
          <p:cNvPr id="2088" name="Rectangle 2087"/>
          <p:cNvSpPr/>
          <p:nvPr/>
        </p:nvSpPr>
        <p:spPr>
          <a:xfrm>
            <a:off x="4640" y="1465"/>
            <a:ext cx="128857" cy="81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34162" y="920558"/>
            <a:ext cx="165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b="1">
                <a:solidFill>
                  <a:schemeClr val="accent5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b="1" smtClean="0">
              <a:solidFill>
                <a:schemeClr val="accent5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861800" y="1651157"/>
            <a:ext cx="0" cy="27432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48346" y="1932471"/>
            <a:ext cx="7195127" cy="1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48346" y="1940193"/>
            <a:ext cx="0" cy="27432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84695" y="1940193"/>
            <a:ext cx="0" cy="27432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78524" y="1940193"/>
            <a:ext cx="0" cy="27432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543473" y="1940193"/>
            <a:ext cx="0" cy="27432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2772" y="2246576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Age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3517638" y="2246789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Gender</a:t>
            </a:r>
            <a:endParaRPr lang="en-US" sz="1600"/>
          </a:p>
        </p:txBody>
      </p:sp>
      <p:sp>
        <p:nvSpPr>
          <p:cNvPr id="41" name="TextBox 40"/>
          <p:cNvSpPr txBox="1"/>
          <p:nvPr/>
        </p:nvSpPr>
        <p:spPr>
          <a:xfrm>
            <a:off x="5953185" y="224629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Location</a:t>
            </a:r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8494530" y="2246293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Wealth</a:t>
            </a:r>
            <a:endParaRPr lang="en-US" sz="160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2096883" y="23390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333262" y="234061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842357" y="233317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9301445" y="2338292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222145" y="3964093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641096" y="3965252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053750" y="3965252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9" idx="0"/>
          </p:cNvCxnSpPr>
          <p:nvPr/>
        </p:nvCxnSpPr>
        <p:spPr>
          <a:xfrm>
            <a:off x="2487128" y="2729245"/>
            <a:ext cx="963617" cy="1234848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29" idx="0"/>
          </p:cNvCxnSpPr>
          <p:nvPr/>
        </p:nvCxnSpPr>
        <p:spPr>
          <a:xfrm flipH="1">
            <a:off x="3450745" y="2797810"/>
            <a:ext cx="1111117" cy="1166283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3" idx="4"/>
            <a:endCxn id="30" idx="0"/>
          </p:cNvCxnSpPr>
          <p:nvPr/>
        </p:nvCxnSpPr>
        <p:spPr>
          <a:xfrm>
            <a:off x="4561862" y="2797810"/>
            <a:ext cx="1307834" cy="1167442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" idx="5"/>
            <a:endCxn id="30" idx="0"/>
          </p:cNvCxnSpPr>
          <p:nvPr/>
        </p:nvCxnSpPr>
        <p:spPr>
          <a:xfrm>
            <a:off x="2487128" y="2729245"/>
            <a:ext cx="3382568" cy="1236007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6" idx="4"/>
            <a:endCxn id="30" idx="0"/>
          </p:cNvCxnSpPr>
          <p:nvPr/>
        </p:nvCxnSpPr>
        <p:spPr>
          <a:xfrm flipH="1">
            <a:off x="5869696" y="2790370"/>
            <a:ext cx="1201261" cy="117488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6" idx="4"/>
            <a:endCxn id="33" idx="0"/>
          </p:cNvCxnSpPr>
          <p:nvPr/>
        </p:nvCxnSpPr>
        <p:spPr>
          <a:xfrm>
            <a:off x="7070957" y="2790370"/>
            <a:ext cx="1211393" cy="117488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3"/>
            <a:endCxn id="33" idx="0"/>
          </p:cNvCxnSpPr>
          <p:nvPr/>
        </p:nvCxnSpPr>
        <p:spPr>
          <a:xfrm flipH="1">
            <a:off x="8282350" y="2728537"/>
            <a:ext cx="1086050" cy="123671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3" idx="4"/>
            <a:endCxn id="33" idx="0"/>
          </p:cNvCxnSpPr>
          <p:nvPr/>
        </p:nvCxnSpPr>
        <p:spPr>
          <a:xfrm>
            <a:off x="4561862" y="2797810"/>
            <a:ext cx="3720488" cy="116744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7" idx="3"/>
            <a:endCxn id="30" idx="0"/>
          </p:cNvCxnSpPr>
          <p:nvPr/>
        </p:nvCxnSpPr>
        <p:spPr>
          <a:xfrm flipH="1">
            <a:off x="5869696" y="2728537"/>
            <a:ext cx="3498704" cy="123671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6" idx="4"/>
            <a:endCxn id="29" idx="0"/>
          </p:cNvCxnSpPr>
          <p:nvPr/>
        </p:nvCxnSpPr>
        <p:spPr>
          <a:xfrm flipH="1">
            <a:off x="3450745" y="2790370"/>
            <a:ext cx="3620212" cy="117372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" idx="5"/>
            <a:endCxn id="33" idx="0"/>
          </p:cNvCxnSpPr>
          <p:nvPr/>
        </p:nvCxnSpPr>
        <p:spPr>
          <a:xfrm>
            <a:off x="2487128" y="2729245"/>
            <a:ext cx="5795222" cy="123600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9" idx="0"/>
            <a:endCxn id="27" idx="3"/>
          </p:cNvCxnSpPr>
          <p:nvPr/>
        </p:nvCxnSpPr>
        <p:spPr>
          <a:xfrm flipV="1">
            <a:off x="3450745" y="2728537"/>
            <a:ext cx="5917655" cy="123555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3889" y="2400181"/>
            <a:ext cx="90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Layer 1</a:t>
            </a:r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93888" y="3858209"/>
            <a:ext cx="90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Layer 2</a:t>
            </a:r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775723" y="3917251"/>
            <a:ext cx="9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Margrin</a:t>
            </a:r>
            <a:endParaRPr lang="en-US" sz="1600"/>
          </a:p>
        </p:txBody>
      </p:sp>
      <p:sp>
        <p:nvSpPr>
          <p:cNvPr id="101" name="TextBox 100"/>
          <p:cNvSpPr txBox="1"/>
          <p:nvPr/>
        </p:nvSpPr>
        <p:spPr>
          <a:xfrm>
            <a:off x="2125067" y="3775835"/>
            <a:ext cx="1114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Trading </a:t>
            </a:r>
            <a:br>
              <a:rPr lang="en-US" sz="1600"/>
            </a:br>
            <a:r>
              <a:rPr lang="en-US" sz="1600"/>
              <a:t>Frequency</a:t>
            </a:r>
            <a:endParaRPr lang="en-US" sz="1600"/>
          </a:p>
        </p:txBody>
      </p:sp>
      <p:sp>
        <p:nvSpPr>
          <p:cNvPr id="102" name="TextBox 101"/>
          <p:cNvSpPr txBox="1"/>
          <p:nvPr/>
        </p:nvSpPr>
        <p:spPr>
          <a:xfrm>
            <a:off x="6963669" y="3833566"/>
            <a:ext cx="1142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Stock</a:t>
            </a:r>
            <a:br>
              <a:rPr lang="en-US" sz="1600" smtClean="0"/>
            </a:br>
            <a:r>
              <a:rPr lang="en-US" sz="1600" smtClean="0"/>
              <a:t>Preference</a:t>
            </a:r>
            <a:endParaRPr lang="en-US" sz="1600"/>
          </a:p>
        </p:txBody>
      </p:sp>
      <p:sp>
        <p:nvSpPr>
          <p:cNvPr id="122" name="Left-Right Arrow 121"/>
          <p:cNvSpPr/>
          <p:nvPr/>
        </p:nvSpPr>
        <p:spPr>
          <a:xfrm>
            <a:off x="1625587" y="6800361"/>
            <a:ext cx="8488218" cy="286326"/>
          </a:xfrm>
          <a:prstGeom prst="leftRightArrow">
            <a:avLst>
              <a:gd name="adj1" fmla="val 75001"/>
              <a:gd name="adj2" fmla="val 50000"/>
            </a:avLst>
          </a:prstGeom>
          <a:gradFill>
            <a:gsLst>
              <a:gs pos="100000">
                <a:srgbClr val="009242"/>
              </a:gs>
              <a:gs pos="38000">
                <a:srgbClr val="FFC000"/>
              </a:gs>
              <a:gs pos="69000">
                <a:srgbClr val="F6E508"/>
              </a:gs>
              <a:gs pos="0">
                <a:srgbClr val="C00000"/>
              </a:gs>
            </a:gsLst>
            <a:lin ang="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92509" y="572634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351756" y="7086687"/>
            <a:ext cx="120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Risk Averse</a:t>
            </a:r>
            <a:endParaRPr lang="en-US" sz="1600"/>
          </a:p>
        </p:txBody>
      </p:sp>
      <p:sp>
        <p:nvSpPr>
          <p:cNvPr id="125" name="TextBox 124"/>
          <p:cNvSpPr txBox="1"/>
          <p:nvPr/>
        </p:nvSpPr>
        <p:spPr>
          <a:xfrm>
            <a:off x="9292187" y="7091947"/>
            <a:ext cx="1070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Risk Taker</a:t>
            </a:r>
            <a:endParaRPr lang="en-US" sz="1600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2088986" y="5682988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4316566" y="5686477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6834460" y="5682988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9293548" y="5682988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Straight Connector 184"/>
          <p:cNvCxnSpPr>
            <a:stCxn id="29" idx="4"/>
            <a:endCxn id="129" idx="7"/>
          </p:cNvCxnSpPr>
          <p:nvPr/>
        </p:nvCxnSpPr>
        <p:spPr>
          <a:xfrm flipH="1">
            <a:off x="2479231" y="4421293"/>
            <a:ext cx="971514" cy="132865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30" idx="4"/>
            <a:endCxn id="129" idx="7"/>
          </p:cNvCxnSpPr>
          <p:nvPr/>
        </p:nvCxnSpPr>
        <p:spPr>
          <a:xfrm flipH="1">
            <a:off x="2479231" y="4422452"/>
            <a:ext cx="3390465" cy="132749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33" idx="4"/>
            <a:endCxn id="129" idx="7"/>
          </p:cNvCxnSpPr>
          <p:nvPr/>
        </p:nvCxnSpPr>
        <p:spPr>
          <a:xfrm flipH="1">
            <a:off x="2479231" y="4422452"/>
            <a:ext cx="5803119" cy="132749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29" idx="4"/>
            <a:endCxn id="130" idx="0"/>
          </p:cNvCxnSpPr>
          <p:nvPr/>
        </p:nvCxnSpPr>
        <p:spPr>
          <a:xfrm>
            <a:off x="3450745" y="4421293"/>
            <a:ext cx="1094421" cy="1265184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30" idx="4"/>
            <a:endCxn id="130" idx="0"/>
          </p:cNvCxnSpPr>
          <p:nvPr/>
        </p:nvCxnSpPr>
        <p:spPr>
          <a:xfrm flipH="1">
            <a:off x="4545166" y="4422452"/>
            <a:ext cx="1324530" cy="126402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33" idx="4"/>
            <a:endCxn id="130" idx="0"/>
          </p:cNvCxnSpPr>
          <p:nvPr/>
        </p:nvCxnSpPr>
        <p:spPr>
          <a:xfrm flipH="1">
            <a:off x="4545166" y="4422452"/>
            <a:ext cx="3737184" cy="126402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9" idx="4"/>
            <a:endCxn id="131" idx="0"/>
          </p:cNvCxnSpPr>
          <p:nvPr/>
        </p:nvCxnSpPr>
        <p:spPr>
          <a:xfrm>
            <a:off x="3450745" y="4421293"/>
            <a:ext cx="3612315" cy="126169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30" idx="4"/>
            <a:endCxn id="131" idx="0"/>
          </p:cNvCxnSpPr>
          <p:nvPr/>
        </p:nvCxnSpPr>
        <p:spPr>
          <a:xfrm>
            <a:off x="5869696" y="4422452"/>
            <a:ext cx="1193364" cy="126053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33" idx="4"/>
            <a:endCxn id="131" idx="0"/>
          </p:cNvCxnSpPr>
          <p:nvPr/>
        </p:nvCxnSpPr>
        <p:spPr>
          <a:xfrm flipH="1">
            <a:off x="7063060" y="4422452"/>
            <a:ext cx="1219290" cy="126053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9" idx="4"/>
            <a:endCxn id="132" idx="1"/>
          </p:cNvCxnSpPr>
          <p:nvPr/>
        </p:nvCxnSpPr>
        <p:spPr>
          <a:xfrm>
            <a:off x="3450745" y="4421293"/>
            <a:ext cx="5909758" cy="132865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30" idx="4"/>
            <a:endCxn id="132" idx="1"/>
          </p:cNvCxnSpPr>
          <p:nvPr/>
        </p:nvCxnSpPr>
        <p:spPr>
          <a:xfrm>
            <a:off x="5869696" y="4422452"/>
            <a:ext cx="3490807" cy="132749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33" idx="4"/>
            <a:endCxn id="132" idx="1"/>
          </p:cNvCxnSpPr>
          <p:nvPr/>
        </p:nvCxnSpPr>
        <p:spPr>
          <a:xfrm>
            <a:off x="8282350" y="4422452"/>
            <a:ext cx="1078153" cy="132749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242924" y="5980930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Group 1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450745" y="5977889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Group 2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970315" y="5973541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Group 3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442751" y="5970160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C00000"/>
                </a:solidFill>
              </a:rPr>
              <a:t>Group 4</a:t>
            </a:r>
            <a:endParaRPr 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86"/>
          <p:cNvSpPr/>
          <p:nvPr/>
        </p:nvSpPr>
        <p:spPr>
          <a:xfrm>
            <a:off x="133497" y="-7550"/>
            <a:ext cx="11296503" cy="813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6" name="TextBox 2085"/>
          <p:cNvSpPr txBox="1"/>
          <p:nvPr/>
        </p:nvSpPr>
        <p:spPr>
          <a:xfrm>
            <a:off x="170027" y="106894"/>
            <a:ext cx="637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50" smtClean="0">
                <a:solidFill>
                  <a:schemeClr val="accent1">
                    <a:lumMod val="50000"/>
                  </a:schemeClr>
                </a:solidFill>
              </a:rPr>
              <a:t>Big Boys Identification</a:t>
            </a:r>
            <a:endParaRPr lang="en-US" sz="3200" spc="-1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88" name="Rectangle 2087"/>
          <p:cNvSpPr/>
          <p:nvPr/>
        </p:nvSpPr>
        <p:spPr>
          <a:xfrm>
            <a:off x="4640" y="1465"/>
            <a:ext cx="128857" cy="81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50165" y="3944810"/>
            <a:ext cx="289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Our Customers By Their Investing Success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571" y="2105203"/>
            <a:ext cx="136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Investment Return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12275" y="408442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IRR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7791" y="5783856"/>
            <a:ext cx="162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Probability of being right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50165" y="5410703"/>
            <a:ext cx="3612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Most successful investors </a:t>
            </a:r>
            <a:r>
              <a:rPr lang="en-US" sz="1400" i="1" smtClean="0"/>
              <a:t>are more </a:t>
            </a:r>
            <a:r>
              <a:rPr lang="en-US" sz="1400" i="1" smtClean="0"/>
              <a:t>likely </a:t>
            </a:r>
            <a:r>
              <a:rPr lang="en-US" sz="1400" i="1" smtClean="0"/>
              <a:t>those who </a:t>
            </a:r>
            <a:r>
              <a:rPr lang="en-US" sz="1400" i="1" smtClean="0"/>
              <a:t>enjoy many advantages from early information or great investment scale. </a:t>
            </a:r>
            <a:br>
              <a:rPr lang="en-US" sz="1400" i="1" smtClean="0"/>
            </a:br>
            <a:r>
              <a:rPr lang="en-US" sz="1400" i="1" smtClean="0"/>
              <a:t>Our dealing service should cast an eye on this customer group as a good reference for their further investment strategies</a:t>
            </a:r>
            <a:endParaRPr lang="en-US" sz="1400" i="1"/>
          </a:p>
        </p:txBody>
      </p:sp>
      <p:sp>
        <p:nvSpPr>
          <p:cNvPr id="27" name="Rectangle 26"/>
          <p:cNvSpPr/>
          <p:nvPr/>
        </p:nvSpPr>
        <p:spPr>
          <a:xfrm>
            <a:off x="361965" y="5512303"/>
            <a:ext cx="1588844" cy="1189439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78502" y="3673258"/>
            <a:ext cx="1588844" cy="1189439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8502" y="1834213"/>
            <a:ext cx="1588844" cy="1189439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>
            <a:off x="3671454" y="3917101"/>
            <a:ext cx="2281382" cy="713027"/>
          </a:xfrm>
          <a:prstGeom prst="stripedRightArrow">
            <a:avLst>
              <a:gd name="adj1" fmla="val 50000"/>
              <a:gd name="adj2" fmla="val 51295"/>
            </a:avLst>
          </a:prstGeom>
          <a:solidFill>
            <a:schemeClr val="accent5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484582" y="1686413"/>
            <a:ext cx="536058" cy="5163127"/>
          </a:xfrm>
          <a:prstGeom prst="rightBrace">
            <a:avLst>
              <a:gd name="adj1" fmla="val 144451"/>
              <a:gd name="adj2" fmla="val 50000"/>
            </a:avLst>
          </a:prstGeom>
          <a:ln w="19050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86"/>
          <p:cNvSpPr/>
          <p:nvPr/>
        </p:nvSpPr>
        <p:spPr>
          <a:xfrm>
            <a:off x="133497" y="-7550"/>
            <a:ext cx="11296503" cy="813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6" name="TextBox 2085"/>
          <p:cNvSpPr txBox="1"/>
          <p:nvPr/>
        </p:nvSpPr>
        <p:spPr>
          <a:xfrm>
            <a:off x="170027" y="106894"/>
            <a:ext cx="637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50">
                <a:solidFill>
                  <a:schemeClr val="accent1">
                    <a:lumMod val="50000"/>
                  </a:schemeClr>
                </a:solidFill>
              </a:rPr>
              <a:t>Performance Reporting Service</a:t>
            </a:r>
          </a:p>
        </p:txBody>
      </p:sp>
      <p:sp>
        <p:nvSpPr>
          <p:cNvPr id="2088" name="Rectangle 2087"/>
          <p:cNvSpPr/>
          <p:nvPr/>
        </p:nvSpPr>
        <p:spPr>
          <a:xfrm>
            <a:off x="4640" y="1465"/>
            <a:ext cx="128857" cy="81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18647" y="1679189"/>
            <a:ext cx="289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>
                <a:solidFill>
                  <a:schemeClr val="accent5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customers answer many questions 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970328" y="2409788"/>
            <a:ext cx="0" cy="45720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56874" y="2874312"/>
            <a:ext cx="7195127" cy="1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56874" y="2874312"/>
            <a:ext cx="0" cy="45720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67537" y="2874312"/>
            <a:ext cx="0" cy="45720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652001" y="2874312"/>
            <a:ext cx="0" cy="457200"/>
          </a:xfrm>
          <a:prstGeom prst="line">
            <a:avLst/>
          </a:prstGeom>
          <a:ln w="6350">
            <a:solidFill>
              <a:schemeClr val="accent5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3963" y="3659055"/>
            <a:ext cx="30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>
                <a:solidFill>
                  <a:srgbClr val="C00000"/>
                </a:solidFill>
              </a:rPr>
              <a:t>Long-term or </a:t>
            </a:r>
            <a:r>
              <a:rPr lang="en-US" smtClean="0">
                <a:solidFill>
                  <a:srgbClr val="C00000"/>
                </a:solidFill>
              </a:rPr>
              <a:t>short-term?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5289" y="3659055"/>
            <a:ext cx="312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mtClean="0">
                <a:solidFill>
                  <a:srgbClr val="C00000"/>
                </a:solidFill>
              </a:rPr>
              <a:t>How well they are investing?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48426" y="3659055"/>
            <a:ext cx="30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mtClean="0">
                <a:solidFill>
                  <a:srgbClr val="C00000"/>
                </a:solidFill>
              </a:rPr>
              <a:t>Which stocks/sectors?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0030" y="4355930"/>
            <a:ext cx="2173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Provide weekly, monthly, quarterly, annually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60723" y="4355930"/>
            <a:ext cx="2813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Their investment return by </a:t>
            </a:r>
            <a:r>
              <a:rPr lang="en-US" sz="1400" smtClean="0"/>
              <a:t>varied investment horizons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8608182" y="4355930"/>
            <a:ext cx="2087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Their investment return by stock and sector</a:t>
            </a:r>
          </a:p>
        </p:txBody>
      </p:sp>
    </p:spTree>
    <p:extLst>
      <p:ext uri="{BB962C8B-B14F-4D97-AF65-F5344CB8AC3E}">
        <p14:creationId xmlns:p14="http://schemas.microsoft.com/office/powerpoint/2010/main" val="30080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86"/>
          <p:cNvSpPr/>
          <p:nvPr/>
        </p:nvSpPr>
        <p:spPr>
          <a:xfrm>
            <a:off x="133497" y="-7550"/>
            <a:ext cx="11296503" cy="813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6" name="TextBox 2085"/>
          <p:cNvSpPr txBox="1"/>
          <p:nvPr/>
        </p:nvSpPr>
        <p:spPr>
          <a:xfrm>
            <a:off x="170027" y="106894"/>
            <a:ext cx="637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50">
                <a:solidFill>
                  <a:schemeClr val="accent1">
                    <a:lumMod val="50000"/>
                  </a:schemeClr>
                </a:solidFill>
              </a:rPr>
              <a:t>Project Pool Value</a:t>
            </a:r>
          </a:p>
        </p:txBody>
      </p:sp>
      <p:sp>
        <p:nvSpPr>
          <p:cNvPr id="2088" name="Rectangle 2087"/>
          <p:cNvSpPr/>
          <p:nvPr/>
        </p:nvSpPr>
        <p:spPr>
          <a:xfrm>
            <a:off x="4640" y="1465"/>
            <a:ext cx="128857" cy="81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67566" y="3654294"/>
            <a:ext cx="289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Pool Value</a:t>
            </a:r>
            <a:endParaRPr lang="en-US" sz="2000" b="1">
              <a:solidFill>
                <a:schemeClr val="accent5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6892" y="2134783"/>
            <a:ext cx="3147154" cy="1283855"/>
            <a:chOff x="318673" y="1968529"/>
            <a:chExt cx="3147154" cy="1283855"/>
          </a:xfrm>
        </p:grpSpPr>
        <p:sp>
          <p:nvSpPr>
            <p:cNvPr id="17" name="TextBox 16"/>
            <p:cNvSpPr txBox="1"/>
            <p:nvPr/>
          </p:nvSpPr>
          <p:spPr>
            <a:xfrm>
              <a:off x="318673" y="2092725"/>
              <a:ext cx="3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mtClean="0">
                  <a:solidFill>
                    <a:srgbClr val="C00000"/>
                  </a:solidFill>
                </a:rPr>
                <a:t>Average Holding Period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75108" y="2506451"/>
              <a:ext cx="300714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/>
                <a:t>Mearsure how long an average customer holds their investment (with margin)</a:t>
              </a:r>
              <a:endParaRPr lang="en-US" sz="14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53985" y="1968529"/>
              <a:ext cx="3111842" cy="12838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22204" y="4277424"/>
            <a:ext cx="3112969" cy="1283855"/>
            <a:chOff x="353985" y="4111170"/>
            <a:chExt cx="3112969" cy="1283855"/>
          </a:xfrm>
        </p:grpSpPr>
        <p:grpSp>
          <p:nvGrpSpPr>
            <p:cNvPr id="7" name="Group 6"/>
            <p:cNvGrpSpPr/>
            <p:nvPr/>
          </p:nvGrpSpPr>
          <p:grpSpPr>
            <a:xfrm>
              <a:off x="353985" y="4199958"/>
              <a:ext cx="3111841" cy="1076360"/>
              <a:chOff x="353985" y="4199958"/>
              <a:chExt cx="3111841" cy="107636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75108" y="4199958"/>
                <a:ext cx="3007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mtClean="0">
                    <a:solidFill>
                      <a:srgbClr val="C00000"/>
                    </a:solidFill>
                  </a:rPr>
                  <a:t>Frequency of debt payback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3985" y="4753098"/>
                <a:ext cx="31118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/>
                  <a:t>Mearsure how </a:t>
                </a:r>
                <a:r>
                  <a:rPr lang="en-US" sz="1400" smtClean="0"/>
                  <a:t>likely an </a:t>
                </a:r>
                <a:r>
                  <a:rPr lang="en-US" sz="1400"/>
                  <a:t>average customer </a:t>
                </a:r>
                <a:r>
                  <a:rPr lang="en-US" sz="1400" smtClean="0"/>
                  <a:t>pay back their margin debt</a:t>
                </a:r>
                <a:endParaRPr lang="en-US" sz="140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55112" y="4111170"/>
              <a:ext cx="3111842" cy="12838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Striped Right Arrow 22"/>
          <p:cNvSpPr/>
          <p:nvPr/>
        </p:nvSpPr>
        <p:spPr>
          <a:xfrm>
            <a:off x="5066146" y="3497836"/>
            <a:ext cx="2281382" cy="713027"/>
          </a:xfrm>
          <a:prstGeom prst="stripedRightArrow">
            <a:avLst/>
          </a:prstGeom>
          <a:solidFill>
            <a:schemeClr val="accent5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fographicTemplateBrandColors">
      <a:dk1>
        <a:sysClr val="windowText" lastClr="000000"/>
      </a:dk1>
      <a:lt1>
        <a:sysClr val="window" lastClr="FFFFFF"/>
      </a:lt1>
      <a:dk2>
        <a:srgbClr val="2F2F2F"/>
      </a:dk2>
      <a:lt2>
        <a:srgbClr val="D2D2D2"/>
      </a:lt2>
      <a:accent1>
        <a:srgbClr val="0078D4"/>
      </a:accent1>
      <a:accent2>
        <a:srgbClr val="D83B01"/>
      </a:accent2>
      <a:accent3>
        <a:srgbClr val="939393"/>
      </a:accent3>
      <a:accent4>
        <a:srgbClr val="FFF100"/>
      </a:accent4>
      <a:accent5>
        <a:srgbClr val="003F50"/>
      </a:accent5>
      <a:accent6>
        <a:srgbClr val="BAD80A"/>
      </a:accent6>
      <a:hlink>
        <a:srgbClr val="0078D4"/>
      </a:hlink>
      <a:folHlink>
        <a:srgbClr val="A80000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rkFromAnywhere.potx" id="{09C756A7-6439-483B-97D2-7365063EDF9B}" vid="{960BC03F-87A6-4471-BFEE-5EE1D2DCCE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 from anywhere</Template>
  <TotalTime>0</TotalTime>
  <Words>455</Words>
  <Application>Microsoft Office PowerPoint</Application>
  <PresentationFormat>Custom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Yu Gothic Light</vt:lpstr>
      <vt:lpstr>Arial</vt:lpstr>
      <vt:lpstr>Calibri</vt:lpstr>
      <vt:lpstr>PhTimes</vt:lpstr>
      <vt:lpstr>Segoe Pro Semibold</vt:lpstr>
      <vt:lpstr>Segoe UI</vt:lpstr>
      <vt:lpstr>Segoe UI Semibold</vt:lpstr>
      <vt:lpstr>Times New Roman</vt:lpstr>
      <vt:lpstr>Wingdings</vt:lpstr>
      <vt:lpstr>Office Theme</vt:lpstr>
      <vt:lpstr>Customer Analysis Roadmap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2021-01-10T08:58:55Z</dcterms:created>
  <dcterms:modified xsi:type="dcterms:W3CDTF">2021-05-19T06:02:48Z</dcterms:modified>
</cp:coreProperties>
</file>