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35"/>
  </p:notesMasterIdLst>
  <p:handoutMasterIdLst>
    <p:handoutMasterId r:id="rId36"/>
  </p:handoutMasterIdLst>
  <p:sldIdLst>
    <p:sldId id="256" r:id="rId5"/>
    <p:sldId id="291" r:id="rId6"/>
    <p:sldId id="290" r:id="rId7"/>
    <p:sldId id="261" r:id="rId8"/>
    <p:sldId id="262" r:id="rId9"/>
    <p:sldId id="265" r:id="rId10"/>
    <p:sldId id="266" r:id="rId11"/>
    <p:sldId id="294" r:id="rId12"/>
    <p:sldId id="268" r:id="rId13"/>
    <p:sldId id="270" r:id="rId14"/>
    <p:sldId id="271" r:id="rId15"/>
    <p:sldId id="267" r:id="rId16"/>
    <p:sldId id="277" r:id="rId17"/>
    <p:sldId id="274" r:id="rId18"/>
    <p:sldId id="273" r:id="rId19"/>
    <p:sldId id="276" r:id="rId20"/>
    <p:sldId id="275" r:id="rId21"/>
    <p:sldId id="284" r:id="rId22"/>
    <p:sldId id="286" r:id="rId23"/>
    <p:sldId id="285" r:id="rId24"/>
    <p:sldId id="288" r:id="rId25"/>
    <p:sldId id="287" r:id="rId26"/>
    <p:sldId id="279" r:id="rId27"/>
    <p:sldId id="281" r:id="rId28"/>
    <p:sldId id="280" r:id="rId29"/>
    <p:sldId id="283" r:id="rId30"/>
    <p:sldId id="282" r:id="rId31"/>
    <p:sldId id="292" r:id="rId32"/>
    <p:sldId id="293" r:id="rId33"/>
    <p:sldId id="26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861A"/>
    <a:srgbClr val="FFFF99"/>
    <a:srgbClr val="339966"/>
    <a:srgbClr val="009999"/>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114" d="100"/>
          <a:sy n="114" d="100"/>
        </p:scale>
        <p:origin x="336" y="102"/>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79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pt>
    <dgm:pt modelId="{701D68F5-42F8-47BC-8FED-84C50F595DF0}">
      <dgm:prSet phldrT="[Text]"/>
      <dgm:spPr/>
      <dgm:t>
        <a:bodyPr/>
        <a:lstStyle/>
        <a:p>
          <a:pPr>
            <a:lnSpc>
              <a:spcPct val="100000"/>
            </a:lnSpc>
            <a:defRPr cap="all"/>
          </a:pPr>
          <a:r>
            <a:rPr lang="en-ZA" dirty="0" smtClean="0"/>
            <a:t>age</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defRPr cap="all"/>
          </a:pPr>
          <a:r>
            <a:rPr lang="en-US" dirty="0" smtClean="0"/>
            <a:t>gender</a:t>
          </a:r>
          <a:endParaRPr lang="en-US" dirty="0"/>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defRPr cap="all"/>
          </a:pPr>
          <a:r>
            <a:rPr lang="en-US" dirty="0" smtClean="0"/>
            <a:t>location</a:t>
          </a:r>
          <a:endParaRPr lang="en-US" dirty="0"/>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25C14C25-2A98-4731-B0BF-677AD8191C30}" type="pres">
      <dgm:prSet presAssocID="{7D9C16A6-8C48-4165-8DAF-8C957C12A8FA}" presName="root" presStyleCnt="0">
        <dgm:presLayoutVars>
          <dgm:dir/>
          <dgm:resizeHandles val="exact"/>
        </dgm:presLayoutVars>
      </dgm:prSet>
      <dgm:spPr/>
    </dgm:pt>
    <dgm:pt modelId="{76750689-6C12-4D36-8474-BFC5C125B35E}" type="pres">
      <dgm:prSet presAssocID="{701D68F5-42F8-47BC-8FED-84C50F595DF0}" presName="compNode" presStyleCnt="0"/>
      <dgm:spPr/>
    </dgm:pt>
    <dgm:pt modelId="{A39E2924-EA9B-47F3-B732-8814DF65E2EC}" type="pres">
      <dgm:prSet presAssocID="{701D68F5-42F8-47BC-8FED-84C50F595DF0}" presName="iconBgRect" presStyleLbl="bgShp" presStyleIdx="0" presStyleCnt="3"/>
      <dgm:spPr/>
    </dgm:pt>
    <dgm:pt modelId="{55BDA980-9151-47FF-AF00-AFF61BF7329A}" type="pres">
      <dgm:prSet presAssocID="{701D68F5-42F8-47BC-8FED-84C50F595DF0}" presName="iconRect" presStyleLbl="node1" presStyleIdx="0" presStyleCnt="3"/>
      <dgm:spPr>
        <a:blipFill rotWithShape="1">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a:ln>
          <a:noFill/>
        </a:ln>
      </dgm:spPr>
      <dgm:extLst/>
    </dgm:pt>
    <dgm:pt modelId="{6813E287-6A9E-4A4E-8848-6B5E098C015B}" type="pres">
      <dgm:prSet presAssocID="{701D68F5-42F8-47BC-8FED-84C50F595DF0}" presName="spaceRect" presStyleCnt="0"/>
      <dgm:spPr/>
    </dgm:pt>
    <dgm:pt modelId="{29C7C433-EF2A-4A44-BC53-B7211D27668D}" type="pres">
      <dgm:prSet presAssocID="{701D68F5-42F8-47BC-8FED-84C50F595DF0}" presName="textRect" presStyleLbl="revTx" presStyleIdx="0" presStyleCnt="3">
        <dgm:presLayoutVars>
          <dgm:chMax val="1"/>
          <dgm:chPref val="1"/>
        </dgm:presLayoutVars>
      </dgm:prSet>
      <dgm:spPr/>
      <dgm:t>
        <a:bodyPr/>
        <a:lstStyle/>
        <a:p>
          <a:endParaRPr lang="en-US"/>
        </a:p>
      </dgm:t>
    </dgm:pt>
    <dgm:pt modelId="{68220B65-DC55-4454-B24D-11B29BFBB9D4}" type="pres">
      <dgm:prSet presAssocID="{0C95B389-AC0C-4055-9AA3-38815EFC8B0A}" presName="sibTrans" presStyleCnt="0"/>
      <dgm:spPr/>
    </dgm:pt>
    <dgm:pt modelId="{BE6E5E78-2FF3-4F40-80FF-8626E060970A}" type="pres">
      <dgm:prSet presAssocID="{91A66877-AC1C-46D9-BF2C-6024B638DEA9}" presName="compNode" presStyleCnt="0"/>
      <dgm:spPr/>
    </dgm:pt>
    <dgm:pt modelId="{AE6D994C-35CC-4E2D-93F7-0749D531DB38}" type="pres">
      <dgm:prSet presAssocID="{91A66877-AC1C-46D9-BF2C-6024B638DEA9}" presName="iconBgRect" presStyleLbl="bgShp" presStyleIdx="1" presStyleCnt="3"/>
      <dgm:spPr/>
    </dgm:pt>
    <dgm:pt modelId="{25E3B37B-74D0-4A88-B4DE-941AD611607D}" type="pres">
      <dgm:prSet presAssocID="{91A66877-AC1C-46D9-BF2C-6024B638DEA9}" presName="iconRect" presStyleLbl="node1" presStyleIdx="1" presStyleCnt="3"/>
      <dgm:spPr>
        <a:blipFill rotWithShape="1">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a:ln>
          <a:noFill/>
        </a:ln>
      </dgm:spPr>
      <dgm:extLst/>
    </dgm:pt>
    <dgm:pt modelId="{D43D9762-97CA-499D-8A22-68E4735A6BBF}" type="pres">
      <dgm:prSet presAssocID="{91A66877-AC1C-46D9-BF2C-6024B638DEA9}" presName="spaceRect" presStyleCnt="0"/>
      <dgm:spPr/>
    </dgm:pt>
    <dgm:pt modelId="{B87C32D5-7B07-49E2-84BD-BC5A516ABFE6}" type="pres">
      <dgm:prSet presAssocID="{91A66877-AC1C-46D9-BF2C-6024B638DEA9}" presName="textRect" presStyleLbl="revTx" presStyleIdx="1" presStyleCnt="3">
        <dgm:presLayoutVars>
          <dgm:chMax val="1"/>
          <dgm:chPref val="1"/>
        </dgm:presLayoutVars>
      </dgm:prSet>
      <dgm:spPr/>
      <dgm:t>
        <a:bodyPr/>
        <a:lstStyle/>
        <a:p>
          <a:endParaRPr lang="en-US"/>
        </a:p>
      </dgm:t>
    </dgm:pt>
    <dgm:pt modelId="{3415AE4C-1FA3-4F9C-B78C-46AB8BC3FA98}" type="pres">
      <dgm:prSet presAssocID="{BFCE4A28-C381-46FF-935A-B11534EF7D87}" presName="sibTrans" presStyleCnt="0"/>
      <dgm:spPr/>
    </dgm:pt>
    <dgm:pt modelId="{8E9FCEE9-BA58-4686-AD8D-3C43F61E54DA}" type="pres">
      <dgm:prSet presAssocID="{76CC3289-2662-43F0-A3C6-BA04A135F08C}" presName="compNode" presStyleCnt="0"/>
      <dgm:spPr/>
    </dgm:pt>
    <dgm:pt modelId="{8B8DA957-4F6D-47EE-BF0F-6ACDA82AAC07}" type="pres">
      <dgm:prSet presAssocID="{76CC3289-2662-43F0-A3C6-BA04A135F08C}" presName="iconBgRect" presStyleLbl="bgShp" presStyleIdx="2" presStyleCnt="3"/>
      <dgm:spPr/>
    </dgm:pt>
    <dgm:pt modelId="{FC76B9EB-DCB2-48BE-8038-BB271187C51D}" type="pres">
      <dgm:prSet presAssocID="{76CC3289-2662-43F0-A3C6-BA04A135F08C}" presName="iconRect" presStyleLbl="node1" presStyleIdx="2" presStyleCnt="3"/>
      <dgm:spPr>
        <a:blipFill rotWithShape="1">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a:ln>
          <a:noFill/>
        </a:ln>
      </dgm:spPr>
      <dgm:extLst/>
    </dgm:pt>
    <dgm:pt modelId="{15732EE0-EF0B-40DC-8D5B-13AD1FDF7CF0}" type="pres">
      <dgm:prSet presAssocID="{76CC3289-2662-43F0-A3C6-BA04A135F08C}" presName="spaceRect" presStyleCnt="0"/>
      <dgm:spPr/>
    </dgm:pt>
    <dgm:pt modelId="{E92865A0-8142-4764-BBFC-1FA0DCA8D9E0}" type="pres">
      <dgm:prSet presAssocID="{76CC3289-2662-43F0-A3C6-BA04A135F08C}" presName="textRect" presStyleLbl="revTx" presStyleIdx="2" presStyleCnt="3">
        <dgm:presLayoutVars>
          <dgm:chMax val="1"/>
          <dgm:chPref val="1"/>
        </dgm:presLayoutVars>
      </dgm:prSet>
      <dgm:spPr/>
      <dgm:t>
        <a:bodyPr/>
        <a:lstStyle/>
        <a:p>
          <a:endParaRPr lang="en-US"/>
        </a:p>
      </dgm:t>
    </dgm:pt>
  </dgm:ptLst>
  <dgm:cxnLst>
    <dgm:cxn modelId="{F44D1E9F-9059-456A-ACD4-C954F5166A16}" type="presOf" srcId="{701D68F5-42F8-47BC-8FED-84C50F595DF0}" destId="{29C7C433-EF2A-4A44-BC53-B7211D27668D}" srcOrd="0" destOrd="0" presId="urn:microsoft.com/office/officeart/2018/5/layout/IconCircleLabelList"/>
    <dgm:cxn modelId="{7F0DAB6F-9257-4F2D-B31A-3418F73F6952}" srcId="{7D9C16A6-8C48-4165-8DAF-8C957C12A8FA}" destId="{91A66877-AC1C-46D9-BF2C-6024B638DEA9}" srcOrd="1" destOrd="0" parTransId="{913FED05-DF41-48A7-B1F8-81937A468EF9}" sibTransId="{BFCE4A28-C381-46FF-935A-B11534EF7D87}"/>
    <dgm:cxn modelId="{C4BA385D-31ED-40EF-A5D6-98DFBA64E71A}" srcId="{7D9C16A6-8C48-4165-8DAF-8C957C12A8FA}" destId="{701D68F5-42F8-47BC-8FED-84C50F595DF0}" srcOrd="0" destOrd="0" parTransId="{9617668C-C38C-4017-8DDF-37855B15D110}" sibTransId="{0C95B389-AC0C-4055-9AA3-38815EFC8B0A}"/>
    <dgm:cxn modelId="{77F3068B-47FB-4C44-B12F-5B52EA8C8D6F}" type="presOf" srcId="{91A66877-AC1C-46D9-BF2C-6024B638DEA9}" destId="{B87C32D5-7B07-49E2-84BD-BC5A516ABFE6}" srcOrd="0" destOrd="0" presId="urn:microsoft.com/office/officeart/2018/5/layout/IconCircleLabelList"/>
    <dgm:cxn modelId="{0400886E-8A1A-44C2-95A7-DB0EF4911494}" srcId="{7D9C16A6-8C48-4165-8DAF-8C957C12A8FA}" destId="{76CC3289-2662-43F0-A3C6-BA04A135F08C}" srcOrd="2" destOrd="0" parTransId="{D46DB4DA-1442-4ECE-89FE-BBB1E3489E3D}" sibTransId="{FA28C9D6-476E-43CD-BA23-D6D990FD78D0}"/>
    <dgm:cxn modelId="{1E51D096-D749-4658-8D93-02A059315D09}" type="presOf" srcId="{76CC3289-2662-43F0-A3C6-BA04A135F08C}" destId="{E92865A0-8142-4764-BBFC-1FA0DCA8D9E0}" srcOrd="0" destOrd="0" presId="urn:microsoft.com/office/officeart/2018/5/layout/IconCircleLabelList"/>
    <dgm:cxn modelId="{1DCAC474-202E-48E4-8885-832453650F99}" type="presOf" srcId="{7D9C16A6-8C48-4165-8DAF-8C957C12A8FA}" destId="{25C14C25-2A98-4731-B0BF-677AD8191C30}" srcOrd="0" destOrd="0" presId="urn:microsoft.com/office/officeart/2018/5/layout/IconCircleLabelList"/>
    <dgm:cxn modelId="{9B7CB0EB-7F3C-4D17-B355-4090FA01A301}" type="presParOf" srcId="{25C14C25-2A98-4731-B0BF-677AD8191C30}" destId="{76750689-6C12-4D36-8474-BFC5C125B35E}" srcOrd="0" destOrd="0" presId="urn:microsoft.com/office/officeart/2018/5/layout/IconCircleLabelList"/>
    <dgm:cxn modelId="{F736A8DC-8C73-40B1-B9D8-E2ED1B623EC4}" type="presParOf" srcId="{76750689-6C12-4D36-8474-BFC5C125B35E}" destId="{A39E2924-EA9B-47F3-B732-8814DF65E2EC}" srcOrd="0" destOrd="0" presId="urn:microsoft.com/office/officeart/2018/5/layout/IconCircleLabelList"/>
    <dgm:cxn modelId="{E811E0A3-64EB-4B73-B7C1-483CEFD7A521}" type="presParOf" srcId="{76750689-6C12-4D36-8474-BFC5C125B35E}" destId="{55BDA980-9151-47FF-AF00-AFF61BF7329A}" srcOrd="1" destOrd="0" presId="urn:microsoft.com/office/officeart/2018/5/layout/IconCircleLabelList"/>
    <dgm:cxn modelId="{5F50529C-66A6-45D3-914E-3EAF0020FAA5}" type="presParOf" srcId="{76750689-6C12-4D36-8474-BFC5C125B35E}" destId="{6813E287-6A9E-4A4E-8848-6B5E098C015B}" srcOrd="2" destOrd="0" presId="urn:microsoft.com/office/officeart/2018/5/layout/IconCircleLabelList"/>
    <dgm:cxn modelId="{4A2F5C1F-0EEC-4343-A69A-A075A9327DCB}" type="presParOf" srcId="{76750689-6C12-4D36-8474-BFC5C125B35E}" destId="{29C7C433-EF2A-4A44-BC53-B7211D27668D}" srcOrd="3" destOrd="0" presId="urn:microsoft.com/office/officeart/2018/5/layout/IconCircleLabelList"/>
    <dgm:cxn modelId="{11337B15-941E-431B-B38C-2502F8F375A2}" type="presParOf" srcId="{25C14C25-2A98-4731-B0BF-677AD8191C30}" destId="{68220B65-DC55-4454-B24D-11B29BFBB9D4}" srcOrd="1" destOrd="0" presId="urn:microsoft.com/office/officeart/2018/5/layout/IconCircleLabelList"/>
    <dgm:cxn modelId="{43151CC7-C0C3-4F15-997C-17B72C908907}" type="presParOf" srcId="{25C14C25-2A98-4731-B0BF-677AD8191C30}" destId="{BE6E5E78-2FF3-4F40-80FF-8626E060970A}" srcOrd="2" destOrd="0" presId="urn:microsoft.com/office/officeart/2018/5/layout/IconCircleLabelList"/>
    <dgm:cxn modelId="{B36D4B0A-AEE7-4B3F-898A-E200577B6D6B}" type="presParOf" srcId="{BE6E5E78-2FF3-4F40-80FF-8626E060970A}" destId="{AE6D994C-35CC-4E2D-93F7-0749D531DB38}" srcOrd="0" destOrd="0" presId="urn:microsoft.com/office/officeart/2018/5/layout/IconCircleLabelList"/>
    <dgm:cxn modelId="{BE0DFE24-FE93-4079-A9EE-3648D3E1E170}" type="presParOf" srcId="{BE6E5E78-2FF3-4F40-80FF-8626E060970A}" destId="{25E3B37B-74D0-4A88-B4DE-941AD611607D}" srcOrd="1" destOrd="0" presId="urn:microsoft.com/office/officeart/2018/5/layout/IconCircleLabelList"/>
    <dgm:cxn modelId="{F288AFD5-F3CA-46B3-8339-C045C21E9F21}" type="presParOf" srcId="{BE6E5E78-2FF3-4F40-80FF-8626E060970A}" destId="{D43D9762-97CA-499D-8A22-68E4735A6BBF}" srcOrd="2" destOrd="0" presId="urn:microsoft.com/office/officeart/2018/5/layout/IconCircleLabelList"/>
    <dgm:cxn modelId="{18CCBC88-DFE4-411F-876C-0313FF708975}" type="presParOf" srcId="{BE6E5E78-2FF3-4F40-80FF-8626E060970A}" destId="{B87C32D5-7B07-49E2-84BD-BC5A516ABFE6}" srcOrd="3" destOrd="0" presId="urn:microsoft.com/office/officeart/2018/5/layout/IconCircleLabelList"/>
    <dgm:cxn modelId="{D7DFC969-567D-453B-91CA-5B56EC4DF6CE}" type="presParOf" srcId="{25C14C25-2A98-4731-B0BF-677AD8191C30}" destId="{3415AE4C-1FA3-4F9C-B78C-46AB8BC3FA98}" srcOrd="3" destOrd="0" presId="urn:microsoft.com/office/officeart/2018/5/layout/IconCircleLabelList"/>
    <dgm:cxn modelId="{FE865E36-A6AA-4CC5-B6F1-E7C4076F9DA4}" type="presParOf" srcId="{25C14C25-2A98-4731-B0BF-677AD8191C30}" destId="{8E9FCEE9-BA58-4686-AD8D-3C43F61E54DA}" srcOrd="4" destOrd="0" presId="urn:microsoft.com/office/officeart/2018/5/layout/IconCircleLabelList"/>
    <dgm:cxn modelId="{7449518C-03B5-4688-9C60-A09CD7989430}" type="presParOf" srcId="{8E9FCEE9-BA58-4686-AD8D-3C43F61E54DA}" destId="{8B8DA957-4F6D-47EE-BF0F-6ACDA82AAC07}" srcOrd="0" destOrd="0" presId="urn:microsoft.com/office/officeart/2018/5/layout/IconCircleLabelList"/>
    <dgm:cxn modelId="{A05A366F-56A5-494C-9AD7-7CA866ACD136}" type="presParOf" srcId="{8E9FCEE9-BA58-4686-AD8D-3C43F61E54DA}" destId="{FC76B9EB-DCB2-48BE-8038-BB271187C51D}" srcOrd="1" destOrd="0" presId="urn:microsoft.com/office/officeart/2018/5/layout/IconCircleLabelList"/>
    <dgm:cxn modelId="{9029A874-C025-4ECE-A8D4-43E10C4561BD}" type="presParOf" srcId="{8E9FCEE9-BA58-4686-AD8D-3C43F61E54DA}" destId="{15732EE0-EF0B-40DC-8D5B-13AD1FDF7CF0}" srcOrd="2" destOrd="0" presId="urn:microsoft.com/office/officeart/2018/5/layout/IconCircleLabelList"/>
    <dgm:cxn modelId="{F90C855F-3BD4-487B-AD80-67CD5D06AC1A}" type="presParOf" srcId="{8E9FCEE9-BA58-4686-AD8D-3C43F61E54DA}" destId="{E92865A0-8142-4764-BBFC-1FA0DCA8D9E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pt>
    <dgm:pt modelId="{701D68F5-42F8-47BC-8FED-84C50F595DF0}">
      <dgm:prSet phldrT="[Text]"/>
      <dgm:spPr/>
      <dgm:t>
        <a:bodyPr/>
        <a:lstStyle/>
        <a:p>
          <a:pPr>
            <a:lnSpc>
              <a:spcPct val="100000"/>
            </a:lnSpc>
            <a:defRPr cap="all"/>
          </a:pPr>
          <a:r>
            <a:rPr lang="en-US" dirty="0" smtClean="0"/>
            <a:t>trading </a:t>
          </a:r>
          <a:br>
            <a:rPr lang="en-US" dirty="0" smtClean="0"/>
          </a:br>
          <a:r>
            <a:rPr lang="en-US" dirty="0" smtClean="0"/>
            <a:t>frequency</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defRPr cap="all"/>
          </a:pPr>
          <a:r>
            <a:rPr lang="en-US" dirty="0" smtClean="0"/>
            <a:t>margin</a:t>
          </a:r>
          <a:br>
            <a:rPr lang="en-US" dirty="0" smtClean="0"/>
          </a:br>
          <a:r>
            <a:rPr lang="en-US" dirty="0" smtClean="0"/>
            <a:t>preference</a:t>
          </a:r>
          <a:endParaRPr lang="en-US" dirty="0"/>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25C14C25-2A98-4731-B0BF-677AD8191C30}" type="pres">
      <dgm:prSet presAssocID="{7D9C16A6-8C48-4165-8DAF-8C957C12A8FA}" presName="root" presStyleCnt="0">
        <dgm:presLayoutVars>
          <dgm:dir/>
          <dgm:resizeHandles val="exact"/>
        </dgm:presLayoutVars>
      </dgm:prSet>
      <dgm:spPr/>
    </dgm:pt>
    <dgm:pt modelId="{76750689-6C12-4D36-8474-BFC5C125B35E}" type="pres">
      <dgm:prSet presAssocID="{701D68F5-42F8-47BC-8FED-84C50F595DF0}" presName="compNode" presStyleCnt="0"/>
      <dgm:spPr/>
    </dgm:pt>
    <dgm:pt modelId="{A39E2924-EA9B-47F3-B732-8814DF65E2EC}" type="pres">
      <dgm:prSet presAssocID="{701D68F5-42F8-47BC-8FED-84C50F595DF0}" presName="iconBgRect" presStyleLbl="bgShp" presStyleIdx="0" presStyleCnt="2"/>
      <dgm:spPr/>
    </dgm:pt>
    <dgm:pt modelId="{55BDA980-9151-47FF-AF00-AFF61BF7329A}" type="pres">
      <dgm:prSet presAssocID="{701D68F5-42F8-47BC-8FED-84C50F595DF0}" presName="iconRect" presStyleLbl="node1" presStyleIdx="0" presStyleCnt="2"/>
      <dgm:spPr>
        <a:blipFill rotWithShape="1">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a:ln>
          <a:noFill/>
        </a:ln>
      </dgm:spPr>
      <dgm:extLst/>
    </dgm:pt>
    <dgm:pt modelId="{6813E287-6A9E-4A4E-8848-6B5E098C015B}" type="pres">
      <dgm:prSet presAssocID="{701D68F5-42F8-47BC-8FED-84C50F595DF0}" presName="spaceRect" presStyleCnt="0"/>
      <dgm:spPr/>
    </dgm:pt>
    <dgm:pt modelId="{29C7C433-EF2A-4A44-BC53-B7211D27668D}" type="pres">
      <dgm:prSet presAssocID="{701D68F5-42F8-47BC-8FED-84C50F595DF0}" presName="textRect" presStyleLbl="revTx" presStyleIdx="0" presStyleCnt="2">
        <dgm:presLayoutVars>
          <dgm:chMax val="1"/>
          <dgm:chPref val="1"/>
        </dgm:presLayoutVars>
      </dgm:prSet>
      <dgm:spPr/>
      <dgm:t>
        <a:bodyPr/>
        <a:lstStyle/>
        <a:p>
          <a:endParaRPr lang="en-US"/>
        </a:p>
      </dgm:t>
    </dgm:pt>
    <dgm:pt modelId="{68220B65-DC55-4454-B24D-11B29BFBB9D4}" type="pres">
      <dgm:prSet presAssocID="{0C95B389-AC0C-4055-9AA3-38815EFC8B0A}" presName="sibTrans" presStyleCnt="0"/>
      <dgm:spPr/>
    </dgm:pt>
    <dgm:pt modelId="{BE6E5E78-2FF3-4F40-80FF-8626E060970A}" type="pres">
      <dgm:prSet presAssocID="{91A66877-AC1C-46D9-BF2C-6024B638DEA9}" presName="compNode" presStyleCnt="0"/>
      <dgm:spPr/>
    </dgm:pt>
    <dgm:pt modelId="{AE6D994C-35CC-4E2D-93F7-0749D531DB38}" type="pres">
      <dgm:prSet presAssocID="{91A66877-AC1C-46D9-BF2C-6024B638DEA9}" presName="iconBgRect" presStyleLbl="bgShp" presStyleIdx="1" presStyleCnt="2"/>
      <dgm:spPr/>
    </dgm:pt>
    <dgm:pt modelId="{25E3B37B-74D0-4A88-B4DE-941AD611607D}" type="pres">
      <dgm:prSet presAssocID="{91A66877-AC1C-46D9-BF2C-6024B638DEA9}" presName="iconRect" presStyleLbl="node1" presStyleIdx="1" presStyleCnt="2"/>
      <dgm:spPr>
        <a:blipFill rotWithShape="1">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a:ln>
          <a:noFill/>
        </a:ln>
      </dgm:spPr>
      <dgm:extLst/>
    </dgm:pt>
    <dgm:pt modelId="{D43D9762-97CA-499D-8A22-68E4735A6BBF}" type="pres">
      <dgm:prSet presAssocID="{91A66877-AC1C-46D9-BF2C-6024B638DEA9}" presName="spaceRect" presStyleCnt="0"/>
      <dgm:spPr/>
    </dgm:pt>
    <dgm:pt modelId="{B87C32D5-7B07-49E2-84BD-BC5A516ABFE6}" type="pres">
      <dgm:prSet presAssocID="{91A66877-AC1C-46D9-BF2C-6024B638DEA9}" presName="textRect" presStyleLbl="revTx" presStyleIdx="1" presStyleCnt="2">
        <dgm:presLayoutVars>
          <dgm:chMax val="1"/>
          <dgm:chPref val="1"/>
        </dgm:presLayoutVars>
      </dgm:prSet>
      <dgm:spPr/>
      <dgm:t>
        <a:bodyPr/>
        <a:lstStyle/>
        <a:p>
          <a:endParaRPr lang="en-US"/>
        </a:p>
      </dgm:t>
    </dgm:pt>
  </dgm:ptLst>
  <dgm:cxnLst>
    <dgm:cxn modelId="{7F0DAB6F-9257-4F2D-B31A-3418F73F6952}" srcId="{7D9C16A6-8C48-4165-8DAF-8C957C12A8FA}" destId="{91A66877-AC1C-46D9-BF2C-6024B638DEA9}" srcOrd="1" destOrd="0" parTransId="{913FED05-DF41-48A7-B1F8-81937A468EF9}" sibTransId="{BFCE4A28-C381-46FF-935A-B11534EF7D87}"/>
    <dgm:cxn modelId="{C4BA385D-31ED-40EF-A5D6-98DFBA64E71A}" srcId="{7D9C16A6-8C48-4165-8DAF-8C957C12A8FA}" destId="{701D68F5-42F8-47BC-8FED-84C50F595DF0}" srcOrd="0" destOrd="0" parTransId="{9617668C-C38C-4017-8DDF-37855B15D110}" sibTransId="{0C95B389-AC0C-4055-9AA3-38815EFC8B0A}"/>
    <dgm:cxn modelId="{E2E66962-A53F-4F52-A614-9F9B111025AA}" type="presOf" srcId="{7D9C16A6-8C48-4165-8DAF-8C957C12A8FA}" destId="{25C14C25-2A98-4731-B0BF-677AD8191C30}" srcOrd="0" destOrd="0" presId="urn:microsoft.com/office/officeart/2018/5/layout/IconCircleLabelList"/>
    <dgm:cxn modelId="{7938DA37-0ACC-48A8-B824-8A35CEC204D3}" type="presOf" srcId="{701D68F5-42F8-47BC-8FED-84C50F595DF0}" destId="{29C7C433-EF2A-4A44-BC53-B7211D27668D}" srcOrd="0" destOrd="0" presId="urn:microsoft.com/office/officeart/2018/5/layout/IconCircleLabelList"/>
    <dgm:cxn modelId="{B87A5243-6C7E-48AE-9EB5-C73E4A43D6C3}" type="presOf" srcId="{91A66877-AC1C-46D9-BF2C-6024B638DEA9}" destId="{B87C32D5-7B07-49E2-84BD-BC5A516ABFE6}" srcOrd="0" destOrd="0" presId="urn:microsoft.com/office/officeart/2018/5/layout/IconCircleLabelList"/>
    <dgm:cxn modelId="{93EFC130-56BF-4F92-8AE5-90747D7C5449}" type="presParOf" srcId="{25C14C25-2A98-4731-B0BF-677AD8191C30}" destId="{76750689-6C12-4D36-8474-BFC5C125B35E}" srcOrd="0" destOrd="0" presId="urn:microsoft.com/office/officeart/2018/5/layout/IconCircleLabelList"/>
    <dgm:cxn modelId="{076A109B-A84A-40E5-8EA0-BB2BCBAC1E12}" type="presParOf" srcId="{76750689-6C12-4D36-8474-BFC5C125B35E}" destId="{A39E2924-EA9B-47F3-B732-8814DF65E2EC}" srcOrd="0" destOrd="0" presId="urn:microsoft.com/office/officeart/2018/5/layout/IconCircleLabelList"/>
    <dgm:cxn modelId="{ECCD4CA8-CDBE-46ED-8459-73E18E63B869}" type="presParOf" srcId="{76750689-6C12-4D36-8474-BFC5C125B35E}" destId="{55BDA980-9151-47FF-AF00-AFF61BF7329A}" srcOrd="1" destOrd="0" presId="urn:microsoft.com/office/officeart/2018/5/layout/IconCircleLabelList"/>
    <dgm:cxn modelId="{6DB28B0C-EEB2-443A-8B24-F1B09CBD51A0}" type="presParOf" srcId="{76750689-6C12-4D36-8474-BFC5C125B35E}" destId="{6813E287-6A9E-4A4E-8848-6B5E098C015B}" srcOrd="2" destOrd="0" presId="urn:microsoft.com/office/officeart/2018/5/layout/IconCircleLabelList"/>
    <dgm:cxn modelId="{B3B1FECD-85E5-4EF5-8E80-0835CE3FA1A5}" type="presParOf" srcId="{76750689-6C12-4D36-8474-BFC5C125B35E}" destId="{29C7C433-EF2A-4A44-BC53-B7211D27668D}" srcOrd="3" destOrd="0" presId="urn:microsoft.com/office/officeart/2018/5/layout/IconCircleLabelList"/>
    <dgm:cxn modelId="{3D2DB158-10D9-4EE1-B210-69D9CB350456}" type="presParOf" srcId="{25C14C25-2A98-4731-B0BF-677AD8191C30}" destId="{68220B65-DC55-4454-B24D-11B29BFBB9D4}" srcOrd="1" destOrd="0" presId="urn:microsoft.com/office/officeart/2018/5/layout/IconCircleLabelList"/>
    <dgm:cxn modelId="{86B0CD37-5D99-4D12-A16E-6B346C8CC49E}" type="presParOf" srcId="{25C14C25-2A98-4731-B0BF-677AD8191C30}" destId="{BE6E5E78-2FF3-4F40-80FF-8626E060970A}" srcOrd="2" destOrd="0" presId="urn:microsoft.com/office/officeart/2018/5/layout/IconCircleLabelList"/>
    <dgm:cxn modelId="{38A73C8B-2D36-4DE2-88C9-7FC0F63C6D2C}" type="presParOf" srcId="{BE6E5E78-2FF3-4F40-80FF-8626E060970A}" destId="{AE6D994C-35CC-4E2D-93F7-0749D531DB38}" srcOrd="0" destOrd="0" presId="urn:microsoft.com/office/officeart/2018/5/layout/IconCircleLabelList"/>
    <dgm:cxn modelId="{A2B3C5EF-C2F3-4B10-8E56-F889291A098E}" type="presParOf" srcId="{BE6E5E78-2FF3-4F40-80FF-8626E060970A}" destId="{25E3B37B-74D0-4A88-B4DE-941AD611607D}" srcOrd="1" destOrd="0" presId="urn:microsoft.com/office/officeart/2018/5/layout/IconCircleLabelList"/>
    <dgm:cxn modelId="{705FB42F-3932-4F7E-AF04-9A78F4F97DDD}" type="presParOf" srcId="{BE6E5E78-2FF3-4F40-80FF-8626E060970A}" destId="{D43D9762-97CA-499D-8A22-68E4735A6BBF}" srcOrd="2" destOrd="0" presId="urn:microsoft.com/office/officeart/2018/5/layout/IconCircleLabelList"/>
    <dgm:cxn modelId="{3A37D3AD-BE06-40A3-965D-A7172C4C8919}" type="presParOf" srcId="{BE6E5E78-2FF3-4F40-80FF-8626E060970A}" destId="{B87C32D5-7B07-49E2-84BD-BC5A516ABFE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28/06/2021</a:t>
            </a:fld>
            <a:endParaRPr lang="en-US" dirty="0"/>
          </a:p>
        </p:txBody>
      </p:sp>
      <p:sp>
        <p:nvSpPr>
          <p:cNvPr id="4" name="Footer Placeholder 3">
            <a:extLst>
              <a:ext uri="{FF2B5EF4-FFF2-40B4-BE49-F238E27FC236}">
                <a16:creationId xmlns:a16="http://schemas.microsoft.com/office/drawing/2014/main" xmlns=""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28/06/2021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10</a:t>
            </a:fld>
            <a:endParaRPr lang="en-US" dirty="0"/>
          </a:p>
        </p:txBody>
      </p:sp>
    </p:spTree>
    <p:extLst>
      <p:ext uri="{BB962C8B-B14F-4D97-AF65-F5344CB8AC3E}">
        <p14:creationId xmlns:p14="http://schemas.microsoft.com/office/powerpoint/2010/main" val="1880663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11</a:t>
            </a:fld>
            <a:endParaRPr lang="en-US" dirty="0"/>
          </a:p>
        </p:txBody>
      </p:sp>
    </p:spTree>
    <p:extLst>
      <p:ext uri="{BB962C8B-B14F-4D97-AF65-F5344CB8AC3E}">
        <p14:creationId xmlns:p14="http://schemas.microsoft.com/office/powerpoint/2010/main" val="609436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1241425"/>
            <a:ext cx="5956300" cy="33512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12</a:t>
            </a:fld>
            <a:endParaRPr lang="en-US" dirty="0"/>
          </a:p>
        </p:txBody>
      </p:sp>
    </p:spTree>
    <p:extLst>
      <p:ext uri="{BB962C8B-B14F-4D97-AF65-F5344CB8AC3E}">
        <p14:creationId xmlns:p14="http://schemas.microsoft.com/office/powerpoint/2010/main" val="1030406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1241425"/>
            <a:ext cx="5956300" cy="33512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13</a:t>
            </a:fld>
            <a:endParaRPr lang="en-US" dirty="0"/>
          </a:p>
        </p:txBody>
      </p:sp>
    </p:spTree>
    <p:extLst>
      <p:ext uri="{BB962C8B-B14F-4D97-AF65-F5344CB8AC3E}">
        <p14:creationId xmlns:p14="http://schemas.microsoft.com/office/powerpoint/2010/main" val="108446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14</a:t>
            </a:fld>
            <a:endParaRPr lang="en-US" dirty="0"/>
          </a:p>
        </p:txBody>
      </p:sp>
    </p:spTree>
    <p:extLst>
      <p:ext uri="{BB962C8B-B14F-4D97-AF65-F5344CB8AC3E}">
        <p14:creationId xmlns:p14="http://schemas.microsoft.com/office/powerpoint/2010/main" val="3650944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15</a:t>
            </a:fld>
            <a:endParaRPr lang="en-US" dirty="0"/>
          </a:p>
        </p:txBody>
      </p:sp>
    </p:spTree>
    <p:extLst>
      <p:ext uri="{BB962C8B-B14F-4D97-AF65-F5344CB8AC3E}">
        <p14:creationId xmlns:p14="http://schemas.microsoft.com/office/powerpoint/2010/main" val="2931247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16</a:t>
            </a:fld>
            <a:endParaRPr lang="en-US" dirty="0"/>
          </a:p>
        </p:txBody>
      </p:sp>
    </p:spTree>
    <p:extLst>
      <p:ext uri="{BB962C8B-B14F-4D97-AF65-F5344CB8AC3E}">
        <p14:creationId xmlns:p14="http://schemas.microsoft.com/office/powerpoint/2010/main" val="1819900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17</a:t>
            </a:fld>
            <a:endParaRPr lang="en-US" dirty="0"/>
          </a:p>
        </p:txBody>
      </p:sp>
    </p:spTree>
    <p:extLst>
      <p:ext uri="{BB962C8B-B14F-4D97-AF65-F5344CB8AC3E}">
        <p14:creationId xmlns:p14="http://schemas.microsoft.com/office/powerpoint/2010/main" val="3505032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1241425"/>
            <a:ext cx="5956300" cy="33512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18</a:t>
            </a:fld>
            <a:endParaRPr lang="en-US" dirty="0"/>
          </a:p>
        </p:txBody>
      </p:sp>
    </p:spTree>
    <p:extLst>
      <p:ext uri="{BB962C8B-B14F-4D97-AF65-F5344CB8AC3E}">
        <p14:creationId xmlns:p14="http://schemas.microsoft.com/office/powerpoint/2010/main" val="105888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19</a:t>
            </a:fld>
            <a:endParaRPr lang="en-US" dirty="0"/>
          </a:p>
        </p:txBody>
      </p:sp>
    </p:spTree>
    <p:extLst>
      <p:ext uri="{BB962C8B-B14F-4D97-AF65-F5344CB8AC3E}">
        <p14:creationId xmlns:p14="http://schemas.microsoft.com/office/powerpoint/2010/main" val="1176464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1241425"/>
            <a:ext cx="5956300" cy="33512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a:t>
            </a:fld>
            <a:endParaRPr lang="en-US" dirty="0"/>
          </a:p>
        </p:txBody>
      </p:sp>
    </p:spTree>
    <p:extLst>
      <p:ext uri="{BB962C8B-B14F-4D97-AF65-F5344CB8AC3E}">
        <p14:creationId xmlns:p14="http://schemas.microsoft.com/office/powerpoint/2010/main" val="336204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20</a:t>
            </a:fld>
            <a:endParaRPr lang="en-US" dirty="0"/>
          </a:p>
        </p:txBody>
      </p:sp>
    </p:spTree>
    <p:extLst>
      <p:ext uri="{BB962C8B-B14F-4D97-AF65-F5344CB8AC3E}">
        <p14:creationId xmlns:p14="http://schemas.microsoft.com/office/powerpoint/2010/main" val="3538814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21</a:t>
            </a:fld>
            <a:endParaRPr lang="en-US" dirty="0"/>
          </a:p>
        </p:txBody>
      </p:sp>
    </p:spTree>
    <p:extLst>
      <p:ext uri="{BB962C8B-B14F-4D97-AF65-F5344CB8AC3E}">
        <p14:creationId xmlns:p14="http://schemas.microsoft.com/office/powerpoint/2010/main" val="1932586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22</a:t>
            </a:fld>
            <a:endParaRPr lang="en-US" dirty="0"/>
          </a:p>
        </p:txBody>
      </p:sp>
    </p:spTree>
    <p:extLst>
      <p:ext uri="{BB962C8B-B14F-4D97-AF65-F5344CB8AC3E}">
        <p14:creationId xmlns:p14="http://schemas.microsoft.com/office/powerpoint/2010/main" val="1252479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1241425"/>
            <a:ext cx="5956300" cy="33512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23</a:t>
            </a:fld>
            <a:endParaRPr lang="en-US" dirty="0"/>
          </a:p>
        </p:txBody>
      </p:sp>
    </p:spTree>
    <p:extLst>
      <p:ext uri="{BB962C8B-B14F-4D97-AF65-F5344CB8AC3E}">
        <p14:creationId xmlns:p14="http://schemas.microsoft.com/office/powerpoint/2010/main" val="3853675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24</a:t>
            </a:fld>
            <a:endParaRPr lang="en-US" dirty="0"/>
          </a:p>
        </p:txBody>
      </p:sp>
    </p:spTree>
    <p:extLst>
      <p:ext uri="{BB962C8B-B14F-4D97-AF65-F5344CB8AC3E}">
        <p14:creationId xmlns:p14="http://schemas.microsoft.com/office/powerpoint/2010/main" val="729502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25</a:t>
            </a:fld>
            <a:endParaRPr lang="en-US" dirty="0"/>
          </a:p>
        </p:txBody>
      </p:sp>
    </p:spTree>
    <p:extLst>
      <p:ext uri="{BB962C8B-B14F-4D97-AF65-F5344CB8AC3E}">
        <p14:creationId xmlns:p14="http://schemas.microsoft.com/office/powerpoint/2010/main" val="35274333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26</a:t>
            </a:fld>
            <a:endParaRPr lang="en-US" dirty="0"/>
          </a:p>
        </p:txBody>
      </p:sp>
    </p:spTree>
    <p:extLst>
      <p:ext uri="{BB962C8B-B14F-4D97-AF65-F5344CB8AC3E}">
        <p14:creationId xmlns:p14="http://schemas.microsoft.com/office/powerpoint/2010/main" val="1516382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27</a:t>
            </a:fld>
            <a:endParaRPr lang="en-US" dirty="0"/>
          </a:p>
        </p:txBody>
      </p:sp>
    </p:spTree>
    <p:extLst>
      <p:ext uri="{BB962C8B-B14F-4D97-AF65-F5344CB8AC3E}">
        <p14:creationId xmlns:p14="http://schemas.microsoft.com/office/powerpoint/2010/main" val="23250488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1241425"/>
            <a:ext cx="5956300" cy="33512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28</a:t>
            </a:fld>
            <a:endParaRPr lang="en-US" dirty="0"/>
          </a:p>
        </p:txBody>
      </p:sp>
    </p:spTree>
    <p:extLst>
      <p:ext uri="{BB962C8B-B14F-4D97-AF65-F5344CB8AC3E}">
        <p14:creationId xmlns:p14="http://schemas.microsoft.com/office/powerpoint/2010/main" val="2068695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29</a:t>
            </a:fld>
            <a:endParaRPr lang="en-US" dirty="0"/>
          </a:p>
        </p:txBody>
      </p:sp>
    </p:spTree>
    <p:extLst>
      <p:ext uri="{BB962C8B-B14F-4D97-AF65-F5344CB8AC3E}">
        <p14:creationId xmlns:p14="http://schemas.microsoft.com/office/powerpoint/2010/main" val="2910054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3</a:t>
            </a:fld>
            <a:endParaRPr lang="en-US" dirty="0"/>
          </a:p>
        </p:txBody>
      </p:sp>
    </p:spTree>
    <p:extLst>
      <p:ext uri="{BB962C8B-B14F-4D97-AF65-F5344CB8AC3E}">
        <p14:creationId xmlns:p14="http://schemas.microsoft.com/office/powerpoint/2010/main" val="1165064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30</a:t>
            </a:fld>
            <a:endParaRPr lang="en-US" dirty="0"/>
          </a:p>
        </p:txBody>
      </p:sp>
    </p:spTree>
    <p:extLst>
      <p:ext uri="{BB962C8B-B14F-4D97-AF65-F5344CB8AC3E}">
        <p14:creationId xmlns:p14="http://schemas.microsoft.com/office/powerpoint/2010/main" val="3122064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4</a:t>
            </a:fld>
            <a:endParaRPr lang="en-US" dirty="0"/>
          </a:p>
        </p:txBody>
      </p:sp>
    </p:spTree>
    <p:extLst>
      <p:ext uri="{BB962C8B-B14F-4D97-AF65-F5344CB8AC3E}">
        <p14:creationId xmlns:p14="http://schemas.microsoft.com/office/powerpoint/2010/main" val="3573156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5</a:t>
            </a:fld>
            <a:endParaRPr lang="en-US" dirty="0"/>
          </a:p>
        </p:txBody>
      </p:sp>
    </p:spTree>
    <p:extLst>
      <p:ext uri="{BB962C8B-B14F-4D97-AF65-F5344CB8AC3E}">
        <p14:creationId xmlns:p14="http://schemas.microsoft.com/office/powerpoint/2010/main" val="4155703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6</a:t>
            </a:fld>
            <a:endParaRPr lang="en-US" dirty="0"/>
          </a:p>
        </p:txBody>
      </p:sp>
    </p:spTree>
    <p:extLst>
      <p:ext uri="{BB962C8B-B14F-4D97-AF65-F5344CB8AC3E}">
        <p14:creationId xmlns:p14="http://schemas.microsoft.com/office/powerpoint/2010/main" val="2114840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1241425"/>
            <a:ext cx="5956300" cy="33512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7</a:t>
            </a:fld>
            <a:endParaRPr lang="en-US" dirty="0"/>
          </a:p>
        </p:txBody>
      </p:sp>
    </p:spTree>
    <p:extLst>
      <p:ext uri="{BB962C8B-B14F-4D97-AF65-F5344CB8AC3E}">
        <p14:creationId xmlns:p14="http://schemas.microsoft.com/office/powerpoint/2010/main" val="3897013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8</a:t>
            </a:fld>
            <a:endParaRPr lang="en-US" dirty="0"/>
          </a:p>
        </p:txBody>
      </p:sp>
    </p:spTree>
    <p:extLst>
      <p:ext uri="{BB962C8B-B14F-4D97-AF65-F5344CB8AC3E}">
        <p14:creationId xmlns:p14="http://schemas.microsoft.com/office/powerpoint/2010/main" val="889750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9</a:t>
            </a:fld>
            <a:endParaRPr lang="en-US" dirty="0"/>
          </a:p>
        </p:txBody>
      </p:sp>
    </p:spTree>
    <p:extLst>
      <p:ext uri="{BB962C8B-B14F-4D97-AF65-F5344CB8AC3E}">
        <p14:creationId xmlns:p14="http://schemas.microsoft.com/office/powerpoint/2010/main" val="3698834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28/06/2021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28/06/2021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28/06/2021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28/06/2021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28/06/2021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28/06/2021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28/06/2021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28/06/2021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28/06/2021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xmlns=""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xmlns=""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xmlns=""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xmlns=""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xmlns=""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02C5318-1A1E-49D0-B2E2-A4B0FA9E8A40}"/>
              </a:ext>
            </a:extLst>
          </p:cNvPr>
          <p:cNvSpPr>
            <a:spLocks noGrp="1"/>
          </p:cNvSpPr>
          <p:nvPr>
            <p:ph type="ctrTitle"/>
          </p:nvPr>
        </p:nvSpPr>
        <p:spPr>
          <a:xfrm>
            <a:off x="581191" y="4572000"/>
            <a:ext cx="10993549" cy="895244"/>
          </a:xfrm>
        </p:spPr>
        <p:txBody>
          <a:bodyPr>
            <a:noAutofit/>
          </a:bodyPr>
          <a:lstStyle/>
          <a:p>
            <a:r>
              <a:rPr lang="en-US" sz="6000" dirty="0" smtClean="0">
                <a:solidFill>
                  <a:schemeClr val="bg1"/>
                </a:solidFill>
              </a:rPr>
              <a:t>Customer analysis</a:t>
            </a:r>
            <a:endParaRPr lang="en-US" sz="6000" dirty="0">
              <a:solidFill>
                <a:schemeClr val="bg1"/>
              </a:solidFill>
            </a:endParaRPr>
          </a:p>
        </p:txBody>
      </p:sp>
      <p:sp>
        <p:nvSpPr>
          <p:cNvPr id="3" name="Subtitle 2">
            <a:extLst>
              <a:ext uri="{FF2B5EF4-FFF2-40B4-BE49-F238E27FC236}">
                <a16:creationId xmlns:a16="http://schemas.microsoft.com/office/drawing/2014/main" xmlns="" id="{48B6CF59-4E5B-494D-A2F7-97ADD01E6497}"/>
              </a:ext>
            </a:extLst>
          </p:cNvPr>
          <p:cNvSpPr>
            <a:spLocks noGrp="1"/>
          </p:cNvSpPr>
          <p:nvPr>
            <p:ph type="subTitle" idx="1"/>
          </p:nvPr>
        </p:nvSpPr>
        <p:spPr>
          <a:xfrm>
            <a:off x="581194" y="5467245"/>
            <a:ext cx="10993546" cy="367113"/>
          </a:xfrm>
        </p:spPr>
        <p:txBody>
          <a:bodyPr>
            <a:normAutofit/>
          </a:bodyPr>
          <a:lstStyle/>
          <a:p>
            <a:r>
              <a:rPr lang="en-US" dirty="0" smtClean="0">
                <a:solidFill>
                  <a:srgbClr val="7CEBFF"/>
                </a:solidFill>
              </a:rPr>
              <a:t>Target customer identification</a:t>
            </a:r>
            <a:endParaRPr lang="en-US" dirty="0">
              <a:solidFill>
                <a:schemeClr val="bg2">
                  <a:lumMod val="50000"/>
                </a:schemeClr>
              </a:solidFill>
            </a:endParaRPr>
          </a:p>
        </p:txBody>
      </p:sp>
      <p:sp>
        <p:nvSpPr>
          <p:cNvPr id="11" name="Subtitle 2">
            <a:extLst>
              <a:ext uri="{FF2B5EF4-FFF2-40B4-BE49-F238E27FC236}">
                <a16:creationId xmlns:a16="http://schemas.microsoft.com/office/drawing/2014/main" xmlns="" id="{48B6CF59-4E5B-494D-A2F7-97ADD01E6497}"/>
              </a:ext>
            </a:extLst>
          </p:cNvPr>
          <p:cNvSpPr txBox="1">
            <a:spLocks/>
          </p:cNvSpPr>
          <p:nvPr/>
        </p:nvSpPr>
        <p:spPr>
          <a:xfrm>
            <a:off x="581191" y="5891003"/>
            <a:ext cx="10993546" cy="469754"/>
          </a:xfrm>
          <a:prstGeom prst="rect">
            <a:avLst/>
          </a:prstGeom>
        </p:spPr>
        <p:txBody>
          <a:bodyPr vert="horz" lIns="91440" tIns="45720" rIns="91440" bIns="45720" rtlCol="0" anchor="t">
            <a:normAutofit fontScale="70000" lnSpcReduction="2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dirty="0" smtClean="0">
                <a:solidFill>
                  <a:schemeClr val="bg2">
                    <a:lumMod val="75000"/>
                  </a:schemeClr>
                </a:solidFill>
              </a:rPr>
              <a:t>Version 1 - an aid to facebook ads </a:t>
            </a:r>
            <a:endParaRPr lang="en-US" dirty="0">
              <a:solidFill>
                <a:schemeClr val="bg2">
                  <a:lumMod val="75000"/>
                </a:schemeClr>
              </a:solidFill>
            </a:endParaRPr>
          </a:p>
          <a:p>
            <a:pPr algn="r"/>
            <a:r>
              <a:rPr lang="en-US" dirty="0" smtClean="0">
                <a:solidFill>
                  <a:schemeClr val="bg2">
                    <a:lumMod val="75000"/>
                  </a:schemeClr>
                </a:solidFill>
              </a:rPr>
              <a:t>07 June 2021</a:t>
            </a:r>
            <a:endParaRPr lang="en-US" dirty="0">
              <a:solidFill>
                <a:schemeClr val="bg2">
                  <a:lumMod val="75000"/>
                </a:schemeClr>
              </a:solidFill>
            </a:endParaRPr>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trading frequency BY </a:t>
            </a:r>
            <a:r>
              <a:rPr lang="en-US" dirty="0" smtClean="0">
                <a:solidFill>
                  <a:srgbClr val="FFFEFF"/>
                </a:solidFill>
              </a:rPr>
              <a:t>area</a:t>
            </a:r>
            <a:br>
              <a:rPr lang="en-US" dirty="0" smtClean="0">
                <a:solidFill>
                  <a:srgbClr val="FFFEFF"/>
                </a:solidFill>
              </a:rPr>
            </a:br>
            <a:r>
              <a:rPr lang="en-US" sz="1400" dirty="0" smtClean="0">
                <a:solidFill>
                  <a:schemeClr val="bg1">
                    <a:lumMod val="65000"/>
                  </a:schemeClr>
                </a:solidFill>
              </a:rPr>
              <a:t>TRADING</a:t>
            </a:r>
            <a:r>
              <a:rPr lang="en-US" sz="1400" dirty="0">
                <a:solidFill>
                  <a:schemeClr val="bg1">
                    <a:lumMod val="65000"/>
                  </a:schemeClr>
                </a:solidFill>
              </a:rPr>
              <a:t>, ACTIVE, individual customers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363" y="1808569"/>
            <a:ext cx="6743363" cy="5057523"/>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6745748" y="5110411"/>
                <a:ext cx="5092899" cy="1739643"/>
              </a:xfrm>
              <a:prstGeom prst="rect">
                <a:avLst/>
              </a:prstGeom>
              <a:noFill/>
            </p:spPr>
            <p:txBody>
              <a:bodyPr wrap="square" rtlCol="0">
                <a:spAutoFit/>
              </a:bodyPr>
              <a:lstStyle/>
              <a:p>
                <a:r>
                  <a:rPr lang="en-US" sz="1000" dirty="0" smtClean="0"/>
                  <a:t>The trading turnover by area from 01/01/2020 to 28/05/2021 is calculated by summing up total trading value during the period then divided by the sum of average total asset of all customers coming from corresponding area:</a:t>
                </a:r>
              </a:p>
              <a:p>
                <a:endParaRPr lang="en-US" sz="1000" dirty="0"/>
              </a:p>
              <a:p>
                <a:pPr algn="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𝑇𝑟𝑎𝑑𝑖𝑛𝑔</m:t>
                      </m:r>
                      <m:r>
                        <a:rPr lang="en-US" sz="1000" b="0" i="1" smtClean="0">
                          <a:latin typeface="Cambria Math" panose="02040503050406030204" pitchFamily="18" charset="0"/>
                        </a:rPr>
                        <m:t> </m:t>
                      </m:r>
                      <m:r>
                        <a:rPr lang="en-US" sz="1000" b="0" i="1" smtClean="0">
                          <a:latin typeface="Cambria Math" panose="02040503050406030204" pitchFamily="18" charset="0"/>
                        </a:rPr>
                        <m:t>𝑇𝑢𝑟𝑛𝑜𝑣𝑒𝑟</m:t>
                      </m:r>
                      <m:r>
                        <a:rPr lang="en-US" sz="1000" b="0" i="1" smtClean="0">
                          <a:latin typeface="Cambria Math" panose="02040503050406030204" pitchFamily="18" charset="0"/>
                        </a:rPr>
                        <m:t>= </m:t>
                      </m:r>
                      <m:f>
                        <m:fPr>
                          <m:ctrlPr>
                            <a:rPr lang="en-US" sz="1000" b="0" i="1" smtClean="0">
                              <a:latin typeface="Cambria Math" panose="02040503050406030204" pitchFamily="18" charset="0"/>
                            </a:rPr>
                          </m:ctrlPr>
                        </m:fPr>
                        <m:num>
                          <m:nary>
                            <m:naryPr>
                              <m:chr m:val="∑"/>
                              <m:ctrlPr>
                                <a:rPr lang="en-US" sz="1000" b="0" i="1" smtClean="0">
                                  <a:latin typeface="Cambria Math" panose="02040503050406030204" pitchFamily="18" charset="0"/>
                                </a:rPr>
                              </m:ctrlPr>
                            </m:naryPr>
                            <m:sub>
                              <m:r>
                                <m:rPr>
                                  <m:brk m:alnAt="23"/>
                                </m:rPr>
                                <a:rPr lang="en-US" sz="1000" b="0" i="1" smtClean="0">
                                  <a:latin typeface="Cambria Math" panose="02040503050406030204" pitchFamily="18" charset="0"/>
                                </a:rPr>
                                <m:t>𝑖</m:t>
                              </m:r>
                            </m:sub>
                            <m:sup>
                              <m:r>
                                <a:rPr lang="en-US" sz="1000" b="0" i="1" smtClean="0">
                                  <a:latin typeface="Cambria Math" panose="02040503050406030204" pitchFamily="18" charset="0"/>
                                </a:rPr>
                                <m:t>𝑁</m:t>
                              </m:r>
                            </m:sup>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𝑇𝑜𝑡𝑎𝑙</m:t>
                                  </m:r>
                                  <m:r>
                                    <a:rPr lang="en-US" sz="1000" b="0" i="1" smtClean="0">
                                      <a:latin typeface="Cambria Math" panose="02040503050406030204" pitchFamily="18" charset="0"/>
                                    </a:rPr>
                                    <m:t> </m:t>
                                  </m:r>
                                  <m:r>
                                    <a:rPr lang="en-US" sz="1000" b="0" i="1" smtClean="0">
                                      <a:latin typeface="Cambria Math" panose="02040503050406030204" pitchFamily="18" charset="0"/>
                                    </a:rPr>
                                    <m:t>𝑇𝑟𝑎𝑑𝑖𝑛𝑔</m:t>
                                  </m:r>
                                  <m:r>
                                    <a:rPr lang="en-US" sz="1000" b="0" i="1" smtClean="0">
                                      <a:latin typeface="Cambria Math" panose="02040503050406030204" pitchFamily="18" charset="0"/>
                                    </a:rPr>
                                    <m:t> </m:t>
                                  </m:r>
                                  <m:r>
                                    <a:rPr lang="en-US" sz="1000" b="0" i="1" smtClean="0">
                                      <a:latin typeface="Cambria Math" panose="02040503050406030204" pitchFamily="18" charset="0"/>
                                    </a:rPr>
                                    <m:t>𝑉𝑎𝑙𝑢𝑒</m:t>
                                  </m:r>
                                </m:e>
                                <m:sub>
                                  <m:r>
                                    <a:rPr lang="en-US" sz="1000" b="0" i="1" smtClean="0">
                                      <a:latin typeface="Cambria Math" panose="02040503050406030204" pitchFamily="18" charset="0"/>
                                    </a:rPr>
                                    <m:t>𝑖</m:t>
                                  </m:r>
                                </m:sub>
                              </m:sSub>
                            </m:e>
                          </m:nary>
                        </m:num>
                        <m:den>
                          <m:nary>
                            <m:naryPr>
                              <m:chr m:val="∑"/>
                              <m:ctrlPr>
                                <a:rPr lang="en-US" sz="1000" i="1">
                                  <a:latin typeface="Cambria Math" panose="02040503050406030204" pitchFamily="18" charset="0"/>
                                </a:rPr>
                              </m:ctrlPr>
                            </m:naryPr>
                            <m:sub>
                              <m:r>
                                <m:rPr>
                                  <m:brk m:alnAt="23"/>
                                </m:rPr>
                                <a:rPr lang="en-US" sz="1000" i="1">
                                  <a:latin typeface="Cambria Math" panose="02040503050406030204" pitchFamily="18" charset="0"/>
                                </a:rPr>
                                <m:t>𝑖</m:t>
                              </m:r>
                            </m:sub>
                            <m:sup>
                              <m:r>
                                <a:rPr lang="en-US" sz="1000" i="1">
                                  <a:latin typeface="Cambria Math" panose="02040503050406030204" pitchFamily="18" charset="0"/>
                                </a:rPr>
                                <m:t>𝑁</m:t>
                              </m:r>
                            </m:sup>
                            <m:e>
                              <m:sSub>
                                <m:sSubPr>
                                  <m:ctrlPr>
                                    <a:rPr lang="en-US" sz="1000" i="1" smtClean="0">
                                      <a:latin typeface="Cambria Math" panose="02040503050406030204" pitchFamily="18" charset="0"/>
                                    </a:rPr>
                                  </m:ctrlPr>
                                </m:sSubPr>
                                <m:e>
                                  <m:r>
                                    <a:rPr lang="en-US" sz="1000" i="1">
                                      <a:latin typeface="Cambria Math" panose="02040503050406030204" pitchFamily="18" charset="0"/>
                                    </a:rPr>
                                    <m:t>𝐴𝑣𝑒𝑟𝑎𝑔𝑒</m:t>
                                  </m:r>
                                  <m:r>
                                    <a:rPr lang="en-US" sz="1000" i="1">
                                      <a:latin typeface="Cambria Math" panose="02040503050406030204" pitchFamily="18" charset="0"/>
                                    </a:rPr>
                                    <m:t> </m:t>
                                  </m:r>
                                  <m:r>
                                    <a:rPr lang="en-US" sz="1000" i="1">
                                      <a:latin typeface="Cambria Math" panose="02040503050406030204" pitchFamily="18" charset="0"/>
                                    </a:rPr>
                                    <m:t>𝑇𝑜𝑡𝑎𝑙</m:t>
                                  </m:r>
                                  <m:r>
                                    <a:rPr lang="en-US" sz="1000" i="1">
                                      <a:latin typeface="Cambria Math" panose="02040503050406030204" pitchFamily="18" charset="0"/>
                                    </a:rPr>
                                    <m:t> </m:t>
                                  </m:r>
                                  <m:r>
                                    <a:rPr lang="en-US" sz="1000" i="1">
                                      <a:latin typeface="Cambria Math" panose="02040503050406030204" pitchFamily="18" charset="0"/>
                                    </a:rPr>
                                    <m:t>𝐴𝑠𝑠𝑒𝑡</m:t>
                                  </m:r>
                                </m:e>
                                <m:sub>
                                  <m:r>
                                    <a:rPr lang="en-US" sz="1000" b="0" i="1" smtClean="0">
                                      <a:latin typeface="Cambria Math" panose="02040503050406030204" pitchFamily="18" charset="0"/>
                                    </a:rPr>
                                    <m:t>𝑖</m:t>
                                  </m:r>
                                </m:sub>
                              </m:sSub>
                            </m:e>
                          </m:nary>
                        </m:den>
                      </m:f>
                    </m:oMath>
                  </m:oMathPara>
                </a14:m>
                <a:r>
                  <a:rPr lang="en-US" sz="1000" dirty="0" smtClean="0"/>
                  <a:t/>
                </a:r>
                <a:br>
                  <a:rPr lang="en-US" sz="1000" dirty="0" smtClean="0"/>
                </a:br>
                <a:r>
                  <a:rPr lang="en-US" sz="700" i="1" dirty="0" smtClean="0"/>
                  <a:t>(in which: i indexes customer ith)</a:t>
                </a:r>
              </a:p>
              <a:p>
                <a:pPr algn="r"/>
                <a:endParaRPr lang="en-US" sz="700" i="1" dirty="0" smtClean="0"/>
              </a:p>
              <a:p>
                <a:r>
                  <a:rPr lang="en-US" sz="1000" dirty="0"/>
                  <a:t>L</a:t>
                </a:r>
                <a:r>
                  <a:rPr lang="en-US" sz="1000" dirty="0" smtClean="0"/>
                  <a:t>eading areas in trading turnover also heavily skewed toward very small number of customers. As a result, only Ha </a:t>
                </a:r>
                <a:r>
                  <a:rPr lang="en-US" sz="1000" dirty="0" err="1" smtClean="0"/>
                  <a:t>Noi</a:t>
                </a:r>
                <a:r>
                  <a:rPr lang="en-US" sz="1000" dirty="0" smtClean="0"/>
                  <a:t>, Ho Chi Minh City, Hai </a:t>
                </a:r>
                <a:r>
                  <a:rPr lang="en-US" sz="1000" dirty="0" err="1" smtClean="0"/>
                  <a:t>Phong</a:t>
                </a:r>
                <a:r>
                  <a:rPr lang="en-US" sz="1000" dirty="0" smtClean="0"/>
                  <a:t> are picked for further analysis</a:t>
                </a:r>
                <a:endParaRPr lang="en-US" sz="1000" dirty="0"/>
              </a:p>
            </p:txBody>
          </p:sp>
        </mc:Choice>
        <mc:Fallback xmlns="">
          <p:sp>
            <p:nvSpPr>
              <p:cNvPr id="6" name="TextBox 5"/>
              <p:cNvSpPr txBox="1">
                <a:spLocks noRot="1" noChangeAspect="1" noMove="1" noResize="1" noEditPoints="1" noAdjustHandles="1" noChangeArrowheads="1" noChangeShapeType="1" noTextEdit="1"/>
              </p:cNvSpPr>
              <p:nvPr/>
            </p:nvSpPr>
            <p:spPr>
              <a:xfrm>
                <a:off x="6745748" y="5110411"/>
                <a:ext cx="5092899" cy="1739643"/>
              </a:xfrm>
              <a:prstGeom prst="rect">
                <a:avLst/>
              </a:prstGeom>
              <a:blipFill rotWithShape="0">
                <a:blip r:embed="rId4"/>
                <a:stretch>
                  <a:fillRect b="-1049"/>
                </a:stretch>
              </a:blipFill>
            </p:spPr>
            <p:txBody>
              <a:bodyPr/>
              <a:lstStyle/>
              <a:p>
                <a:r>
                  <a:rPr lang="en-US">
                    <a:noFill/>
                  </a:rPr>
                  <a:t> </a:t>
                </a:r>
              </a:p>
            </p:txBody>
          </p:sp>
        </mc:Fallback>
      </mc:AlternateContent>
      <p:pic>
        <p:nvPicPr>
          <p:cNvPr id="12" name="Picture 11"/>
          <p:cNvPicPr>
            <a:picLocks noChangeAspect="1"/>
          </p:cNvPicPr>
          <p:nvPr/>
        </p:nvPicPr>
        <p:blipFill>
          <a:blip r:embed="rId5"/>
          <a:stretch>
            <a:fillRect/>
          </a:stretch>
        </p:blipFill>
        <p:spPr>
          <a:xfrm>
            <a:off x="6745748" y="1865640"/>
            <a:ext cx="5018342" cy="3187700"/>
          </a:xfrm>
          <a:prstGeom prst="rect">
            <a:avLst/>
          </a:prstGeom>
        </p:spPr>
      </p:pic>
      <p:sp>
        <p:nvSpPr>
          <p:cNvPr id="13" name="TextBox 12"/>
          <p:cNvSpPr txBox="1"/>
          <p:nvPr/>
        </p:nvSpPr>
        <p:spPr>
          <a:xfrm>
            <a:off x="4919958" y="2387150"/>
            <a:ext cx="1768433" cy="215444"/>
          </a:xfrm>
          <a:prstGeom prst="rect">
            <a:avLst/>
          </a:prstGeom>
          <a:noFill/>
        </p:spPr>
        <p:txBody>
          <a:bodyPr wrap="none" rtlCol="0">
            <a:spAutoFit/>
          </a:bodyPr>
          <a:lstStyle/>
          <a:p>
            <a:r>
              <a:rPr lang="en-US" sz="800" dirty="0" err="1" smtClean="0"/>
              <a:t>ppl</a:t>
            </a:r>
            <a:r>
              <a:rPr lang="en-US" sz="800" dirty="0" smtClean="0"/>
              <a:t>: people located in the area</a:t>
            </a:r>
            <a:endParaRPr lang="en-US" sz="800" dirty="0"/>
          </a:p>
        </p:txBody>
      </p:sp>
    </p:spTree>
    <p:extLst>
      <p:ext uri="{BB962C8B-B14F-4D97-AF65-F5344CB8AC3E}">
        <p14:creationId xmlns:p14="http://schemas.microsoft.com/office/powerpoint/2010/main" val="2739416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key FINDINGDS</a:t>
            </a:r>
            <a:br>
              <a:rPr lang="en-US" dirty="0" smtClean="0">
                <a:solidFill>
                  <a:srgbClr val="FFFEFF"/>
                </a:solidFill>
              </a:rPr>
            </a:br>
            <a:endParaRPr lang="en-US" sz="1400" dirty="0">
              <a:solidFill>
                <a:schemeClr val="bg1">
                  <a:lumMod val="65000"/>
                </a:schemeClr>
              </a:solidFill>
            </a:endParaRPr>
          </a:p>
        </p:txBody>
      </p:sp>
      <p:cxnSp>
        <p:nvCxnSpPr>
          <p:cNvPr id="5" name="Straight Arrow Connector 4"/>
          <p:cNvCxnSpPr/>
          <p:nvPr/>
        </p:nvCxnSpPr>
        <p:spPr>
          <a:xfrm>
            <a:off x="1343325" y="6052032"/>
            <a:ext cx="4754880" cy="0"/>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343325" y="2192941"/>
            <a:ext cx="0" cy="3840480"/>
          </a:xfrm>
          <a:prstGeom prst="straightConnector1">
            <a:avLst/>
          </a:prstGeom>
          <a:ln w="28575">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62280" y="6141854"/>
            <a:ext cx="978153" cy="461665"/>
          </a:xfrm>
          <a:prstGeom prst="rect">
            <a:avLst/>
          </a:prstGeom>
          <a:noFill/>
        </p:spPr>
        <p:txBody>
          <a:bodyPr wrap="none" rtlCol="0">
            <a:spAutoFit/>
          </a:bodyPr>
          <a:lstStyle/>
          <a:p>
            <a:pPr algn="ctr"/>
            <a:r>
              <a:rPr lang="en-US" sz="1200" b="1" dirty="0" smtClean="0"/>
              <a:t>Trading </a:t>
            </a:r>
            <a:br>
              <a:rPr lang="en-US" sz="1200" b="1" dirty="0" smtClean="0"/>
            </a:br>
            <a:r>
              <a:rPr lang="en-US" sz="1200" b="1" dirty="0" smtClean="0"/>
              <a:t>Frequency</a:t>
            </a:r>
            <a:endParaRPr lang="en-US" sz="1200" b="1" dirty="0"/>
          </a:p>
        </p:txBody>
      </p:sp>
      <p:sp>
        <p:nvSpPr>
          <p:cNvPr id="14" name="TextBox 13"/>
          <p:cNvSpPr txBox="1"/>
          <p:nvPr/>
        </p:nvSpPr>
        <p:spPr>
          <a:xfrm>
            <a:off x="334716" y="2030292"/>
            <a:ext cx="1008609" cy="461665"/>
          </a:xfrm>
          <a:prstGeom prst="rect">
            <a:avLst/>
          </a:prstGeom>
          <a:noFill/>
        </p:spPr>
        <p:txBody>
          <a:bodyPr wrap="none" rtlCol="0">
            <a:spAutoFit/>
          </a:bodyPr>
          <a:lstStyle/>
          <a:p>
            <a:pPr algn="ctr"/>
            <a:r>
              <a:rPr lang="en-US" sz="1200" b="1" dirty="0" smtClean="0"/>
              <a:t>Margin</a:t>
            </a:r>
            <a:br>
              <a:rPr lang="en-US" sz="1200" b="1" dirty="0" smtClean="0"/>
            </a:br>
            <a:r>
              <a:rPr lang="en-US" sz="1200" b="1" dirty="0" smtClean="0"/>
              <a:t>Preference</a:t>
            </a:r>
            <a:endParaRPr lang="en-US" sz="1200" b="1" dirty="0"/>
          </a:p>
        </p:txBody>
      </p:sp>
      <p:sp>
        <p:nvSpPr>
          <p:cNvPr id="15" name="Oval 14"/>
          <p:cNvSpPr>
            <a:spLocks noChangeAspect="1"/>
          </p:cNvSpPr>
          <p:nvPr/>
        </p:nvSpPr>
        <p:spPr>
          <a:xfrm>
            <a:off x="2343843" y="4201451"/>
            <a:ext cx="781784" cy="817320"/>
          </a:xfrm>
          <a:prstGeom prst="ellipse">
            <a:avLst/>
          </a:prstGeom>
          <a:gradFill flip="none" rotWithShape="1">
            <a:gsLst>
              <a:gs pos="0">
                <a:srgbClr val="009999">
                  <a:shade val="30000"/>
                  <a:satMod val="115000"/>
                </a:srgbClr>
              </a:gs>
              <a:gs pos="50000">
                <a:srgbClr val="009999">
                  <a:shade val="67500"/>
                  <a:satMod val="115000"/>
                </a:srgbClr>
              </a:gs>
              <a:gs pos="100000">
                <a:srgbClr val="009999">
                  <a:shade val="100000"/>
                  <a:satMod val="115000"/>
                </a:srgbClr>
              </a:gs>
            </a:gsLst>
            <a:lin ang="18900000" scaled="1"/>
            <a:tileRect/>
          </a:gra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a:spLocks noChangeAspect="1"/>
          </p:cNvSpPr>
          <p:nvPr/>
        </p:nvSpPr>
        <p:spPr>
          <a:xfrm>
            <a:off x="3550830" y="2718385"/>
            <a:ext cx="513264" cy="536596"/>
          </a:xfrm>
          <a:prstGeom prst="ellips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a:spLocks noChangeAspect="1"/>
          </p:cNvSpPr>
          <p:nvPr/>
        </p:nvSpPr>
        <p:spPr>
          <a:xfrm>
            <a:off x="5087847" y="3722335"/>
            <a:ext cx="244028" cy="255121"/>
          </a:xfrm>
          <a:prstGeom prst="ellipse">
            <a:avLst/>
          </a:prstGeom>
          <a:gradFill flip="none" rotWithShape="1">
            <a:gsLst>
              <a:gs pos="0">
                <a:srgbClr val="8E861A">
                  <a:shade val="30000"/>
                  <a:satMod val="115000"/>
                </a:srgbClr>
              </a:gs>
              <a:gs pos="50000">
                <a:srgbClr val="8E861A">
                  <a:shade val="67500"/>
                  <a:satMod val="115000"/>
                </a:srgbClr>
              </a:gs>
              <a:gs pos="100000">
                <a:srgbClr val="8E861A">
                  <a:shade val="100000"/>
                  <a:satMod val="115000"/>
                </a:srgbClr>
              </a:gs>
            </a:gsLst>
            <a:lin ang="18900000" scaled="1"/>
            <a:tileRect/>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877447" y="3983062"/>
            <a:ext cx="1422185" cy="276999"/>
          </a:xfrm>
          <a:prstGeom prst="rect">
            <a:avLst/>
          </a:prstGeom>
          <a:noFill/>
        </p:spPr>
        <p:txBody>
          <a:bodyPr wrap="none" rtlCol="0">
            <a:spAutoFit/>
          </a:bodyPr>
          <a:lstStyle/>
          <a:p>
            <a:pPr algn="ctr"/>
            <a:r>
              <a:rPr lang="en-US" sz="1200" dirty="0" smtClean="0"/>
              <a:t>Ho Chi Minh City</a:t>
            </a:r>
            <a:endParaRPr lang="en-US" sz="1200" dirty="0"/>
          </a:p>
        </p:txBody>
      </p:sp>
      <p:sp>
        <p:nvSpPr>
          <p:cNvPr id="23" name="TextBox 22"/>
          <p:cNvSpPr txBox="1"/>
          <p:nvPr/>
        </p:nvSpPr>
        <p:spPr>
          <a:xfrm>
            <a:off x="3942620" y="2521312"/>
            <a:ext cx="684803" cy="276999"/>
          </a:xfrm>
          <a:prstGeom prst="rect">
            <a:avLst/>
          </a:prstGeom>
          <a:noFill/>
        </p:spPr>
        <p:txBody>
          <a:bodyPr wrap="none" rtlCol="0">
            <a:spAutoFit/>
          </a:bodyPr>
          <a:lstStyle/>
          <a:p>
            <a:pPr algn="ctr"/>
            <a:r>
              <a:rPr lang="en-US" sz="1200" dirty="0" smtClean="0"/>
              <a:t>Ha </a:t>
            </a:r>
            <a:r>
              <a:rPr lang="en-US" sz="1200" dirty="0" err="1" smtClean="0"/>
              <a:t>Noi</a:t>
            </a:r>
            <a:endParaRPr lang="en-US" sz="1200" dirty="0"/>
          </a:p>
        </p:txBody>
      </p:sp>
      <p:sp>
        <p:nvSpPr>
          <p:cNvPr id="24" name="TextBox 23"/>
          <p:cNvSpPr txBox="1"/>
          <p:nvPr/>
        </p:nvSpPr>
        <p:spPr>
          <a:xfrm>
            <a:off x="5209861" y="3468495"/>
            <a:ext cx="955711" cy="276999"/>
          </a:xfrm>
          <a:prstGeom prst="rect">
            <a:avLst/>
          </a:prstGeom>
          <a:noFill/>
        </p:spPr>
        <p:txBody>
          <a:bodyPr wrap="none" rtlCol="0">
            <a:spAutoFit/>
          </a:bodyPr>
          <a:lstStyle/>
          <a:p>
            <a:pPr algn="ctr"/>
            <a:r>
              <a:rPr lang="en-US" sz="1200" dirty="0" smtClean="0"/>
              <a:t>Hai </a:t>
            </a:r>
            <a:r>
              <a:rPr lang="en-US" sz="1200" dirty="0" err="1" smtClean="0"/>
              <a:t>Phong</a:t>
            </a:r>
            <a:endParaRPr lang="en-US" sz="1200" dirty="0"/>
          </a:p>
        </p:txBody>
      </p:sp>
      <p:grpSp>
        <p:nvGrpSpPr>
          <p:cNvPr id="27" name="Group 26"/>
          <p:cNvGrpSpPr/>
          <p:nvPr/>
        </p:nvGrpSpPr>
        <p:grpSpPr>
          <a:xfrm>
            <a:off x="4446662" y="5388120"/>
            <a:ext cx="1718910" cy="595715"/>
            <a:chOff x="6318259" y="2259049"/>
            <a:chExt cx="1718910" cy="595715"/>
          </a:xfrm>
        </p:grpSpPr>
        <p:grpSp>
          <p:nvGrpSpPr>
            <p:cNvPr id="25" name="Group 24"/>
            <p:cNvGrpSpPr/>
            <p:nvPr/>
          </p:nvGrpSpPr>
          <p:grpSpPr>
            <a:xfrm>
              <a:off x="6318259" y="2259049"/>
              <a:ext cx="548640" cy="548640"/>
              <a:chOff x="6318259" y="2259049"/>
              <a:chExt cx="548640" cy="548640"/>
            </a:xfrm>
          </p:grpSpPr>
          <p:sp>
            <p:nvSpPr>
              <p:cNvPr id="18" name="Oval 17"/>
              <p:cNvSpPr>
                <a:spLocks noChangeAspect="1"/>
              </p:cNvSpPr>
              <p:nvPr/>
            </p:nvSpPr>
            <p:spPr>
              <a:xfrm>
                <a:off x="6318259" y="2259049"/>
                <a:ext cx="548640" cy="548640"/>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a:spLocks noChangeAspect="1"/>
              </p:cNvSpPr>
              <p:nvPr/>
            </p:nvSpPr>
            <p:spPr>
              <a:xfrm>
                <a:off x="6397049" y="2408611"/>
                <a:ext cx="391060" cy="391060"/>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a:spLocks noChangeAspect="1"/>
              </p:cNvSpPr>
              <p:nvPr/>
            </p:nvSpPr>
            <p:spPr>
              <a:xfrm>
                <a:off x="6457939" y="2518852"/>
                <a:ext cx="274320" cy="274320"/>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p:cNvSpPr txBox="1"/>
            <p:nvPr/>
          </p:nvSpPr>
          <p:spPr>
            <a:xfrm>
              <a:off x="6788109" y="2577765"/>
              <a:ext cx="1249060" cy="276999"/>
            </a:xfrm>
            <a:prstGeom prst="rect">
              <a:avLst/>
            </a:prstGeom>
            <a:noFill/>
          </p:spPr>
          <p:txBody>
            <a:bodyPr wrap="none" rtlCol="0">
              <a:spAutoFit/>
            </a:bodyPr>
            <a:lstStyle/>
            <a:p>
              <a:pPr algn="ctr"/>
              <a:r>
                <a:rPr lang="en-US" sz="1200" dirty="0" smtClean="0"/>
                <a:t>: Market Scale</a:t>
              </a:r>
              <a:endParaRPr lang="en-US" sz="1200" dirty="0"/>
            </a:p>
          </p:txBody>
        </p:sp>
      </p:grpSp>
      <p:sp>
        <p:nvSpPr>
          <p:cNvPr id="34" name="TextBox 33"/>
          <p:cNvSpPr txBox="1"/>
          <p:nvPr/>
        </p:nvSpPr>
        <p:spPr>
          <a:xfrm>
            <a:off x="6900236" y="2124824"/>
            <a:ext cx="4801630" cy="830997"/>
          </a:xfrm>
          <a:prstGeom prst="rect">
            <a:avLst/>
          </a:prstGeom>
          <a:noFill/>
        </p:spPr>
        <p:txBody>
          <a:bodyPr wrap="square" rtlCol="0">
            <a:spAutoFit/>
          </a:bodyPr>
          <a:lstStyle/>
          <a:p>
            <a:r>
              <a:rPr lang="en-US" sz="1200" dirty="0" smtClean="0"/>
              <a:t>Compared to other areas, Ho Chi Minh City with its biggest scale shows a little less margin usage ratio and trading turnover. Ha </a:t>
            </a:r>
            <a:r>
              <a:rPr lang="en-US" sz="1200" dirty="0" err="1" smtClean="0"/>
              <a:t>Noi</a:t>
            </a:r>
            <a:r>
              <a:rPr lang="en-US" sz="1200" dirty="0" smtClean="0"/>
              <a:t> leads in margin usage ratio and Hai </a:t>
            </a:r>
            <a:r>
              <a:rPr lang="en-US" sz="1200" dirty="0" err="1" smtClean="0"/>
              <a:t>Phong</a:t>
            </a:r>
            <a:r>
              <a:rPr lang="en-US" sz="1200" dirty="0" smtClean="0"/>
              <a:t> leads in trading turnover:</a:t>
            </a:r>
          </a:p>
        </p:txBody>
      </p:sp>
      <p:pic>
        <p:nvPicPr>
          <p:cNvPr id="35" name="Picture 34"/>
          <p:cNvPicPr>
            <a:picLocks noChangeAspect="1"/>
          </p:cNvPicPr>
          <p:nvPr/>
        </p:nvPicPr>
        <p:blipFill>
          <a:blip r:embed="rId3"/>
          <a:stretch>
            <a:fillRect/>
          </a:stretch>
        </p:blipFill>
        <p:spPr>
          <a:xfrm>
            <a:off x="6950087" y="3055601"/>
            <a:ext cx="4660721" cy="618175"/>
          </a:xfrm>
          <a:prstGeom prst="rect">
            <a:avLst/>
          </a:prstGeom>
        </p:spPr>
      </p:pic>
    </p:spTree>
    <p:extLst>
      <p:ext uri="{BB962C8B-B14F-4D97-AF65-F5344CB8AC3E}">
        <p14:creationId xmlns:p14="http://schemas.microsoft.com/office/powerpoint/2010/main" val="1806339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4AE9D071-98CF-435C-BD2B-976514544D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xmlns=""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1" y="10"/>
            <a:ext cx="12191980" cy="6857990"/>
          </a:xfrm>
          <a:prstGeom prst="rect">
            <a:avLst/>
          </a:prstGeom>
        </p:spPr>
      </p:pic>
      <p:grpSp>
        <p:nvGrpSpPr>
          <p:cNvPr id="15" name="Group 14">
            <a:extLst>
              <a:ext uri="{FF2B5EF4-FFF2-40B4-BE49-F238E27FC236}">
                <a16:creationId xmlns:a16="http://schemas.microsoft.com/office/drawing/2014/main" xmlns="" id="{D619FC33-16ED-4246-9596-BEFEB55E4C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38069" y="457200"/>
            <a:ext cx="7507083" cy="5935132"/>
            <a:chOff x="438067" y="457200"/>
            <a:chExt cx="7507083" cy="5935132"/>
          </a:xfrm>
        </p:grpSpPr>
        <p:sp>
          <p:nvSpPr>
            <p:cNvPr id="16" name="Rectangle 15">
              <a:extLst>
                <a:ext uri="{FF2B5EF4-FFF2-40B4-BE49-F238E27FC236}">
                  <a16:creationId xmlns:a16="http://schemas.microsoft.com/office/drawing/2014/main" xmlns="" id="{2EEA80E1-F99F-4009-837F-2F72F8A5D5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0230AF9A-4641-4BD8-9F95-9607CD3040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8703D4EC-9389-41B6-B88B-B6FDC8CD33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7F2616EE-270D-4F4C-BA1F-2708D387B800}"/>
              </a:ext>
            </a:extLst>
          </p:cNvPr>
          <p:cNvSpPr>
            <a:spLocks noGrp="1"/>
          </p:cNvSpPr>
          <p:nvPr>
            <p:ph type="title"/>
          </p:nvPr>
        </p:nvSpPr>
        <p:spPr>
          <a:xfrm>
            <a:off x="635032" y="2102333"/>
            <a:ext cx="7213600" cy="1860067"/>
          </a:xfrm>
        </p:spPr>
        <p:txBody>
          <a:bodyPr anchor="ctr">
            <a:noAutofit/>
          </a:bodyPr>
          <a:lstStyle/>
          <a:p>
            <a:pPr algn="ctr">
              <a:lnSpc>
                <a:spcPct val="150000"/>
              </a:lnSpc>
            </a:pPr>
            <a:r>
              <a:rPr lang="en-US" sz="5000" cap="none" dirty="0" smtClean="0">
                <a:solidFill>
                  <a:srgbClr val="FFC000"/>
                </a:solidFill>
              </a:rPr>
              <a:t>REGRESSION ANALYSIS </a:t>
            </a:r>
            <a:r>
              <a:rPr lang="en-US" sz="4800" cap="none" dirty="0" smtClean="0">
                <a:solidFill>
                  <a:srgbClr val="FFC000"/>
                </a:solidFill>
              </a:rPr>
              <a:t/>
            </a:r>
            <a:br>
              <a:rPr lang="en-US" sz="4800" cap="none" dirty="0" smtClean="0">
                <a:solidFill>
                  <a:srgbClr val="FFC000"/>
                </a:solidFill>
              </a:rPr>
            </a:br>
            <a:r>
              <a:rPr lang="en-US" cap="none" dirty="0" smtClean="0">
                <a:solidFill>
                  <a:srgbClr val="FFC000"/>
                </a:solidFill>
              </a:rPr>
              <a:t>ON</a:t>
            </a:r>
            <a:r>
              <a:rPr lang="en-US" cap="none" dirty="0">
                <a:solidFill>
                  <a:srgbClr val="FFC000"/>
                </a:solidFill>
              </a:rPr>
              <a:t> </a:t>
            </a:r>
            <a:r>
              <a:rPr lang="en-US" cap="none" dirty="0" smtClean="0">
                <a:solidFill>
                  <a:srgbClr val="FFC000"/>
                </a:solidFill>
              </a:rPr>
              <a:t>SELECTED AREAS</a:t>
            </a:r>
            <a:endParaRPr lang="en-US" sz="4800" cap="none" dirty="0">
              <a:solidFill>
                <a:srgbClr val="FFC000"/>
              </a:solidFill>
            </a:endParaRPr>
          </a:p>
        </p:txBody>
      </p:sp>
    </p:spTree>
    <p:extLst>
      <p:ext uri="{BB962C8B-B14F-4D97-AF65-F5344CB8AC3E}">
        <p14:creationId xmlns:p14="http://schemas.microsoft.com/office/powerpoint/2010/main" val="3466605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4AE9D071-98CF-435C-BD2B-976514544D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xmlns=""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1" y="10"/>
            <a:ext cx="12191980" cy="6857990"/>
          </a:xfrm>
          <a:prstGeom prst="rect">
            <a:avLst/>
          </a:prstGeom>
        </p:spPr>
      </p:pic>
      <p:grpSp>
        <p:nvGrpSpPr>
          <p:cNvPr id="15" name="Group 14">
            <a:extLst>
              <a:ext uri="{FF2B5EF4-FFF2-40B4-BE49-F238E27FC236}">
                <a16:creationId xmlns:a16="http://schemas.microsoft.com/office/drawing/2014/main" xmlns="" id="{D619FC33-16ED-4246-9596-BEFEB55E4C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38069" y="457200"/>
            <a:ext cx="7507083" cy="5935132"/>
            <a:chOff x="438067" y="457200"/>
            <a:chExt cx="7507083" cy="5935132"/>
          </a:xfrm>
        </p:grpSpPr>
        <p:sp>
          <p:nvSpPr>
            <p:cNvPr id="16" name="Rectangle 15">
              <a:extLst>
                <a:ext uri="{FF2B5EF4-FFF2-40B4-BE49-F238E27FC236}">
                  <a16:creationId xmlns:a16="http://schemas.microsoft.com/office/drawing/2014/main" xmlns="" id="{2EEA80E1-F99F-4009-837F-2F72F8A5D5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0230AF9A-4641-4BD8-9F95-9607CD3040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8703D4EC-9389-41B6-B88B-B6FDC8CD33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7F2616EE-270D-4F4C-BA1F-2708D387B800}"/>
              </a:ext>
            </a:extLst>
          </p:cNvPr>
          <p:cNvSpPr>
            <a:spLocks noGrp="1"/>
          </p:cNvSpPr>
          <p:nvPr>
            <p:ph type="title"/>
          </p:nvPr>
        </p:nvSpPr>
        <p:spPr>
          <a:xfrm>
            <a:off x="635032" y="2102333"/>
            <a:ext cx="7213600" cy="1860067"/>
          </a:xfrm>
        </p:spPr>
        <p:txBody>
          <a:bodyPr anchor="ctr">
            <a:noAutofit/>
          </a:bodyPr>
          <a:lstStyle/>
          <a:p>
            <a:pPr algn="ctr"/>
            <a:r>
              <a:rPr lang="en-US" sz="4800" cap="none" dirty="0" smtClean="0">
                <a:solidFill>
                  <a:srgbClr val="FFC000"/>
                </a:solidFill>
              </a:rPr>
              <a:t>HO CHI MINH CITY</a:t>
            </a:r>
            <a:endParaRPr lang="en-US" sz="4800" cap="none" dirty="0">
              <a:solidFill>
                <a:srgbClr val="FFC000"/>
              </a:solidFill>
            </a:endParaRPr>
          </a:p>
        </p:txBody>
      </p:sp>
    </p:spTree>
    <p:extLst>
      <p:ext uri="{BB962C8B-B14F-4D97-AF65-F5344CB8AC3E}">
        <p14:creationId xmlns:p14="http://schemas.microsoft.com/office/powerpoint/2010/main" val="3454780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Ho chi minh city - on trading frequency</a:t>
            </a:r>
            <a:r>
              <a:rPr lang="en-US" dirty="0">
                <a:solidFill>
                  <a:srgbClr val="FFFEFF"/>
                </a:solidFill>
              </a:rPr>
              <a:t/>
            </a:r>
            <a:br>
              <a:rPr lang="en-US" dirty="0">
                <a:solidFill>
                  <a:srgbClr val="FFFEFF"/>
                </a:solidFill>
              </a:rPr>
            </a:br>
            <a:r>
              <a:rPr lang="en-US" sz="1400" dirty="0" smtClean="0">
                <a:solidFill>
                  <a:prstClr val="white">
                    <a:lumMod val="65000"/>
                  </a:prstClr>
                </a:solidFill>
              </a:rPr>
              <a:t>TRADING</a:t>
            </a:r>
            <a:r>
              <a:rPr lang="en-US" sz="1400" dirty="0">
                <a:solidFill>
                  <a:prstClr val="white">
                    <a:lumMod val="65000"/>
                  </a:prstClr>
                </a:solidFill>
              </a:rPr>
              <a:t>, ACTIVE, </a:t>
            </a:r>
            <a:r>
              <a:rPr lang="en-US" sz="1400" dirty="0" smtClean="0">
                <a:solidFill>
                  <a:prstClr val="white">
                    <a:lumMod val="65000"/>
                  </a:prstClr>
                </a:solidFill>
              </a:rPr>
              <a:t>individual customers</a:t>
            </a:r>
            <a:endParaRPr lang="en-US" sz="1400" dirty="0">
              <a:solidFill>
                <a:schemeClr val="bg1">
                  <a:lumMod val="65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46" y="1804524"/>
            <a:ext cx="5558824" cy="5053476"/>
          </a:xfrm>
          <a:prstGeom prst="rect">
            <a:avLst/>
          </a:prstGeom>
        </p:spPr>
      </p:pic>
      <p:pic>
        <p:nvPicPr>
          <p:cNvPr id="12" name="Picture 11"/>
          <p:cNvPicPr>
            <a:picLocks noChangeAspect="1"/>
          </p:cNvPicPr>
          <p:nvPr/>
        </p:nvPicPr>
        <p:blipFill>
          <a:blip r:embed="rId4"/>
          <a:stretch>
            <a:fillRect/>
          </a:stretch>
        </p:blipFill>
        <p:spPr>
          <a:xfrm>
            <a:off x="6774141" y="1804522"/>
            <a:ext cx="3814803" cy="5053477"/>
          </a:xfrm>
          <a:prstGeom prst="rect">
            <a:avLst/>
          </a:prstGeom>
        </p:spPr>
      </p:pic>
      <p:sp>
        <p:nvSpPr>
          <p:cNvPr id="13" name="TextBox 12"/>
          <p:cNvSpPr txBox="1"/>
          <p:nvPr/>
        </p:nvSpPr>
        <p:spPr>
          <a:xfrm>
            <a:off x="10686048" y="6657944"/>
            <a:ext cx="1571264" cy="200055"/>
          </a:xfrm>
          <a:prstGeom prst="rect">
            <a:avLst/>
          </a:prstGeom>
          <a:noFill/>
        </p:spPr>
        <p:txBody>
          <a:bodyPr wrap="none" rtlCol="0">
            <a:spAutoFit/>
          </a:bodyPr>
          <a:lstStyle/>
          <a:p>
            <a:r>
              <a:rPr lang="en-US" sz="700" b="1" dirty="0" smtClean="0">
                <a:latin typeface="Calibri" panose="020F0502020204030204" pitchFamily="34" charset="0"/>
                <a:cs typeface="Calibri" panose="020F0502020204030204" pitchFamily="34" charset="0"/>
              </a:rPr>
              <a:t>››› </a:t>
            </a:r>
            <a:r>
              <a:rPr lang="en-US" sz="700" b="1" dirty="0" smtClean="0"/>
              <a:t>Next page for further analysis</a:t>
            </a:r>
            <a:endParaRPr lang="en-US" sz="700" b="1" dirty="0"/>
          </a:p>
        </p:txBody>
      </p:sp>
    </p:spTree>
    <p:extLst>
      <p:ext uri="{BB962C8B-B14F-4D97-AF65-F5344CB8AC3E}">
        <p14:creationId xmlns:p14="http://schemas.microsoft.com/office/powerpoint/2010/main" val="2861366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Ho chi minh city - TOTAL TRADING VALUE</a:t>
            </a:r>
            <a:r>
              <a:rPr lang="en-US" dirty="0">
                <a:solidFill>
                  <a:srgbClr val="FFFEFF"/>
                </a:solidFill>
              </a:rPr>
              <a:t/>
            </a:r>
            <a:br>
              <a:rPr lang="en-US" dirty="0">
                <a:solidFill>
                  <a:srgbClr val="FFFEFF"/>
                </a:solidFill>
              </a:rPr>
            </a:br>
            <a:r>
              <a:rPr lang="en-US" sz="1400" dirty="0" smtClean="0">
                <a:solidFill>
                  <a:prstClr val="white">
                    <a:lumMod val="65000"/>
                  </a:prstClr>
                </a:solidFill>
              </a:rPr>
              <a:t>TRADING</a:t>
            </a:r>
            <a:r>
              <a:rPr lang="en-US" sz="1400" dirty="0">
                <a:solidFill>
                  <a:prstClr val="white">
                    <a:lumMod val="65000"/>
                  </a:prstClr>
                </a:solidFill>
              </a:rPr>
              <a:t>, ACTIVE, </a:t>
            </a:r>
            <a:r>
              <a:rPr lang="en-US" sz="1400" dirty="0" smtClean="0">
                <a:solidFill>
                  <a:prstClr val="white">
                    <a:lumMod val="65000"/>
                  </a:prstClr>
                </a:solidFill>
              </a:rPr>
              <a:t>individual customers</a:t>
            </a:r>
            <a:endParaRPr lang="en-US" sz="1400" dirty="0">
              <a:solidFill>
                <a:schemeClr val="bg1">
                  <a:lumMod val="65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80" y="1818684"/>
            <a:ext cx="6729875" cy="5047407"/>
          </a:xfrm>
          <a:prstGeom prst="rect">
            <a:avLst/>
          </a:prstGeom>
        </p:spPr>
      </p:pic>
      <p:sp>
        <p:nvSpPr>
          <p:cNvPr id="28" name="TextBox 27"/>
          <p:cNvSpPr txBox="1"/>
          <p:nvPr/>
        </p:nvSpPr>
        <p:spPr>
          <a:xfrm>
            <a:off x="5045081" y="3123344"/>
            <a:ext cx="1444626" cy="215444"/>
          </a:xfrm>
          <a:prstGeom prst="rect">
            <a:avLst/>
          </a:prstGeom>
          <a:noFill/>
        </p:spPr>
        <p:txBody>
          <a:bodyPr wrap="none" rtlCol="0">
            <a:spAutoFit/>
          </a:bodyPr>
          <a:lstStyle/>
          <a:p>
            <a:r>
              <a:rPr lang="en-US" sz="800" dirty="0" err="1" smtClean="0"/>
              <a:t>ppl</a:t>
            </a:r>
            <a:r>
              <a:rPr lang="en-US" sz="800" dirty="0" smtClean="0"/>
              <a:t>: people in age group</a:t>
            </a:r>
            <a:endParaRPr lang="en-US" sz="800" dirty="0"/>
          </a:p>
        </p:txBody>
      </p:sp>
      <p:pic>
        <p:nvPicPr>
          <p:cNvPr id="9" name="Picture 8"/>
          <p:cNvPicPr>
            <a:picLocks noChangeAspect="1"/>
          </p:cNvPicPr>
          <p:nvPr/>
        </p:nvPicPr>
        <p:blipFill>
          <a:blip r:embed="rId4"/>
          <a:stretch>
            <a:fillRect/>
          </a:stretch>
        </p:blipFill>
        <p:spPr>
          <a:xfrm>
            <a:off x="6805407" y="2071784"/>
            <a:ext cx="2561725" cy="2103120"/>
          </a:xfrm>
          <a:prstGeom prst="rect">
            <a:avLst/>
          </a:prstGeom>
        </p:spPr>
      </p:pic>
      <p:pic>
        <p:nvPicPr>
          <p:cNvPr id="13" name="Picture 12"/>
          <p:cNvPicPr>
            <a:picLocks noChangeAspect="1"/>
          </p:cNvPicPr>
          <p:nvPr/>
        </p:nvPicPr>
        <p:blipFill>
          <a:blip r:embed="rId5"/>
          <a:stretch>
            <a:fillRect/>
          </a:stretch>
        </p:blipFill>
        <p:spPr>
          <a:xfrm>
            <a:off x="9468261" y="2071784"/>
            <a:ext cx="2561727" cy="2103120"/>
          </a:xfrm>
          <a:prstGeom prst="rect">
            <a:avLst/>
          </a:prstGeom>
        </p:spPr>
      </p:pic>
      <p:sp>
        <p:nvSpPr>
          <p:cNvPr id="30" name="TextBox 29"/>
          <p:cNvSpPr txBox="1"/>
          <p:nvPr/>
        </p:nvSpPr>
        <p:spPr>
          <a:xfrm>
            <a:off x="6764217" y="4174904"/>
            <a:ext cx="5408088" cy="2631490"/>
          </a:xfrm>
          <a:prstGeom prst="rect">
            <a:avLst/>
          </a:prstGeom>
          <a:noFill/>
        </p:spPr>
        <p:txBody>
          <a:bodyPr wrap="square" rtlCol="0">
            <a:spAutoFit/>
          </a:bodyPr>
          <a:lstStyle/>
          <a:p>
            <a:r>
              <a:rPr lang="en-US" sz="1100" dirty="0" smtClean="0"/>
              <a:t>The </a:t>
            </a:r>
            <a:r>
              <a:rPr lang="en-US" sz="1100" dirty="0"/>
              <a:t>total </a:t>
            </a:r>
            <a:r>
              <a:rPr lang="en-US" sz="1100" dirty="0" smtClean="0"/>
              <a:t>trading </a:t>
            </a:r>
            <a:r>
              <a:rPr lang="en-US" sz="1100" dirty="0"/>
              <a:t>value </a:t>
            </a:r>
            <a:r>
              <a:rPr lang="en-US" sz="1100" dirty="0" smtClean="0"/>
              <a:t>in </a:t>
            </a:r>
            <a:r>
              <a:rPr lang="en-US" sz="1100" dirty="0"/>
              <a:t>HCMC </a:t>
            </a:r>
            <a:r>
              <a:rPr lang="en-US" sz="1100" dirty="0" smtClean="0"/>
              <a:t>is disparate </a:t>
            </a:r>
            <a:r>
              <a:rPr lang="en-US" sz="1100" dirty="0"/>
              <a:t>between </a:t>
            </a:r>
            <a:r>
              <a:rPr lang="en-US" sz="1100" dirty="0" smtClean="0"/>
              <a:t>men </a:t>
            </a:r>
            <a:r>
              <a:rPr lang="en-US" sz="1100" dirty="0"/>
              <a:t>and women. Male customers </a:t>
            </a:r>
            <a:r>
              <a:rPr lang="en-US" sz="1100" dirty="0" smtClean="0"/>
              <a:t>surpass female customers in trading value </a:t>
            </a:r>
            <a:r>
              <a:rPr lang="en-US" sz="1100" dirty="0"/>
              <a:t>across almost all age </a:t>
            </a:r>
            <a:r>
              <a:rPr lang="en-US" sz="1100" dirty="0" smtClean="0"/>
              <a:t>groups whereas </a:t>
            </a:r>
            <a:r>
              <a:rPr lang="en-US" sz="1100" dirty="0"/>
              <a:t>the number of </a:t>
            </a:r>
            <a:r>
              <a:rPr lang="en-US" sz="1100" dirty="0" smtClean="0"/>
              <a:t>them in these groups are fairly comparable.</a:t>
            </a:r>
          </a:p>
          <a:p>
            <a:r>
              <a:rPr lang="en-US" sz="1100" dirty="0" smtClean="0"/>
              <a:t>Regression </a:t>
            </a:r>
            <a:r>
              <a:rPr lang="en-US" sz="1100" dirty="0"/>
              <a:t>analysis suggests that the difference in </a:t>
            </a:r>
            <a:r>
              <a:rPr lang="en-US" sz="1100" dirty="0" smtClean="0"/>
              <a:t>trading value </a:t>
            </a:r>
            <a:r>
              <a:rPr lang="en-US" sz="1100" dirty="0"/>
              <a:t>is partly explained by </a:t>
            </a:r>
            <a:r>
              <a:rPr lang="en-US" sz="1100" dirty="0" smtClean="0"/>
              <a:t>trading </a:t>
            </a:r>
            <a:r>
              <a:rPr lang="en-US" sz="1100" dirty="0"/>
              <a:t>frequency </a:t>
            </a:r>
            <a:r>
              <a:rPr lang="en-US" sz="1100" dirty="0" smtClean="0"/>
              <a:t>between genders. The </a:t>
            </a:r>
            <a:r>
              <a:rPr lang="en-US" sz="1100" dirty="0"/>
              <a:t>regression line of male customers is </a:t>
            </a:r>
            <a:r>
              <a:rPr lang="en-US" sz="1100" dirty="0" smtClean="0"/>
              <a:t>beyond the </a:t>
            </a:r>
            <a:r>
              <a:rPr lang="en-US" sz="1100" dirty="0"/>
              <a:t>regression line of female customers </a:t>
            </a:r>
            <a:r>
              <a:rPr lang="en-US" sz="1100" dirty="0" smtClean="0"/>
              <a:t>in all </a:t>
            </a:r>
            <a:r>
              <a:rPr lang="en-US" sz="1100" dirty="0"/>
              <a:t>ages. However, there is little difference between </a:t>
            </a:r>
            <a:r>
              <a:rPr lang="en-US" sz="1100" dirty="0" smtClean="0"/>
              <a:t>two groups in how they change their trading behavior as </a:t>
            </a:r>
            <a:r>
              <a:rPr lang="en-US" sz="1100" dirty="0"/>
              <a:t>they </a:t>
            </a:r>
            <a:r>
              <a:rPr lang="en-US" sz="1100" dirty="0" smtClean="0"/>
              <a:t>age. </a:t>
            </a:r>
            <a:r>
              <a:rPr lang="en-US" sz="1100" dirty="0"/>
              <a:t>In general, both male and female customers tend to trade more </a:t>
            </a:r>
            <a:r>
              <a:rPr lang="en-US" sz="1100" dirty="0" smtClean="0"/>
              <a:t>often when </a:t>
            </a:r>
            <a:r>
              <a:rPr lang="en-US" sz="1100" dirty="0"/>
              <a:t>they are young and </a:t>
            </a:r>
            <a:r>
              <a:rPr lang="en-US" sz="1100" dirty="0" smtClean="0"/>
              <a:t>decrease their frequency steadily when they get older. </a:t>
            </a:r>
            <a:r>
              <a:rPr lang="en-US" sz="1100" dirty="0"/>
              <a:t>The </a:t>
            </a:r>
            <a:r>
              <a:rPr lang="en-US" sz="1100" dirty="0" smtClean="0"/>
              <a:t>rates </a:t>
            </a:r>
            <a:r>
              <a:rPr lang="en-US" sz="1100" dirty="0"/>
              <a:t>of change </a:t>
            </a:r>
            <a:r>
              <a:rPr lang="en-US" sz="1100" dirty="0" smtClean="0"/>
              <a:t>in trading </a:t>
            </a:r>
            <a:r>
              <a:rPr lang="en-US" sz="1100" dirty="0"/>
              <a:t>frequency </a:t>
            </a:r>
            <a:r>
              <a:rPr lang="en-US" sz="1100" dirty="0" smtClean="0"/>
              <a:t>by </a:t>
            </a:r>
            <a:r>
              <a:rPr lang="en-US" sz="1100" dirty="0"/>
              <a:t>age </a:t>
            </a:r>
            <a:r>
              <a:rPr lang="en-US" sz="1100" dirty="0" smtClean="0"/>
              <a:t>are similar </a:t>
            </a:r>
            <a:r>
              <a:rPr lang="en-US" sz="1100" dirty="0"/>
              <a:t>and almost linear</a:t>
            </a:r>
            <a:r>
              <a:rPr lang="en-US" sz="1100" dirty="0" smtClean="0"/>
              <a:t>.</a:t>
            </a:r>
          </a:p>
          <a:p>
            <a:r>
              <a:rPr lang="en-US" sz="1100" dirty="0" smtClean="0"/>
              <a:t>By looking at both trading scale and trading frequency, it suffices to say that it's the group of male customers aging from 26 to 45 that we should target to in order to optimize our income from trading fee in HCMC.</a:t>
            </a:r>
            <a:endParaRPr lang="en-US" sz="1100" dirty="0"/>
          </a:p>
        </p:txBody>
      </p:sp>
    </p:spTree>
    <p:extLst>
      <p:ext uri="{BB962C8B-B14F-4D97-AF65-F5344CB8AC3E}">
        <p14:creationId xmlns:p14="http://schemas.microsoft.com/office/powerpoint/2010/main" val="1655597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Ho chi minh city - </a:t>
            </a:r>
            <a:r>
              <a:rPr lang="en-US" dirty="0" smtClean="0">
                <a:solidFill>
                  <a:srgbClr val="FFFEFF"/>
                </a:solidFill>
              </a:rPr>
              <a:t>ON MARGIN PREFERENCE</a:t>
            </a:r>
            <a:r>
              <a:rPr lang="en-US" dirty="0">
                <a:solidFill>
                  <a:srgbClr val="FFFEFF"/>
                </a:solidFill>
              </a:rPr>
              <a:t/>
            </a:r>
            <a:br>
              <a:rPr lang="en-US" dirty="0">
                <a:solidFill>
                  <a:srgbClr val="FFFEFF"/>
                </a:solidFill>
              </a:rPr>
            </a:br>
            <a:r>
              <a:rPr lang="en-US" sz="1400" dirty="0">
                <a:solidFill>
                  <a:prstClr val="white">
                    <a:lumMod val="65000"/>
                  </a:prstClr>
                </a:solidFill>
              </a:rPr>
              <a:t>TRADING, ACTIVE, individual, margined customers</a:t>
            </a:r>
            <a:endParaRPr lang="en-US" sz="1400" dirty="0">
              <a:solidFill>
                <a:schemeClr val="bg1">
                  <a:lumMod val="65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627" y="1804523"/>
            <a:ext cx="5558824" cy="5053476"/>
          </a:xfrm>
          <a:prstGeom prst="rect">
            <a:avLst/>
          </a:prstGeom>
        </p:spPr>
      </p:pic>
      <p:pic>
        <p:nvPicPr>
          <p:cNvPr id="7" name="Picture 6"/>
          <p:cNvPicPr>
            <a:picLocks noChangeAspect="1"/>
          </p:cNvPicPr>
          <p:nvPr/>
        </p:nvPicPr>
        <p:blipFill>
          <a:blip r:embed="rId4"/>
          <a:stretch>
            <a:fillRect/>
          </a:stretch>
        </p:blipFill>
        <p:spPr>
          <a:xfrm>
            <a:off x="6140016" y="1907607"/>
            <a:ext cx="5630925" cy="4750337"/>
          </a:xfrm>
          <a:prstGeom prst="rect">
            <a:avLst/>
          </a:prstGeom>
        </p:spPr>
      </p:pic>
      <p:sp>
        <p:nvSpPr>
          <p:cNvPr id="9" name="TextBox 8"/>
          <p:cNvSpPr txBox="1"/>
          <p:nvPr/>
        </p:nvSpPr>
        <p:spPr>
          <a:xfrm>
            <a:off x="10686048" y="6657944"/>
            <a:ext cx="1571264" cy="200055"/>
          </a:xfrm>
          <a:prstGeom prst="rect">
            <a:avLst/>
          </a:prstGeom>
          <a:noFill/>
        </p:spPr>
        <p:txBody>
          <a:bodyPr wrap="none" rtlCol="0">
            <a:spAutoFit/>
          </a:bodyPr>
          <a:lstStyle/>
          <a:p>
            <a:r>
              <a:rPr lang="en-US" sz="700" b="1" dirty="0" smtClean="0">
                <a:latin typeface="Calibri" panose="020F0502020204030204" pitchFamily="34" charset="0"/>
                <a:cs typeface="Calibri" panose="020F0502020204030204" pitchFamily="34" charset="0"/>
              </a:rPr>
              <a:t>››› </a:t>
            </a:r>
            <a:r>
              <a:rPr lang="en-US" sz="700" b="1" smtClean="0"/>
              <a:t>Next page for </a:t>
            </a:r>
            <a:r>
              <a:rPr lang="en-US" sz="700" b="1" dirty="0" smtClean="0"/>
              <a:t>further analysis</a:t>
            </a:r>
            <a:endParaRPr lang="en-US" sz="700" b="1" dirty="0"/>
          </a:p>
        </p:txBody>
      </p:sp>
    </p:spTree>
    <p:extLst>
      <p:ext uri="{BB962C8B-B14F-4D97-AF65-F5344CB8AC3E}">
        <p14:creationId xmlns:p14="http://schemas.microsoft.com/office/powerpoint/2010/main" val="17935340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Ho chi minh city - total margin </a:t>
            </a:r>
            <a:r>
              <a:rPr lang="en-US" dirty="0" err="1" smtClean="0">
                <a:solidFill>
                  <a:srgbClr val="FFFEFF"/>
                </a:solidFill>
              </a:rPr>
              <a:t>outstandingS</a:t>
            </a:r>
            <a:r>
              <a:rPr lang="en-US" dirty="0" smtClean="0">
                <a:solidFill>
                  <a:srgbClr val="FFFEFF"/>
                </a:solidFill>
              </a:rPr>
              <a:t/>
            </a:r>
            <a:br>
              <a:rPr lang="en-US" dirty="0" smtClean="0">
                <a:solidFill>
                  <a:srgbClr val="FFFEFF"/>
                </a:solidFill>
              </a:rPr>
            </a:br>
            <a:r>
              <a:rPr lang="en-US" sz="1400" dirty="0" smtClean="0">
                <a:solidFill>
                  <a:prstClr val="white">
                    <a:lumMod val="65000"/>
                  </a:prstClr>
                </a:solidFill>
              </a:rPr>
              <a:t>TRADING</a:t>
            </a:r>
            <a:r>
              <a:rPr lang="en-US" sz="1400" dirty="0">
                <a:solidFill>
                  <a:prstClr val="white">
                    <a:lumMod val="65000"/>
                  </a:prstClr>
                </a:solidFill>
              </a:rPr>
              <a:t>, ACTIVE, </a:t>
            </a:r>
            <a:r>
              <a:rPr lang="en-US" sz="1400" dirty="0" smtClean="0">
                <a:solidFill>
                  <a:prstClr val="white">
                    <a:lumMod val="65000"/>
                  </a:prstClr>
                </a:solidFill>
              </a:rPr>
              <a:t>individual, margined customers</a:t>
            </a:r>
            <a:endParaRPr lang="en-US" sz="1400" dirty="0">
              <a:solidFill>
                <a:schemeClr val="bg1">
                  <a:lumMod val="65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247" y="1804524"/>
            <a:ext cx="6737968" cy="5053476"/>
          </a:xfrm>
          <a:prstGeom prst="rect">
            <a:avLst/>
          </a:prstGeom>
        </p:spPr>
      </p:pic>
      <p:pic>
        <p:nvPicPr>
          <p:cNvPr id="10" name="Picture 9"/>
          <p:cNvPicPr>
            <a:picLocks noChangeAspect="1"/>
          </p:cNvPicPr>
          <p:nvPr/>
        </p:nvPicPr>
        <p:blipFill>
          <a:blip r:embed="rId4"/>
          <a:stretch>
            <a:fillRect/>
          </a:stretch>
        </p:blipFill>
        <p:spPr>
          <a:xfrm>
            <a:off x="6611047" y="2456492"/>
            <a:ext cx="5491900" cy="1981858"/>
          </a:xfrm>
          <a:prstGeom prst="rect">
            <a:avLst/>
          </a:prstGeom>
        </p:spPr>
      </p:pic>
      <p:sp>
        <p:nvSpPr>
          <p:cNvPr id="11" name="TextBox 10"/>
          <p:cNvSpPr txBox="1"/>
          <p:nvPr/>
        </p:nvSpPr>
        <p:spPr>
          <a:xfrm>
            <a:off x="5045081" y="3123344"/>
            <a:ext cx="1444626" cy="215444"/>
          </a:xfrm>
          <a:prstGeom prst="rect">
            <a:avLst/>
          </a:prstGeom>
          <a:noFill/>
        </p:spPr>
        <p:txBody>
          <a:bodyPr wrap="none" rtlCol="0">
            <a:spAutoFit/>
          </a:bodyPr>
          <a:lstStyle/>
          <a:p>
            <a:r>
              <a:rPr lang="en-US" sz="800" dirty="0" err="1" smtClean="0"/>
              <a:t>ppl</a:t>
            </a:r>
            <a:r>
              <a:rPr lang="en-US" sz="800" dirty="0" smtClean="0"/>
              <a:t>: people in age group</a:t>
            </a:r>
            <a:endParaRPr lang="en-US" sz="800" dirty="0"/>
          </a:p>
        </p:txBody>
      </p:sp>
      <p:sp>
        <p:nvSpPr>
          <p:cNvPr id="12" name="TextBox 11"/>
          <p:cNvSpPr txBox="1"/>
          <p:nvPr/>
        </p:nvSpPr>
        <p:spPr>
          <a:xfrm>
            <a:off x="6611047" y="4526918"/>
            <a:ext cx="5408088" cy="2123658"/>
          </a:xfrm>
          <a:prstGeom prst="rect">
            <a:avLst/>
          </a:prstGeom>
          <a:noFill/>
        </p:spPr>
        <p:txBody>
          <a:bodyPr wrap="square" rtlCol="0">
            <a:spAutoFit/>
          </a:bodyPr>
          <a:lstStyle/>
          <a:p>
            <a:r>
              <a:rPr lang="en-US" sz="1100" dirty="0"/>
              <a:t>Male customers have </a:t>
            </a:r>
            <a:r>
              <a:rPr lang="en-US" sz="1100" dirty="0" smtClean="0"/>
              <a:t>greater </a:t>
            </a:r>
            <a:r>
              <a:rPr lang="en-US" sz="1100" dirty="0"/>
              <a:t>margin </a:t>
            </a:r>
            <a:r>
              <a:rPr lang="en-US" sz="1100" dirty="0" smtClean="0"/>
              <a:t>balances, </a:t>
            </a:r>
            <a:r>
              <a:rPr lang="en-US" sz="1100" dirty="0"/>
              <a:t>especially </a:t>
            </a:r>
            <a:r>
              <a:rPr lang="en-US" sz="1100" dirty="0" smtClean="0"/>
              <a:t>in the ages from </a:t>
            </a:r>
            <a:r>
              <a:rPr lang="en-US" sz="1100" dirty="0"/>
              <a:t>26 </a:t>
            </a:r>
            <a:r>
              <a:rPr lang="en-US" sz="1100" dirty="0" smtClean="0"/>
              <a:t>to </a:t>
            </a:r>
            <a:r>
              <a:rPr lang="en-US" sz="1100" dirty="0"/>
              <a:t>45. This </a:t>
            </a:r>
            <a:r>
              <a:rPr lang="en-US" sz="1100" dirty="0" smtClean="0"/>
              <a:t>could be </a:t>
            </a:r>
            <a:r>
              <a:rPr lang="en-US" sz="1100" dirty="0"/>
              <a:t>because </a:t>
            </a:r>
            <a:r>
              <a:rPr lang="en-US" sz="1100" dirty="0" smtClean="0"/>
              <a:t>of greater number of margined male customers compared to those of margined female customers. </a:t>
            </a:r>
          </a:p>
          <a:p>
            <a:r>
              <a:rPr lang="en-US" sz="1100" dirty="0" smtClean="0"/>
              <a:t>Notably, our </a:t>
            </a:r>
            <a:r>
              <a:rPr lang="en-US" sz="1100" dirty="0"/>
              <a:t>regression </a:t>
            </a:r>
            <a:r>
              <a:rPr lang="en-US" sz="1100" dirty="0" smtClean="0"/>
              <a:t>analysis says that a typical margined male customer is somewhat identical to a typical margined female customer in term of leverage intensity. Moreover, the </a:t>
            </a:r>
            <a:r>
              <a:rPr lang="en-US" sz="1100" dirty="0"/>
              <a:t>way they maintain this ratio </a:t>
            </a:r>
            <a:r>
              <a:rPr lang="en-US" sz="1100" dirty="0" smtClean="0"/>
              <a:t>through ages </a:t>
            </a:r>
            <a:r>
              <a:rPr lang="en-US" sz="1100" dirty="0"/>
              <a:t>is not </a:t>
            </a:r>
            <a:r>
              <a:rPr lang="en-US" sz="1100" dirty="0" smtClean="0"/>
              <a:t>so much different: heavily leveraged in young ages and rapidly deleveraged when getting old.</a:t>
            </a:r>
          </a:p>
          <a:p>
            <a:r>
              <a:rPr lang="en-US" sz="1100" dirty="0"/>
              <a:t>By looking at both </a:t>
            </a:r>
            <a:r>
              <a:rPr lang="en-US" sz="1100" dirty="0" smtClean="0"/>
              <a:t>margin outstanding scale </a:t>
            </a:r>
            <a:r>
              <a:rPr lang="en-US" sz="1100" dirty="0"/>
              <a:t>and </a:t>
            </a:r>
            <a:r>
              <a:rPr lang="en-US" sz="1100" dirty="0" smtClean="0"/>
              <a:t>margin usage ratios, we could conclude </a:t>
            </a:r>
            <a:r>
              <a:rPr lang="en-US" sz="1100" dirty="0"/>
              <a:t>that it's the group of male customers aging from 26 to 45 that we should target to in order to optimize our income from </a:t>
            </a:r>
            <a:r>
              <a:rPr lang="en-US" sz="1100" dirty="0" smtClean="0"/>
              <a:t>margin offerings </a:t>
            </a:r>
            <a:r>
              <a:rPr lang="en-US" sz="1100" dirty="0"/>
              <a:t>in HCMC</a:t>
            </a:r>
            <a:r>
              <a:rPr lang="en-US" sz="1100" dirty="0" smtClean="0"/>
              <a:t>.</a:t>
            </a:r>
            <a:endParaRPr lang="en-US" sz="1100" dirty="0"/>
          </a:p>
        </p:txBody>
      </p:sp>
    </p:spTree>
    <p:extLst>
      <p:ext uri="{BB962C8B-B14F-4D97-AF65-F5344CB8AC3E}">
        <p14:creationId xmlns:p14="http://schemas.microsoft.com/office/powerpoint/2010/main" val="589337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4AE9D071-98CF-435C-BD2B-976514544D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xmlns=""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1" y="10"/>
            <a:ext cx="12191980" cy="6857990"/>
          </a:xfrm>
          <a:prstGeom prst="rect">
            <a:avLst/>
          </a:prstGeom>
        </p:spPr>
      </p:pic>
      <p:grpSp>
        <p:nvGrpSpPr>
          <p:cNvPr id="15" name="Group 14">
            <a:extLst>
              <a:ext uri="{FF2B5EF4-FFF2-40B4-BE49-F238E27FC236}">
                <a16:creationId xmlns:a16="http://schemas.microsoft.com/office/drawing/2014/main" xmlns="" id="{D619FC33-16ED-4246-9596-BEFEB55E4C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38069" y="457200"/>
            <a:ext cx="7507083" cy="5935132"/>
            <a:chOff x="438067" y="457200"/>
            <a:chExt cx="7507083" cy="5935132"/>
          </a:xfrm>
        </p:grpSpPr>
        <p:sp>
          <p:nvSpPr>
            <p:cNvPr id="16" name="Rectangle 15">
              <a:extLst>
                <a:ext uri="{FF2B5EF4-FFF2-40B4-BE49-F238E27FC236}">
                  <a16:creationId xmlns:a16="http://schemas.microsoft.com/office/drawing/2014/main" xmlns="" id="{2EEA80E1-F99F-4009-837F-2F72F8A5D5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0230AF9A-4641-4BD8-9F95-9607CD3040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8703D4EC-9389-41B6-B88B-B6FDC8CD33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7F2616EE-270D-4F4C-BA1F-2708D387B800}"/>
              </a:ext>
            </a:extLst>
          </p:cNvPr>
          <p:cNvSpPr>
            <a:spLocks noGrp="1"/>
          </p:cNvSpPr>
          <p:nvPr>
            <p:ph type="title"/>
          </p:nvPr>
        </p:nvSpPr>
        <p:spPr>
          <a:xfrm>
            <a:off x="635032" y="2102333"/>
            <a:ext cx="7213600" cy="1860067"/>
          </a:xfrm>
        </p:spPr>
        <p:txBody>
          <a:bodyPr anchor="ctr">
            <a:noAutofit/>
          </a:bodyPr>
          <a:lstStyle/>
          <a:p>
            <a:pPr algn="ctr"/>
            <a:r>
              <a:rPr lang="en-US" sz="4800" cap="none" dirty="0" smtClean="0">
                <a:solidFill>
                  <a:srgbClr val="FFC000"/>
                </a:solidFill>
              </a:rPr>
              <a:t>HA NOI</a:t>
            </a:r>
            <a:endParaRPr lang="en-US" sz="4800" cap="none" dirty="0">
              <a:solidFill>
                <a:srgbClr val="FFC000"/>
              </a:solidFill>
            </a:endParaRPr>
          </a:p>
        </p:txBody>
      </p:sp>
    </p:spTree>
    <p:extLst>
      <p:ext uri="{BB962C8B-B14F-4D97-AF65-F5344CB8AC3E}">
        <p14:creationId xmlns:p14="http://schemas.microsoft.com/office/powerpoint/2010/main" val="1583693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HA NOI - on trading frequency</a:t>
            </a:r>
            <a:r>
              <a:rPr lang="en-US" dirty="0">
                <a:solidFill>
                  <a:srgbClr val="FFFEFF"/>
                </a:solidFill>
              </a:rPr>
              <a:t/>
            </a:r>
            <a:br>
              <a:rPr lang="en-US" dirty="0">
                <a:solidFill>
                  <a:srgbClr val="FFFEFF"/>
                </a:solidFill>
              </a:rPr>
            </a:br>
            <a:r>
              <a:rPr lang="en-US" sz="1400" dirty="0" smtClean="0">
                <a:solidFill>
                  <a:prstClr val="white">
                    <a:lumMod val="65000"/>
                  </a:prstClr>
                </a:solidFill>
              </a:rPr>
              <a:t>TRADING</a:t>
            </a:r>
            <a:r>
              <a:rPr lang="en-US" sz="1400" dirty="0">
                <a:solidFill>
                  <a:prstClr val="white">
                    <a:lumMod val="65000"/>
                  </a:prstClr>
                </a:solidFill>
              </a:rPr>
              <a:t>, ACTIVE, </a:t>
            </a:r>
            <a:r>
              <a:rPr lang="en-US" sz="1400" dirty="0" smtClean="0">
                <a:solidFill>
                  <a:prstClr val="white">
                    <a:lumMod val="65000"/>
                  </a:prstClr>
                </a:solidFill>
              </a:rPr>
              <a:t>individual customers</a:t>
            </a:r>
            <a:endParaRPr lang="en-US" sz="1400" dirty="0">
              <a:solidFill>
                <a:schemeClr val="bg1">
                  <a:lumMod val="6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509" y="1805689"/>
            <a:ext cx="5557542" cy="5052311"/>
          </a:xfrm>
          <a:prstGeom prst="rect">
            <a:avLst/>
          </a:prstGeom>
        </p:spPr>
      </p:pic>
      <p:pic>
        <p:nvPicPr>
          <p:cNvPr id="7" name="Picture 6"/>
          <p:cNvPicPr>
            <a:picLocks noChangeAspect="1"/>
          </p:cNvPicPr>
          <p:nvPr/>
        </p:nvPicPr>
        <p:blipFill>
          <a:blip r:embed="rId4"/>
          <a:stretch>
            <a:fillRect/>
          </a:stretch>
        </p:blipFill>
        <p:spPr>
          <a:xfrm>
            <a:off x="6549154" y="1845564"/>
            <a:ext cx="4675459" cy="4972555"/>
          </a:xfrm>
          <a:prstGeom prst="rect">
            <a:avLst/>
          </a:prstGeom>
        </p:spPr>
      </p:pic>
      <p:sp>
        <p:nvSpPr>
          <p:cNvPr id="9" name="TextBox 8"/>
          <p:cNvSpPr txBox="1"/>
          <p:nvPr/>
        </p:nvSpPr>
        <p:spPr>
          <a:xfrm>
            <a:off x="10686048" y="6657944"/>
            <a:ext cx="1571264" cy="200055"/>
          </a:xfrm>
          <a:prstGeom prst="rect">
            <a:avLst/>
          </a:prstGeom>
          <a:noFill/>
        </p:spPr>
        <p:txBody>
          <a:bodyPr wrap="none" rtlCol="0">
            <a:spAutoFit/>
          </a:bodyPr>
          <a:lstStyle/>
          <a:p>
            <a:r>
              <a:rPr lang="en-US" sz="700" b="1" dirty="0" smtClean="0">
                <a:latin typeface="Calibri" panose="020F0502020204030204" pitchFamily="34" charset="0"/>
                <a:cs typeface="Calibri" panose="020F0502020204030204" pitchFamily="34" charset="0"/>
              </a:rPr>
              <a:t>››› </a:t>
            </a:r>
            <a:r>
              <a:rPr lang="en-US" sz="700" b="1" smtClean="0"/>
              <a:t>Next page for </a:t>
            </a:r>
            <a:r>
              <a:rPr lang="en-US" sz="700" b="1" dirty="0" smtClean="0"/>
              <a:t>further analysis</a:t>
            </a:r>
            <a:endParaRPr lang="en-US" sz="700" b="1" dirty="0"/>
          </a:p>
        </p:txBody>
      </p:sp>
    </p:spTree>
    <p:extLst>
      <p:ext uri="{BB962C8B-B14F-4D97-AF65-F5344CB8AC3E}">
        <p14:creationId xmlns:p14="http://schemas.microsoft.com/office/powerpoint/2010/main" val="2770483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4AE9D071-98CF-435C-BD2B-976514544D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xmlns=""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1" y="10"/>
            <a:ext cx="12191980" cy="6857990"/>
          </a:xfrm>
          <a:prstGeom prst="rect">
            <a:avLst/>
          </a:prstGeom>
        </p:spPr>
      </p:pic>
      <p:grpSp>
        <p:nvGrpSpPr>
          <p:cNvPr id="15" name="Group 14">
            <a:extLst>
              <a:ext uri="{FF2B5EF4-FFF2-40B4-BE49-F238E27FC236}">
                <a16:creationId xmlns:a16="http://schemas.microsoft.com/office/drawing/2014/main" xmlns="" id="{D619FC33-16ED-4246-9596-BEFEB55E4C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38069" y="457200"/>
            <a:ext cx="7507083" cy="5935132"/>
            <a:chOff x="438067" y="457200"/>
            <a:chExt cx="7507083" cy="5935132"/>
          </a:xfrm>
        </p:grpSpPr>
        <p:sp>
          <p:nvSpPr>
            <p:cNvPr id="16" name="Rectangle 15">
              <a:extLst>
                <a:ext uri="{FF2B5EF4-FFF2-40B4-BE49-F238E27FC236}">
                  <a16:creationId xmlns:a16="http://schemas.microsoft.com/office/drawing/2014/main" xmlns="" id="{2EEA80E1-F99F-4009-837F-2F72F8A5D5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0230AF9A-4641-4BD8-9F95-9607CD3040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8703D4EC-9389-41B6-B88B-B6FDC8CD33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7F2616EE-270D-4F4C-BA1F-2708D387B800}"/>
              </a:ext>
            </a:extLst>
          </p:cNvPr>
          <p:cNvSpPr>
            <a:spLocks noGrp="1"/>
          </p:cNvSpPr>
          <p:nvPr>
            <p:ph type="title"/>
          </p:nvPr>
        </p:nvSpPr>
        <p:spPr>
          <a:xfrm>
            <a:off x="635032" y="2102333"/>
            <a:ext cx="7213600" cy="1860067"/>
          </a:xfrm>
        </p:spPr>
        <p:txBody>
          <a:bodyPr anchor="ctr">
            <a:noAutofit/>
          </a:bodyPr>
          <a:lstStyle/>
          <a:p>
            <a:pPr algn="ctr"/>
            <a:r>
              <a:rPr lang="en-US" sz="4800" cap="none" dirty="0" smtClean="0">
                <a:solidFill>
                  <a:srgbClr val="FFC000"/>
                </a:solidFill>
              </a:rPr>
              <a:t>EXECUTIVE</a:t>
            </a:r>
            <a:br>
              <a:rPr lang="en-US" sz="4800" cap="none" dirty="0" smtClean="0">
                <a:solidFill>
                  <a:srgbClr val="FFC000"/>
                </a:solidFill>
              </a:rPr>
            </a:br>
            <a:r>
              <a:rPr lang="en-US" sz="4800" cap="none" dirty="0" smtClean="0">
                <a:solidFill>
                  <a:srgbClr val="FFC000"/>
                </a:solidFill>
              </a:rPr>
              <a:t>SUMMARY</a:t>
            </a:r>
            <a:endParaRPr lang="en-US" sz="4800" cap="none" dirty="0">
              <a:solidFill>
                <a:srgbClr val="FFC000"/>
              </a:solidFill>
            </a:endParaRPr>
          </a:p>
        </p:txBody>
      </p:sp>
    </p:spTree>
    <p:extLst>
      <p:ext uri="{BB962C8B-B14F-4D97-AF65-F5344CB8AC3E}">
        <p14:creationId xmlns:p14="http://schemas.microsoft.com/office/powerpoint/2010/main" val="7633725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HA NOI - TOTAL TRADING VALUE</a:t>
            </a:r>
            <a:r>
              <a:rPr lang="en-US" dirty="0">
                <a:solidFill>
                  <a:srgbClr val="FFFEFF"/>
                </a:solidFill>
              </a:rPr>
              <a:t/>
            </a:r>
            <a:br>
              <a:rPr lang="en-US" dirty="0">
                <a:solidFill>
                  <a:srgbClr val="FFFEFF"/>
                </a:solidFill>
              </a:rPr>
            </a:br>
            <a:r>
              <a:rPr lang="en-US" sz="1400" dirty="0" smtClean="0">
                <a:solidFill>
                  <a:prstClr val="white">
                    <a:lumMod val="65000"/>
                  </a:prstClr>
                </a:solidFill>
              </a:rPr>
              <a:t>TRADING</a:t>
            </a:r>
            <a:r>
              <a:rPr lang="en-US" sz="1400" dirty="0">
                <a:solidFill>
                  <a:prstClr val="white">
                    <a:lumMod val="65000"/>
                  </a:prstClr>
                </a:solidFill>
              </a:rPr>
              <a:t>, ACTIVE, </a:t>
            </a:r>
            <a:r>
              <a:rPr lang="en-US" sz="1400" dirty="0" smtClean="0">
                <a:solidFill>
                  <a:prstClr val="white">
                    <a:lumMod val="65000"/>
                  </a:prstClr>
                </a:solidFill>
              </a:rPr>
              <a:t>individual customers</a:t>
            </a:r>
            <a:endParaRPr lang="en-US" sz="1400" dirty="0">
              <a:solidFill>
                <a:schemeClr val="bg1">
                  <a:lumMod val="65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667" y="1810593"/>
            <a:ext cx="6729876" cy="5047407"/>
          </a:xfrm>
          <a:prstGeom prst="rect">
            <a:avLst/>
          </a:prstGeom>
        </p:spPr>
      </p:pic>
      <p:pic>
        <p:nvPicPr>
          <p:cNvPr id="3" name="Picture 2"/>
          <p:cNvPicPr>
            <a:picLocks noChangeAspect="1"/>
          </p:cNvPicPr>
          <p:nvPr/>
        </p:nvPicPr>
        <p:blipFill>
          <a:blip r:embed="rId4"/>
          <a:stretch>
            <a:fillRect/>
          </a:stretch>
        </p:blipFill>
        <p:spPr>
          <a:xfrm>
            <a:off x="6716389" y="2061944"/>
            <a:ext cx="5357240" cy="2122800"/>
          </a:xfrm>
          <a:prstGeom prst="rect">
            <a:avLst/>
          </a:prstGeom>
        </p:spPr>
      </p:pic>
      <p:sp>
        <p:nvSpPr>
          <p:cNvPr id="5" name="TextBox 4"/>
          <p:cNvSpPr txBox="1"/>
          <p:nvPr/>
        </p:nvSpPr>
        <p:spPr>
          <a:xfrm>
            <a:off x="5045081" y="3123344"/>
            <a:ext cx="1444626" cy="215444"/>
          </a:xfrm>
          <a:prstGeom prst="rect">
            <a:avLst/>
          </a:prstGeom>
          <a:noFill/>
        </p:spPr>
        <p:txBody>
          <a:bodyPr wrap="none" rtlCol="0">
            <a:spAutoFit/>
          </a:bodyPr>
          <a:lstStyle/>
          <a:p>
            <a:r>
              <a:rPr lang="en-US" sz="800" dirty="0" err="1" smtClean="0"/>
              <a:t>ppl</a:t>
            </a:r>
            <a:r>
              <a:rPr lang="en-US" sz="800" dirty="0" smtClean="0"/>
              <a:t>: people in age group</a:t>
            </a:r>
            <a:endParaRPr lang="en-US" sz="800" dirty="0"/>
          </a:p>
        </p:txBody>
      </p:sp>
      <p:sp>
        <p:nvSpPr>
          <p:cNvPr id="6" name="TextBox 5"/>
          <p:cNvSpPr txBox="1"/>
          <p:nvPr/>
        </p:nvSpPr>
        <p:spPr>
          <a:xfrm>
            <a:off x="6665541" y="4222737"/>
            <a:ext cx="5408088" cy="2631490"/>
          </a:xfrm>
          <a:prstGeom prst="rect">
            <a:avLst/>
          </a:prstGeom>
          <a:noFill/>
        </p:spPr>
        <p:txBody>
          <a:bodyPr wrap="square" rtlCol="0">
            <a:spAutoFit/>
          </a:bodyPr>
          <a:lstStyle/>
          <a:p>
            <a:r>
              <a:rPr lang="en-US" sz="1100" dirty="0" smtClean="0"/>
              <a:t>The trading </a:t>
            </a:r>
            <a:r>
              <a:rPr lang="en-US" sz="1100" dirty="0"/>
              <a:t>value </a:t>
            </a:r>
            <a:r>
              <a:rPr lang="en-US" sz="1100" dirty="0" smtClean="0"/>
              <a:t>in Ha </a:t>
            </a:r>
            <a:r>
              <a:rPr lang="en-US" sz="1100" dirty="0" err="1" smtClean="0"/>
              <a:t>Noi</a:t>
            </a:r>
            <a:r>
              <a:rPr lang="en-US" sz="1100" dirty="0" smtClean="0"/>
              <a:t> is somewhat the same </a:t>
            </a:r>
            <a:r>
              <a:rPr lang="en-US" sz="1100" dirty="0"/>
              <a:t>between </a:t>
            </a:r>
            <a:r>
              <a:rPr lang="en-US" sz="1100" dirty="0" smtClean="0"/>
              <a:t>men </a:t>
            </a:r>
            <a:r>
              <a:rPr lang="en-US" sz="1100" dirty="0"/>
              <a:t>and </a:t>
            </a:r>
            <a:r>
              <a:rPr lang="en-US" sz="1100" dirty="0" smtClean="0"/>
              <a:t>women in term of total amount. However, </a:t>
            </a:r>
            <a:r>
              <a:rPr lang="en-US" sz="1100" dirty="0"/>
              <a:t>t</a:t>
            </a:r>
            <a:r>
              <a:rPr lang="en-US" sz="1100" dirty="0" smtClean="0"/>
              <a:t>here is more female customers than male customers, revealing that total trading value per customer is little higher in males in comparison with females. </a:t>
            </a:r>
          </a:p>
          <a:p>
            <a:r>
              <a:rPr lang="en-US" sz="1100" dirty="0" smtClean="0"/>
              <a:t>Regression </a:t>
            </a:r>
            <a:r>
              <a:rPr lang="en-US" sz="1100" dirty="0"/>
              <a:t>analysis suggests </a:t>
            </a:r>
            <a:r>
              <a:rPr lang="en-US" sz="1100" dirty="0" smtClean="0"/>
              <a:t>that there seems a significant difference in their behaviors when they're getting old. While aging males tend to quickly withdraw from the stock market, females usually trades less in middle ages but seem to come back when they find themselves approaching their retirement.</a:t>
            </a:r>
          </a:p>
          <a:p>
            <a:r>
              <a:rPr lang="en-US" sz="1100" dirty="0" smtClean="0"/>
              <a:t>Average trading value per customer is rather the same in age groups ranging from 31 to 40. It peaks at 41-45 range and decreases afterward. Combining with regression analysis, a conclusion could be made: customers age from 31 to 40 trade more frequently but with lesser scale, hence this could be actually the potential group. While customers in 41-45 often have smaller turnover but with greater scale.</a:t>
            </a:r>
          </a:p>
        </p:txBody>
      </p:sp>
    </p:spTree>
    <p:extLst>
      <p:ext uri="{BB962C8B-B14F-4D97-AF65-F5344CB8AC3E}">
        <p14:creationId xmlns:p14="http://schemas.microsoft.com/office/powerpoint/2010/main" val="23298095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HA NOI - ON MARGIN PREFERENCE</a:t>
            </a:r>
            <a:r>
              <a:rPr lang="en-US" dirty="0">
                <a:solidFill>
                  <a:srgbClr val="FFFEFF"/>
                </a:solidFill>
              </a:rPr>
              <a:t/>
            </a:r>
            <a:br>
              <a:rPr lang="en-US" dirty="0">
                <a:solidFill>
                  <a:srgbClr val="FFFEFF"/>
                </a:solidFill>
              </a:rPr>
            </a:br>
            <a:r>
              <a:rPr lang="en-US" sz="1400" dirty="0">
                <a:solidFill>
                  <a:prstClr val="white">
                    <a:lumMod val="65000"/>
                  </a:prstClr>
                </a:solidFill>
              </a:rPr>
              <a:t>TRADING, ACTIVE, individual, margined customers</a:t>
            </a:r>
            <a:endParaRPr lang="en-US" sz="1400" dirty="0">
              <a:solidFill>
                <a:schemeClr val="bg1">
                  <a:lumMod val="65000"/>
                </a:schemeClr>
              </a:solidFill>
            </a:endParaRPr>
          </a:p>
        </p:txBody>
      </p:sp>
      <p:pic>
        <p:nvPicPr>
          <p:cNvPr id="4" name="Picture 3"/>
          <p:cNvPicPr>
            <a:picLocks noChangeAspect="1"/>
          </p:cNvPicPr>
          <p:nvPr/>
        </p:nvPicPr>
        <p:blipFill>
          <a:blip r:embed="rId3"/>
          <a:stretch>
            <a:fillRect/>
          </a:stretch>
        </p:blipFill>
        <p:spPr>
          <a:xfrm>
            <a:off x="6358675" y="1861168"/>
            <a:ext cx="4994429" cy="491269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840" y="1804523"/>
            <a:ext cx="5558824" cy="5053476"/>
          </a:xfrm>
          <a:prstGeom prst="rect">
            <a:avLst/>
          </a:prstGeom>
        </p:spPr>
      </p:pic>
      <p:sp>
        <p:nvSpPr>
          <p:cNvPr id="7" name="TextBox 6"/>
          <p:cNvSpPr txBox="1"/>
          <p:nvPr/>
        </p:nvSpPr>
        <p:spPr>
          <a:xfrm>
            <a:off x="10686048" y="6657944"/>
            <a:ext cx="1571264" cy="200055"/>
          </a:xfrm>
          <a:prstGeom prst="rect">
            <a:avLst/>
          </a:prstGeom>
          <a:noFill/>
        </p:spPr>
        <p:txBody>
          <a:bodyPr wrap="none" rtlCol="0">
            <a:spAutoFit/>
          </a:bodyPr>
          <a:lstStyle/>
          <a:p>
            <a:r>
              <a:rPr lang="en-US" sz="700" b="1" dirty="0" smtClean="0">
                <a:latin typeface="Calibri" panose="020F0502020204030204" pitchFamily="34" charset="0"/>
                <a:cs typeface="Calibri" panose="020F0502020204030204" pitchFamily="34" charset="0"/>
              </a:rPr>
              <a:t>››› </a:t>
            </a:r>
            <a:r>
              <a:rPr lang="en-US" sz="700" b="1" smtClean="0"/>
              <a:t>Next page for </a:t>
            </a:r>
            <a:r>
              <a:rPr lang="en-US" sz="700" b="1" dirty="0" smtClean="0"/>
              <a:t>further analysis</a:t>
            </a:r>
            <a:endParaRPr lang="en-US" sz="700" b="1" dirty="0"/>
          </a:p>
        </p:txBody>
      </p:sp>
    </p:spTree>
    <p:extLst>
      <p:ext uri="{BB962C8B-B14F-4D97-AF65-F5344CB8AC3E}">
        <p14:creationId xmlns:p14="http://schemas.microsoft.com/office/powerpoint/2010/main" val="13420925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HANOI - total margin </a:t>
            </a:r>
            <a:r>
              <a:rPr lang="en-US" dirty="0" err="1" smtClean="0">
                <a:solidFill>
                  <a:srgbClr val="FFFEFF"/>
                </a:solidFill>
              </a:rPr>
              <a:t>outstandingS</a:t>
            </a:r>
            <a:r>
              <a:rPr lang="en-US" dirty="0" smtClean="0">
                <a:solidFill>
                  <a:srgbClr val="FFFEFF"/>
                </a:solidFill>
              </a:rPr>
              <a:t/>
            </a:r>
            <a:br>
              <a:rPr lang="en-US" dirty="0" smtClean="0">
                <a:solidFill>
                  <a:srgbClr val="FFFEFF"/>
                </a:solidFill>
              </a:rPr>
            </a:br>
            <a:r>
              <a:rPr lang="en-US" sz="1400" dirty="0" smtClean="0">
                <a:solidFill>
                  <a:prstClr val="white">
                    <a:lumMod val="65000"/>
                  </a:prstClr>
                </a:solidFill>
              </a:rPr>
              <a:t>TRADING</a:t>
            </a:r>
            <a:r>
              <a:rPr lang="en-US" sz="1400" dirty="0">
                <a:solidFill>
                  <a:prstClr val="white">
                    <a:lumMod val="65000"/>
                  </a:prstClr>
                </a:solidFill>
              </a:rPr>
              <a:t>, ACTIVE, </a:t>
            </a:r>
            <a:r>
              <a:rPr lang="en-US" sz="1400" dirty="0" smtClean="0">
                <a:solidFill>
                  <a:prstClr val="white">
                    <a:lumMod val="65000"/>
                  </a:prstClr>
                </a:solidFill>
              </a:rPr>
              <a:t>individual, margined customers</a:t>
            </a:r>
            <a:endParaRPr lang="en-US" sz="1400" dirty="0">
              <a:solidFill>
                <a:schemeClr val="bg1">
                  <a:lumMod val="6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759" y="1804524"/>
            <a:ext cx="6737968" cy="5053476"/>
          </a:xfrm>
          <a:prstGeom prst="rect">
            <a:avLst/>
          </a:prstGeom>
        </p:spPr>
      </p:pic>
      <p:pic>
        <p:nvPicPr>
          <p:cNvPr id="9" name="Picture 8"/>
          <p:cNvPicPr>
            <a:picLocks noChangeAspect="1"/>
          </p:cNvPicPr>
          <p:nvPr/>
        </p:nvPicPr>
        <p:blipFill>
          <a:blip r:embed="rId4"/>
          <a:stretch>
            <a:fillRect/>
          </a:stretch>
        </p:blipFill>
        <p:spPr>
          <a:xfrm>
            <a:off x="6697960" y="2231981"/>
            <a:ext cx="5434366" cy="1897619"/>
          </a:xfrm>
          <a:prstGeom prst="rect">
            <a:avLst/>
          </a:prstGeom>
        </p:spPr>
      </p:pic>
      <p:sp>
        <p:nvSpPr>
          <p:cNvPr id="10" name="TextBox 9"/>
          <p:cNvSpPr txBox="1"/>
          <p:nvPr/>
        </p:nvSpPr>
        <p:spPr>
          <a:xfrm>
            <a:off x="5045081" y="2922222"/>
            <a:ext cx="1444626" cy="215444"/>
          </a:xfrm>
          <a:prstGeom prst="rect">
            <a:avLst/>
          </a:prstGeom>
          <a:noFill/>
        </p:spPr>
        <p:txBody>
          <a:bodyPr wrap="none" rtlCol="0">
            <a:spAutoFit/>
          </a:bodyPr>
          <a:lstStyle/>
          <a:p>
            <a:r>
              <a:rPr lang="en-US" sz="800" dirty="0" err="1" smtClean="0"/>
              <a:t>ppl</a:t>
            </a:r>
            <a:r>
              <a:rPr lang="en-US" sz="800" dirty="0" smtClean="0"/>
              <a:t>: people in age group</a:t>
            </a:r>
            <a:endParaRPr lang="en-US" sz="800" dirty="0"/>
          </a:p>
        </p:txBody>
      </p:sp>
      <p:sp>
        <p:nvSpPr>
          <p:cNvPr id="11" name="TextBox 10"/>
          <p:cNvSpPr txBox="1"/>
          <p:nvPr/>
        </p:nvSpPr>
        <p:spPr>
          <a:xfrm>
            <a:off x="6697960" y="4218168"/>
            <a:ext cx="5408088" cy="2292935"/>
          </a:xfrm>
          <a:prstGeom prst="rect">
            <a:avLst/>
          </a:prstGeom>
          <a:noFill/>
        </p:spPr>
        <p:txBody>
          <a:bodyPr wrap="square" rtlCol="0">
            <a:spAutoFit/>
          </a:bodyPr>
          <a:lstStyle/>
          <a:p>
            <a:r>
              <a:rPr lang="en-US" sz="1100" dirty="0" smtClean="0"/>
              <a:t>The left-most part of regression lines displays downward trend in margin preference on age. In spite of that, the right-most part of these lines are lifted up by just a few data points, and each of these data points stands for only very few number of customers. Hence, we can see extraordinary 95-percent confidence interval around this part. Given this much </a:t>
            </a:r>
            <a:r>
              <a:rPr lang="en-US" sz="1100" dirty="0" err="1" smtClean="0"/>
              <a:t>unconfidence</a:t>
            </a:r>
            <a:r>
              <a:rPr lang="en-US" sz="1100" dirty="0" smtClean="0"/>
              <a:t>, we only derive to the negative relationship between age and margin usage ratio from age 20 to age 50 as our findings from regression analysis.</a:t>
            </a:r>
          </a:p>
          <a:p>
            <a:r>
              <a:rPr lang="en-US" sz="1100" dirty="0" smtClean="0"/>
              <a:t>Putting together with total margin outstandings we could see that female, and especially male customers, of age group from 36 to 45 are those who have highest average margin outstandings per capita. That means these groups are not deeply leveraged, but they are able to hold a lot of margin value due to their great NAV. As a result, we could focus on these groups to optimize our margin offering activities in Ha </a:t>
            </a:r>
            <a:r>
              <a:rPr lang="en-US" sz="1100" dirty="0" err="1" smtClean="0"/>
              <a:t>Noi</a:t>
            </a:r>
            <a:endParaRPr lang="en-US" sz="1100" dirty="0" smtClean="0"/>
          </a:p>
        </p:txBody>
      </p:sp>
    </p:spTree>
    <p:extLst>
      <p:ext uri="{BB962C8B-B14F-4D97-AF65-F5344CB8AC3E}">
        <p14:creationId xmlns:p14="http://schemas.microsoft.com/office/powerpoint/2010/main" val="920195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4AE9D071-98CF-435C-BD2B-976514544D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xmlns=""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1" y="10"/>
            <a:ext cx="12191980" cy="6857990"/>
          </a:xfrm>
          <a:prstGeom prst="rect">
            <a:avLst/>
          </a:prstGeom>
        </p:spPr>
      </p:pic>
      <p:grpSp>
        <p:nvGrpSpPr>
          <p:cNvPr id="15" name="Group 14">
            <a:extLst>
              <a:ext uri="{FF2B5EF4-FFF2-40B4-BE49-F238E27FC236}">
                <a16:creationId xmlns:a16="http://schemas.microsoft.com/office/drawing/2014/main" xmlns="" id="{D619FC33-16ED-4246-9596-BEFEB55E4C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38069" y="457200"/>
            <a:ext cx="7507083" cy="5935132"/>
            <a:chOff x="438067" y="457200"/>
            <a:chExt cx="7507083" cy="5935132"/>
          </a:xfrm>
        </p:grpSpPr>
        <p:sp>
          <p:nvSpPr>
            <p:cNvPr id="16" name="Rectangle 15">
              <a:extLst>
                <a:ext uri="{FF2B5EF4-FFF2-40B4-BE49-F238E27FC236}">
                  <a16:creationId xmlns:a16="http://schemas.microsoft.com/office/drawing/2014/main" xmlns="" id="{2EEA80E1-F99F-4009-837F-2F72F8A5D5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0230AF9A-4641-4BD8-9F95-9607CD3040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8703D4EC-9389-41B6-B88B-B6FDC8CD33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7F2616EE-270D-4F4C-BA1F-2708D387B800}"/>
              </a:ext>
            </a:extLst>
          </p:cNvPr>
          <p:cNvSpPr>
            <a:spLocks noGrp="1"/>
          </p:cNvSpPr>
          <p:nvPr>
            <p:ph type="title"/>
          </p:nvPr>
        </p:nvSpPr>
        <p:spPr>
          <a:xfrm>
            <a:off x="635032" y="2102333"/>
            <a:ext cx="7213600" cy="1860067"/>
          </a:xfrm>
        </p:spPr>
        <p:txBody>
          <a:bodyPr anchor="ctr">
            <a:noAutofit/>
          </a:bodyPr>
          <a:lstStyle/>
          <a:p>
            <a:pPr algn="ctr"/>
            <a:r>
              <a:rPr lang="en-US" sz="4800" cap="none" dirty="0" smtClean="0">
                <a:solidFill>
                  <a:srgbClr val="FFC000"/>
                </a:solidFill>
              </a:rPr>
              <a:t>HAI PHONG</a:t>
            </a:r>
            <a:endParaRPr lang="en-US" sz="4800" cap="none" dirty="0">
              <a:solidFill>
                <a:srgbClr val="FFC000"/>
              </a:solidFill>
            </a:endParaRPr>
          </a:p>
        </p:txBody>
      </p:sp>
    </p:spTree>
    <p:extLst>
      <p:ext uri="{BB962C8B-B14F-4D97-AF65-F5344CB8AC3E}">
        <p14:creationId xmlns:p14="http://schemas.microsoft.com/office/powerpoint/2010/main" val="32392570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HAI PHONG - on trading frequency</a:t>
            </a:r>
            <a:r>
              <a:rPr lang="en-US" dirty="0">
                <a:solidFill>
                  <a:srgbClr val="FFFEFF"/>
                </a:solidFill>
              </a:rPr>
              <a:t/>
            </a:r>
            <a:br>
              <a:rPr lang="en-US" dirty="0">
                <a:solidFill>
                  <a:srgbClr val="FFFEFF"/>
                </a:solidFill>
              </a:rPr>
            </a:br>
            <a:r>
              <a:rPr lang="en-US" sz="1400" dirty="0" smtClean="0">
                <a:solidFill>
                  <a:prstClr val="white">
                    <a:lumMod val="65000"/>
                  </a:prstClr>
                </a:solidFill>
              </a:rPr>
              <a:t>TRADING</a:t>
            </a:r>
            <a:r>
              <a:rPr lang="en-US" sz="1400" dirty="0">
                <a:solidFill>
                  <a:prstClr val="white">
                    <a:lumMod val="65000"/>
                  </a:prstClr>
                </a:solidFill>
              </a:rPr>
              <a:t>, ACTIVE, </a:t>
            </a:r>
            <a:r>
              <a:rPr lang="en-US" sz="1400" dirty="0" smtClean="0">
                <a:solidFill>
                  <a:prstClr val="white">
                    <a:lumMod val="65000"/>
                  </a:prstClr>
                </a:solidFill>
              </a:rPr>
              <a:t>individual customers</a:t>
            </a:r>
            <a:endParaRPr lang="en-US" sz="1400" dirty="0">
              <a:solidFill>
                <a:schemeClr val="bg1">
                  <a:lumMod val="6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538" y="1813046"/>
            <a:ext cx="5549450" cy="5044954"/>
          </a:xfrm>
          <a:prstGeom prst="rect">
            <a:avLst/>
          </a:prstGeom>
        </p:spPr>
      </p:pic>
      <p:pic>
        <p:nvPicPr>
          <p:cNvPr id="5" name="Picture 4"/>
          <p:cNvPicPr>
            <a:picLocks noChangeAspect="1"/>
          </p:cNvPicPr>
          <p:nvPr/>
        </p:nvPicPr>
        <p:blipFill>
          <a:blip r:embed="rId4"/>
          <a:stretch>
            <a:fillRect/>
          </a:stretch>
        </p:blipFill>
        <p:spPr>
          <a:xfrm>
            <a:off x="5965265" y="1885444"/>
            <a:ext cx="5792462" cy="4866673"/>
          </a:xfrm>
          <a:prstGeom prst="rect">
            <a:avLst/>
          </a:prstGeom>
        </p:spPr>
      </p:pic>
      <p:sp>
        <p:nvSpPr>
          <p:cNvPr id="7" name="TextBox 6"/>
          <p:cNvSpPr txBox="1"/>
          <p:nvPr/>
        </p:nvSpPr>
        <p:spPr>
          <a:xfrm>
            <a:off x="10686048" y="6657944"/>
            <a:ext cx="1571264" cy="200055"/>
          </a:xfrm>
          <a:prstGeom prst="rect">
            <a:avLst/>
          </a:prstGeom>
          <a:noFill/>
        </p:spPr>
        <p:txBody>
          <a:bodyPr wrap="none" rtlCol="0">
            <a:spAutoFit/>
          </a:bodyPr>
          <a:lstStyle/>
          <a:p>
            <a:r>
              <a:rPr lang="en-US" sz="700" b="1" dirty="0" smtClean="0">
                <a:latin typeface="Calibri" panose="020F0502020204030204" pitchFamily="34" charset="0"/>
                <a:cs typeface="Calibri" panose="020F0502020204030204" pitchFamily="34" charset="0"/>
              </a:rPr>
              <a:t>››› </a:t>
            </a:r>
            <a:r>
              <a:rPr lang="en-US" sz="700" b="1" smtClean="0"/>
              <a:t>Next page for </a:t>
            </a:r>
            <a:r>
              <a:rPr lang="en-US" sz="700" b="1" dirty="0" smtClean="0"/>
              <a:t>further analysis</a:t>
            </a:r>
            <a:endParaRPr lang="en-US" sz="700" b="1" dirty="0"/>
          </a:p>
        </p:txBody>
      </p:sp>
    </p:spTree>
    <p:extLst>
      <p:ext uri="{BB962C8B-B14F-4D97-AF65-F5344CB8AC3E}">
        <p14:creationId xmlns:p14="http://schemas.microsoft.com/office/powerpoint/2010/main" val="28427795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HAI PHONG - TOTAL TRADING VALUE</a:t>
            </a:r>
            <a:r>
              <a:rPr lang="en-US" dirty="0">
                <a:solidFill>
                  <a:srgbClr val="FFFEFF"/>
                </a:solidFill>
              </a:rPr>
              <a:t/>
            </a:r>
            <a:br>
              <a:rPr lang="en-US" dirty="0">
                <a:solidFill>
                  <a:srgbClr val="FFFEFF"/>
                </a:solidFill>
              </a:rPr>
            </a:br>
            <a:r>
              <a:rPr lang="en-US" sz="1400" dirty="0" smtClean="0">
                <a:solidFill>
                  <a:prstClr val="white">
                    <a:lumMod val="65000"/>
                  </a:prstClr>
                </a:solidFill>
              </a:rPr>
              <a:t>TRADING</a:t>
            </a:r>
            <a:r>
              <a:rPr lang="en-US" sz="1400" dirty="0">
                <a:solidFill>
                  <a:prstClr val="white">
                    <a:lumMod val="65000"/>
                  </a:prstClr>
                </a:solidFill>
              </a:rPr>
              <a:t>, ACTIVE, </a:t>
            </a:r>
            <a:r>
              <a:rPr lang="en-US" sz="1400" dirty="0" smtClean="0">
                <a:solidFill>
                  <a:prstClr val="white">
                    <a:lumMod val="65000"/>
                  </a:prstClr>
                </a:solidFill>
              </a:rPr>
              <a:t>individual customers</a:t>
            </a:r>
            <a:endParaRPr lang="en-US" sz="1400" dirty="0">
              <a:solidFill>
                <a:schemeClr val="bg1">
                  <a:lumMod val="65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667" y="1804524"/>
            <a:ext cx="6737968" cy="5053476"/>
          </a:xfrm>
          <a:prstGeom prst="rect">
            <a:avLst/>
          </a:prstGeom>
        </p:spPr>
      </p:pic>
      <p:pic>
        <p:nvPicPr>
          <p:cNvPr id="4" name="Picture 3"/>
          <p:cNvPicPr>
            <a:picLocks noChangeAspect="1"/>
          </p:cNvPicPr>
          <p:nvPr/>
        </p:nvPicPr>
        <p:blipFill>
          <a:blip r:embed="rId4"/>
          <a:stretch>
            <a:fillRect/>
          </a:stretch>
        </p:blipFill>
        <p:spPr>
          <a:xfrm>
            <a:off x="6732573" y="2456044"/>
            <a:ext cx="5400746" cy="2338654"/>
          </a:xfrm>
          <a:prstGeom prst="rect">
            <a:avLst/>
          </a:prstGeom>
        </p:spPr>
      </p:pic>
      <p:sp>
        <p:nvSpPr>
          <p:cNvPr id="7" name="TextBox 6"/>
          <p:cNvSpPr txBox="1"/>
          <p:nvPr/>
        </p:nvSpPr>
        <p:spPr>
          <a:xfrm>
            <a:off x="5045081" y="2864399"/>
            <a:ext cx="1444626" cy="215444"/>
          </a:xfrm>
          <a:prstGeom prst="rect">
            <a:avLst/>
          </a:prstGeom>
          <a:noFill/>
        </p:spPr>
        <p:txBody>
          <a:bodyPr wrap="none" rtlCol="0">
            <a:spAutoFit/>
          </a:bodyPr>
          <a:lstStyle/>
          <a:p>
            <a:r>
              <a:rPr lang="en-US" sz="800" dirty="0" err="1" smtClean="0"/>
              <a:t>ppl</a:t>
            </a:r>
            <a:r>
              <a:rPr lang="en-US" sz="800" dirty="0" smtClean="0"/>
              <a:t>: people in age group</a:t>
            </a:r>
            <a:endParaRPr lang="en-US" sz="800" dirty="0"/>
          </a:p>
        </p:txBody>
      </p:sp>
      <p:sp>
        <p:nvSpPr>
          <p:cNvPr id="8" name="TextBox 7"/>
          <p:cNvSpPr txBox="1"/>
          <p:nvPr/>
        </p:nvSpPr>
        <p:spPr>
          <a:xfrm>
            <a:off x="6635469" y="4855166"/>
            <a:ext cx="5408088" cy="1615827"/>
          </a:xfrm>
          <a:prstGeom prst="rect">
            <a:avLst/>
          </a:prstGeom>
          <a:noFill/>
        </p:spPr>
        <p:txBody>
          <a:bodyPr wrap="square" rtlCol="0">
            <a:spAutoFit/>
          </a:bodyPr>
          <a:lstStyle/>
          <a:p>
            <a:r>
              <a:rPr lang="en-US" sz="1100" dirty="0" smtClean="0"/>
              <a:t>The amount of data available in Hai </a:t>
            </a:r>
            <a:r>
              <a:rPr lang="en-US" sz="1100" dirty="0" err="1" smtClean="0"/>
              <a:t>Phong</a:t>
            </a:r>
            <a:r>
              <a:rPr lang="en-US" sz="1100" dirty="0" smtClean="0"/>
              <a:t> is limited; as a result, total trading value is heavily dominated by a few number of big customers. However, it suffices to say that customers of age 41-50 and 56-60 have highest total trading value per capita. </a:t>
            </a:r>
          </a:p>
          <a:p>
            <a:r>
              <a:rPr lang="en-US" sz="1100" dirty="0" smtClean="0"/>
              <a:t>Evaluate further by our regression analysis, we can conclude that trading value of male customers of age 56-60 could be explained by their high trading frequency and those of female customers of age 46-50 could be explained by their large-scale asset. Equipped with this information, we could earn more fee income by focusing on these groups</a:t>
            </a:r>
          </a:p>
        </p:txBody>
      </p:sp>
    </p:spTree>
    <p:extLst>
      <p:ext uri="{BB962C8B-B14F-4D97-AF65-F5344CB8AC3E}">
        <p14:creationId xmlns:p14="http://schemas.microsoft.com/office/powerpoint/2010/main" val="25866825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HAI PHONG - ON MARGIN PREFERENCE</a:t>
            </a:r>
            <a:r>
              <a:rPr lang="en-US" dirty="0">
                <a:solidFill>
                  <a:srgbClr val="FFFEFF"/>
                </a:solidFill>
              </a:rPr>
              <a:t/>
            </a:r>
            <a:br>
              <a:rPr lang="en-US" dirty="0">
                <a:solidFill>
                  <a:srgbClr val="FFFEFF"/>
                </a:solidFill>
              </a:rPr>
            </a:br>
            <a:r>
              <a:rPr lang="en-US" sz="1400" dirty="0">
                <a:solidFill>
                  <a:prstClr val="white">
                    <a:lumMod val="65000"/>
                  </a:prstClr>
                </a:solidFill>
              </a:rPr>
              <a:t>TRADING, ACTIVE, individual, margined customers</a:t>
            </a:r>
            <a:endParaRPr lang="en-US" sz="1400" dirty="0">
              <a:solidFill>
                <a:schemeClr val="bg1">
                  <a:lumMod val="65000"/>
                </a:schemeClr>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437" y="1812616"/>
            <a:ext cx="5549922" cy="5045384"/>
          </a:xfrm>
          <a:prstGeom prst="rect">
            <a:avLst/>
          </a:prstGeom>
        </p:spPr>
      </p:pic>
      <p:pic>
        <p:nvPicPr>
          <p:cNvPr id="10" name="Picture 9"/>
          <p:cNvPicPr>
            <a:picLocks noChangeAspect="1"/>
          </p:cNvPicPr>
          <p:nvPr/>
        </p:nvPicPr>
        <p:blipFill>
          <a:blip r:embed="rId4"/>
          <a:stretch>
            <a:fillRect/>
          </a:stretch>
        </p:blipFill>
        <p:spPr>
          <a:xfrm>
            <a:off x="6466017" y="1872763"/>
            <a:ext cx="4887110" cy="4785181"/>
          </a:xfrm>
          <a:prstGeom prst="rect">
            <a:avLst/>
          </a:prstGeom>
        </p:spPr>
      </p:pic>
      <p:sp>
        <p:nvSpPr>
          <p:cNvPr id="11" name="TextBox 10"/>
          <p:cNvSpPr txBox="1"/>
          <p:nvPr/>
        </p:nvSpPr>
        <p:spPr>
          <a:xfrm>
            <a:off x="10686048" y="6657944"/>
            <a:ext cx="1571264" cy="200055"/>
          </a:xfrm>
          <a:prstGeom prst="rect">
            <a:avLst/>
          </a:prstGeom>
          <a:noFill/>
        </p:spPr>
        <p:txBody>
          <a:bodyPr wrap="none" rtlCol="0">
            <a:spAutoFit/>
          </a:bodyPr>
          <a:lstStyle/>
          <a:p>
            <a:r>
              <a:rPr lang="en-US" sz="700" b="1" dirty="0" smtClean="0">
                <a:latin typeface="Calibri" panose="020F0502020204030204" pitchFamily="34" charset="0"/>
                <a:cs typeface="Calibri" panose="020F0502020204030204" pitchFamily="34" charset="0"/>
              </a:rPr>
              <a:t>››› </a:t>
            </a:r>
            <a:r>
              <a:rPr lang="en-US" sz="700" b="1" smtClean="0"/>
              <a:t>Next page for </a:t>
            </a:r>
            <a:r>
              <a:rPr lang="en-US" sz="700" b="1" dirty="0" smtClean="0"/>
              <a:t>further analysis</a:t>
            </a:r>
            <a:endParaRPr lang="en-US" sz="700" b="1" dirty="0"/>
          </a:p>
        </p:txBody>
      </p:sp>
    </p:spTree>
    <p:extLst>
      <p:ext uri="{BB962C8B-B14F-4D97-AF65-F5344CB8AC3E}">
        <p14:creationId xmlns:p14="http://schemas.microsoft.com/office/powerpoint/2010/main" val="26114923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HAI PHONG - total margin </a:t>
            </a:r>
            <a:r>
              <a:rPr lang="en-US" dirty="0" err="1" smtClean="0">
                <a:solidFill>
                  <a:srgbClr val="FFFEFF"/>
                </a:solidFill>
              </a:rPr>
              <a:t>outstandingS</a:t>
            </a:r>
            <a:r>
              <a:rPr lang="en-US" dirty="0" smtClean="0">
                <a:solidFill>
                  <a:srgbClr val="FFFEFF"/>
                </a:solidFill>
              </a:rPr>
              <a:t/>
            </a:r>
            <a:br>
              <a:rPr lang="en-US" dirty="0" smtClean="0">
                <a:solidFill>
                  <a:srgbClr val="FFFEFF"/>
                </a:solidFill>
              </a:rPr>
            </a:br>
            <a:r>
              <a:rPr lang="en-US" sz="1400" dirty="0" smtClean="0">
                <a:solidFill>
                  <a:prstClr val="white">
                    <a:lumMod val="65000"/>
                  </a:prstClr>
                </a:solidFill>
              </a:rPr>
              <a:t>TRADING</a:t>
            </a:r>
            <a:r>
              <a:rPr lang="en-US" sz="1400" dirty="0">
                <a:solidFill>
                  <a:prstClr val="white">
                    <a:lumMod val="65000"/>
                  </a:prstClr>
                </a:solidFill>
              </a:rPr>
              <a:t>, ACTIVE, </a:t>
            </a:r>
            <a:r>
              <a:rPr lang="en-US" sz="1400" dirty="0" smtClean="0">
                <a:solidFill>
                  <a:prstClr val="white">
                    <a:lumMod val="65000"/>
                  </a:prstClr>
                </a:solidFill>
              </a:rPr>
              <a:t>individual, margined customers</a:t>
            </a:r>
            <a:endParaRPr lang="en-US" sz="1400" dirty="0">
              <a:solidFill>
                <a:schemeClr val="bg1">
                  <a:lumMod val="65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760" y="1812616"/>
            <a:ext cx="6727179" cy="5045384"/>
          </a:xfrm>
          <a:prstGeom prst="rect">
            <a:avLst/>
          </a:prstGeom>
        </p:spPr>
      </p:pic>
      <p:pic>
        <p:nvPicPr>
          <p:cNvPr id="6" name="Picture 5"/>
          <p:cNvPicPr>
            <a:picLocks noChangeAspect="1"/>
          </p:cNvPicPr>
          <p:nvPr/>
        </p:nvPicPr>
        <p:blipFill>
          <a:blip r:embed="rId4"/>
          <a:stretch>
            <a:fillRect/>
          </a:stretch>
        </p:blipFill>
        <p:spPr>
          <a:xfrm>
            <a:off x="6700205" y="2131937"/>
            <a:ext cx="5421663" cy="1701441"/>
          </a:xfrm>
          <a:prstGeom prst="rect">
            <a:avLst/>
          </a:prstGeom>
        </p:spPr>
      </p:pic>
      <p:sp>
        <p:nvSpPr>
          <p:cNvPr id="8" name="TextBox 7"/>
          <p:cNvSpPr txBox="1"/>
          <p:nvPr/>
        </p:nvSpPr>
        <p:spPr>
          <a:xfrm>
            <a:off x="5053173" y="2874935"/>
            <a:ext cx="1444626" cy="215444"/>
          </a:xfrm>
          <a:prstGeom prst="rect">
            <a:avLst/>
          </a:prstGeom>
          <a:noFill/>
        </p:spPr>
        <p:txBody>
          <a:bodyPr wrap="none" rtlCol="0">
            <a:spAutoFit/>
          </a:bodyPr>
          <a:lstStyle/>
          <a:p>
            <a:r>
              <a:rPr lang="en-US" sz="800" dirty="0" err="1" smtClean="0"/>
              <a:t>ppl</a:t>
            </a:r>
            <a:r>
              <a:rPr lang="en-US" sz="800" dirty="0" smtClean="0"/>
              <a:t>: people in age group</a:t>
            </a:r>
            <a:endParaRPr lang="en-US" sz="800" dirty="0"/>
          </a:p>
        </p:txBody>
      </p:sp>
      <p:sp>
        <p:nvSpPr>
          <p:cNvPr id="9" name="TextBox 8"/>
          <p:cNvSpPr txBox="1"/>
          <p:nvPr/>
        </p:nvSpPr>
        <p:spPr>
          <a:xfrm>
            <a:off x="6700205" y="5088585"/>
            <a:ext cx="5408088" cy="1446550"/>
          </a:xfrm>
          <a:prstGeom prst="rect">
            <a:avLst/>
          </a:prstGeom>
          <a:noFill/>
        </p:spPr>
        <p:txBody>
          <a:bodyPr wrap="square" rtlCol="0">
            <a:spAutoFit/>
          </a:bodyPr>
          <a:lstStyle/>
          <a:p>
            <a:r>
              <a:rPr lang="en-US" sz="1100" dirty="0" smtClean="0"/>
              <a:t>There is not so many margined customers in Hai </a:t>
            </a:r>
            <a:r>
              <a:rPr lang="en-US" sz="1100" dirty="0" err="1" smtClean="0"/>
              <a:t>Phong</a:t>
            </a:r>
            <a:r>
              <a:rPr lang="en-US" sz="1100" dirty="0" smtClean="0"/>
              <a:t> to make a confident regression analysis on margin usage. Most age number are only backed by less than 5 customers in both genders and there is never enough 10 margined customers of same gender, having a common age. As a result, a good predictor could rely entirely on average margin outstandings per customer, from which we could commit ourselves to target to female customers of all ages and male customer aging from 56 to 60 to optimize our profit in margin offerings.</a:t>
            </a:r>
          </a:p>
        </p:txBody>
      </p:sp>
    </p:spTree>
    <p:extLst>
      <p:ext uri="{BB962C8B-B14F-4D97-AF65-F5344CB8AC3E}">
        <p14:creationId xmlns:p14="http://schemas.microsoft.com/office/powerpoint/2010/main" val="31099563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4AE9D071-98CF-435C-BD2B-976514544D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xmlns=""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1" y="10"/>
            <a:ext cx="12191980" cy="6857990"/>
          </a:xfrm>
          <a:prstGeom prst="rect">
            <a:avLst/>
          </a:prstGeom>
        </p:spPr>
      </p:pic>
      <p:grpSp>
        <p:nvGrpSpPr>
          <p:cNvPr id="15" name="Group 14">
            <a:extLst>
              <a:ext uri="{FF2B5EF4-FFF2-40B4-BE49-F238E27FC236}">
                <a16:creationId xmlns:a16="http://schemas.microsoft.com/office/drawing/2014/main" xmlns="" id="{D619FC33-16ED-4246-9596-BEFEB55E4C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38069" y="457200"/>
            <a:ext cx="7507083" cy="5935132"/>
            <a:chOff x="438067" y="457200"/>
            <a:chExt cx="7507083" cy="5935132"/>
          </a:xfrm>
        </p:grpSpPr>
        <p:sp>
          <p:nvSpPr>
            <p:cNvPr id="16" name="Rectangle 15">
              <a:extLst>
                <a:ext uri="{FF2B5EF4-FFF2-40B4-BE49-F238E27FC236}">
                  <a16:creationId xmlns:a16="http://schemas.microsoft.com/office/drawing/2014/main" xmlns="" id="{2EEA80E1-F99F-4009-837F-2F72F8A5D5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0230AF9A-4641-4BD8-9F95-9607CD3040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8703D4EC-9389-41B6-B88B-B6FDC8CD33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7F2616EE-270D-4F4C-BA1F-2708D387B800}"/>
              </a:ext>
            </a:extLst>
          </p:cNvPr>
          <p:cNvSpPr>
            <a:spLocks noGrp="1"/>
          </p:cNvSpPr>
          <p:nvPr>
            <p:ph type="title"/>
          </p:nvPr>
        </p:nvSpPr>
        <p:spPr>
          <a:xfrm>
            <a:off x="635032" y="2102333"/>
            <a:ext cx="7213600" cy="1860067"/>
          </a:xfrm>
        </p:spPr>
        <p:txBody>
          <a:bodyPr anchor="ctr">
            <a:noAutofit/>
          </a:bodyPr>
          <a:lstStyle/>
          <a:p>
            <a:pPr algn="ctr"/>
            <a:r>
              <a:rPr lang="en-US" sz="4800" cap="none" dirty="0" smtClean="0">
                <a:solidFill>
                  <a:srgbClr val="FFC000"/>
                </a:solidFill>
              </a:rPr>
              <a:t>NEXT STEP</a:t>
            </a:r>
            <a:endParaRPr lang="en-US" sz="4800" cap="none" dirty="0">
              <a:solidFill>
                <a:srgbClr val="FFC000"/>
              </a:solidFill>
            </a:endParaRPr>
          </a:p>
        </p:txBody>
      </p:sp>
    </p:spTree>
    <p:extLst>
      <p:ext uri="{BB962C8B-B14F-4D97-AF65-F5344CB8AC3E}">
        <p14:creationId xmlns:p14="http://schemas.microsoft.com/office/powerpoint/2010/main" val="1136077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next step</a:t>
            </a:r>
            <a:br>
              <a:rPr lang="en-US" dirty="0" smtClean="0">
                <a:solidFill>
                  <a:srgbClr val="FFFEFF"/>
                </a:solidFill>
              </a:rPr>
            </a:br>
            <a:endParaRPr lang="en-US" sz="1400" dirty="0">
              <a:solidFill>
                <a:schemeClr val="bg1">
                  <a:lumMod val="65000"/>
                </a:schemeClr>
              </a:solidFill>
            </a:endParaRPr>
          </a:p>
        </p:txBody>
      </p:sp>
      <p:sp>
        <p:nvSpPr>
          <p:cNvPr id="4" name="TextBox 3"/>
          <p:cNvSpPr txBox="1"/>
          <p:nvPr/>
        </p:nvSpPr>
        <p:spPr>
          <a:xfrm>
            <a:off x="654021" y="1991115"/>
            <a:ext cx="10707197" cy="923330"/>
          </a:xfrm>
          <a:prstGeom prst="rect">
            <a:avLst/>
          </a:prstGeom>
          <a:noFill/>
        </p:spPr>
        <p:txBody>
          <a:bodyPr wrap="square" rtlCol="0">
            <a:spAutoFit/>
          </a:bodyPr>
          <a:lstStyle/>
          <a:p>
            <a:r>
              <a:rPr lang="en-US" dirty="0" smtClean="0"/>
              <a:t>Our next step is devoted to grouping technique which forms the building block of later statistical model. This model then predicts expected income yielded by any single new customer given their demographic information:</a:t>
            </a:r>
          </a:p>
        </p:txBody>
      </p:sp>
      <p:sp>
        <p:nvSpPr>
          <p:cNvPr id="5" name="Rectangle 4"/>
          <p:cNvSpPr/>
          <p:nvPr/>
        </p:nvSpPr>
        <p:spPr>
          <a:xfrm>
            <a:off x="5251731" y="3803257"/>
            <a:ext cx="1335186" cy="744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Model</a:t>
            </a:r>
            <a:endParaRPr lang="en-US" sz="2000" dirty="0"/>
          </a:p>
        </p:txBody>
      </p:sp>
      <p:cxnSp>
        <p:nvCxnSpPr>
          <p:cNvPr id="9" name="Straight Arrow Connector 8"/>
          <p:cNvCxnSpPr>
            <a:endCxn id="5" idx="1"/>
          </p:cNvCxnSpPr>
          <p:nvPr/>
        </p:nvCxnSpPr>
        <p:spPr>
          <a:xfrm>
            <a:off x="3681875" y="4175490"/>
            <a:ext cx="15698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710267" y="3455298"/>
            <a:ext cx="1863791" cy="1440384"/>
          </a:xfrm>
          <a:prstGeom prst="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Location</a:t>
            </a:r>
          </a:p>
          <a:p>
            <a:pPr algn="ctr"/>
            <a:r>
              <a:rPr lang="en-US" dirty="0">
                <a:solidFill>
                  <a:schemeClr val="tx1"/>
                </a:solidFill>
              </a:rPr>
              <a:t>Area</a:t>
            </a:r>
          </a:p>
          <a:p>
            <a:pPr algn="ctr"/>
            <a:r>
              <a:rPr lang="en-US" dirty="0">
                <a:solidFill>
                  <a:schemeClr val="tx1"/>
                </a:solidFill>
              </a:rPr>
              <a:t>Gender</a:t>
            </a:r>
          </a:p>
          <a:p>
            <a:pPr algn="ctr"/>
            <a:r>
              <a:rPr lang="en-US" dirty="0">
                <a:solidFill>
                  <a:schemeClr val="tx1"/>
                </a:solidFill>
              </a:rPr>
              <a:t>Account Type</a:t>
            </a:r>
          </a:p>
        </p:txBody>
      </p:sp>
      <p:cxnSp>
        <p:nvCxnSpPr>
          <p:cNvPr id="13" name="Straight Arrow Connector 12"/>
          <p:cNvCxnSpPr/>
          <p:nvPr/>
        </p:nvCxnSpPr>
        <p:spPr>
          <a:xfrm>
            <a:off x="6600482" y="4191673"/>
            <a:ext cx="15698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344388" y="3471481"/>
            <a:ext cx="1863791" cy="1440384"/>
          </a:xfrm>
          <a:prstGeom prst="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Expected Income for the company</a:t>
            </a:r>
            <a:endParaRPr lang="en-US" dirty="0">
              <a:solidFill>
                <a:schemeClr val="tx1"/>
              </a:solidFill>
            </a:endParaRPr>
          </a:p>
        </p:txBody>
      </p:sp>
      <p:sp>
        <p:nvSpPr>
          <p:cNvPr id="15" name="TextBox 14"/>
          <p:cNvSpPr txBox="1"/>
          <p:nvPr/>
        </p:nvSpPr>
        <p:spPr>
          <a:xfrm>
            <a:off x="654021" y="5436535"/>
            <a:ext cx="4256293" cy="369332"/>
          </a:xfrm>
          <a:prstGeom prst="rect">
            <a:avLst/>
          </a:prstGeom>
          <a:noFill/>
        </p:spPr>
        <p:txBody>
          <a:bodyPr wrap="none" rtlCol="0">
            <a:spAutoFit/>
          </a:bodyPr>
          <a:lstStyle/>
          <a:p>
            <a:r>
              <a:rPr lang="en-US" dirty="0" smtClean="0"/>
              <a:t>Expected Delivery Date: 25/06/2021 </a:t>
            </a:r>
            <a:endParaRPr lang="en-US" dirty="0"/>
          </a:p>
        </p:txBody>
      </p:sp>
    </p:spTree>
    <p:extLst>
      <p:ext uri="{BB962C8B-B14F-4D97-AF65-F5344CB8AC3E}">
        <p14:creationId xmlns:p14="http://schemas.microsoft.com/office/powerpoint/2010/main" val="1033413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EXECUTIVE SUMMARY</a:t>
            </a:r>
            <a:endParaRPr lang="en-US" sz="1400" dirty="0">
              <a:solidFill>
                <a:schemeClr val="bg1">
                  <a:lumMod val="65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07255161"/>
              </p:ext>
            </p:extLst>
          </p:nvPr>
        </p:nvGraphicFramePr>
        <p:xfrm>
          <a:off x="1552772" y="3171551"/>
          <a:ext cx="9086456" cy="2660397"/>
        </p:xfrm>
        <a:graphic>
          <a:graphicData uri="http://schemas.openxmlformats.org/drawingml/2006/table">
            <a:tbl>
              <a:tblPr firstRow="1" bandRow="1">
                <a:tableStyleId>{85BE263C-DBD7-4A20-BB59-AAB30ACAA65A}</a:tableStyleId>
              </a:tblPr>
              <a:tblGrid>
                <a:gridCol w="2271614"/>
                <a:gridCol w="2271614"/>
                <a:gridCol w="2271614"/>
                <a:gridCol w="2271614"/>
              </a:tblGrid>
              <a:tr h="804048">
                <a:tc>
                  <a:txBody>
                    <a:bodyPr/>
                    <a:lstStyle/>
                    <a:p>
                      <a:endParaRPr lang="en-US" dirty="0"/>
                    </a:p>
                  </a:txBody>
                  <a:tcPr/>
                </a:tc>
                <a:tc>
                  <a:txBody>
                    <a:bodyPr/>
                    <a:lstStyle/>
                    <a:p>
                      <a:pPr algn="ctr"/>
                      <a:r>
                        <a:rPr lang="en-US" dirty="0" smtClean="0"/>
                        <a:t>Location</a:t>
                      </a:r>
                      <a:endParaRPr lang="en-US" dirty="0"/>
                    </a:p>
                  </a:txBody>
                  <a:tcPr anchor="ctr"/>
                </a:tc>
                <a:tc>
                  <a:txBody>
                    <a:bodyPr/>
                    <a:lstStyle/>
                    <a:p>
                      <a:pPr algn="ctr"/>
                      <a:r>
                        <a:rPr lang="en-US" dirty="0" smtClean="0"/>
                        <a:t>Target Customers</a:t>
                      </a:r>
                      <a:r>
                        <a:rPr lang="en-US" baseline="0" dirty="0" smtClean="0"/>
                        <a:t> to </a:t>
                      </a:r>
                      <a:r>
                        <a:rPr lang="en-US" dirty="0" smtClean="0"/>
                        <a:t>Optimize</a:t>
                      </a:r>
                    </a:p>
                    <a:p>
                      <a:pPr algn="ctr"/>
                      <a:r>
                        <a:rPr lang="en-US" dirty="0" smtClean="0"/>
                        <a:t>Trading Activities</a:t>
                      </a:r>
                      <a:endParaRPr lang="en-US" dirty="0"/>
                    </a:p>
                  </a:txBody>
                  <a:tcPr anchor="ctr"/>
                </a:tc>
                <a:tc>
                  <a:txBody>
                    <a:bodyPr/>
                    <a:lstStyle/>
                    <a:p>
                      <a:pPr algn="ctr"/>
                      <a:r>
                        <a:rPr lang="en-US" dirty="0" smtClean="0"/>
                        <a:t>Target Customers</a:t>
                      </a:r>
                      <a:r>
                        <a:rPr lang="en-US" baseline="0" dirty="0" smtClean="0"/>
                        <a:t> to </a:t>
                      </a:r>
                      <a:r>
                        <a:rPr lang="en-US" dirty="0" smtClean="0"/>
                        <a:t>Optimize</a:t>
                      </a:r>
                    </a:p>
                    <a:p>
                      <a:pPr algn="ctr"/>
                      <a:r>
                        <a:rPr lang="en-US" dirty="0" smtClean="0"/>
                        <a:t>Margin Offerings</a:t>
                      </a:r>
                      <a:endParaRPr lang="en-US" dirty="0"/>
                    </a:p>
                  </a:txBody>
                  <a:tcPr anchor="ctr"/>
                </a:tc>
              </a:tr>
              <a:tr h="465837">
                <a:tc>
                  <a:txBody>
                    <a:bodyPr/>
                    <a:lstStyle/>
                    <a:p>
                      <a:r>
                        <a:rPr lang="en-US" dirty="0" smtClean="0"/>
                        <a:t>First</a:t>
                      </a:r>
                      <a:r>
                        <a:rPr lang="en-US" baseline="0" dirty="0" smtClean="0"/>
                        <a:t> Option</a:t>
                      </a:r>
                      <a:endParaRPr lang="en-US" dirty="0"/>
                    </a:p>
                  </a:txBody>
                  <a:tcPr anchor="ctr"/>
                </a:tc>
                <a:tc>
                  <a:txBody>
                    <a:bodyPr/>
                    <a:lstStyle/>
                    <a:p>
                      <a:r>
                        <a:rPr lang="en-US" dirty="0" smtClean="0"/>
                        <a:t>Ho Chi Minh City</a:t>
                      </a:r>
                    </a:p>
                  </a:txBody>
                  <a:tcPr anchor="ctr"/>
                </a:tc>
                <a:tc>
                  <a:txBody>
                    <a:bodyPr/>
                    <a:lstStyle/>
                    <a:p>
                      <a:r>
                        <a:rPr lang="en-US" dirty="0" smtClean="0"/>
                        <a:t>Male: age 26-45</a:t>
                      </a:r>
                      <a:endParaRPr lang="en-US" dirty="0"/>
                    </a:p>
                  </a:txBody>
                  <a:tcPr anchor="ctr"/>
                </a:tc>
                <a:tc>
                  <a:txBody>
                    <a:bodyPr/>
                    <a:lstStyle/>
                    <a:p>
                      <a:r>
                        <a:rPr lang="en-US" dirty="0" smtClean="0"/>
                        <a:t>Male: age 26-45</a:t>
                      </a:r>
                      <a:endParaRPr lang="en-US" dirty="0"/>
                    </a:p>
                  </a:txBody>
                  <a:tcPr anchor="ctr"/>
                </a:tc>
              </a:tr>
              <a:tr h="465837">
                <a:tc>
                  <a:txBody>
                    <a:bodyPr/>
                    <a:lstStyle/>
                    <a:p>
                      <a:r>
                        <a:rPr lang="en-US" dirty="0" smtClean="0"/>
                        <a:t>Second Option</a:t>
                      </a:r>
                      <a:endParaRPr lang="en-US" dirty="0"/>
                    </a:p>
                  </a:txBody>
                  <a:tcPr anchor="ctr"/>
                </a:tc>
                <a:tc>
                  <a:txBody>
                    <a:bodyPr/>
                    <a:lstStyle/>
                    <a:p>
                      <a:r>
                        <a:rPr lang="en-US" dirty="0" smtClean="0"/>
                        <a:t>Ha </a:t>
                      </a:r>
                      <a:r>
                        <a:rPr lang="en-US" dirty="0" err="1" smtClean="0"/>
                        <a:t>Noi</a:t>
                      </a:r>
                      <a:endParaRPr lang="en-US" dirty="0"/>
                    </a:p>
                  </a:txBody>
                  <a:tcPr anchor="ctr"/>
                </a:tc>
                <a:tc>
                  <a:txBody>
                    <a:bodyPr/>
                    <a:lstStyle/>
                    <a:p>
                      <a:r>
                        <a:rPr lang="en-US" dirty="0" smtClean="0"/>
                        <a:t>Male &amp; Female: age 31-45</a:t>
                      </a:r>
                      <a:endParaRPr lang="en-US" dirty="0"/>
                    </a:p>
                  </a:txBody>
                  <a:tcPr anchor="ctr"/>
                </a:tc>
                <a:tc>
                  <a:txBody>
                    <a:bodyPr/>
                    <a:lstStyle/>
                    <a:p>
                      <a:r>
                        <a:rPr lang="en-US" dirty="0" smtClean="0"/>
                        <a:t>Male &amp; Female: age 36-45</a:t>
                      </a:r>
                      <a:endParaRPr lang="en-US" dirty="0"/>
                    </a:p>
                  </a:txBody>
                  <a:tcPr anchor="ctr"/>
                </a:tc>
              </a:tr>
              <a:tr h="465837">
                <a:tc>
                  <a:txBody>
                    <a:bodyPr/>
                    <a:lstStyle/>
                    <a:p>
                      <a:r>
                        <a:rPr lang="en-US" dirty="0" smtClean="0"/>
                        <a:t>Third</a:t>
                      </a:r>
                      <a:r>
                        <a:rPr lang="en-US" baseline="0" dirty="0" smtClean="0"/>
                        <a:t> Option</a:t>
                      </a:r>
                      <a:endParaRPr lang="en-US" dirty="0"/>
                    </a:p>
                  </a:txBody>
                  <a:tcPr anchor="ctr"/>
                </a:tc>
                <a:tc>
                  <a:txBody>
                    <a:bodyPr/>
                    <a:lstStyle/>
                    <a:p>
                      <a:r>
                        <a:rPr lang="en-US" dirty="0" smtClean="0"/>
                        <a:t>Hai </a:t>
                      </a:r>
                      <a:r>
                        <a:rPr lang="en-US" dirty="0" err="1" smtClean="0"/>
                        <a:t>Phong</a:t>
                      </a:r>
                      <a:endParaRPr lang="en-US" dirty="0"/>
                    </a:p>
                  </a:txBody>
                  <a:tcPr anchor="ctr"/>
                </a:tc>
                <a:tc>
                  <a:txBody>
                    <a:bodyPr/>
                    <a:lstStyle/>
                    <a:p>
                      <a:r>
                        <a:rPr lang="en-US" dirty="0" smtClean="0"/>
                        <a:t>Female: age 46-50</a:t>
                      </a:r>
                    </a:p>
                    <a:p>
                      <a:r>
                        <a:rPr lang="en-US" dirty="0" smtClean="0"/>
                        <a:t>Male: age 56-60</a:t>
                      </a:r>
                      <a:endParaRPr lang="en-US" dirty="0"/>
                    </a:p>
                  </a:txBody>
                  <a:tcPr anchor="ctr"/>
                </a:tc>
                <a:tc>
                  <a:txBody>
                    <a:bodyPr/>
                    <a:lstStyle/>
                    <a:p>
                      <a:r>
                        <a:rPr lang="en-US" dirty="0" smtClean="0"/>
                        <a:t>Female: any age</a:t>
                      </a:r>
                    </a:p>
                    <a:p>
                      <a:r>
                        <a:rPr lang="en-US" dirty="0" smtClean="0"/>
                        <a:t>Male: age 56-60</a:t>
                      </a:r>
                      <a:endParaRPr lang="en-US" dirty="0"/>
                    </a:p>
                  </a:txBody>
                  <a:tcPr anchor="ctr"/>
                </a:tc>
              </a:tr>
            </a:tbl>
          </a:graphicData>
        </a:graphic>
      </p:graphicFrame>
      <p:sp>
        <p:nvSpPr>
          <p:cNvPr id="4" name="TextBox 3"/>
          <p:cNvSpPr txBox="1"/>
          <p:nvPr/>
        </p:nvSpPr>
        <p:spPr>
          <a:xfrm>
            <a:off x="1456567" y="2185324"/>
            <a:ext cx="6149948" cy="646331"/>
          </a:xfrm>
          <a:prstGeom prst="rect">
            <a:avLst/>
          </a:prstGeom>
          <a:noFill/>
        </p:spPr>
        <p:txBody>
          <a:bodyPr wrap="square" rtlCol="0">
            <a:spAutoFit/>
          </a:bodyPr>
          <a:lstStyle/>
          <a:p>
            <a:r>
              <a:rPr lang="en-US" dirty="0" smtClean="0"/>
              <a:t>The focus group of Facebook marketing plan could be conducted according to summarized results:</a:t>
            </a:r>
          </a:p>
        </p:txBody>
      </p:sp>
    </p:spTree>
    <p:extLst>
      <p:ext uri="{BB962C8B-B14F-4D97-AF65-F5344CB8AC3E}">
        <p14:creationId xmlns:p14="http://schemas.microsoft.com/office/powerpoint/2010/main" val="18145240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xmlns=""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xmlns=""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grpSp>
        <p:nvGrpSpPr>
          <p:cNvPr id="14" name="Group 13">
            <a:extLst>
              <a:ext uri="{FF2B5EF4-FFF2-40B4-BE49-F238E27FC236}">
                <a16:creationId xmlns:a16="http://schemas.microsoft.com/office/drawing/2014/main" xmlns=""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xmlns=""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01347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Our Primary  inputs</a:t>
            </a:r>
            <a:endParaRPr lang="en-US" dirty="0">
              <a:solidFill>
                <a:srgbClr val="FFFEFF"/>
              </a:solidFill>
            </a:endParaRPr>
          </a:p>
        </p:txBody>
      </p:sp>
      <p:graphicFrame>
        <p:nvGraphicFramePr>
          <p:cNvPr id="4" name="Content Placeholder 3" descr="icon SmartArt graphic">
            <a:extLst>
              <a:ext uri="{FF2B5EF4-FFF2-40B4-BE49-F238E27FC236}">
                <a16:creationId xmlns:a16="http://schemas.microsoft.com/office/drawing/2014/main" xmlns="" id="{81E592E1-99DF-4294-A2E9-EF46299BD3F4}"/>
              </a:ext>
            </a:extLst>
          </p:cNvPr>
          <p:cNvGraphicFramePr>
            <a:graphicFrameLocks noGrp="1"/>
          </p:cNvGraphicFramePr>
          <p:nvPr>
            <p:ph idx="1"/>
            <p:extLst>
              <p:ext uri="{D42A27DB-BD31-4B8C-83A1-F6EECF244321}">
                <p14:modId xmlns:p14="http://schemas.microsoft.com/office/powerpoint/2010/main" val="3598140264"/>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transitional output</a:t>
            </a:r>
            <a:endParaRPr lang="en-US" dirty="0">
              <a:solidFill>
                <a:srgbClr val="FFFEFF"/>
              </a:solidFill>
            </a:endParaRPr>
          </a:p>
        </p:txBody>
      </p:sp>
      <p:graphicFrame>
        <p:nvGraphicFramePr>
          <p:cNvPr id="4" name="Content Placeholder 3" descr="icon SmartArt graphic">
            <a:extLst>
              <a:ext uri="{FF2B5EF4-FFF2-40B4-BE49-F238E27FC236}">
                <a16:creationId xmlns:a16="http://schemas.microsoft.com/office/drawing/2014/main" xmlns="" id="{81E592E1-99DF-4294-A2E9-EF46299BD3F4}"/>
              </a:ext>
            </a:extLst>
          </p:cNvPr>
          <p:cNvGraphicFramePr>
            <a:graphicFrameLocks noGrp="1"/>
          </p:cNvGraphicFramePr>
          <p:nvPr>
            <p:ph idx="1"/>
            <p:extLst>
              <p:ext uri="{D42A27DB-BD31-4B8C-83A1-F6EECF244321}">
                <p14:modId xmlns:p14="http://schemas.microsoft.com/office/powerpoint/2010/main" val="4144705950"/>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606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how far we go in the entire project</a:t>
            </a:r>
            <a:endParaRPr lang="en-US" dirty="0">
              <a:solidFill>
                <a:srgbClr val="FFFEFF"/>
              </a:solidFill>
            </a:endParaRPr>
          </a:p>
        </p:txBody>
      </p:sp>
      <p:cxnSp>
        <p:nvCxnSpPr>
          <p:cNvPr id="137" name="Straight Connector 136"/>
          <p:cNvCxnSpPr/>
          <p:nvPr/>
        </p:nvCxnSpPr>
        <p:spPr>
          <a:xfrm flipV="1">
            <a:off x="3549045" y="2215240"/>
            <a:ext cx="5120640" cy="0"/>
          </a:xfrm>
          <a:prstGeom prst="line">
            <a:avLst/>
          </a:prstGeom>
          <a:noFill/>
          <a:ln w="6350" cap="flat" cmpd="sng" algn="ctr">
            <a:solidFill>
              <a:srgbClr val="003F50"/>
            </a:solidFill>
            <a:prstDash val="solid"/>
            <a:miter lim="800000"/>
          </a:ln>
          <a:effectLst>
            <a:outerShdw blurRad="50800" dist="38100" dir="2700000" algn="tl" rotWithShape="0">
              <a:prstClr val="black">
                <a:alpha val="40000"/>
              </a:prstClr>
            </a:outerShdw>
          </a:effectLst>
          <a:scene3d>
            <a:camera prst="orthographicFront"/>
            <a:lightRig rig="threePt" dir="t"/>
          </a:scene3d>
          <a:sp3d>
            <a:bevelT/>
          </a:sp3d>
        </p:spPr>
      </p:cxnSp>
      <p:cxnSp>
        <p:nvCxnSpPr>
          <p:cNvPr id="138" name="Straight Connector 137"/>
          <p:cNvCxnSpPr/>
          <p:nvPr/>
        </p:nvCxnSpPr>
        <p:spPr>
          <a:xfrm flipV="1">
            <a:off x="3546353" y="2208137"/>
            <a:ext cx="0" cy="172082"/>
          </a:xfrm>
          <a:prstGeom prst="line">
            <a:avLst/>
          </a:prstGeom>
          <a:noFill/>
          <a:ln w="6350" cap="flat" cmpd="sng" algn="ctr">
            <a:solidFill>
              <a:srgbClr val="003F50"/>
            </a:solidFill>
            <a:prstDash val="solid"/>
            <a:miter lim="800000"/>
            <a:headEnd type="triangle"/>
          </a:ln>
          <a:effectLst>
            <a:outerShdw blurRad="50800" dist="38100" dir="2700000" algn="tl" rotWithShape="0">
              <a:prstClr val="black">
                <a:alpha val="40000"/>
              </a:prstClr>
            </a:outerShdw>
          </a:effectLst>
          <a:scene3d>
            <a:camera prst="orthographicFront"/>
            <a:lightRig rig="threePt" dir="t"/>
          </a:scene3d>
          <a:sp3d>
            <a:bevelT/>
          </a:sp3d>
        </p:spPr>
      </p:cxnSp>
      <p:cxnSp>
        <p:nvCxnSpPr>
          <p:cNvPr id="141" name="Straight Connector 140"/>
          <p:cNvCxnSpPr/>
          <p:nvPr/>
        </p:nvCxnSpPr>
        <p:spPr>
          <a:xfrm flipV="1">
            <a:off x="8667059" y="2216229"/>
            <a:ext cx="0" cy="172082"/>
          </a:xfrm>
          <a:prstGeom prst="line">
            <a:avLst/>
          </a:prstGeom>
          <a:noFill/>
          <a:ln w="6350" cap="flat" cmpd="sng" algn="ctr">
            <a:solidFill>
              <a:srgbClr val="003F50"/>
            </a:solidFill>
            <a:prstDash val="solid"/>
            <a:miter lim="800000"/>
            <a:headEnd type="triangle"/>
          </a:ln>
          <a:effectLst>
            <a:outerShdw blurRad="50800" dist="38100" dir="2700000" algn="tl" rotWithShape="0">
              <a:prstClr val="black">
                <a:alpha val="40000"/>
              </a:prstClr>
            </a:outerShdw>
          </a:effectLst>
          <a:scene3d>
            <a:camera prst="orthographicFront"/>
            <a:lightRig rig="threePt" dir="t"/>
          </a:scene3d>
          <a:sp3d>
            <a:bevelT/>
          </a:sp3d>
        </p:spPr>
      </p:cxnSp>
      <p:sp>
        <p:nvSpPr>
          <p:cNvPr id="142" name="TextBox 141"/>
          <p:cNvSpPr txBox="1"/>
          <p:nvPr/>
        </p:nvSpPr>
        <p:spPr>
          <a:xfrm>
            <a:off x="3713850" y="3387439"/>
            <a:ext cx="410690" cy="246221"/>
          </a:xfrm>
          <a:prstGeom prst="rect">
            <a:avLst/>
          </a:prstGeom>
          <a:noFill/>
        </p:spPr>
        <p:txBody>
          <a:bodyPr wrap="none" rtlCol="0">
            <a:spAutoFit/>
          </a:bodyPr>
          <a:lstStyle/>
          <a:p>
            <a:pPr algn="ctr" defTabSz="914400"/>
            <a:r>
              <a:rPr lang="en-US" sz="1000" kern="0" dirty="0">
                <a:solidFill>
                  <a:prstClr val="black"/>
                </a:solidFill>
                <a:latin typeface="Segoe UI"/>
              </a:rPr>
              <a:t>Age</a:t>
            </a:r>
          </a:p>
        </p:txBody>
      </p:sp>
      <p:sp>
        <p:nvSpPr>
          <p:cNvPr id="143" name="TextBox 142"/>
          <p:cNvSpPr txBox="1"/>
          <p:nvPr/>
        </p:nvSpPr>
        <p:spPr>
          <a:xfrm>
            <a:off x="5353764" y="3388056"/>
            <a:ext cx="620683" cy="253916"/>
          </a:xfrm>
          <a:prstGeom prst="rect">
            <a:avLst/>
          </a:prstGeom>
          <a:noFill/>
        </p:spPr>
        <p:txBody>
          <a:bodyPr wrap="none" rtlCol="0">
            <a:spAutoFit/>
          </a:bodyPr>
          <a:lstStyle/>
          <a:p>
            <a:pPr algn="ctr" defTabSz="914400"/>
            <a:r>
              <a:rPr lang="en-US" sz="1000" kern="0" dirty="0">
                <a:solidFill>
                  <a:prstClr val="black"/>
                </a:solidFill>
                <a:latin typeface="Segoe UI"/>
              </a:rPr>
              <a:t>Gender</a:t>
            </a:r>
          </a:p>
        </p:txBody>
      </p:sp>
      <p:sp>
        <p:nvSpPr>
          <p:cNvPr id="144" name="TextBox 143"/>
          <p:cNvSpPr txBox="1"/>
          <p:nvPr/>
        </p:nvSpPr>
        <p:spPr>
          <a:xfrm>
            <a:off x="7102917" y="3401587"/>
            <a:ext cx="667170" cy="2462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prstClr val="black"/>
                </a:solidFill>
                <a:latin typeface="Segoe UI"/>
              </a:rPr>
              <a:t>Location</a:t>
            </a:r>
          </a:p>
        </p:txBody>
      </p:sp>
      <p:sp>
        <p:nvSpPr>
          <p:cNvPr id="146" name="Oval 145"/>
          <p:cNvSpPr>
            <a:spLocks noChangeAspect="1"/>
          </p:cNvSpPr>
          <p:nvPr/>
        </p:nvSpPr>
        <p:spPr>
          <a:xfrm>
            <a:off x="4110708" y="3421608"/>
            <a:ext cx="286803" cy="270108"/>
          </a:xfrm>
          <a:prstGeom prst="ellipse">
            <a:avLst/>
          </a:prstGeom>
          <a:solidFill>
            <a:srgbClr val="0062A9"/>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147" name="Oval 146"/>
          <p:cNvSpPr>
            <a:spLocks noChangeAspect="1"/>
          </p:cNvSpPr>
          <p:nvPr/>
        </p:nvSpPr>
        <p:spPr>
          <a:xfrm>
            <a:off x="5965830" y="3406134"/>
            <a:ext cx="286803" cy="286803"/>
          </a:xfrm>
          <a:prstGeom prst="ellipse">
            <a:avLst/>
          </a:prstGeom>
          <a:solidFill>
            <a:srgbClr val="0062A9"/>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148" name="Oval 147"/>
          <p:cNvSpPr>
            <a:spLocks noChangeAspect="1"/>
          </p:cNvSpPr>
          <p:nvPr/>
        </p:nvSpPr>
        <p:spPr>
          <a:xfrm>
            <a:off x="7703800" y="3405092"/>
            <a:ext cx="286803" cy="286803"/>
          </a:xfrm>
          <a:prstGeom prst="ellipse">
            <a:avLst/>
          </a:prstGeom>
          <a:solidFill>
            <a:srgbClr val="0062A9"/>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150" name="Oval 149"/>
          <p:cNvSpPr>
            <a:spLocks noChangeAspect="1"/>
          </p:cNvSpPr>
          <p:nvPr/>
        </p:nvSpPr>
        <p:spPr>
          <a:xfrm>
            <a:off x="4387698" y="4339547"/>
            <a:ext cx="286803" cy="286803"/>
          </a:xfrm>
          <a:prstGeom prst="ellipse">
            <a:avLst/>
          </a:prstGeom>
          <a:solidFill>
            <a:srgbClr val="0062A9"/>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151" name="Oval 150"/>
          <p:cNvSpPr>
            <a:spLocks noChangeAspect="1"/>
          </p:cNvSpPr>
          <p:nvPr/>
        </p:nvSpPr>
        <p:spPr>
          <a:xfrm>
            <a:off x="5953686" y="4340274"/>
            <a:ext cx="286803" cy="286803"/>
          </a:xfrm>
          <a:prstGeom prst="ellipse">
            <a:avLst/>
          </a:prstGeom>
          <a:solidFill>
            <a:srgbClr val="0062A9"/>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152" name="Oval 151"/>
          <p:cNvSpPr>
            <a:spLocks noChangeAspect="1"/>
          </p:cNvSpPr>
          <p:nvPr/>
        </p:nvSpPr>
        <p:spPr>
          <a:xfrm>
            <a:off x="7418576" y="4340274"/>
            <a:ext cx="286803" cy="286803"/>
          </a:xfrm>
          <a:prstGeom prst="ellipse">
            <a:avLst/>
          </a:prstGeom>
          <a:solidFill>
            <a:srgbClr val="0062A9"/>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cxnSp>
        <p:nvCxnSpPr>
          <p:cNvPr id="153" name="Straight Connector 152"/>
          <p:cNvCxnSpPr>
            <a:stCxn id="146" idx="5"/>
            <a:endCxn id="150" idx="0"/>
          </p:cNvCxnSpPr>
          <p:nvPr/>
        </p:nvCxnSpPr>
        <p:spPr>
          <a:xfrm>
            <a:off x="4355509" y="3652160"/>
            <a:ext cx="175589" cy="687387"/>
          </a:xfrm>
          <a:prstGeom prst="line">
            <a:avLst/>
          </a:prstGeom>
          <a:noFill/>
          <a:ln w="12700" cap="flat" cmpd="sng" algn="ctr">
            <a:solidFill>
              <a:srgbClr val="C00000"/>
            </a:solidFill>
            <a:prstDash val="solid"/>
            <a:miter lim="800000"/>
          </a:ln>
          <a:effectLst>
            <a:outerShdw blurRad="50800" dist="38100" dir="8100000" algn="tr" rotWithShape="0">
              <a:prstClr val="black">
                <a:alpha val="40000"/>
              </a:prstClr>
            </a:outerShdw>
          </a:effectLst>
        </p:spPr>
      </p:cxnSp>
      <p:cxnSp>
        <p:nvCxnSpPr>
          <p:cNvPr id="154" name="Straight Connector 153"/>
          <p:cNvCxnSpPr>
            <a:stCxn id="147" idx="4"/>
            <a:endCxn id="150" idx="0"/>
          </p:cNvCxnSpPr>
          <p:nvPr/>
        </p:nvCxnSpPr>
        <p:spPr>
          <a:xfrm flipH="1">
            <a:off x="4531100" y="3692937"/>
            <a:ext cx="1578132" cy="646610"/>
          </a:xfrm>
          <a:prstGeom prst="line">
            <a:avLst/>
          </a:prstGeom>
          <a:noFill/>
          <a:ln w="12700" cap="flat" cmpd="sng" algn="ctr">
            <a:solidFill>
              <a:srgbClr val="C00000"/>
            </a:solidFill>
            <a:prstDash val="solid"/>
            <a:miter lim="800000"/>
          </a:ln>
          <a:effectLst>
            <a:outerShdw blurRad="50800" dist="38100" dir="8100000" algn="tr" rotWithShape="0">
              <a:prstClr val="black">
                <a:alpha val="40000"/>
              </a:prstClr>
            </a:outerShdw>
          </a:effectLst>
        </p:spPr>
      </p:cxnSp>
      <p:cxnSp>
        <p:nvCxnSpPr>
          <p:cNvPr id="155" name="Straight Connector 154"/>
          <p:cNvCxnSpPr>
            <a:stCxn id="147" idx="4"/>
            <a:endCxn id="151" idx="0"/>
          </p:cNvCxnSpPr>
          <p:nvPr/>
        </p:nvCxnSpPr>
        <p:spPr>
          <a:xfrm flipH="1">
            <a:off x="6097088" y="3692937"/>
            <a:ext cx="12144" cy="647337"/>
          </a:xfrm>
          <a:prstGeom prst="line">
            <a:avLst/>
          </a:prstGeom>
          <a:noFill/>
          <a:ln w="12700" cap="flat" cmpd="sng" algn="ctr">
            <a:solidFill>
              <a:srgbClr val="C00000"/>
            </a:solidFill>
            <a:prstDash val="solid"/>
            <a:miter lim="800000"/>
          </a:ln>
          <a:effectLst>
            <a:outerShdw blurRad="50800" dist="38100" dir="8100000" algn="tr" rotWithShape="0">
              <a:prstClr val="black">
                <a:alpha val="40000"/>
              </a:prstClr>
            </a:outerShdw>
          </a:effectLst>
        </p:spPr>
      </p:cxnSp>
      <p:cxnSp>
        <p:nvCxnSpPr>
          <p:cNvPr id="156" name="Straight Connector 155"/>
          <p:cNvCxnSpPr>
            <a:stCxn id="146" idx="5"/>
            <a:endCxn id="151" idx="0"/>
          </p:cNvCxnSpPr>
          <p:nvPr/>
        </p:nvCxnSpPr>
        <p:spPr>
          <a:xfrm>
            <a:off x="4355510" y="3652160"/>
            <a:ext cx="1741578" cy="688114"/>
          </a:xfrm>
          <a:prstGeom prst="line">
            <a:avLst/>
          </a:prstGeom>
          <a:noFill/>
          <a:ln w="12700" cap="flat" cmpd="sng" algn="ctr">
            <a:solidFill>
              <a:srgbClr val="C00000"/>
            </a:solidFill>
            <a:prstDash val="solid"/>
            <a:miter lim="800000"/>
          </a:ln>
          <a:effectLst>
            <a:outerShdw blurRad="50800" dist="38100" dir="8100000" algn="tr" rotWithShape="0">
              <a:prstClr val="black">
                <a:alpha val="40000"/>
              </a:prstClr>
            </a:outerShdw>
          </a:effectLst>
        </p:spPr>
      </p:cxnSp>
      <p:cxnSp>
        <p:nvCxnSpPr>
          <p:cNvPr id="157" name="Straight Connector 156"/>
          <p:cNvCxnSpPr>
            <a:stCxn id="148" idx="4"/>
            <a:endCxn id="151" idx="0"/>
          </p:cNvCxnSpPr>
          <p:nvPr/>
        </p:nvCxnSpPr>
        <p:spPr>
          <a:xfrm flipH="1">
            <a:off x="6097088" y="3691895"/>
            <a:ext cx="1750114" cy="648379"/>
          </a:xfrm>
          <a:prstGeom prst="line">
            <a:avLst/>
          </a:prstGeom>
          <a:noFill/>
          <a:ln w="12700" cap="flat" cmpd="sng" algn="ctr">
            <a:solidFill>
              <a:srgbClr val="C00000"/>
            </a:solidFill>
            <a:prstDash val="solid"/>
            <a:miter lim="800000"/>
          </a:ln>
          <a:effectLst>
            <a:outerShdw blurRad="50800" dist="38100" dir="8100000" algn="tr" rotWithShape="0">
              <a:prstClr val="black">
                <a:alpha val="40000"/>
              </a:prstClr>
            </a:outerShdw>
          </a:effectLst>
        </p:spPr>
      </p:cxnSp>
      <p:cxnSp>
        <p:nvCxnSpPr>
          <p:cNvPr id="158" name="Straight Connector 157"/>
          <p:cNvCxnSpPr>
            <a:stCxn id="148" idx="4"/>
            <a:endCxn id="152" idx="0"/>
          </p:cNvCxnSpPr>
          <p:nvPr/>
        </p:nvCxnSpPr>
        <p:spPr>
          <a:xfrm flipH="1">
            <a:off x="7561978" y="3691895"/>
            <a:ext cx="285224" cy="648379"/>
          </a:xfrm>
          <a:prstGeom prst="line">
            <a:avLst/>
          </a:prstGeom>
          <a:noFill/>
          <a:ln w="12700" cap="flat" cmpd="sng" algn="ctr">
            <a:solidFill>
              <a:sysClr val="windowText" lastClr="000000"/>
            </a:solidFill>
            <a:prstDash val="solid"/>
            <a:miter lim="800000"/>
          </a:ln>
          <a:effectLst>
            <a:outerShdw blurRad="50800" dist="38100" dir="8100000" algn="tr" rotWithShape="0">
              <a:prstClr val="black">
                <a:alpha val="40000"/>
              </a:prstClr>
            </a:outerShdw>
          </a:effectLst>
        </p:spPr>
      </p:cxnSp>
      <p:cxnSp>
        <p:nvCxnSpPr>
          <p:cNvPr id="160" name="Straight Connector 159"/>
          <p:cNvCxnSpPr>
            <a:stCxn id="147" idx="4"/>
            <a:endCxn id="152" idx="0"/>
          </p:cNvCxnSpPr>
          <p:nvPr/>
        </p:nvCxnSpPr>
        <p:spPr>
          <a:xfrm>
            <a:off x="6109232" y="3692937"/>
            <a:ext cx="1452746" cy="647337"/>
          </a:xfrm>
          <a:prstGeom prst="line">
            <a:avLst/>
          </a:prstGeom>
          <a:noFill/>
          <a:ln w="12700" cap="flat" cmpd="sng" algn="ctr">
            <a:solidFill>
              <a:sysClr val="windowText" lastClr="000000"/>
            </a:solidFill>
            <a:prstDash val="solid"/>
            <a:miter lim="800000"/>
          </a:ln>
          <a:effectLst>
            <a:outerShdw blurRad="50800" dist="38100" dir="8100000" algn="tr" rotWithShape="0">
              <a:prstClr val="black">
                <a:alpha val="40000"/>
              </a:prstClr>
            </a:outerShdw>
          </a:effectLst>
        </p:spPr>
      </p:cxnSp>
      <p:cxnSp>
        <p:nvCxnSpPr>
          <p:cNvPr id="162" name="Straight Connector 161"/>
          <p:cNvCxnSpPr>
            <a:stCxn id="148" idx="4"/>
            <a:endCxn id="150" idx="0"/>
          </p:cNvCxnSpPr>
          <p:nvPr/>
        </p:nvCxnSpPr>
        <p:spPr>
          <a:xfrm flipH="1">
            <a:off x="4531099" y="3691895"/>
            <a:ext cx="3316103" cy="647652"/>
          </a:xfrm>
          <a:prstGeom prst="line">
            <a:avLst/>
          </a:prstGeom>
          <a:noFill/>
          <a:ln w="12700" cap="flat" cmpd="sng" algn="ctr">
            <a:solidFill>
              <a:srgbClr val="C00000"/>
            </a:solidFill>
            <a:prstDash val="solid"/>
            <a:miter lim="800000"/>
          </a:ln>
          <a:effectLst>
            <a:outerShdw blurRad="50800" dist="38100" dir="8100000" algn="tr" rotWithShape="0">
              <a:prstClr val="black">
                <a:alpha val="40000"/>
              </a:prstClr>
            </a:outerShdw>
          </a:effectLst>
        </p:spPr>
      </p:cxnSp>
      <p:cxnSp>
        <p:nvCxnSpPr>
          <p:cNvPr id="163" name="Straight Connector 162"/>
          <p:cNvCxnSpPr>
            <a:stCxn id="146" idx="5"/>
            <a:endCxn id="152" idx="0"/>
          </p:cNvCxnSpPr>
          <p:nvPr/>
        </p:nvCxnSpPr>
        <p:spPr>
          <a:xfrm>
            <a:off x="4355509" y="3652160"/>
            <a:ext cx="3206467" cy="688114"/>
          </a:xfrm>
          <a:prstGeom prst="line">
            <a:avLst/>
          </a:prstGeom>
          <a:noFill/>
          <a:ln w="12700" cap="flat" cmpd="sng" algn="ctr">
            <a:solidFill>
              <a:sysClr val="windowText" lastClr="000000"/>
            </a:solidFill>
            <a:prstDash val="solid"/>
            <a:miter lim="800000"/>
          </a:ln>
          <a:effectLst>
            <a:outerShdw blurRad="50800" dist="38100" dir="8100000" algn="tr" rotWithShape="0">
              <a:prstClr val="black">
                <a:alpha val="40000"/>
              </a:prstClr>
            </a:outerShdw>
          </a:effectLst>
        </p:spPr>
      </p:cxnSp>
      <p:sp>
        <p:nvSpPr>
          <p:cNvPr id="165" name="TextBox 164"/>
          <p:cNvSpPr txBox="1"/>
          <p:nvPr/>
        </p:nvSpPr>
        <p:spPr>
          <a:xfrm>
            <a:off x="2461809" y="2471636"/>
            <a:ext cx="593818" cy="24351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kern="0" dirty="0">
                <a:solidFill>
                  <a:prstClr val="black"/>
                </a:solidFill>
                <a:latin typeface="Segoe UI"/>
              </a:rPr>
              <a:t>Layer 1</a:t>
            </a:r>
          </a:p>
        </p:txBody>
      </p:sp>
      <p:sp>
        <p:nvSpPr>
          <p:cNvPr id="166" name="TextBox 165"/>
          <p:cNvSpPr txBox="1"/>
          <p:nvPr/>
        </p:nvSpPr>
        <p:spPr>
          <a:xfrm>
            <a:off x="2461809" y="3383654"/>
            <a:ext cx="593818" cy="24351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Segoe UI"/>
              </a:rPr>
              <a:t>Layer 2</a:t>
            </a:r>
          </a:p>
        </p:txBody>
      </p:sp>
      <p:sp>
        <p:nvSpPr>
          <p:cNvPr id="167" name="TextBox 166"/>
          <p:cNvSpPr txBox="1"/>
          <p:nvPr/>
        </p:nvSpPr>
        <p:spPr>
          <a:xfrm>
            <a:off x="5249273" y="4330846"/>
            <a:ext cx="816250" cy="415498"/>
          </a:xfrm>
          <a:prstGeom prst="rect">
            <a:avLst/>
          </a:prstGeom>
          <a:noFill/>
        </p:spPr>
        <p:txBody>
          <a:bodyPr wrap="none" rtlCol="0">
            <a:spAutoFit/>
          </a:bodyPr>
          <a:lstStyle/>
          <a:p>
            <a:pPr algn="ctr" defTabSz="914400"/>
            <a:r>
              <a:rPr lang="en-US" sz="1000" kern="0" dirty="0">
                <a:solidFill>
                  <a:prstClr val="black"/>
                </a:solidFill>
                <a:latin typeface="Segoe UI"/>
              </a:rPr>
              <a:t>Margin</a:t>
            </a:r>
            <a:br>
              <a:rPr lang="en-US" sz="1000" kern="0" dirty="0">
                <a:solidFill>
                  <a:prstClr val="black"/>
                </a:solidFill>
                <a:latin typeface="Segoe UI"/>
              </a:rPr>
            </a:br>
            <a:r>
              <a:rPr lang="en-US" sz="1000" kern="0" dirty="0">
                <a:solidFill>
                  <a:prstClr val="black"/>
                </a:solidFill>
                <a:latin typeface="Segoe UI"/>
              </a:rPr>
              <a:t>Preference</a:t>
            </a:r>
          </a:p>
        </p:txBody>
      </p:sp>
      <p:sp>
        <p:nvSpPr>
          <p:cNvPr id="168" name="TextBox 167"/>
          <p:cNvSpPr txBox="1"/>
          <p:nvPr/>
        </p:nvSpPr>
        <p:spPr>
          <a:xfrm>
            <a:off x="3711370" y="4322193"/>
            <a:ext cx="768160" cy="41549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Segoe UI"/>
              </a:rPr>
              <a:t>  </a:t>
            </a:r>
            <a:r>
              <a:rPr lang="en-US" sz="1000" kern="0" dirty="0">
                <a:solidFill>
                  <a:prstClr val="black"/>
                </a:solidFill>
                <a:latin typeface="Segoe UI"/>
              </a:rPr>
              <a:t>Trading </a:t>
            </a:r>
            <a:br>
              <a:rPr lang="en-US" sz="1000" kern="0" dirty="0">
                <a:solidFill>
                  <a:prstClr val="black"/>
                </a:solidFill>
                <a:latin typeface="Segoe UI"/>
              </a:rPr>
            </a:br>
            <a:r>
              <a:rPr lang="en-US" sz="1000" kern="0" dirty="0">
                <a:solidFill>
                  <a:prstClr val="black"/>
                </a:solidFill>
                <a:latin typeface="Segoe UI"/>
              </a:rPr>
              <a:t>Frequency</a:t>
            </a:r>
          </a:p>
        </p:txBody>
      </p:sp>
      <p:sp>
        <p:nvSpPr>
          <p:cNvPr id="169" name="TextBox 168"/>
          <p:cNvSpPr txBox="1"/>
          <p:nvPr/>
        </p:nvSpPr>
        <p:spPr>
          <a:xfrm>
            <a:off x="6711670" y="4312489"/>
            <a:ext cx="787395" cy="400110"/>
          </a:xfrm>
          <a:prstGeom prst="rect">
            <a:avLst/>
          </a:prstGeom>
          <a:noFill/>
        </p:spPr>
        <p:txBody>
          <a:bodyPr wrap="none" rtlCol="0">
            <a:spAutoFit/>
          </a:bodyPr>
          <a:lstStyle/>
          <a:p>
            <a:pPr algn="ctr" defTabSz="914400"/>
            <a:r>
              <a:rPr lang="en-US" sz="1000" kern="0" dirty="0">
                <a:solidFill>
                  <a:prstClr val="black"/>
                </a:solidFill>
                <a:latin typeface="Segoe UI"/>
              </a:rPr>
              <a:t>Stock</a:t>
            </a:r>
            <a:br>
              <a:rPr lang="en-US" sz="1000" kern="0" dirty="0">
                <a:solidFill>
                  <a:prstClr val="black"/>
                </a:solidFill>
                <a:latin typeface="Segoe UI"/>
              </a:rPr>
            </a:br>
            <a:r>
              <a:rPr lang="en-US" sz="1000" kern="0" dirty="0">
                <a:solidFill>
                  <a:prstClr val="black"/>
                </a:solidFill>
                <a:latin typeface="Segoe UI"/>
              </a:rPr>
              <a:t>Preference</a:t>
            </a:r>
          </a:p>
        </p:txBody>
      </p:sp>
      <p:sp>
        <p:nvSpPr>
          <p:cNvPr id="170" name="Left-Right Arrow 169"/>
          <p:cNvSpPr/>
          <p:nvPr/>
        </p:nvSpPr>
        <p:spPr>
          <a:xfrm>
            <a:off x="3428409" y="6048242"/>
            <a:ext cx="5324681" cy="179613"/>
          </a:xfrm>
          <a:prstGeom prst="leftRightArrow">
            <a:avLst>
              <a:gd name="adj1" fmla="val 75001"/>
              <a:gd name="adj2" fmla="val 50000"/>
            </a:avLst>
          </a:prstGeom>
          <a:gradFill>
            <a:gsLst>
              <a:gs pos="100000">
                <a:srgbClr val="009242"/>
              </a:gs>
              <a:gs pos="38000">
                <a:srgbClr val="FFC000"/>
              </a:gs>
              <a:gs pos="69000">
                <a:srgbClr val="F6E508"/>
              </a:gs>
              <a:gs pos="0">
                <a:srgbClr val="C00000"/>
              </a:gs>
            </a:gsLst>
            <a:lin ang="0" scaled="1"/>
          </a:gra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171" name="TextBox 170"/>
          <p:cNvSpPr txBox="1"/>
          <p:nvPr/>
        </p:nvSpPr>
        <p:spPr>
          <a:xfrm>
            <a:off x="2487199" y="5445015"/>
            <a:ext cx="592549" cy="24351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kern="0" dirty="0">
                <a:solidFill>
                  <a:prstClr val="black"/>
                </a:solidFill>
                <a:latin typeface="Segoe UI"/>
              </a:rPr>
              <a:t>Output</a:t>
            </a:r>
          </a:p>
        </p:txBody>
      </p:sp>
      <p:sp>
        <p:nvSpPr>
          <p:cNvPr id="172" name="TextBox 171"/>
          <p:cNvSpPr txBox="1"/>
          <p:nvPr/>
        </p:nvSpPr>
        <p:spPr>
          <a:xfrm>
            <a:off x="2971365" y="6233842"/>
            <a:ext cx="1009705" cy="47485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latin typeface="Segoe UI"/>
              </a:rPr>
              <a:t>Risk Averse</a:t>
            </a:r>
            <a:br>
              <a:rPr kumimoji="0" lang="en-US" sz="1200" b="0" i="0" u="none" strike="noStrike" kern="0" cap="none" spc="0" normalizeH="0" baseline="0" noProof="0" dirty="0" smtClean="0">
                <a:ln>
                  <a:noFill/>
                </a:ln>
                <a:solidFill>
                  <a:prstClr val="black"/>
                </a:solidFill>
                <a:effectLst/>
                <a:uLnTx/>
                <a:uFillTx/>
                <a:latin typeface="Segoe UI"/>
              </a:rPr>
            </a:br>
            <a:r>
              <a:rPr kumimoji="0" lang="en-US" sz="1000" b="0" i="0" u="none" strike="noStrike" kern="0" cap="none" spc="0" normalizeH="0" baseline="0" noProof="0" dirty="0" smtClean="0">
                <a:ln>
                  <a:noFill/>
                </a:ln>
                <a:solidFill>
                  <a:prstClr val="black"/>
                </a:solidFill>
                <a:effectLst/>
                <a:uLnTx/>
                <a:uFillTx/>
                <a:latin typeface="Segoe UI"/>
              </a:rPr>
              <a:t>(produce less revenue)</a:t>
            </a:r>
            <a:endParaRPr kumimoji="0" lang="en-US" sz="1200" b="0" i="0" u="none" strike="noStrike" kern="0" cap="none" spc="0" normalizeH="0" baseline="0" noProof="0" dirty="0" smtClean="0">
              <a:ln>
                <a:noFill/>
              </a:ln>
              <a:solidFill>
                <a:prstClr val="black"/>
              </a:solidFill>
              <a:effectLst/>
              <a:uLnTx/>
              <a:uFillTx/>
              <a:latin typeface="Segoe UI"/>
            </a:endParaRPr>
          </a:p>
        </p:txBody>
      </p:sp>
      <p:sp>
        <p:nvSpPr>
          <p:cNvPr id="173" name="Oval 172"/>
          <p:cNvSpPr>
            <a:spLocks noChangeAspect="1"/>
          </p:cNvSpPr>
          <p:nvPr/>
        </p:nvSpPr>
        <p:spPr>
          <a:xfrm>
            <a:off x="3676864" y="5417815"/>
            <a:ext cx="286803" cy="286803"/>
          </a:xfrm>
          <a:prstGeom prst="ellipse">
            <a:avLst/>
          </a:prstGeom>
          <a:solidFill>
            <a:srgbClr val="0062A9"/>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174" name="Oval 173"/>
          <p:cNvSpPr>
            <a:spLocks noChangeAspect="1"/>
          </p:cNvSpPr>
          <p:nvPr/>
        </p:nvSpPr>
        <p:spPr>
          <a:xfrm>
            <a:off x="5087723" y="5420092"/>
            <a:ext cx="286803" cy="286803"/>
          </a:xfrm>
          <a:prstGeom prst="ellipse">
            <a:avLst/>
          </a:prstGeom>
          <a:solidFill>
            <a:srgbClr val="0062A9"/>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175" name="Oval 174"/>
          <p:cNvSpPr>
            <a:spLocks noChangeAspect="1"/>
          </p:cNvSpPr>
          <p:nvPr/>
        </p:nvSpPr>
        <p:spPr>
          <a:xfrm>
            <a:off x="6669493" y="5417815"/>
            <a:ext cx="286803" cy="286803"/>
          </a:xfrm>
          <a:prstGeom prst="ellipse">
            <a:avLst/>
          </a:prstGeom>
          <a:solidFill>
            <a:srgbClr val="0062A9"/>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176" name="Oval 175"/>
          <p:cNvSpPr>
            <a:spLocks noChangeAspect="1"/>
          </p:cNvSpPr>
          <p:nvPr/>
        </p:nvSpPr>
        <p:spPr>
          <a:xfrm>
            <a:off x="8196305" y="5417815"/>
            <a:ext cx="286803" cy="286803"/>
          </a:xfrm>
          <a:prstGeom prst="ellipse">
            <a:avLst/>
          </a:prstGeom>
          <a:solidFill>
            <a:srgbClr val="0062A9"/>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cxnSp>
        <p:nvCxnSpPr>
          <p:cNvPr id="177" name="Straight Connector 176"/>
          <p:cNvCxnSpPr>
            <a:stCxn id="150" idx="4"/>
            <a:endCxn id="173" idx="7"/>
          </p:cNvCxnSpPr>
          <p:nvPr/>
        </p:nvCxnSpPr>
        <p:spPr>
          <a:xfrm flipH="1">
            <a:off x="3921666" y="4626350"/>
            <a:ext cx="609433" cy="833466"/>
          </a:xfrm>
          <a:prstGeom prst="line">
            <a:avLst/>
          </a:prstGeom>
          <a:noFill/>
          <a:ln w="12700" cap="flat" cmpd="sng" algn="ctr">
            <a:solidFill>
              <a:sysClr val="windowText" lastClr="000000"/>
            </a:solidFill>
            <a:prstDash val="solid"/>
            <a:miter lim="800000"/>
          </a:ln>
          <a:effectLst>
            <a:outerShdw blurRad="50800" dist="38100" dir="8100000" algn="tr" rotWithShape="0">
              <a:prstClr val="black">
                <a:alpha val="40000"/>
              </a:prstClr>
            </a:outerShdw>
          </a:effectLst>
        </p:spPr>
      </p:cxnSp>
      <p:cxnSp>
        <p:nvCxnSpPr>
          <p:cNvPr id="178" name="Straight Connector 177"/>
          <p:cNvCxnSpPr>
            <a:stCxn id="151" idx="4"/>
            <a:endCxn id="173" idx="7"/>
          </p:cNvCxnSpPr>
          <p:nvPr/>
        </p:nvCxnSpPr>
        <p:spPr>
          <a:xfrm flipH="1">
            <a:off x="3921666" y="4627077"/>
            <a:ext cx="2175422" cy="832739"/>
          </a:xfrm>
          <a:prstGeom prst="line">
            <a:avLst/>
          </a:prstGeom>
          <a:noFill/>
          <a:ln w="12700" cap="flat" cmpd="sng" algn="ctr">
            <a:solidFill>
              <a:sysClr val="windowText" lastClr="000000"/>
            </a:solidFill>
            <a:prstDash val="solid"/>
            <a:miter lim="800000"/>
          </a:ln>
          <a:effectLst>
            <a:outerShdw blurRad="50800" dist="38100" dir="8100000" algn="tr" rotWithShape="0">
              <a:prstClr val="black">
                <a:alpha val="40000"/>
              </a:prstClr>
            </a:outerShdw>
          </a:effectLst>
        </p:spPr>
      </p:cxnSp>
      <p:cxnSp>
        <p:nvCxnSpPr>
          <p:cNvPr id="179" name="Straight Connector 178"/>
          <p:cNvCxnSpPr>
            <a:stCxn id="152" idx="4"/>
            <a:endCxn id="173" idx="7"/>
          </p:cNvCxnSpPr>
          <p:nvPr/>
        </p:nvCxnSpPr>
        <p:spPr>
          <a:xfrm flipH="1">
            <a:off x="3921666" y="4627077"/>
            <a:ext cx="3640312" cy="832739"/>
          </a:xfrm>
          <a:prstGeom prst="line">
            <a:avLst/>
          </a:prstGeom>
          <a:noFill/>
          <a:ln w="12700" cap="flat" cmpd="sng" algn="ctr">
            <a:solidFill>
              <a:sysClr val="windowText" lastClr="000000"/>
            </a:solidFill>
            <a:prstDash val="solid"/>
            <a:miter lim="800000"/>
          </a:ln>
          <a:effectLst>
            <a:outerShdw blurRad="50800" dist="38100" dir="8100000" algn="tr" rotWithShape="0">
              <a:prstClr val="black">
                <a:alpha val="40000"/>
              </a:prstClr>
            </a:outerShdw>
          </a:effectLst>
        </p:spPr>
      </p:cxnSp>
      <p:cxnSp>
        <p:nvCxnSpPr>
          <p:cNvPr id="180" name="Straight Connector 179"/>
          <p:cNvCxnSpPr>
            <a:stCxn id="150" idx="4"/>
            <a:endCxn id="174" idx="0"/>
          </p:cNvCxnSpPr>
          <p:nvPr/>
        </p:nvCxnSpPr>
        <p:spPr>
          <a:xfrm>
            <a:off x="4531100" y="4626350"/>
            <a:ext cx="700025" cy="793742"/>
          </a:xfrm>
          <a:prstGeom prst="line">
            <a:avLst/>
          </a:prstGeom>
          <a:noFill/>
          <a:ln w="12700" cap="flat" cmpd="sng" algn="ctr">
            <a:solidFill>
              <a:sysClr val="windowText" lastClr="000000"/>
            </a:solidFill>
            <a:prstDash val="solid"/>
            <a:miter lim="800000"/>
          </a:ln>
          <a:effectLst>
            <a:outerShdw blurRad="50800" dist="38100" dir="8100000" algn="tr" rotWithShape="0">
              <a:prstClr val="black">
                <a:alpha val="40000"/>
              </a:prstClr>
            </a:outerShdw>
          </a:effectLst>
        </p:spPr>
      </p:cxnSp>
      <p:cxnSp>
        <p:nvCxnSpPr>
          <p:cNvPr id="181" name="Straight Connector 180"/>
          <p:cNvCxnSpPr>
            <a:stCxn id="151" idx="4"/>
            <a:endCxn id="174" idx="0"/>
          </p:cNvCxnSpPr>
          <p:nvPr/>
        </p:nvCxnSpPr>
        <p:spPr>
          <a:xfrm flipH="1">
            <a:off x="5231125" y="4627077"/>
            <a:ext cx="865963" cy="793015"/>
          </a:xfrm>
          <a:prstGeom prst="line">
            <a:avLst/>
          </a:prstGeom>
          <a:noFill/>
          <a:ln w="12700" cap="flat" cmpd="sng" algn="ctr">
            <a:solidFill>
              <a:sysClr val="windowText" lastClr="000000"/>
            </a:solidFill>
            <a:prstDash val="solid"/>
            <a:miter lim="800000"/>
          </a:ln>
          <a:effectLst>
            <a:outerShdw blurRad="50800" dist="38100" dir="8100000" algn="tr" rotWithShape="0">
              <a:prstClr val="black">
                <a:alpha val="40000"/>
              </a:prstClr>
            </a:outerShdw>
          </a:effectLst>
        </p:spPr>
      </p:cxnSp>
      <p:cxnSp>
        <p:nvCxnSpPr>
          <p:cNvPr id="182" name="Straight Connector 181"/>
          <p:cNvCxnSpPr>
            <a:stCxn id="152" idx="4"/>
            <a:endCxn id="174" idx="0"/>
          </p:cNvCxnSpPr>
          <p:nvPr/>
        </p:nvCxnSpPr>
        <p:spPr>
          <a:xfrm flipH="1">
            <a:off x="5231125" y="4627077"/>
            <a:ext cx="2330853" cy="793015"/>
          </a:xfrm>
          <a:prstGeom prst="line">
            <a:avLst/>
          </a:prstGeom>
          <a:noFill/>
          <a:ln w="12700" cap="flat" cmpd="sng" algn="ctr">
            <a:solidFill>
              <a:sysClr val="windowText" lastClr="000000"/>
            </a:solidFill>
            <a:prstDash val="solid"/>
            <a:miter lim="800000"/>
          </a:ln>
          <a:effectLst>
            <a:outerShdw blurRad="50800" dist="38100" dir="8100000" algn="tr" rotWithShape="0">
              <a:prstClr val="black">
                <a:alpha val="40000"/>
              </a:prstClr>
            </a:outerShdw>
          </a:effectLst>
        </p:spPr>
      </p:cxnSp>
      <p:cxnSp>
        <p:nvCxnSpPr>
          <p:cNvPr id="183" name="Straight Connector 182"/>
          <p:cNvCxnSpPr>
            <a:stCxn id="150" idx="4"/>
            <a:endCxn id="175" idx="0"/>
          </p:cNvCxnSpPr>
          <p:nvPr/>
        </p:nvCxnSpPr>
        <p:spPr>
          <a:xfrm>
            <a:off x="4531100" y="4626350"/>
            <a:ext cx="2281795" cy="791465"/>
          </a:xfrm>
          <a:prstGeom prst="line">
            <a:avLst/>
          </a:prstGeom>
          <a:noFill/>
          <a:ln w="12700" cap="flat" cmpd="sng" algn="ctr">
            <a:solidFill>
              <a:sysClr val="windowText" lastClr="000000"/>
            </a:solidFill>
            <a:prstDash val="solid"/>
            <a:miter lim="800000"/>
          </a:ln>
          <a:effectLst>
            <a:outerShdw blurRad="50800" dist="38100" dir="8100000" algn="tr" rotWithShape="0">
              <a:prstClr val="black">
                <a:alpha val="40000"/>
              </a:prstClr>
            </a:outerShdw>
          </a:effectLst>
        </p:spPr>
      </p:cxnSp>
      <p:cxnSp>
        <p:nvCxnSpPr>
          <p:cNvPr id="184" name="Straight Connector 183"/>
          <p:cNvCxnSpPr>
            <a:stCxn id="151" idx="4"/>
            <a:endCxn id="175" idx="0"/>
          </p:cNvCxnSpPr>
          <p:nvPr/>
        </p:nvCxnSpPr>
        <p:spPr>
          <a:xfrm>
            <a:off x="6097088" y="4627077"/>
            <a:ext cx="715807" cy="790738"/>
          </a:xfrm>
          <a:prstGeom prst="line">
            <a:avLst/>
          </a:prstGeom>
          <a:noFill/>
          <a:ln w="12700" cap="flat" cmpd="sng" algn="ctr">
            <a:solidFill>
              <a:sysClr val="windowText" lastClr="000000"/>
            </a:solidFill>
            <a:prstDash val="solid"/>
            <a:miter lim="800000"/>
          </a:ln>
          <a:effectLst>
            <a:outerShdw blurRad="50800" dist="38100" dir="8100000" algn="tr" rotWithShape="0">
              <a:prstClr val="black">
                <a:alpha val="40000"/>
              </a:prstClr>
            </a:outerShdw>
          </a:effectLst>
        </p:spPr>
      </p:cxnSp>
      <p:cxnSp>
        <p:nvCxnSpPr>
          <p:cNvPr id="185" name="Straight Connector 184"/>
          <p:cNvCxnSpPr>
            <a:stCxn id="152" idx="4"/>
            <a:endCxn id="175" idx="0"/>
          </p:cNvCxnSpPr>
          <p:nvPr/>
        </p:nvCxnSpPr>
        <p:spPr>
          <a:xfrm flipH="1">
            <a:off x="6812895" y="4627077"/>
            <a:ext cx="749083" cy="790738"/>
          </a:xfrm>
          <a:prstGeom prst="line">
            <a:avLst/>
          </a:prstGeom>
          <a:noFill/>
          <a:ln w="12700" cap="flat" cmpd="sng" algn="ctr">
            <a:solidFill>
              <a:sysClr val="windowText" lastClr="000000"/>
            </a:solidFill>
            <a:prstDash val="solid"/>
            <a:miter lim="800000"/>
          </a:ln>
          <a:effectLst>
            <a:outerShdw blurRad="50800" dist="38100" dir="8100000" algn="tr" rotWithShape="0">
              <a:prstClr val="black">
                <a:alpha val="40000"/>
              </a:prstClr>
            </a:outerShdw>
          </a:effectLst>
        </p:spPr>
      </p:cxnSp>
      <p:cxnSp>
        <p:nvCxnSpPr>
          <p:cNvPr id="186" name="Straight Connector 185"/>
          <p:cNvCxnSpPr>
            <a:stCxn id="150" idx="4"/>
            <a:endCxn id="176" idx="1"/>
          </p:cNvCxnSpPr>
          <p:nvPr/>
        </p:nvCxnSpPr>
        <p:spPr>
          <a:xfrm>
            <a:off x="4531099" y="4626350"/>
            <a:ext cx="3707207" cy="833466"/>
          </a:xfrm>
          <a:prstGeom prst="line">
            <a:avLst/>
          </a:prstGeom>
          <a:noFill/>
          <a:ln w="12700" cap="flat" cmpd="sng" algn="ctr">
            <a:solidFill>
              <a:sysClr val="windowText" lastClr="000000"/>
            </a:solidFill>
            <a:prstDash val="solid"/>
            <a:miter lim="800000"/>
          </a:ln>
          <a:effectLst>
            <a:outerShdw blurRad="50800" dist="38100" dir="8100000" algn="tr" rotWithShape="0">
              <a:prstClr val="black">
                <a:alpha val="40000"/>
              </a:prstClr>
            </a:outerShdw>
          </a:effectLst>
        </p:spPr>
      </p:cxnSp>
      <p:cxnSp>
        <p:nvCxnSpPr>
          <p:cNvPr id="187" name="Straight Connector 186"/>
          <p:cNvCxnSpPr>
            <a:stCxn id="151" idx="4"/>
            <a:endCxn id="176" idx="1"/>
          </p:cNvCxnSpPr>
          <p:nvPr/>
        </p:nvCxnSpPr>
        <p:spPr>
          <a:xfrm>
            <a:off x="6097088" y="4627077"/>
            <a:ext cx="2141218" cy="832739"/>
          </a:xfrm>
          <a:prstGeom prst="line">
            <a:avLst/>
          </a:prstGeom>
          <a:noFill/>
          <a:ln w="12700" cap="flat" cmpd="sng" algn="ctr">
            <a:solidFill>
              <a:sysClr val="windowText" lastClr="000000"/>
            </a:solidFill>
            <a:prstDash val="solid"/>
            <a:miter lim="800000"/>
          </a:ln>
          <a:effectLst>
            <a:outerShdw blurRad="50800" dist="38100" dir="8100000" algn="tr" rotWithShape="0">
              <a:prstClr val="black">
                <a:alpha val="40000"/>
              </a:prstClr>
            </a:outerShdw>
          </a:effectLst>
        </p:spPr>
      </p:cxnSp>
      <p:cxnSp>
        <p:nvCxnSpPr>
          <p:cNvPr id="188" name="Straight Connector 187"/>
          <p:cNvCxnSpPr>
            <a:stCxn id="152" idx="4"/>
            <a:endCxn id="176" idx="1"/>
          </p:cNvCxnSpPr>
          <p:nvPr/>
        </p:nvCxnSpPr>
        <p:spPr>
          <a:xfrm>
            <a:off x="7561978" y="4627077"/>
            <a:ext cx="676328" cy="832739"/>
          </a:xfrm>
          <a:prstGeom prst="line">
            <a:avLst/>
          </a:prstGeom>
          <a:noFill/>
          <a:ln w="12700" cap="flat" cmpd="sng" algn="ctr">
            <a:solidFill>
              <a:sysClr val="windowText" lastClr="000000"/>
            </a:solidFill>
            <a:prstDash val="solid"/>
            <a:miter lim="800000"/>
          </a:ln>
          <a:effectLst>
            <a:outerShdw blurRad="50800" dist="38100" dir="8100000" algn="tr" rotWithShape="0">
              <a:prstClr val="black">
                <a:alpha val="40000"/>
              </a:prstClr>
            </a:outerShdw>
          </a:effectLst>
        </p:spPr>
      </p:cxnSp>
      <p:sp>
        <p:nvSpPr>
          <p:cNvPr id="189" name="TextBox 188"/>
          <p:cNvSpPr txBox="1"/>
          <p:nvPr/>
        </p:nvSpPr>
        <p:spPr>
          <a:xfrm>
            <a:off x="3480144" y="5724308"/>
            <a:ext cx="734496"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C00000"/>
                </a:solidFill>
                <a:effectLst/>
                <a:uLnTx/>
                <a:uFillTx/>
                <a:latin typeface="Segoe UI"/>
              </a:rPr>
              <a:t>Group 1</a:t>
            </a:r>
          </a:p>
        </p:txBody>
      </p:sp>
      <p:sp>
        <p:nvSpPr>
          <p:cNvPr id="190" name="TextBox 189"/>
          <p:cNvSpPr txBox="1"/>
          <p:nvPr/>
        </p:nvSpPr>
        <p:spPr>
          <a:xfrm>
            <a:off x="4900745" y="5724307"/>
            <a:ext cx="734496" cy="276999"/>
          </a:xfrm>
          <a:prstGeom prst="rect">
            <a:avLst/>
          </a:prstGeom>
          <a:noFill/>
        </p:spPr>
        <p:txBody>
          <a:bodyPr wrap="none" rtlCol="0">
            <a:spAutoFit/>
          </a:bodyPr>
          <a:lstStyle/>
          <a:p>
            <a:pPr algn="ctr" defTabSz="914400"/>
            <a:r>
              <a:rPr lang="en-US" sz="1200" kern="0" dirty="0">
                <a:solidFill>
                  <a:srgbClr val="C00000"/>
                </a:solidFill>
                <a:latin typeface="Segoe UI"/>
              </a:rPr>
              <a:t>Group 2</a:t>
            </a:r>
          </a:p>
        </p:txBody>
      </p:sp>
      <p:sp>
        <p:nvSpPr>
          <p:cNvPr id="191" name="TextBox 190"/>
          <p:cNvSpPr txBox="1"/>
          <p:nvPr/>
        </p:nvSpPr>
        <p:spPr>
          <a:xfrm>
            <a:off x="6468357" y="5717552"/>
            <a:ext cx="734496" cy="276999"/>
          </a:xfrm>
          <a:prstGeom prst="rect">
            <a:avLst/>
          </a:prstGeom>
          <a:noFill/>
        </p:spPr>
        <p:txBody>
          <a:bodyPr wrap="none" rtlCol="0">
            <a:spAutoFit/>
          </a:bodyPr>
          <a:lstStyle/>
          <a:p>
            <a:pPr algn="ctr" defTabSz="914400"/>
            <a:r>
              <a:rPr lang="en-US" sz="1200" kern="0" dirty="0">
                <a:solidFill>
                  <a:srgbClr val="C00000"/>
                </a:solidFill>
                <a:latin typeface="Segoe UI"/>
              </a:rPr>
              <a:t>Group 3</a:t>
            </a:r>
          </a:p>
        </p:txBody>
      </p:sp>
      <p:sp>
        <p:nvSpPr>
          <p:cNvPr id="192" name="TextBox 191"/>
          <p:cNvSpPr txBox="1"/>
          <p:nvPr/>
        </p:nvSpPr>
        <p:spPr>
          <a:xfrm>
            <a:off x="7996613" y="5717552"/>
            <a:ext cx="734496" cy="276999"/>
          </a:xfrm>
          <a:prstGeom prst="rect">
            <a:avLst/>
          </a:prstGeom>
          <a:noFill/>
        </p:spPr>
        <p:txBody>
          <a:bodyPr wrap="none" rtlCol="0">
            <a:spAutoFit/>
          </a:bodyPr>
          <a:lstStyle/>
          <a:p>
            <a:pPr algn="ctr" defTabSz="914400"/>
            <a:r>
              <a:rPr lang="en-US" sz="1200" kern="0" dirty="0">
                <a:solidFill>
                  <a:srgbClr val="C00000"/>
                </a:solidFill>
                <a:latin typeface="Segoe UI"/>
              </a:rPr>
              <a:t>Group 4</a:t>
            </a:r>
          </a:p>
        </p:txBody>
      </p:sp>
      <p:sp>
        <p:nvSpPr>
          <p:cNvPr id="193" name="TextBox 192"/>
          <p:cNvSpPr txBox="1"/>
          <p:nvPr/>
        </p:nvSpPr>
        <p:spPr>
          <a:xfrm>
            <a:off x="9189743" y="3407836"/>
            <a:ext cx="1291612" cy="120032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smtClean="0">
                <a:ln>
                  <a:noFill/>
                </a:ln>
                <a:solidFill>
                  <a:srgbClr val="000000"/>
                </a:solidFill>
                <a:effectLst/>
                <a:uLnTx/>
                <a:uFillTx/>
                <a:latin typeface="Segoe UI Light"/>
              </a:rPr>
              <a:t>Examine relationships between nodes to group customers by investment appetite</a:t>
            </a:r>
          </a:p>
        </p:txBody>
      </p:sp>
      <p:sp>
        <p:nvSpPr>
          <p:cNvPr id="194" name="TextBox 193"/>
          <p:cNvSpPr txBox="1"/>
          <p:nvPr/>
        </p:nvSpPr>
        <p:spPr>
          <a:xfrm>
            <a:off x="8118243" y="6239817"/>
            <a:ext cx="1059034" cy="47485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latin typeface="Segoe UI"/>
              </a:rPr>
              <a:t>Risk Taker</a:t>
            </a:r>
            <a:br>
              <a:rPr kumimoji="0" lang="en-US" sz="1200" b="0" i="0" u="none" strike="noStrike" kern="0" cap="none" spc="0" normalizeH="0" baseline="0" noProof="0" dirty="0" smtClean="0">
                <a:ln>
                  <a:noFill/>
                </a:ln>
                <a:solidFill>
                  <a:prstClr val="black"/>
                </a:solidFill>
                <a:effectLst/>
                <a:uLnTx/>
                <a:uFillTx/>
                <a:latin typeface="Segoe UI"/>
              </a:rPr>
            </a:br>
            <a:r>
              <a:rPr kumimoji="0" lang="en-US" sz="1000" b="0" i="0" u="none" strike="noStrike" kern="0" cap="none" spc="0" normalizeH="0" baseline="0" noProof="0" dirty="0" smtClean="0">
                <a:ln>
                  <a:noFill/>
                </a:ln>
                <a:solidFill>
                  <a:prstClr val="black"/>
                </a:solidFill>
                <a:effectLst/>
                <a:uLnTx/>
                <a:uFillTx/>
                <a:latin typeface="Segoe UI"/>
              </a:rPr>
              <a:t>(produce more revenue)</a:t>
            </a:r>
            <a:endParaRPr kumimoji="0" lang="en-US" sz="1200" b="0" i="0" u="none" strike="noStrike" kern="0" cap="none" spc="0" normalizeH="0" baseline="0" noProof="0" dirty="0" smtClean="0">
              <a:ln>
                <a:noFill/>
              </a:ln>
              <a:solidFill>
                <a:prstClr val="black"/>
              </a:solidFill>
              <a:effectLst/>
              <a:uLnTx/>
              <a:uFillTx/>
              <a:latin typeface="Segoe UI"/>
            </a:endParaRPr>
          </a:p>
        </p:txBody>
      </p:sp>
      <p:sp>
        <p:nvSpPr>
          <p:cNvPr id="244" name="TextBox 243"/>
          <p:cNvSpPr txBox="1"/>
          <p:nvPr/>
        </p:nvSpPr>
        <p:spPr>
          <a:xfrm>
            <a:off x="3919195" y="2485654"/>
            <a:ext cx="1103187" cy="415498"/>
          </a:xfrm>
          <a:prstGeom prst="rect">
            <a:avLst/>
          </a:prstGeom>
          <a:noFill/>
        </p:spPr>
        <p:txBody>
          <a:bodyPr wrap="none" rtlCol="0">
            <a:spAutoFit/>
          </a:bodyPr>
          <a:lstStyle/>
          <a:p>
            <a:pPr algn="ctr" defTabSz="914400"/>
            <a:r>
              <a:rPr lang="en-US" sz="1000" kern="0" dirty="0">
                <a:solidFill>
                  <a:prstClr val="black"/>
                </a:solidFill>
                <a:latin typeface="Segoe UI"/>
              </a:rPr>
              <a:t>Margin/Normal</a:t>
            </a:r>
            <a:br>
              <a:rPr lang="en-US" sz="1000" kern="0" dirty="0">
                <a:solidFill>
                  <a:prstClr val="black"/>
                </a:solidFill>
                <a:latin typeface="Segoe UI"/>
              </a:rPr>
            </a:br>
            <a:r>
              <a:rPr lang="en-US" sz="1000" kern="0" dirty="0">
                <a:solidFill>
                  <a:prstClr val="black"/>
                </a:solidFill>
                <a:latin typeface="Segoe UI"/>
              </a:rPr>
              <a:t>Customer</a:t>
            </a:r>
          </a:p>
        </p:txBody>
      </p:sp>
      <p:sp>
        <p:nvSpPr>
          <p:cNvPr id="245" name="TextBox 244"/>
          <p:cNvSpPr txBox="1"/>
          <p:nvPr/>
        </p:nvSpPr>
        <p:spPr>
          <a:xfrm>
            <a:off x="7075840" y="2478696"/>
            <a:ext cx="1034257" cy="400110"/>
          </a:xfrm>
          <a:prstGeom prst="rect">
            <a:avLst/>
          </a:prstGeom>
          <a:noFill/>
        </p:spPr>
        <p:txBody>
          <a:bodyPr wrap="none" rtlCol="0">
            <a:spAutoFit/>
          </a:bodyPr>
          <a:lstStyle/>
          <a:p>
            <a:pPr marR="0" lvl="0" indent="0" algn="ctr" defTabSz="914400" fontAlgn="auto">
              <a:lnSpc>
                <a:spcPct val="100000"/>
              </a:lnSpc>
              <a:spcBef>
                <a:spcPts val="0"/>
              </a:spcBef>
              <a:spcAft>
                <a:spcPts val="0"/>
              </a:spcAft>
              <a:buClrTx/>
              <a:buSzTx/>
              <a:buFontTx/>
              <a:buNone/>
              <a:tabLst/>
              <a:defRPr/>
            </a:pPr>
            <a:r>
              <a:rPr lang="en-US" sz="1000" kern="0" dirty="0">
                <a:solidFill>
                  <a:prstClr val="black"/>
                </a:solidFill>
                <a:latin typeface="Segoe UI"/>
              </a:rPr>
              <a:t>Individual/Deal</a:t>
            </a:r>
          </a:p>
          <a:p>
            <a:pPr marR="0" lvl="0" indent="0" algn="ctr" defTabSz="914400" fontAlgn="auto">
              <a:lnSpc>
                <a:spcPct val="100000"/>
              </a:lnSpc>
              <a:spcBef>
                <a:spcPts val="0"/>
              </a:spcBef>
              <a:spcAft>
                <a:spcPts val="0"/>
              </a:spcAft>
              <a:buClrTx/>
              <a:buSzTx/>
              <a:buFontTx/>
              <a:buNone/>
              <a:tabLst/>
              <a:defRPr/>
            </a:pPr>
            <a:r>
              <a:rPr lang="en-US" sz="1000" kern="0" dirty="0">
                <a:solidFill>
                  <a:prstClr val="black"/>
                </a:solidFill>
                <a:latin typeface="Segoe UI"/>
              </a:rPr>
              <a:t>Customer</a:t>
            </a:r>
          </a:p>
        </p:txBody>
      </p:sp>
      <p:sp>
        <p:nvSpPr>
          <p:cNvPr id="246" name="Oval 245"/>
          <p:cNvSpPr>
            <a:spLocks noChangeAspect="1"/>
          </p:cNvSpPr>
          <p:nvPr/>
        </p:nvSpPr>
        <p:spPr>
          <a:xfrm>
            <a:off x="5008534" y="2526145"/>
            <a:ext cx="286803" cy="286803"/>
          </a:xfrm>
          <a:prstGeom prst="ellipse">
            <a:avLst/>
          </a:prstGeom>
          <a:solidFill>
            <a:srgbClr val="0062A9"/>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247" name="Oval 246"/>
          <p:cNvSpPr>
            <a:spLocks noChangeAspect="1"/>
          </p:cNvSpPr>
          <p:nvPr/>
        </p:nvSpPr>
        <p:spPr>
          <a:xfrm>
            <a:off x="6796543" y="2521876"/>
            <a:ext cx="286803" cy="286803"/>
          </a:xfrm>
          <a:prstGeom prst="ellipse">
            <a:avLst/>
          </a:prstGeom>
          <a:solidFill>
            <a:srgbClr val="0062A9"/>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cxnSp>
        <p:nvCxnSpPr>
          <p:cNvPr id="249" name="Straight Connector 248"/>
          <p:cNvCxnSpPr/>
          <p:nvPr/>
        </p:nvCxnSpPr>
        <p:spPr>
          <a:xfrm>
            <a:off x="6081297" y="2051697"/>
            <a:ext cx="0" cy="155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0" name="Straight Connector 249"/>
          <p:cNvCxnSpPr>
            <a:stCxn id="246" idx="4"/>
            <a:endCxn id="146" idx="7"/>
          </p:cNvCxnSpPr>
          <p:nvPr/>
        </p:nvCxnSpPr>
        <p:spPr>
          <a:xfrm flipH="1">
            <a:off x="4355510" y="2812948"/>
            <a:ext cx="796426" cy="648216"/>
          </a:xfrm>
          <a:prstGeom prst="line">
            <a:avLst/>
          </a:prstGeom>
          <a:noFill/>
          <a:ln w="12700" cap="flat" cmpd="sng" algn="ctr">
            <a:solidFill>
              <a:srgbClr val="C00000"/>
            </a:solidFill>
            <a:prstDash val="solid"/>
            <a:miter lim="800000"/>
          </a:ln>
          <a:effectLst>
            <a:outerShdw blurRad="50800" dist="38100" dir="8100000" algn="tr" rotWithShape="0">
              <a:prstClr val="black">
                <a:alpha val="40000"/>
              </a:prstClr>
            </a:outerShdw>
          </a:effectLst>
        </p:spPr>
      </p:cxnSp>
      <p:cxnSp>
        <p:nvCxnSpPr>
          <p:cNvPr id="254" name="Straight Connector 253"/>
          <p:cNvCxnSpPr>
            <a:stCxn id="247" idx="4"/>
            <a:endCxn id="146" idx="7"/>
          </p:cNvCxnSpPr>
          <p:nvPr/>
        </p:nvCxnSpPr>
        <p:spPr>
          <a:xfrm flipH="1">
            <a:off x="4355510" y="2808679"/>
            <a:ext cx="2584435" cy="652485"/>
          </a:xfrm>
          <a:prstGeom prst="line">
            <a:avLst/>
          </a:prstGeom>
          <a:noFill/>
          <a:ln w="12700" cap="flat" cmpd="sng" algn="ctr">
            <a:solidFill>
              <a:srgbClr val="C00000"/>
            </a:solidFill>
            <a:prstDash val="solid"/>
            <a:miter lim="800000"/>
          </a:ln>
          <a:effectLst>
            <a:outerShdw blurRad="50800" dist="38100" dir="8100000" algn="tr" rotWithShape="0">
              <a:prstClr val="black">
                <a:alpha val="40000"/>
              </a:prstClr>
            </a:outerShdw>
          </a:effectLst>
        </p:spPr>
      </p:cxnSp>
      <p:cxnSp>
        <p:nvCxnSpPr>
          <p:cNvPr id="257" name="Straight Connector 256"/>
          <p:cNvCxnSpPr>
            <a:stCxn id="246" idx="4"/>
            <a:endCxn id="147" idx="0"/>
          </p:cNvCxnSpPr>
          <p:nvPr/>
        </p:nvCxnSpPr>
        <p:spPr>
          <a:xfrm>
            <a:off x="5151936" y="2812948"/>
            <a:ext cx="957296" cy="593186"/>
          </a:xfrm>
          <a:prstGeom prst="line">
            <a:avLst/>
          </a:prstGeom>
          <a:noFill/>
          <a:ln w="12700" cap="flat" cmpd="sng" algn="ctr">
            <a:solidFill>
              <a:srgbClr val="C00000"/>
            </a:solidFill>
            <a:prstDash val="solid"/>
            <a:miter lim="800000"/>
          </a:ln>
          <a:effectLst>
            <a:outerShdw blurRad="50800" dist="38100" dir="8100000" algn="tr" rotWithShape="0">
              <a:prstClr val="black">
                <a:alpha val="40000"/>
              </a:prstClr>
            </a:outerShdw>
          </a:effectLst>
        </p:spPr>
      </p:cxnSp>
      <p:cxnSp>
        <p:nvCxnSpPr>
          <p:cNvPr id="262" name="Straight Connector 261"/>
          <p:cNvCxnSpPr>
            <a:stCxn id="246" idx="4"/>
            <a:endCxn id="148" idx="1"/>
          </p:cNvCxnSpPr>
          <p:nvPr/>
        </p:nvCxnSpPr>
        <p:spPr>
          <a:xfrm>
            <a:off x="5151936" y="2812948"/>
            <a:ext cx="2593865" cy="634145"/>
          </a:xfrm>
          <a:prstGeom prst="line">
            <a:avLst/>
          </a:prstGeom>
          <a:noFill/>
          <a:ln w="12700" cap="flat" cmpd="sng" algn="ctr">
            <a:solidFill>
              <a:srgbClr val="C00000"/>
            </a:solidFill>
            <a:prstDash val="solid"/>
            <a:miter lim="800000"/>
          </a:ln>
          <a:effectLst>
            <a:outerShdw blurRad="50800" dist="38100" dir="8100000" algn="tr" rotWithShape="0">
              <a:prstClr val="black">
                <a:alpha val="40000"/>
              </a:prstClr>
            </a:outerShdw>
          </a:effectLst>
        </p:spPr>
      </p:cxnSp>
      <p:cxnSp>
        <p:nvCxnSpPr>
          <p:cNvPr id="268" name="Straight Connector 267"/>
          <p:cNvCxnSpPr>
            <a:stCxn id="247" idx="4"/>
            <a:endCxn id="147" idx="0"/>
          </p:cNvCxnSpPr>
          <p:nvPr/>
        </p:nvCxnSpPr>
        <p:spPr>
          <a:xfrm flipH="1">
            <a:off x="6109232" y="2808679"/>
            <a:ext cx="830713" cy="597455"/>
          </a:xfrm>
          <a:prstGeom prst="line">
            <a:avLst/>
          </a:prstGeom>
          <a:noFill/>
          <a:ln w="12700" cap="flat" cmpd="sng" algn="ctr">
            <a:solidFill>
              <a:srgbClr val="C00000"/>
            </a:solidFill>
            <a:prstDash val="solid"/>
            <a:miter lim="800000"/>
          </a:ln>
          <a:effectLst>
            <a:outerShdw blurRad="50800" dist="38100" dir="8100000" algn="tr" rotWithShape="0">
              <a:prstClr val="black">
                <a:alpha val="40000"/>
              </a:prstClr>
            </a:outerShdw>
          </a:effectLst>
        </p:spPr>
      </p:cxnSp>
      <p:cxnSp>
        <p:nvCxnSpPr>
          <p:cNvPr id="271" name="Straight Connector 270"/>
          <p:cNvCxnSpPr>
            <a:stCxn id="247" idx="4"/>
            <a:endCxn id="148" idx="1"/>
          </p:cNvCxnSpPr>
          <p:nvPr/>
        </p:nvCxnSpPr>
        <p:spPr>
          <a:xfrm>
            <a:off x="6939945" y="2808679"/>
            <a:ext cx="805856" cy="638414"/>
          </a:xfrm>
          <a:prstGeom prst="line">
            <a:avLst/>
          </a:prstGeom>
          <a:noFill/>
          <a:ln w="12700" cap="flat" cmpd="sng" algn="ctr">
            <a:solidFill>
              <a:srgbClr val="C00000"/>
            </a:solidFill>
            <a:prstDash val="solid"/>
            <a:miter lim="800000"/>
          </a:ln>
          <a:effectLst>
            <a:outerShdw blurRad="50800" dist="38100" dir="8100000" algn="tr" rotWithShape="0">
              <a:prstClr val="black">
                <a:alpha val="40000"/>
              </a:prstClr>
            </a:outerShdw>
          </a:effectLst>
        </p:spPr>
      </p:cxnSp>
      <p:sp>
        <p:nvSpPr>
          <p:cNvPr id="297" name="TextBox 296"/>
          <p:cNvSpPr txBox="1"/>
          <p:nvPr/>
        </p:nvSpPr>
        <p:spPr>
          <a:xfrm>
            <a:off x="2461809" y="4382203"/>
            <a:ext cx="750526"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Segoe UI"/>
              </a:rPr>
              <a:t>Layer 3</a:t>
            </a:r>
          </a:p>
        </p:txBody>
      </p:sp>
      <p:sp>
        <p:nvSpPr>
          <p:cNvPr id="298" name="TextBox 297"/>
          <p:cNvSpPr txBox="1"/>
          <p:nvPr/>
        </p:nvSpPr>
        <p:spPr>
          <a:xfrm>
            <a:off x="9172732" y="2521876"/>
            <a:ext cx="1308623"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smtClean="0">
                <a:ln>
                  <a:noFill/>
                </a:ln>
                <a:solidFill>
                  <a:srgbClr val="000000"/>
                </a:solidFill>
                <a:effectLst/>
                <a:uLnTx/>
                <a:uFillTx/>
                <a:latin typeface="Segoe UI Light"/>
              </a:rPr>
              <a:t>Pre-segmentation by trading</a:t>
            </a:r>
            <a:r>
              <a:rPr kumimoji="0" lang="en-US" sz="1200" b="0" i="1" u="none" strike="noStrike" kern="0" cap="none" spc="0" normalizeH="0" noProof="0" dirty="0" smtClean="0">
                <a:ln>
                  <a:noFill/>
                </a:ln>
                <a:solidFill>
                  <a:srgbClr val="000000"/>
                </a:solidFill>
                <a:effectLst/>
                <a:uLnTx/>
                <a:uFillTx/>
                <a:latin typeface="Segoe UI Light"/>
              </a:rPr>
              <a:t> account type</a:t>
            </a:r>
            <a:r>
              <a:rPr kumimoji="0" lang="en-US" sz="1200" b="0" i="1" u="none" strike="noStrike" kern="0" cap="none" spc="0" normalizeH="0" baseline="0" noProof="0" dirty="0" smtClean="0">
                <a:ln>
                  <a:noFill/>
                </a:ln>
                <a:solidFill>
                  <a:srgbClr val="000000"/>
                </a:solidFill>
                <a:effectLst/>
                <a:uLnTx/>
                <a:uFillTx/>
                <a:latin typeface="Segoe UI Light"/>
              </a:rPr>
              <a:t> </a:t>
            </a:r>
          </a:p>
        </p:txBody>
      </p:sp>
      <p:sp>
        <p:nvSpPr>
          <p:cNvPr id="299" name="TextBox 298"/>
          <p:cNvSpPr txBox="1"/>
          <p:nvPr/>
        </p:nvSpPr>
        <p:spPr>
          <a:xfrm>
            <a:off x="9189743" y="4828677"/>
            <a:ext cx="1291612"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smtClean="0">
                <a:ln>
                  <a:noFill/>
                </a:ln>
                <a:solidFill>
                  <a:srgbClr val="000000"/>
                </a:solidFill>
                <a:effectLst/>
                <a:uLnTx/>
                <a:uFillTx/>
                <a:latin typeface="Segoe UI Light"/>
              </a:rPr>
              <a:t>Grouping</a:t>
            </a:r>
            <a:r>
              <a:rPr kumimoji="0" lang="en-US" sz="1200" b="0" i="1" u="none" strike="noStrike" kern="0" cap="none" spc="0" normalizeH="0" noProof="0" dirty="0" smtClean="0">
                <a:ln>
                  <a:noFill/>
                </a:ln>
                <a:solidFill>
                  <a:srgbClr val="000000"/>
                </a:solidFill>
                <a:effectLst/>
                <a:uLnTx/>
                <a:uFillTx/>
                <a:latin typeface="Segoe UI Light"/>
              </a:rPr>
              <a:t> technique tor rank our customers</a:t>
            </a:r>
            <a:endParaRPr kumimoji="0" lang="en-US" sz="1200" b="0" i="1" u="none" strike="noStrike" kern="0" cap="none" spc="0" normalizeH="0" baseline="0" noProof="0" dirty="0" smtClean="0">
              <a:ln>
                <a:noFill/>
              </a:ln>
              <a:solidFill>
                <a:srgbClr val="000000"/>
              </a:solidFill>
              <a:effectLst/>
              <a:uLnTx/>
              <a:uFillTx/>
              <a:latin typeface="Segoe UI Light"/>
            </a:endParaRPr>
          </a:p>
        </p:txBody>
      </p:sp>
      <p:cxnSp>
        <p:nvCxnSpPr>
          <p:cNvPr id="96" name="Straight Connector 95"/>
          <p:cNvCxnSpPr/>
          <p:nvPr/>
        </p:nvCxnSpPr>
        <p:spPr>
          <a:xfrm>
            <a:off x="402288" y="3459946"/>
            <a:ext cx="548640" cy="0"/>
          </a:xfrm>
          <a:prstGeom prst="line">
            <a:avLst/>
          </a:prstGeom>
          <a:noFill/>
          <a:ln w="12700" cap="flat" cmpd="sng" algn="ctr">
            <a:solidFill>
              <a:srgbClr val="C00000"/>
            </a:solidFill>
            <a:prstDash val="solid"/>
            <a:miter lim="800000"/>
          </a:ln>
          <a:effectLst>
            <a:outerShdw blurRad="50800" dist="38100" dir="8100000" algn="tr" rotWithShape="0">
              <a:prstClr val="black">
                <a:alpha val="40000"/>
              </a:prstClr>
            </a:outerShdw>
          </a:effectLst>
        </p:spPr>
      </p:cxnSp>
      <p:cxnSp>
        <p:nvCxnSpPr>
          <p:cNvPr id="97" name="Straight Connector 96"/>
          <p:cNvCxnSpPr/>
          <p:nvPr/>
        </p:nvCxnSpPr>
        <p:spPr>
          <a:xfrm>
            <a:off x="402288" y="3691716"/>
            <a:ext cx="548640" cy="0"/>
          </a:xfrm>
          <a:prstGeom prst="line">
            <a:avLst/>
          </a:prstGeom>
          <a:noFill/>
          <a:ln w="12700" cap="flat" cmpd="sng" algn="ctr">
            <a:solidFill>
              <a:sysClr val="windowText" lastClr="000000"/>
            </a:solidFill>
            <a:prstDash val="solid"/>
            <a:miter lim="800000"/>
          </a:ln>
          <a:effectLst>
            <a:outerShdw blurRad="50800" dist="38100" dir="8100000" algn="tr" rotWithShape="0">
              <a:prstClr val="black">
                <a:alpha val="40000"/>
              </a:prstClr>
            </a:outerShdw>
          </a:effectLst>
        </p:spPr>
      </p:cxnSp>
      <p:sp>
        <p:nvSpPr>
          <p:cNvPr id="98" name="TextBox 97"/>
          <p:cNvSpPr txBox="1"/>
          <p:nvPr/>
        </p:nvSpPr>
        <p:spPr>
          <a:xfrm>
            <a:off x="931221" y="3298497"/>
            <a:ext cx="712053" cy="246221"/>
          </a:xfrm>
          <a:prstGeom prst="rect">
            <a:avLst/>
          </a:prstGeom>
          <a:noFill/>
        </p:spPr>
        <p:txBody>
          <a:bodyPr wrap="none" rtlCol="0">
            <a:spAutoFit/>
          </a:bodyPr>
          <a:lstStyle/>
          <a:p>
            <a:pPr algn="ctr" defTabSz="914400"/>
            <a:r>
              <a:rPr lang="en-US" sz="1000" kern="0" dirty="0" smtClean="0">
                <a:solidFill>
                  <a:prstClr val="black"/>
                </a:solidFill>
                <a:latin typeface="Segoe UI"/>
              </a:rPr>
              <a:t>:</a:t>
            </a:r>
            <a:r>
              <a:rPr lang="en-US" sz="1000" kern="0" dirty="0">
                <a:solidFill>
                  <a:prstClr val="black"/>
                </a:solidFill>
                <a:latin typeface="Segoe UI"/>
              </a:rPr>
              <a:t> </a:t>
            </a:r>
            <a:r>
              <a:rPr lang="en-US" sz="1000" kern="0" dirty="0" smtClean="0">
                <a:solidFill>
                  <a:prstClr val="black"/>
                </a:solidFill>
                <a:latin typeface="Segoe UI"/>
              </a:rPr>
              <a:t>Finished</a:t>
            </a:r>
            <a:endParaRPr lang="en-US" sz="1000" kern="0" dirty="0">
              <a:solidFill>
                <a:prstClr val="black"/>
              </a:solidFill>
              <a:latin typeface="Segoe UI"/>
            </a:endParaRPr>
          </a:p>
        </p:txBody>
      </p:sp>
      <p:sp>
        <p:nvSpPr>
          <p:cNvPr id="99" name="TextBox 98"/>
          <p:cNvSpPr txBox="1"/>
          <p:nvPr/>
        </p:nvSpPr>
        <p:spPr>
          <a:xfrm>
            <a:off x="929474" y="3544718"/>
            <a:ext cx="893193" cy="246221"/>
          </a:xfrm>
          <a:prstGeom prst="rect">
            <a:avLst/>
          </a:prstGeom>
          <a:noFill/>
        </p:spPr>
        <p:txBody>
          <a:bodyPr wrap="none" rtlCol="0">
            <a:spAutoFit/>
          </a:bodyPr>
          <a:lstStyle/>
          <a:p>
            <a:pPr algn="ctr" defTabSz="914400"/>
            <a:r>
              <a:rPr lang="en-US" sz="1000" kern="0" dirty="0" smtClean="0">
                <a:solidFill>
                  <a:prstClr val="black"/>
                </a:solidFill>
                <a:latin typeface="Segoe UI"/>
              </a:rPr>
              <a:t>:</a:t>
            </a:r>
            <a:r>
              <a:rPr lang="en-US" sz="1000" kern="0" dirty="0">
                <a:solidFill>
                  <a:prstClr val="black"/>
                </a:solidFill>
                <a:latin typeface="Segoe UI"/>
              </a:rPr>
              <a:t> </a:t>
            </a:r>
            <a:r>
              <a:rPr lang="en-US" sz="1000" kern="0" dirty="0" smtClean="0">
                <a:solidFill>
                  <a:prstClr val="black"/>
                </a:solidFill>
                <a:latin typeface="Segoe UI"/>
              </a:rPr>
              <a:t>In-Progress</a:t>
            </a:r>
            <a:endParaRPr lang="en-US" sz="1000" kern="0" dirty="0">
              <a:solidFill>
                <a:prstClr val="black"/>
              </a:solidFill>
              <a:latin typeface="Segoe UI"/>
            </a:endParaRPr>
          </a:p>
        </p:txBody>
      </p:sp>
    </p:spTree>
    <p:extLst>
      <p:ext uri="{BB962C8B-B14F-4D97-AF65-F5344CB8AC3E}">
        <p14:creationId xmlns:p14="http://schemas.microsoft.com/office/powerpoint/2010/main" val="1416389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4AE9D071-98CF-435C-BD2B-976514544D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xmlns=""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1" y="10"/>
            <a:ext cx="12191980" cy="6857990"/>
          </a:xfrm>
          <a:prstGeom prst="rect">
            <a:avLst/>
          </a:prstGeom>
        </p:spPr>
      </p:pic>
      <p:grpSp>
        <p:nvGrpSpPr>
          <p:cNvPr id="15" name="Group 14">
            <a:extLst>
              <a:ext uri="{FF2B5EF4-FFF2-40B4-BE49-F238E27FC236}">
                <a16:creationId xmlns:a16="http://schemas.microsoft.com/office/drawing/2014/main" xmlns="" id="{D619FC33-16ED-4246-9596-BEFEB55E4C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38069" y="457200"/>
            <a:ext cx="7507083" cy="5935132"/>
            <a:chOff x="438067" y="457200"/>
            <a:chExt cx="7507083" cy="5935132"/>
          </a:xfrm>
        </p:grpSpPr>
        <p:sp>
          <p:nvSpPr>
            <p:cNvPr id="16" name="Rectangle 15">
              <a:extLst>
                <a:ext uri="{FF2B5EF4-FFF2-40B4-BE49-F238E27FC236}">
                  <a16:creationId xmlns:a16="http://schemas.microsoft.com/office/drawing/2014/main" xmlns="" id="{2EEA80E1-F99F-4009-837F-2F72F8A5D5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0230AF9A-4641-4BD8-9F95-9607CD3040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8703D4EC-9389-41B6-B88B-B6FDC8CD33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7F2616EE-270D-4F4C-BA1F-2708D387B800}"/>
              </a:ext>
            </a:extLst>
          </p:cNvPr>
          <p:cNvSpPr>
            <a:spLocks noGrp="1"/>
          </p:cNvSpPr>
          <p:nvPr>
            <p:ph type="title"/>
          </p:nvPr>
        </p:nvSpPr>
        <p:spPr>
          <a:xfrm>
            <a:off x="635032" y="2102333"/>
            <a:ext cx="7213600" cy="1860067"/>
          </a:xfrm>
        </p:spPr>
        <p:txBody>
          <a:bodyPr anchor="ctr">
            <a:normAutofit/>
          </a:bodyPr>
          <a:lstStyle/>
          <a:p>
            <a:pPr algn="ctr"/>
            <a:r>
              <a:rPr lang="en-US" sz="6000" cap="none" dirty="0" smtClean="0">
                <a:solidFill>
                  <a:srgbClr val="FFC000"/>
                </a:solidFill>
              </a:rPr>
              <a:t>GEOGRAPHIC SEGMENTATION</a:t>
            </a:r>
            <a:endParaRPr lang="en-US" sz="2400" cap="none" dirty="0">
              <a:solidFill>
                <a:srgbClr val="FFC000"/>
              </a:solidFill>
            </a:endParaRPr>
          </a:p>
        </p:txBody>
      </p:sp>
    </p:spTree>
    <p:extLst>
      <p:ext uri="{BB962C8B-B14F-4D97-AF65-F5344CB8AC3E}">
        <p14:creationId xmlns:p14="http://schemas.microsoft.com/office/powerpoint/2010/main" val="2651334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note</a:t>
            </a:r>
            <a:r>
              <a:rPr lang="en-US" dirty="0">
                <a:solidFill>
                  <a:srgbClr val="FFFEFF"/>
                </a:solidFill>
              </a:rPr>
              <a:t/>
            </a:r>
            <a:br>
              <a:rPr lang="en-US" dirty="0">
                <a:solidFill>
                  <a:srgbClr val="FFFEFF"/>
                </a:solidFill>
              </a:rPr>
            </a:br>
            <a:endParaRPr lang="en-US" sz="1400" dirty="0">
              <a:solidFill>
                <a:schemeClr val="bg1">
                  <a:lumMod val="65000"/>
                </a:schemeClr>
              </a:solidFill>
            </a:endParaRPr>
          </a:p>
        </p:txBody>
      </p:sp>
      <p:sp>
        <p:nvSpPr>
          <p:cNvPr id="6" name="TextBox 5"/>
          <p:cNvSpPr txBox="1"/>
          <p:nvPr/>
        </p:nvSpPr>
        <p:spPr>
          <a:xfrm>
            <a:off x="581192" y="2616838"/>
            <a:ext cx="10119386" cy="646331"/>
          </a:xfrm>
          <a:prstGeom prst="rect">
            <a:avLst/>
          </a:prstGeom>
          <a:noFill/>
        </p:spPr>
        <p:txBody>
          <a:bodyPr wrap="square" rtlCol="0">
            <a:spAutoFit/>
          </a:bodyPr>
          <a:lstStyle/>
          <a:p>
            <a:r>
              <a:rPr lang="en-US" sz="1200" dirty="0" smtClean="0"/>
              <a:t>Margin Usage Ratio in this report is only calculated for customers who have non-zero margin </a:t>
            </a:r>
            <a:r>
              <a:rPr lang="en-US" sz="1200" dirty="0" err="1" smtClean="0"/>
              <a:t>outstandings</a:t>
            </a:r>
            <a:r>
              <a:rPr lang="en-US" sz="1200" dirty="0" smtClean="0"/>
              <a:t>, the number of these customers is smaller than the number of customers who officially registered for a margin sub-account due to the fact that one could register for margin sub-account but has no margin </a:t>
            </a:r>
            <a:r>
              <a:rPr lang="en-US" sz="1200" dirty="0" err="1" smtClean="0"/>
              <a:t>outstandings</a:t>
            </a:r>
            <a:r>
              <a:rPr lang="en-US" sz="1200" dirty="0"/>
              <a:t>.</a:t>
            </a:r>
          </a:p>
        </p:txBody>
      </p:sp>
    </p:spTree>
    <p:extLst>
      <p:ext uri="{BB962C8B-B14F-4D97-AF65-F5344CB8AC3E}">
        <p14:creationId xmlns:p14="http://schemas.microsoft.com/office/powerpoint/2010/main" val="3241587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MARGIN USAGE BY area</a:t>
            </a:r>
            <a:br>
              <a:rPr lang="en-US" dirty="0" smtClean="0">
                <a:solidFill>
                  <a:srgbClr val="FFFEFF"/>
                </a:solidFill>
              </a:rPr>
            </a:br>
            <a:r>
              <a:rPr lang="en-US" sz="1400" dirty="0" smtClean="0">
                <a:solidFill>
                  <a:schemeClr val="bg1">
                    <a:lumMod val="65000"/>
                  </a:schemeClr>
                </a:solidFill>
              </a:rPr>
              <a:t>TRADING, ACTIVE, individual customers</a:t>
            </a:r>
            <a:endParaRPr lang="en-US" sz="1400" dirty="0">
              <a:solidFill>
                <a:schemeClr val="bg1">
                  <a:lumMod val="65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665" y="1803862"/>
            <a:ext cx="6738850" cy="5054138"/>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6683040" y="5239098"/>
                <a:ext cx="5508960" cy="1631922"/>
              </a:xfrm>
              <a:prstGeom prst="rect">
                <a:avLst/>
              </a:prstGeom>
              <a:noFill/>
            </p:spPr>
            <p:txBody>
              <a:bodyPr wrap="square" rtlCol="0">
                <a:spAutoFit/>
              </a:bodyPr>
              <a:lstStyle/>
              <a:p>
                <a:r>
                  <a:rPr lang="en-US" sz="1000" dirty="0" smtClean="0"/>
                  <a:t>The margin usage ratio by area from 01/01/2020 to 28/05/2021 is calculated by taking sum of avg. margin outstandings of all </a:t>
                </a:r>
                <a:r>
                  <a:rPr lang="en-US" sz="1000" dirty="0"/>
                  <a:t>corresponding</a:t>
                </a:r>
                <a:r>
                  <a:rPr lang="en-US" sz="1000" dirty="0" smtClean="0"/>
                  <a:t> customers divided by the sum of avg. total asset of all </a:t>
                </a:r>
                <a:r>
                  <a:rPr lang="en-US" sz="1000" dirty="0"/>
                  <a:t>corresponding </a:t>
                </a:r>
                <a:r>
                  <a:rPr lang="en-US" sz="1000" dirty="0" smtClean="0"/>
                  <a:t>customers during the period:</a:t>
                </a:r>
                <a:endParaRPr lang="en-US" sz="1000" dirty="0"/>
              </a:p>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𝑀𝑎𝑟𝑔𝑖𝑛</m:t>
                      </m:r>
                      <m:r>
                        <a:rPr lang="en-US" sz="1000" b="0" i="1" smtClean="0">
                          <a:latin typeface="Cambria Math" panose="02040503050406030204" pitchFamily="18" charset="0"/>
                        </a:rPr>
                        <m:t> </m:t>
                      </m:r>
                      <m:r>
                        <a:rPr lang="en-US" sz="1000" b="0" i="1" smtClean="0">
                          <a:latin typeface="Cambria Math" panose="02040503050406030204" pitchFamily="18" charset="0"/>
                        </a:rPr>
                        <m:t>𝑈𝑠𝑎𝑔𝑒</m:t>
                      </m:r>
                      <m:r>
                        <a:rPr lang="en-US" sz="1000" b="0" i="1" smtClean="0">
                          <a:latin typeface="Cambria Math" panose="02040503050406030204" pitchFamily="18" charset="0"/>
                        </a:rPr>
                        <m:t> </m:t>
                      </m:r>
                      <m:r>
                        <a:rPr lang="en-US" sz="1000" b="0" i="1" smtClean="0">
                          <a:latin typeface="Cambria Math" panose="02040503050406030204" pitchFamily="18" charset="0"/>
                        </a:rPr>
                        <m:t>𝑅𝑎𝑡𝑖𝑜</m:t>
                      </m:r>
                      <m:r>
                        <a:rPr lang="en-US" sz="1000" b="0" i="1" smtClean="0">
                          <a:latin typeface="Cambria Math" panose="02040503050406030204" pitchFamily="18" charset="0"/>
                        </a:rPr>
                        <m:t>= </m:t>
                      </m:r>
                      <m:f>
                        <m:fPr>
                          <m:ctrlPr>
                            <a:rPr lang="en-US" sz="1000" b="0" i="1" smtClean="0">
                              <a:latin typeface="Cambria Math" panose="02040503050406030204" pitchFamily="18" charset="0"/>
                            </a:rPr>
                          </m:ctrlPr>
                        </m:fPr>
                        <m:num>
                          <m:nary>
                            <m:naryPr>
                              <m:chr m:val="∑"/>
                              <m:ctrlPr>
                                <a:rPr lang="en-US" sz="1000" b="0" i="1" smtClean="0">
                                  <a:latin typeface="Cambria Math" panose="02040503050406030204" pitchFamily="18" charset="0"/>
                                </a:rPr>
                              </m:ctrlPr>
                            </m:naryPr>
                            <m:sub>
                              <m:r>
                                <m:rPr>
                                  <m:brk m:alnAt="23"/>
                                </m:rPr>
                                <a:rPr lang="en-US" sz="1000" b="0" i="1" smtClean="0">
                                  <a:latin typeface="Cambria Math" panose="02040503050406030204" pitchFamily="18" charset="0"/>
                                </a:rPr>
                                <m:t>𝑖</m:t>
                              </m:r>
                            </m:sub>
                            <m:sup>
                              <m:r>
                                <a:rPr lang="en-US" sz="1000" b="0" i="1" smtClean="0">
                                  <a:latin typeface="Cambria Math" panose="02040503050406030204" pitchFamily="18" charset="0"/>
                                </a:rPr>
                                <m:t>𝑁</m:t>
                              </m:r>
                            </m:sup>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𝐴𝑣𝑒𝑟𝑎𝑔𝑒</m:t>
                                  </m:r>
                                  <m:r>
                                    <a:rPr lang="en-US" sz="1000" b="0" i="1" smtClean="0">
                                      <a:latin typeface="Cambria Math" panose="02040503050406030204" pitchFamily="18" charset="0"/>
                                    </a:rPr>
                                    <m:t> </m:t>
                                  </m:r>
                                  <m:r>
                                    <a:rPr lang="en-US" sz="1000" b="0" i="1" smtClean="0">
                                      <a:latin typeface="Cambria Math" panose="02040503050406030204" pitchFamily="18" charset="0"/>
                                    </a:rPr>
                                    <m:t>𝑀𝑎𝑟𝑔𝑖𝑛</m:t>
                                  </m:r>
                                  <m:r>
                                    <a:rPr lang="en-US" sz="1000" b="0" i="1" smtClean="0">
                                      <a:latin typeface="Cambria Math" panose="02040503050406030204" pitchFamily="18" charset="0"/>
                                    </a:rPr>
                                    <m:t> </m:t>
                                  </m:r>
                                  <m:r>
                                    <a:rPr lang="en-US" sz="1000" b="0" i="1" smtClean="0">
                                      <a:latin typeface="Cambria Math" panose="02040503050406030204" pitchFamily="18" charset="0"/>
                                    </a:rPr>
                                    <m:t>𝑂𝑢𝑡𝑠𝑡𝑎𝑛𝑑𝑖𝑛𝑔𝑠</m:t>
                                  </m:r>
                                </m:e>
                                <m:sub>
                                  <m:r>
                                    <a:rPr lang="en-US" sz="1000" b="0" i="1" smtClean="0">
                                      <a:latin typeface="Cambria Math" panose="02040503050406030204" pitchFamily="18" charset="0"/>
                                    </a:rPr>
                                    <m:t>𝑖</m:t>
                                  </m:r>
                                </m:sub>
                              </m:sSub>
                            </m:e>
                          </m:nary>
                        </m:num>
                        <m:den>
                          <m:nary>
                            <m:naryPr>
                              <m:chr m:val="∑"/>
                              <m:ctrlPr>
                                <a:rPr lang="en-US" sz="1000" i="1">
                                  <a:latin typeface="Cambria Math" panose="02040503050406030204" pitchFamily="18" charset="0"/>
                                </a:rPr>
                              </m:ctrlPr>
                            </m:naryPr>
                            <m:sub>
                              <m:r>
                                <m:rPr>
                                  <m:brk m:alnAt="23"/>
                                </m:rPr>
                                <a:rPr lang="en-US" sz="1000" i="1">
                                  <a:latin typeface="Cambria Math" panose="02040503050406030204" pitchFamily="18" charset="0"/>
                                </a:rPr>
                                <m:t>𝑖</m:t>
                              </m:r>
                            </m:sub>
                            <m:sup>
                              <m:r>
                                <a:rPr lang="en-US" sz="1000" i="1">
                                  <a:latin typeface="Cambria Math" panose="02040503050406030204" pitchFamily="18" charset="0"/>
                                </a:rPr>
                                <m:t>𝑁</m:t>
                              </m:r>
                            </m:sup>
                            <m:e>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𝐴𝑣𝑒𝑟𝑎𝑔𝑒</m:t>
                                  </m:r>
                                  <m:r>
                                    <a:rPr lang="en-US" sz="1000" b="0" i="1" smtClean="0">
                                      <a:latin typeface="Cambria Math" panose="02040503050406030204" pitchFamily="18" charset="0"/>
                                    </a:rPr>
                                    <m:t> </m:t>
                                  </m:r>
                                  <m:r>
                                    <a:rPr lang="en-US" sz="1000" b="0" i="1" smtClean="0">
                                      <a:latin typeface="Cambria Math" panose="02040503050406030204" pitchFamily="18" charset="0"/>
                                    </a:rPr>
                                    <m:t>𝑇𝑜𝑡𝑎𝑙</m:t>
                                  </m:r>
                                  <m:r>
                                    <a:rPr lang="en-US" sz="1000" b="0" i="1" smtClean="0">
                                      <a:latin typeface="Cambria Math" panose="02040503050406030204" pitchFamily="18" charset="0"/>
                                    </a:rPr>
                                    <m:t> </m:t>
                                  </m:r>
                                  <m:r>
                                    <a:rPr lang="en-US" sz="1000" b="0" i="1" smtClean="0">
                                      <a:latin typeface="Cambria Math" panose="02040503050406030204" pitchFamily="18" charset="0"/>
                                    </a:rPr>
                                    <m:t>𝐴𝑠𝑠𝑒𝑡</m:t>
                                  </m:r>
                                </m:e>
                                <m:sub>
                                  <m:r>
                                    <a:rPr lang="en-US" sz="1000" b="0" i="1" smtClean="0">
                                      <a:latin typeface="Cambria Math" panose="02040503050406030204" pitchFamily="18" charset="0"/>
                                    </a:rPr>
                                    <m:t>𝑖</m:t>
                                  </m:r>
                                </m:sub>
                              </m:sSub>
                            </m:e>
                          </m:nary>
                        </m:den>
                      </m:f>
                    </m:oMath>
                  </m:oMathPara>
                </a14:m>
                <a:endParaRPr lang="en-US" sz="1000" dirty="0" smtClean="0"/>
              </a:p>
              <a:p>
                <a:pPr algn="r"/>
                <a:r>
                  <a:rPr lang="en-US" sz="1000" dirty="0" smtClean="0"/>
                  <a:t/>
                </a:r>
                <a:br>
                  <a:rPr lang="en-US" sz="1000" dirty="0" smtClean="0"/>
                </a:br>
                <a:r>
                  <a:rPr lang="en-US" sz="700" i="1" dirty="0" smtClean="0"/>
                  <a:t>(in which: i indexes customer ith)</a:t>
                </a:r>
                <a:endParaRPr lang="en-US" sz="700" i="1" dirty="0"/>
              </a:p>
              <a:p>
                <a:r>
                  <a:rPr lang="en-US" sz="1000" dirty="0" smtClean="0"/>
                  <a:t>Most of leading leveraged areas exhibit strong skewness over just some few customers; hence, NAV and margin outstandings are negligibly small. </a:t>
                </a:r>
                <a:br>
                  <a:rPr lang="en-US" sz="1000" dirty="0" smtClean="0"/>
                </a:br>
                <a:r>
                  <a:rPr lang="en-US" sz="1000" dirty="0" smtClean="0"/>
                  <a:t>Only Ha </a:t>
                </a:r>
                <a:r>
                  <a:rPr lang="en-US" sz="1000" dirty="0" err="1" smtClean="0"/>
                  <a:t>Noi</a:t>
                </a:r>
                <a:r>
                  <a:rPr lang="en-US" sz="1000" dirty="0" smtClean="0"/>
                  <a:t>, Ho Chi Minh City and Hai </a:t>
                </a:r>
                <a:r>
                  <a:rPr lang="en-US" sz="1000" dirty="0" err="1" smtClean="0"/>
                  <a:t>Phong</a:t>
                </a:r>
                <a:r>
                  <a:rPr lang="en-US" sz="1000" dirty="0" smtClean="0"/>
                  <a:t> should be further scrutinized</a:t>
                </a:r>
                <a:endParaRPr lang="en-US" sz="1000" dirty="0"/>
              </a:p>
            </p:txBody>
          </p:sp>
        </mc:Choice>
        <mc:Fallback xmlns="">
          <p:sp>
            <p:nvSpPr>
              <p:cNvPr id="10" name="TextBox 9"/>
              <p:cNvSpPr txBox="1">
                <a:spLocks noRot="1" noChangeAspect="1" noMove="1" noResize="1" noEditPoints="1" noAdjustHandles="1" noChangeArrowheads="1" noChangeShapeType="1" noTextEdit="1"/>
              </p:cNvSpPr>
              <p:nvPr/>
            </p:nvSpPr>
            <p:spPr>
              <a:xfrm>
                <a:off x="6683040" y="5239098"/>
                <a:ext cx="5508960" cy="1631922"/>
              </a:xfrm>
              <a:prstGeom prst="rect">
                <a:avLst/>
              </a:prstGeom>
              <a:blipFill rotWithShape="0">
                <a:blip r:embed="rId4"/>
                <a:stretch>
                  <a:fillRect r="-221" b="-1493"/>
                </a:stretch>
              </a:blipFill>
            </p:spPr>
            <p:txBody>
              <a:bodyPr/>
              <a:lstStyle/>
              <a:p>
                <a:r>
                  <a:rPr lang="en-US">
                    <a:noFill/>
                  </a:rPr>
                  <a:t> </a:t>
                </a:r>
              </a:p>
            </p:txBody>
          </p:sp>
        </mc:Fallback>
      </mc:AlternateContent>
      <p:pic>
        <p:nvPicPr>
          <p:cNvPr id="16" name="Picture 15"/>
          <p:cNvPicPr>
            <a:picLocks noChangeAspect="1"/>
          </p:cNvPicPr>
          <p:nvPr/>
        </p:nvPicPr>
        <p:blipFill>
          <a:blip r:embed="rId5"/>
          <a:stretch>
            <a:fillRect/>
          </a:stretch>
        </p:blipFill>
        <p:spPr>
          <a:xfrm>
            <a:off x="6773035" y="1828685"/>
            <a:ext cx="4995640" cy="3410413"/>
          </a:xfrm>
          <a:prstGeom prst="rect">
            <a:avLst/>
          </a:prstGeom>
        </p:spPr>
      </p:pic>
      <p:sp>
        <p:nvSpPr>
          <p:cNvPr id="17" name="TextBox 16"/>
          <p:cNvSpPr txBox="1"/>
          <p:nvPr/>
        </p:nvSpPr>
        <p:spPr>
          <a:xfrm>
            <a:off x="4919958" y="2387150"/>
            <a:ext cx="1768433" cy="215444"/>
          </a:xfrm>
          <a:prstGeom prst="rect">
            <a:avLst/>
          </a:prstGeom>
          <a:noFill/>
        </p:spPr>
        <p:txBody>
          <a:bodyPr wrap="none" rtlCol="0">
            <a:spAutoFit/>
          </a:bodyPr>
          <a:lstStyle/>
          <a:p>
            <a:r>
              <a:rPr lang="en-US" sz="800" dirty="0" err="1" smtClean="0"/>
              <a:t>ppl</a:t>
            </a:r>
            <a:r>
              <a:rPr lang="en-US" sz="800" dirty="0" smtClean="0"/>
              <a:t>: people located in the area</a:t>
            </a:r>
            <a:endParaRPr lang="en-US" sz="800" dirty="0"/>
          </a:p>
        </p:txBody>
      </p:sp>
    </p:spTree>
    <p:extLst>
      <p:ext uri="{BB962C8B-B14F-4D97-AF65-F5344CB8AC3E}">
        <p14:creationId xmlns:p14="http://schemas.microsoft.com/office/powerpoint/2010/main" val="2594837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5C8BF1-B0E4-49A1-808F-40F2AD30E743}">
  <ds:schemaRefs>
    <ds:schemaRef ds:uri="http://purl.org/dc/terms/"/>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16c05727-aa75-4e4a-9b5f-8a80a1165891"/>
    <ds:schemaRef ds:uri="http://purl.org/dc/elements/1.1/"/>
    <ds:schemaRef ds:uri="http://schemas.openxmlformats.org/package/2006/metadata/core-properties"/>
    <ds:schemaRef ds:uri="71af3243-3dd4-4a8d-8c0d-dd76da1f02a5"/>
    <ds:schemaRef ds:uri="http://purl.org/dc/dcmitype/"/>
  </ds:schemaRefs>
</ds:datastoreItem>
</file>

<file path=customXml/itemProps3.xml><?xml version="1.0" encoding="utf-8"?>
<ds:datastoreItem xmlns:ds="http://schemas.openxmlformats.org/officeDocument/2006/customXml" ds:itemID="{E3FC8A1C-A436-42C0-AC33-FAFFFAF219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1500</Words>
  <Application>Microsoft Office PowerPoint</Application>
  <PresentationFormat>Widescreen</PresentationFormat>
  <Paragraphs>165</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Calibri</vt:lpstr>
      <vt:lpstr>Cambria Math</vt:lpstr>
      <vt:lpstr>Gill Sans MT</vt:lpstr>
      <vt:lpstr>Segoe UI</vt:lpstr>
      <vt:lpstr>Segoe UI Light</vt:lpstr>
      <vt:lpstr>Wingdings 2</vt:lpstr>
      <vt:lpstr>Dividend</vt:lpstr>
      <vt:lpstr>Customer analysis</vt:lpstr>
      <vt:lpstr>EXECUTIVE SUMMARY</vt:lpstr>
      <vt:lpstr>EXECUTIVE SUMMARY</vt:lpstr>
      <vt:lpstr>Our Primary  inputs</vt:lpstr>
      <vt:lpstr>transitional output</vt:lpstr>
      <vt:lpstr>how far we go in the entire project</vt:lpstr>
      <vt:lpstr>GEOGRAPHIC SEGMENTATION</vt:lpstr>
      <vt:lpstr>note </vt:lpstr>
      <vt:lpstr>MARGIN USAGE BY area TRADING, ACTIVE, individual customers</vt:lpstr>
      <vt:lpstr>trading frequency BY area TRADING, ACTIVE, individual customers</vt:lpstr>
      <vt:lpstr>key FINDINGDS </vt:lpstr>
      <vt:lpstr>REGRESSION ANALYSIS  ON SELECTED AREAS</vt:lpstr>
      <vt:lpstr>HO CHI MINH CITY</vt:lpstr>
      <vt:lpstr>Ho chi minh city - on trading frequency TRADING, ACTIVE, individual customers</vt:lpstr>
      <vt:lpstr>Ho chi minh city - TOTAL TRADING VALUE TRADING, ACTIVE, individual customers</vt:lpstr>
      <vt:lpstr>Ho chi minh city - ON MARGIN PREFERENCE TRADING, ACTIVE, individual, margined customers</vt:lpstr>
      <vt:lpstr>Ho chi minh city - total margin outstandingS TRADING, ACTIVE, individual, margined customers</vt:lpstr>
      <vt:lpstr>HA NOI</vt:lpstr>
      <vt:lpstr>HA NOI - on trading frequency TRADING, ACTIVE, individual customers</vt:lpstr>
      <vt:lpstr>HA NOI - TOTAL TRADING VALUE TRADING, ACTIVE, individual customers</vt:lpstr>
      <vt:lpstr>HA NOI - ON MARGIN PREFERENCE TRADING, ACTIVE, individual, margined customers</vt:lpstr>
      <vt:lpstr>HANOI - total margin outstandingS TRADING, ACTIVE, individual, margined customers</vt:lpstr>
      <vt:lpstr>HAI PHONG</vt:lpstr>
      <vt:lpstr>HAI PHONG - on trading frequency TRADING, ACTIVE, individual customers</vt:lpstr>
      <vt:lpstr>HAI PHONG - TOTAL TRADING VALUE TRADING, ACTIVE, individual customers</vt:lpstr>
      <vt:lpstr>HAI PHONG - ON MARGIN PREFERENCE TRADING, ACTIVE, individual, margined customers</vt:lpstr>
      <vt:lpstr>HAI PHONG - total margin outstandingS TRADING, ACTIVE, individual, margined customers</vt:lpstr>
      <vt:lpstr>NEXT STEP</vt:lpstr>
      <vt:lpstr>next step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2021-06-06T04:47:23Z</dcterms:created>
  <dcterms:modified xsi:type="dcterms:W3CDTF">2021-06-28T01:53:46Z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