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16"/>
  </p:notesMasterIdLst>
  <p:handoutMasterIdLst>
    <p:handoutMasterId r:id="rId17"/>
  </p:handoutMasterIdLst>
  <p:sldIdLst>
    <p:sldId id="256" r:id="rId6"/>
    <p:sldId id="291" r:id="rId7"/>
    <p:sldId id="290" r:id="rId8"/>
    <p:sldId id="276" r:id="rId9"/>
    <p:sldId id="278" r:id="rId10"/>
    <p:sldId id="286" r:id="rId11"/>
    <p:sldId id="287" r:id="rId12"/>
    <p:sldId id="288" r:id="rId13"/>
    <p:sldId id="289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FFFF"/>
    <a:srgbClr val="000099"/>
    <a:srgbClr val="CC3300"/>
    <a:srgbClr val="4D4D4D"/>
    <a:srgbClr val="5F5F5F"/>
    <a:srgbClr val="339966"/>
    <a:srgbClr val="43C182"/>
    <a:srgbClr val="00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8" d="100"/>
          <a:sy n="118" d="100"/>
        </p:scale>
        <p:origin x="252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1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02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7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3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8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6790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2205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5470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570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8398853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0002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7506956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15769707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 SemiBold"/>
              <a:sym typeface="Gill Sans SemiBold"/>
            </a:endParaRPr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 SemiBold"/>
              <a:sym typeface="Gill Sans SemiBold"/>
            </a:endParaRPr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 SemiBold"/>
              <a:sym typeface="Gill Sans SemiBold"/>
            </a:endParaRPr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 SemiBold"/>
              <a:sym typeface="Gill Sans SemiBold"/>
            </a:endParaRP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72768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660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7391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1406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2061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1406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5920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1406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75797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5825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041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761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194C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xmlns="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9186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7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20/05/2021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81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Data-Driven Projects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xmlns="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xmlns="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xmlns="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756043"/>
            <a:ext cx="4942829" cy="2493593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The Project As A Full Picture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Our Plans, Our Vision 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What we have developed over the month</a:t>
            </a:r>
            <a:endParaRPr lang="en-US" dirty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Where we are heading to </a:t>
            </a:r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solidFill>
                  <a:srgbClr val="A5A5A5"/>
                </a:solidFill>
                <a:latin typeface="Calibri" panose="020F0502020204030204"/>
              </a:rPr>
              <a:t>December 22</a:t>
            </a:r>
            <a:r>
              <a:rPr lang="en-US" dirty="0" smtClean="0">
                <a:solidFill>
                  <a:srgbClr val="A5A5A5"/>
                </a:solidFill>
                <a:latin typeface="Calibri" panose="020F0502020204030204"/>
              </a:rPr>
              <a:t>, 2020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9F50C-BE38-4BD0-BA84-9B090E1F2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18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Data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MACRO-ECONOMIC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9745956" y="288039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CUSTOMER INFORMATION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TRADING DATA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NEWS, 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SOCIAL MEDIA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Official reports published by The State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Balance Sheets, Income Statements, Cash Flow Statements published by companies.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Real-time trading data: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c</a:t>
            </a: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lose price, open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p</a:t>
            </a: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rice, high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p</a:t>
            </a: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rice, </a:t>
            </a:r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l</a:t>
            </a:r>
            <a:r>
              <a:rPr lang="en-US" sz="14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ow price, traded volume. Intraday matched orders</a:t>
            </a:r>
            <a:endParaRPr lang="en-US" sz="14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Text analysis conducted on newspapers, state-owned official websites, social 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media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Trading history, financial status, </a:t>
            </a:r>
            <a:b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</a:b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credit records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xmlns="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xmlns="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5983493" y="2316556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xmlns="" id="{8FB81822-E09C-4A9F-BCD2-4BB20E38DA03}"/>
              </a:ext>
            </a:extLst>
          </p:cNvPr>
          <p:cNvGrpSpPr/>
          <p:nvPr/>
        </p:nvGrpSpPr>
        <p:grpSpPr>
          <a:xfrm>
            <a:off x="3773540" y="2312330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xmlns="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xmlns="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xmlns="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xmlns="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xmlns="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xmlns="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xmlns="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xmlns="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3237588" y="2880393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FINANCIAL REPORTS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42" name="Group 41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10262719" y="232491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50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74" name="Group 73" descr="Icon of mobile phone and speech bubble.">
            <a:extLst>
              <a:ext uri="{FF2B5EF4-FFF2-40B4-BE49-F238E27FC236}">
                <a16:creationId xmlns:a16="http://schemas.microsoft.com/office/drawing/2014/main" xmlns="" id="{67EBF40E-2836-4B56-82CA-B0AE5592616F}"/>
              </a:ext>
            </a:extLst>
          </p:cNvPr>
          <p:cNvGrpSpPr>
            <a:grpSpLocks noChangeAspect="1"/>
          </p:cNvGrpSpPr>
          <p:nvPr/>
        </p:nvGrpSpPr>
        <p:grpSpPr>
          <a:xfrm>
            <a:off x="8155227" y="2302722"/>
            <a:ext cx="333372" cy="331470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75" name="Freeform 2023">
              <a:extLst>
                <a:ext uri="{FF2B5EF4-FFF2-40B4-BE49-F238E27FC236}">
                  <a16:creationId xmlns:a16="http://schemas.microsoft.com/office/drawing/2014/main" xmlns="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2024">
              <a:extLst>
                <a:ext uri="{FF2B5EF4-FFF2-40B4-BE49-F238E27FC236}">
                  <a16:creationId xmlns:a16="http://schemas.microsoft.com/office/drawing/2014/main" xmlns="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2025">
              <a:extLst>
                <a:ext uri="{FF2B5EF4-FFF2-40B4-BE49-F238E27FC236}">
                  <a16:creationId xmlns:a16="http://schemas.microsoft.com/office/drawing/2014/main" xmlns="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2026">
              <a:extLst>
                <a:ext uri="{FF2B5EF4-FFF2-40B4-BE49-F238E27FC236}">
                  <a16:creationId xmlns:a16="http://schemas.microsoft.com/office/drawing/2014/main" xmlns="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3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xmlns="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2014768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Decisions </a:t>
            </a:r>
            <a:b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Daily Make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3151418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DATA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90779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       SPECIAL CUSTOMERS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80839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6286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  SPECIAL ROOM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52924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44889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</a:t>
            </a:r>
            <a:r>
              <a:rPr lang="en-US" sz="1600" dirty="0" smtClean="0"/>
              <a:t>           FEE &amp; INTEREST RATE POLICY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34949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90779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STOCK SELECTION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80839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62864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PRICE AND VOLUME 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529243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448896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STOCK MONITOR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34949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15660" y="210253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xmlns="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129621" y="5702392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52191" y="210829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7793930" y="382530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715660" y="5646515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3" name="Group 42" descr="Icons of bar chart and line graph.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3966360" y="382530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44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62490" y="1033498"/>
            <a:ext cx="1249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STOCK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91127" y="1025911"/>
            <a:ext cx="193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CUSTOMER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5475" y="2652536"/>
            <a:ext cx="260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Which stocks should be included in margin list and which stocks should be excluded?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12493" y="4373436"/>
            <a:ext cx="277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which price we offer margin and how much should we offer?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25837" y="6189893"/>
            <a:ext cx="2989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Incorporate news and/or public opinions into our decision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388350" y="2677053"/>
            <a:ext cx="190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 whom we should offer exceptional services?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696323" y="4397904"/>
            <a:ext cx="206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How much we should offer?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814584" y="6238827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At which rate we should charge our customers?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xmlns="" id="{9F23A462-D581-4451-A275-D8FA412E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3FAD125B-9A3B-49A4-B9EC-C8A6D3CF9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40123448-0B37-4226-B26C-A3081E614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xmlns="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MACHINE LEARNING MODELS</a:t>
            </a:r>
            <a:endParaRPr lang="en-US" sz="1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xmlns="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78C71AAC-D0D2-4BBF-B302-54163A284E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xmlns="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STOCK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CUSTOMER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B69453F-B845-4467-8C29-7A6677641EC0}"/>
              </a:ext>
            </a:extLst>
          </p:cNvPr>
          <p:cNvSpPr/>
          <p:nvPr/>
        </p:nvSpPr>
        <p:spPr>
          <a:xfrm>
            <a:off x="898921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STATISTICAL MODELS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6B499F5E-706B-4272-818B-C87149038662}"/>
              </a:ext>
            </a:extLst>
          </p:cNvPr>
          <p:cNvSpPr/>
          <p:nvPr/>
        </p:nvSpPr>
        <p:spPr>
          <a:xfrm>
            <a:off x="8989218" y="543582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MAINTAINANCE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xmlns="" id="{79B46693-ED1F-429F-9B11-2794939E3B99}"/>
              </a:ext>
            </a:extLst>
          </p:cNvPr>
          <p:cNvSpPr/>
          <p:nvPr/>
        </p:nvSpPr>
        <p:spPr>
          <a:xfrm>
            <a:off x="6621065" y="4749795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How we do it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0F8D1DEA-0363-4C10-925D-1D68E14CCEF4}"/>
              </a:ext>
            </a:extLst>
          </p:cNvPr>
          <p:cNvSpPr/>
          <p:nvPr/>
        </p:nvSpPr>
        <p:spPr>
          <a:xfrm>
            <a:off x="4235053" y="4738384"/>
            <a:ext cx="1348582" cy="14416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 eliminate subjectivity in our decision-making process, guiding us toward a data-driven company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xmlns="" id="{A69BDC62-882D-49FD-B60A-05F493B04723}"/>
              </a:ext>
            </a:extLst>
          </p:cNvPr>
          <p:cNvSpPr/>
          <p:nvPr/>
        </p:nvSpPr>
        <p:spPr>
          <a:xfrm>
            <a:off x="266700" y="2468356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Phase 1.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C109BEC-95E0-4EA0-B65C-A8353481F394}"/>
              </a:ext>
            </a:extLst>
          </p:cNvPr>
          <p:cNvSpPr/>
          <p:nvPr/>
        </p:nvSpPr>
        <p:spPr>
          <a:xfrm>
            <a:off x="266700" y="4753379"/>
            <a:ext cx="1348582" cy="22339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Phase 2.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7580" y="5781605"/>
            <a:ext cx="1623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What data attempts to solve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10624540" y="1107833"/>
            <a:ext cx="277842" cy="3408481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10332" y="2558766"/>
            <a:ext cx="95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Algorithm based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0791407" y="5062454"/>
            <a:ext cx="1390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Constantly tested and maintained by the team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STOCK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15660" y="5637760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52191" y="210829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7793930" y="3825303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53" descr="Icons of bar chart and line graph.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3966360" y="3825303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5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19067" y="1161929"/>
            <a:ext cx="3622314" cy="3641962"/>
            <a:chOff x="843009" y="1077340"/>
            <a:chExt cx="3622314" cy="3641962"/>
          </a:xfrm>
        </p:grpSpPr>
        <p:grpSp>
          <p:nvGrpSpPr>
            <p:cNvPr id="7" name="Group 6"/>
            <p:cNvGrpSpPr/>
            <p:nvPr/>
          </p:nvGrpSpPr>
          <p:grpSpPr>
            <a:xfrm>
              <a:off x="843009" y="2436636"/>
              <a:ext cx="3086053" cy="1503920"/>
              <a:chOff x="2273347" y="1808393"/>
              <a:chExt cx="3086053" cy="150392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xmlns="" id="{94A75A79-A67A-4A23-8588-7FC5EB9A51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79424" y="1907795"/>
                <a:ext cx="2968851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  STOCK SELECTION</a:t>
                </a:r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BBC62739-FA35-49F8-8929-743B31F55A6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419600" y="1808393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273347" y="2665982"/>
                <a:ext cx="2603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Which stocks should be included in margin list and which stocks should be excluded?</a:t>
                </a:r>
                <a:endParaRPr lang="en-US" sz="1200" dirty="0"/>
              </a:p>
            </p:txBody>
          </p:sp>
        </p:grpSp>
        <p:cxnSp>
          <p:nvCxnSpPr>
            <p:cNvPr id="50" name="Connector: Elbow 20">
              <a:extLst>
                <a:ext uri="{FF2B5EF4-FFF2-40B4-BE49-F238E27FC236}">
                  <a16:creationId xmlns:a16="http://schemas.microsoft.com/office/drawing/2014/main" xmlns="" id="{4741AA56-D9ED-492E-8385-5CB8274B12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/>
          </p:nvCxnSpPr>
          <p:spPr>
            <a:xfrm rot="10800000" flipV="1">
              <a:off x="4452623" y="1077340"/>
              <a:ext cx="12700" cy="3641962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29061" y="2898321"/>
              <a:ext cx="3000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863651" y="1640606"/>
            <a:ext cx="229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Laws and regulations is not something we can do much about</a:t>
            </a:r>
            <a:endParaRPr lang="en-US" sz="12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3828680" y="710112"/>
            <a:ext cx="2670266" cy="939800"/>
            <a:chOff x="5061418" y="611801"/>
            <a:chExt cx="2670266" cy="939800"/>
          </a:xfrm>
        </p:grpSpPr>
        <p:sp>
          <p:nvSpPr>
            <p:cNvPr id="51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61418" y="712898"/>
              <a:ext cx="2326544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  </a:t>
              </a:r>
              <a:r>
                <a:rPr lang="vi-VN" sz="1600" dirty="0" smtClean="0"/>
                <a:t>   </a:t>
              </a:r>
              <a:r>
                <a:rPr lang="en-US" sz="1600" dirty="0" smtClean="0"/>
                <a:t>LEGAL BASIS</a:t>
              </a:r>
              <a:endParaRPr lang="en-US" sz="16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1884" y="611801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828680" y="4354597"/>
            <a:ext cx="2670267" cy="1401465"/>
            <a:chOff x="4951824" y="4244475"/>
            <a:chExt cx="2670267" cy="1401465"/>
          </a:xfrm>
        </p:grpSpPr>
        <p:sp>
          <p:nvSpPr>
            <p:cNvPr id="53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51824" y="4343877"/>
              <a:ext cx="233924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  CREDIT RATING</a:t>
              </a:r>
              <a:endParaRPr lang="en-US" sz="1600" dirty="0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682291" y="4244475"/>
              <a:ext cx="939800" cy="939800"/>
              <a:chOff x="7566060" y="4244475"/>
              <a:chExt cx="939800" cy="93980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xmlns="" id="{B3A511B7-C7F3-4107-9962-1E10D2E087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66060" y="4244475"/>
                <a:ext cx="939800" cy="9398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" name="Group 57" descr="Icons of bar chart and line graph.">
                <a:extLst>
                  <a:ext uri="{FF2B5EF4-FFF2-40B4-BE49-F238E27FC236}">
                    <a16:creationId xmlns:a16="http://schemas.microsoft.com/office/drawing/2014/main" xmlns="" id="{044C3643-8A0E-47C1-BEB8-C73203B5E58D}"/>
                  </a:ext>
                </a:extLst>
              </p:cNvPr>
              <p:cNvGrpSpPr/>
              <p:nvPr/>
            </p:nvGrpSpPr>
            <p:grpSpPr>
              <a:xfrm>
                <a:off x="7862120" y="4540535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59" name="Freeform 372">
                  <a:extLst>
                    <a:ext uri="{FF2B5EF4-FFF2-40B4-BE49-F238E27FC236}">
                      <a16:creationId xmlns:a16="http://schemas.microsoft.com/office/drawing/2014/main" xmlns="" id="{56E8F5A5-5318-470B-8F42-337C26408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Freeform 373">
                  <a:extLst>
                    <a:ext uri="{FF2B5EF4-FFF2-40B4-BE49-F238E27FC236}">
                      <a16:creationId xmlns:a16="http://schemas.microsoft.com/office/drawing/2014/main" xmlns="" id="{6AA1356D-8F1B-4281-BEC5-5B4EBF746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9" name="TextBox 78"/>
            <p:cNvSpPr txBox="1"/>
            <p:nvPr/>
          </p:nvSpPr>
          <p:spPr>
            <a:xfrm>
              <a:off x="5054782" y="5184275"/>
              <a:ext cx="1627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This is the part we can fully control</a:t>
              </a:r>
              <a:endParaRPr lang="en-US" sz="1200" dirty="0"/>
            </a:p>
          </p:txBody>
        </p:sp>
      </p:grpSp>
      <p:cxnSp>
        <p:nvCxnSpPr>
          <p:cNvPr id="88" name="Connector: Elbow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 flipV="1">
            <a:off x="6941121" y="3818657"/>
            <a:ext cx="12700" cy="2011680"/>
          </a:xfrm>
          <a:prstGeom prst="bentConnector3">
            <a:avLst>
              <a:gd name="adj1" fmla="val 1671425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2671064" y="281824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91" name="Straight Connector 90"/>
          <p:cNvCxnSpPr/>
          <p:nvPr/>
        </p:nvCxnSpPr>
        <p:spPr>
          <a:xfrm>
            <a:off x="6498947" y="4824497"/>
            <a:ext cx="24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6960328" y="3298553"/>
            <a:ext cx="2448117" cy="939800"/>
            <a:chOff x="7731578" y="3000756"/>
            <a:chExt cx="2555581" cy="939800"/>
          </a:xfrm>
        </p:grpSpPr>
        <p:sp>
          <p:nvSpPr>
            <p:cNvPr id="102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31578" y="3120506"/>
              <a:ext cx="2112429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QUANTITATIVE ANALYSIS</a:t>
              </a:r>
              <a:endParaRPr lang="en-US" sz="16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7359" y="3000756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 descr="Icon of boxes. ">
              <a:extLst>
                <a:ext uri="{FF2B5EF4-FFF2-40B4-BE49-F238E27FC236}">
                  <a16:creationId xmlns:a16="http://schemas.microsoft.com/office/drawing/2014/main" xmlns="" id="{75BF619E-615D-4C1A-A3A1-04DFC90E2F3F}"/>
                </a:ext>
              </a:extLst>
            </p:cNvPr>
            <p:cNvGrpSpPr/>
            <p:nvPr/>
          </p:nvGrpSpPr>
          <p:grpSpPr>
            <a:xfrm>
              <a:off x="9653748" y="3348129"/>
              <a:ext cx="287337" cy="285750"/>
              <a:chOff x="5465763" y="3068638"/>
              <a:chExt cx="287337" cy="285750"/>
            </a:xfrm>
            <a:solidFill>
              <a:schemeClr val="bg1"/>
            </a:solidFill>
          </p:grpSpPr>
          <p:sp>
            <p:nvSpPr>
              <p:cNvPr id="107" name="Freeform 617">
                <a:extLst>
                  <a:ext uri="{FF2B5EF4-FFF2-40B4-BE49-F238E27FC236}">
                    <a16:creationId xmlns:a16="http://schemas.microsoft.com/office/drawing/2014/main" xmlns="" id="{01C5157B-D811-44C7-8E5F-D3F25F9896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4188" y="3068638"/>
                <a:ext cx="119063" cy="38100"/>
              </a:xfrm>
              <a:custGeom>
                <a:avLst/>
                <a:gdLst>
                  <a:gd name="T0" fmla="*/ 375 w 375"/>
                  <a:gd name="T1" fmla="*/ 62 h 120"/>
                  <a:gd name="T2" fmla="*/ 374 w 375"/>
                  <a:gd name="T3" fmla="*/ 62 h 120"/>
                  <a:gd name="T4" fmla="*/ 373 w 375"/>
                  <a:gd name="T5" fmla="*/ 61 h 120"/>
                  <a:gd name="T6" fmla="*/ 193 w 375"/>
                  <a:gd name="T7" fmla="*/ 1 h 120"/>
                  <a:gd name="T8" fmla="*/ 188 w 375"/>
                  <a:gd name="T9" fmla="*/ 0 h 120"/>
                  <a:gd name="T10" fmla="*/ 183 w 375"/>
                  <a:gd name="T11" fmla="*/ 1 h 120"/>
                  <a:gd name="T12" fmla="*/ 2 w 375"/>
                  <a:gd name="T13" fmla="*/ 61 h 120"/>
                  <a:gd name="T14" fmla="*/ 1 w 375"/>
                  <a:gd name="T15" fmla="*/ 62 h 120"/>
                  <a:gd name="T16" fmla="*/ 0 w 375"/>
                  <a:gd name="T17" fmla="*/ 62 h 120"/>
                  <a:gd name="T18" fmla="*/ 188 w 375"/>
                  <a:gd name="T19" fmla="*/ 120 h 120"/>
                  <a:gd name="T20" fmla="*/ 375 w 375"/>
                  <a:gd name="T21" fmla="*/ 6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5" h="120">
                    <a:moveTo>
                      <a:pt x="375" y="62"/>
                    </a:moveTo>
                    <a:lnTo>
                      <a:pt x="374" y="62"/>
                    </a:lnTo>
                    <a:lnTo>
                      <a:pt x="373" y="61"/>
                    </a:lnTo>
                    <a:lnTo>
                      <a:pt x="193" y="1"/>
                    </a:lnTo>
                    <a:lnTo>
                      <a:pt x="188" y="0"/>
                    </a:lnTo>
                    <a:lnTo>
                      <a:pt x="183" y="1"/>
                    </a:lnTo>
                    <a:lnTo>
                      <a:pt x="2" y="61"/>
                    </a:lnTo>
                    <a:lnTo>
                      <a:pt x="1" y="62"/>
                    </a:lnTo>
                    <a:lnTo>
                      <a:pt x="0" y="62"/>
                    </a:lnTo>
                    <a:lnTo>
                      <a:pt x="188" y="120"/>
                    </a:lnTo>
                    <a:lnTo>
                      <a:pt x="375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618">
                <a:extLst>
                  <a:ext uri="{FF2B5EF4-FFF2-40B4-BE49-F238E27FC236}">
                    <a16:creationId xmlns:a16="http://schemas.microsoft.com/office/drawing/2014/main" xmlns="" id="{90385080-F77C-4175-BA14-BE696271A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5" y="3097213"/>
                <a:ext cx="57150" cy="93663"/>
              </a:xfrm>
              <a:custGeom>
                <a:avLst/>
                <a:gdLst>
                  <a:gd name="T0" fmla="*/ 181 w 181"/>
                  <a:gd name="T1" fmla="*/ 210 h 295"/>
                  <a:gd name="T2" fmla="*/ 181 w 181"/>
                  <a:gd name="T3" fmla="*/ 0 h 295"/>
                  <a:gd name="T4" fmla="*/ 0 w 181"/>
                  <a:gd name="T5" fmla="*/ 56 h 295"/>
                  <a:gd name="T6" fmla="*/ 0 w 181"/>
                  <a:gd name="T7" fmla="*/ 295 h 295"/>
                  <a:gd name="T8" fmla="*/ 171 w 181"/>
                  <a:gd name="T9" fmla="*/ 224 h 295"/>
                  <a:gd name="T10" fmla="*/ 174 w 181"/>
                  <a:gd name="T11" fmla="*/ 222 h 295"/>
                  <a:gd name="T12" fmla="*/ 178 w 181"/>
                  <a:gd name="T13" fmla="*/ 219 h 295"/>
                  <a:gd name="T14" fmla="*/ 180 w 181"/>
                  <a:gd name="T15" fmla="*/ 215 h 295"/>
                  <a:gd name="T16" fmla="*/ 181 w 181"/>
                  <a:gd name="T17" fmla="*/ 21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95">
                    <a:moveTo>
                      <a:pt x="181" y="210"/>
                    </a:moveTo>
                    <a:lnTo>
                      <a:pt x="181" y="0"/>
                    </a:lnTo>
                    <a:lnTo>
                      <a:pt x="0" y="56"/>
                    </a:lnTo>
                    <a:lnTo>
                      <a:pt x="0" y="295"/>
                    </a:lnTo>
                    <a:lnTo>
                      <a:pt x="171" y="224"/>
                    </a:lnTo>
                    <a:lnTo>
                      <a:pt x="174" y="222"/>
                    </a:lnTo>
                    <a:lnTo>
                      <a:pt x="178" y="219"/>
                    </a:lnTo>
                    <a:lnTo>
                      <a:pt x="180" y="215"/>
                    </a:lnTo>
                    <a:lnTo>
                      <a:pt x="181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619">
                <a:extLst>
                  <a:ext uri="{FF2B5EF4-FFF2-40B4-BE49-F238E27FC236}">
                    <a16:creationId xmlns:a16="http://schemas.microsoft.com/office/drawing/2014/main" xmlns="" id="{B5ABC7AD-DBA6-420E-8EDC-F8D70A03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600" y="3097213"/>
                <a:ext cx="57150" cy="93663"/>
              </a:xfrm>
              <a:custGeom>
                <a:avLst/>
                <a:gdLst>
                  <a:gd name="T0" fmla="*/ 9 w 181"/>
                  <a:gd name="T1" fmla="*/ 224 h 295"/>
                  <a:gd name="T2" fmla="*/ 181 w 181"/>
                  <a:gd name="T3" fmla="*/ 295 h 295"/>
                  <a:gd name="T4" fmla="*/ 181 w 181"/>
                  <a:gd name="T5" fmla="*/ 56 h 295"/>
                  <a:gd name="T6" fmla="*/ 0 w 181"/>
                  <a:gd name="T7" fmla="*/ 0 h 295"/>
                  <a:gd name="T8" fmla="*/ 0 w 181"/>
                  <a:gd name="T9" fmla="*/ 210 h 295"/>
                  <a:gd name="T10" fmla="*/ 0 w 181"/>
                  <a:gd name="T11" fmla="*/ 215 h 295"/>
                  <a:gd name="T12" fmla="*/ 2 w 181"/>
                  <a:gd name="T13" fmla="*/ 219 h 295"/>
                  <a:gd name="T14" fmla="*/ 6 w 181"/>
                  <a:gd name="T15" fmla="*/ 222 h 295"/>
                  <a:gd name="T16" fmla="*/ 9 w 181"/>
                  <a:gd name="T17" fmla="*/ 224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1" h="295">
                    <a:moveTo>
                      <a:pt x="9" y="224"/>
                    </a:moveTo>
                    <a:lnTo>
                      <a:pt x="181" y="295"/>
                    </a:lnTo>
                    <a:lnTo>
                      <a:pt x="181" y="56"/>
                    </a:lnTo>
                    <a:lnTo>
                      <a:pt x="0" y="0"/>
                    </a:lnTo>
                    <a:lnTo>
                      <a:pt x="0" y="210"/>
                    </a:lnTo>
                    <a:lnTo>
                      <a:pt x="0" y="215"/>
                    </a:lnTo>
                    <a:lnTo>
                      <a:pt x="2" y="219"/>
                    </a:lnTo>
                    <a:lnTo>
                      <a:pt x="6" y="222"/>
                    </a:lnTo>
                    <a:lnTo>
                      <a:pt x="9" y="2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620">
                <a:extLst>
                  <a:ext uri="{FF2B5EF4-FFF2-40B4-BE49-F238E27FC236}">
                    <a16:creationId xmlns:a16="http://schemas.microsoft.com/office/drawing/2014/main" xmlns="" id="{9AF2E18D-3033-4D0D-B36E-B08820967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5475" y="3217863"/>
                <a:ext cx="47625" cy="77788"/>
              </a:xfrm>
              <a:custGeom>
                <a:avLst/>
                <a:gdLst>
                  <a:gd name="T0" fmla="*/ 0 w 150"/>
                  <a:gd name="T1" fmla="*/ 67 h 249"/>
                  <a:gd name="T2" fmla="*/ 0 w 150"/>
                  <a:gd name="T3" fmla="*/ 249 h 249"/>
                  <a:gd name="T4" fmla="*/ 141 w 150"/>
                  <a:gd name="T5" fmla="*/ 177 h 249"/>
                  <a:gd name="T6" fmla="*/ 146 w 150"/>
                  <a:gd name="T7" fmla="*/ 175 h 249"/>
                  <a:gd name="T8" fmla="*/ 148 w 150"/>
                  <a:gd name="T9" fmla="*/ 171 h 249"/>
                  <a:gd name="T10" fmla="*/ 149 w 150"/>
                  <a:gd name="T11" fmla="*/ 168 h 249"/>
                  <a:gd name="T12" fmla="*/ 150 w 150"/>
                  <a:gd name="T13" fmla="*/ 164 h 249"/>
                  <a:gd name="T14" fmla="*/ 150 w 150"/>
                  <a:gd name="T15" fmla="*/ 0 h 249"/>
                  <a:gd name="T16" fmla="*/ 0 w 150"/>
                  <a:gd name="T17" fmla="*/ 67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249">
                    <a:moveTo>
                      <a:pt x="0" y="67"/>
                    </a:moveTo>
                    <a:lnTo>
                      <a:pt x="0" y="249"/>
                    </a:lnTo>
                    <a:lnTo>
                      <a:pt x="141" y="177"/>
                    </a:lnTo>
                    <a:lnTo>
                      <a:pt x="146" y="175"/>
                    </a:lnTo>
                    <a:lnTo>
                      <a:pt x="148" y="171"/>
                    </a:lnTo>
                    <a:lnTo>
                      <a:pt x="149" y="168"/>
                    </a:lnTo>
                    <a:lnTo>
                      <a:pt x="150" y="164"/>
                    </a:lnTo>
                    <a:lnTo>
                      <a:pt x="150" y="0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621">
                <a:extLst>
                  <a:ext uri="{FF2B5EF4-FFF2-40B4-BE49-F238E27FC236}">
                    <a16:creationId xmlns:a16="http://schemas.microsoft.com/office/drawing/2014/main" xmlns="" id="{10DED026-CA17-4314-AA7F-A291474A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6263" y="3192463"/>
                <a:ext cx="88900" cy="38100"/>
              </a:xfrm>
              <a:custGeom>
                <a:avLst/>
                <a:gdLst>
                  <a:gd name="T0" fmla="*/ 146 w 281"/>
                  <a:gd name="T1" fmla="*/ 2 h 120"/>
                  <a:gd name="T2" fmla="*/ 143 w 281"/>
                  <a:gd name="T3" fmla="*/ 0 h 120"/>
                  <a:gd name="T4" fmla="*/ 141 w 281"/>
                  <a:gd name="T5" fmla="*/ 0 h 120"/>
                  <a:gd name="T6" fmla="*/ 138 w 281"/>
                  <a:gd name="T7" fmla="*/ 0 h 120"/>
                  <a:gd name="T8" fmla="*/ 134 w 281"/>
                  <a:gd name="T9" fmla="*/ 2 h 120"/>
                  <a:gd name="T10" fmla="*/ 0 w 281"/>
                  <a:gd name="T11" fmla="*/ 55 h 120"/>
                  <a:gd name="T12" fmla="*/ 141 w 281"/>
                  <a:gd name="T13" fmla="*/ 120 h 120"/>
                  <a:gd name="T14" fmla="*/ 281 w 281"/>
                  <a:gd name="T15" fmla="*/ 55 h 120"/>
                  <a:gd name="T16" fmla="*/ 146 w 281"/>
                  <a:gd name="T17" fmla="*/ 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1" h="120">
                    <a:moveTo>
                      <a:pt x="146" y="2"/>
                    </a:moveTo>
                    <a:lnTo>
                      <a:pt x="143" y="0"/>
                    </a:lnTo>
                    <a:lnTo>
                      <a:pt x="141" y="0"/>
                    </a:lnTo>
                    <a:lnTo>
                      <a:pt x="138" y="0"/>
                    </a:lnTo>
                    <a:lnTo>
                      <a:pt x="134" y="2"/>
                    </a:lnTo>
                    <a:lnTo>
                      <a:pt x="0" y="55"/>
                    </a:lnTo>
                    <a:lnTo>
                      <a:pt x="141" y="120"/>
                    </a:lnTo>
                    <a:lnTo>
                      <a:pt x="281" y="55"/>
                    </a:lnTo>
                    <a:lnTo>
                      <a:pt x="146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622">
                <a:extLst>
                  <a:ext uri="{FF2B5EF4-FFF2-40B4-BE49-F238E27FC236}">
                    <a16:creationId xmlns:a16="http://schemas.microsoft.com/office/drawing/2014/main" xmlns="" id="{AC238F9B-3904-4E03-9BCD-C8546D347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325" y="3217863"/>
                <a:ext cx="47625" cy="77788"/>
              </a:xfrm>
              <a:custGeom>
                <a:avLst/>
                <a:gdLst>
                  <a:gd name="T0" fmla="*/ 0 w 151"/>
                  <a:gd name="T1" fmla="*/ 164 h 249"/>
                  <a:gd name="T2" fmla="*/ 1 w 151"/>
                  <a:gd name="T3" fmla="*/ 167 h 249"/>
                  <a:gd name="T4" fmla="*/ 2 w 151"/>
                  <a:gd name="T5" fmla="*/ 171 h 249"/>
                  <a:gd name="T6" fmla="*/ 5 w 151"/>
                  <a:gd name="T7" fmla="*/ 175 h 249"/>
                  <a:gd name="T8" fmla="*/ 8 w 151"/>
                  <a:gd name="T9" fmla="*/ 177 h 249"/>
                  <a:gd name="T10" fmla="*/ 151 w 151"/>
                  <a:gd name="T11" fmla="*/ 249 h 249"/>
                  <a:gd name="T12" fmla="*/ 151 w 151"/>
                  <a:gd name="T13" fmla="*/ 67 h 249"/>
                  <a:gd name="T14" fmla="*/ 0 w 151"/>
                  <a:gd name="T15" fmla="*/ 0 h 249"/>
                  <a:gd name="T16" fmla="*/ 0 w 151"/>
                  <a:gd name="T17" fmla="*/ 16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249">
                    <a:moveTo>
                      <a:pt x="0" y="164"/>
                    </a:moveTo>
                    <a:lnTo>
                      <a:pt x="1" y="167"/>
                    </a:lnTo>
                    <a:lnTo>
                      <a:pt x="2" y="171"/>
                    </a:lnTo>
                    <a:lnTo>
                      <a:pt x="5" y="175"/>
                    </a:lnTo>
                    <a:lnTo>
                      <a:pt x="8" y="177"/>
                    </a:lnTo>
                    <a:lnTo>
                      <a:pt x="151" y="249"/>
                    </a:lnTo>
                    <a:lnTo>
                      <a:pt x="151" y="67"/>
                    </a:lnTo>
                    <a:lnTo>
                      <a:pt x="0" y="0"/>
                    </a:lnTo>
                    <a:lnTo>
                      <a:pt x="0" y="1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623">
                <a:extLst>
                  <a:ext uri="{FF2B5EF4-FFF2-40B4-BE49-F238E27FC236}">
                    <a16:creationId xmlns:a16="http://schemas.microsoft.com/office/drawing/2014/main" xmlns="" id="{19E2AFFE-6F2F-4A41-BE44-30D95498E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5288" y="3201988"/>
                <a:ext cx="144463" cy="47625"/>
              </a:xfrm>
              <a:custGeom>
                <a:avLst/>
                <a:gdLst>
                  <a:gd name="T0" fmla="*/ 231 w 452"/>
                  <a:gd name="T1" fmla="*/ 2 h 151"/>
                  <a:gd name="T2" fmla="*/ 225 w 452"/>
                  <a:gd name="T3" fmla="*/ 0 h 151"/>
                  <a:gd name="T4" fmla="*/ 221 w 452"/>
                  <a:gd name="T5" fmla="*/ 2 h 151"/>
                  <a:gd name="T6" fmla="*/ 0 w 452"/>
                  <a:gd name="T7" fmla="*/ 70 h 151"/>
                  <a:gd name="T8" fmla="*/ 225 w 452"/>
                  <a:gd name="T9" fmla="*/ 151 h 151"/>
                  <a:gd name="T10" fmla="*/ 452 w 452"/>
                  <a:gd name="T11" fmla="*/ 70 h 151"/>
                  <a:gd name="T12" fmla="*/ 231 w 452"/>
                  <a:gd name="T13" fmla="*/ 2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2" h="151">
                    <a:moveTo>
                      <a:pt x="231" y="2"/>
                    </a:moveTo>
                    <a:lnTo>
                      <a:pt x="225" y="0"/>
                    </a:lnTo>
                    <a:lnTo>
                      <a:pt x="221" y="2"/>
                    </a:lnTo>
                    <a:lnTo>
                      <a:pt x="0" y="70"/>
                    </a:lnTo>
                    <a:lnTo>
                      <a:pt x="225" y="151"/>
                    </a:lnTo>
                    <a:lnTo>
                      <a:pt x="452" y="70"/>
                    </a:lnTo>
                    <a:lnTo>
                      <a:pt x="23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624">
                <a:extLst>
                  <a:ext uri="{FF2B5EF4-FFF2-40B4-BE49-F238E27FC236}">
                    <a16:creationId xmlns:a16="http://schemas.microsoft.com/office/drawing/2014/main" xmlns="" id="{5BB7C855-93D5-43D5-9ED8-FD815B08E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5763" y="3230563"/>
                <a:ext cx="76200" cy="123825"/>
              </a:xfrm>
              <a:custGeom>
                <a:avLst/>
                <a:gdLst>
                  <a:gd name="T0" fmla="*/ 0 w 240"/>
                  <a:gd name="T1" fmla="*/ 285 h 386"/>
                  <a:gd name="T2" fmla="*/ 1 w 240"/>
                  <a:gd name="T3" fmla="*/ 289 h 386"/>
                  <a:gd name="T4" fmla="*/ 2 w 240"/>
                  <a:gd name="T5" fmla="*/ 294 h 386"/>
                  <a:gd name="T6" fmla="*/ 5 w 240"/>
                  <a:gd name="T7" fmla="*/ 297 h 386"/>
                  <a:gd name="T8" fmla="*/ 10 w 240"/>
                  <a:gd name="T9" fmla="*/ 299 h 386"/>
                  <a:gd name="T10" fmla="*/ 240 w 240"/>
                  <a:gd name="T11" fmla="*/ 386 h 386"/>
                  <a:gd name="T12" fmla="*/ 240 w 240"/>
                  <a:gd name="T13" fmla="*/ 84 h 386"/>
                  <a:gd name="T14" fmla="*/ 0 w 240"/>
                  <a:gd name="T15" fmla="*/ 0 h 386"/>
                  <a:gd name="T16" fmla="*/ 0 w 240"/>
                  <a:gd name="T17" fmla="*/ 285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0" h="386">
                    <a:moveTo>
                      <a:pt x="0" y="285"/>
                    </a:moveTo>
                    <a:lnTo>
                      <a:pt x="1" y="289"/>
                    </a:lnTo>
                    <a:lnTo>
                      <a:pt x="2" y="294"/>
                    </a:lnTo>
                    <a:lnTo>
                      <a:pt x="5" y="297"/>
                    </a:lnTo>
                    <a:lnTo>
                      <a:pt x="10" y="299"/>
                    </a:lnTo>
                    <a:lnTo>
                      <a:pt x="240" y="386"/>
                    </a:lnTo>
                    <a:lnTo>
                      <a:pt x="240" y="84"/>
                    </a:lnTo>
                    <a:lnTo>
                      <a:pt x="0" y="0"/>
                    </a:lnTo>
                    <a:lnTo>
                      <a:pt x="0" y="2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625">
                <a:extLst>
                  <a:ext uri="{FF2B5EF4-FFF2-40B4-BE49-F238E27FC236}">
                    <a16:creationId xmlns:a16="http://schemas.microsoft.com/office/drawing/2014/main" xmlns="" id="{AE6F08CF-736A-40B8-AEB8-D64B67F37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3075" y="3230563"/>
                <a:ext cx="76200" cy="123825"/>
              </a:xfrm>
              <a:custGeom>
                <a:avLst/>
                <a:gdLst>
                  <a:gd name="T0" fmla="*/ 0 w 241"/>
                  <a:gd name="T1" fmla="*/ 386 h 386"/>
                  <a:gd name="T2" fmla="*/ 231 w 241"/>
                  <a:gd name="T3" fmla="*/ 299 h 386"/>
                  <a:gd name="T4" fmla="*/ 235 w 241"/>
                  <a:gd name="T5" fmla="*/ 297 h 386"/>
                  <a:gd name="T6" fmla="*/ 238 w 241"/>
                  <a:gd name="T7" fmla="*/ 294 h 386"/>
                  <a:gd name="T8" fmla="*/ 239 w 241"/>
                  <a:gd name="T9" fmla="*/ 289 h 386"/>
                  <a:gd name="T10" fmla="*/ 241 w 241"/>
                  <a:gd name="T11" fmla="*/ 285 h 386"/>
                  <a:gd name="T12" fmla="*/ 241 w 241"/>
                  <a:gd name="T13" fmla="*/ 0 h 386"/>
                  <a:gd name="T14" fmla="*/ 0 w 241"/>
                  <a:gd name="T15" fmla="*/ 84 h 386"/>
                  <a:gd name="T16" fmla="*/ 0 w 241"/>
                  <a:gd name="T17" fmla="*/ 386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1" h="386">
                    <a:moveTo>
                      <a:pt x="0" y="386"/>
                    </a:moveTo>
                    <a:lnTo>
                      <a:pt x="231" y="299"/>
                    </a:lnTo>
                    <a:lnTo>
                      <a:pt x="235" y="297"/>
                    </a:lnTo>
                    <a:lnTo>
                      <a:pt x="238" y="294"/>
                    </a:lnTo>
                    <a:lnTo>
                      <a:pt x="239" y="289"/>
                    </a:lnTo>
                    <a:lnTo>
                      <a:pt x="241" y="285"/>
                    </a:lnTo>
                    <a:lnTo>
                      <a:pt x="241" y="0"/>
                    </a:lnTo>
                    <a:lnTo>
                      <a:pt x="0" y="84"/>
                    </a:lnTo>
                    <a:lnTo>
                      <a:pt x="0" y="38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6960328" y="5336083"/>
            <a:ext cx="2486088" cy="939800"/>
            <a:chOff x="7793931" y="5636312"/>
            <a:chExt cx="2486088" cy="939800"/>
          </a:xfrm>
        </p:grpSpPr>
        <p:sp>
          <p:nvSpPr>
            <p:cNvPr id="104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93931" y="5756062"/>
              <a:ext cx="2062780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QUALITATIVE ANALYSIS</a:t>
              </a:r>
              <a:endParaRPr lang="en-US" sz="160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0219" y="5636312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7" name="Group 116" descr="Icon of paper and pen. ">
              <a:extLst>
                <a:ext uri="{FF2B5EF4-FFF2-40B4-BE49-F238E27FC236}">
                  <a16:creationId xmlns:a16="http://schemas.microsoft.com/office/drawing/2014/main" xmlns="" id="{2FA1B3F0-F0C6-4C2E-ABD3-6AE2AAF66A07}"/>
                </a:ext>
              </a:extLst>
            </p:cNvPr>
            <p:cNvGrpSpPr/>
            <p:nvPr/>
          </p:nvGrpSpPr>
          <p:grpSpPr>
            <a:xfrm>
              <a:off x="9673591" y="5963337"/>
              <a:ext cx="287337" cy="285750"/>
              <a:chOff x="7018338" y="4656138"/>
              <a:chExt cx="287337" cy="285750"/>
            </a:xfrm>
            <a:solidFill>
              <a:schemeClr val="bg1"/>
            </a:solidFill>
          </p:grpSpPr>
          <p:sp>
            <p:nvSpPr>
              <p:cNvPr id="118" name="Freeform 4604">
                <a:extLst>
                  <a:ext uri="{FF2B5EF4-FFF2-40B4-BE49-F238E27FC236}">
                    <a16:creationId xmlns:a16="http://schemas.microsoft.com/office/drawing/2014/main" xmlns="" id="{F6337A0B-842D-4F0F-B93C-DA957BFFC1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8338" y="4656138"/>
                <a:ext cx="230188" cy="285750"/>
              </a:xfrm>
              <a:custGeom>
                <a:avLst/>
                <a:gdLst>
                  <a:gd name="T0" fmla="*/ 351 w 723"/>
                  <a:gd name="T1" fmla="*/ 416 h 903"/>
                  <a:gd name="T2" fmla="*/ 348 w 723"/>
                  <a:gd name="T3" fmla="*/ 400 h 903"/>
                  <a:gd name="T4" fmla="*/ 362 w 723"/>
                  <a:gd name="T5" fmla="*/ 391 h 903"/>
                  <a:gd name="T6" fmla="*/ 525 w 723"/>
                  <a:gd name="T7" fmla="*/ 398 h 903"/>
                  <a:gd name="T8" fmla="*/ 525 w 723"/>
                  <a:gd name="T9" fmla="*/ 414 h 903"/>
                  <a:gd name="T10" fmla="*/ 513 w 723"/>
                  <a:gd name="T11" fmla="*/ 572 h 903"/>
                  <a:gd name="T12" fmla="*/ 349 w 723"/>
                  <a:gd name="T13" fmla="*/ 565 h 903"/>
                  <a:gd name="T14" fmla="*/ 349 w 723"/>
                  <a:gd name="T15" fmla="*/ 548 h 903"/>
                  <a:gd name="T16" fmla="*/ 513 w 723"/>
                  <a:gd name="T17" fmla="*/ 542 h 903"/>
                  <a:gd name="T18" fmla="*/ 526 w 723"/>
                  <a:gd name="T19" fmla="*/ 551 h 903"/>
                  <a:gd name="T20" fmla="*/ 523 w 723"/>
                  <a:gd name="T21" fmla="*/ 568 h 903"/>
                  <a:gd name="T22" fmla="*/ 362 w 723"/>
                  <a:gd name="T23" fmla="*/ 722 h 903"/>
                  <a:gd name="T24" fmla="*/ 348 w 723"/>
                  <a:gd name="T25" fmla="*/ 713 h 903"/>
                  <a:gd name="T26" fmla="*/ 351 w 723"/>
                  <a:gd name="T27" fmla="*/ 696 h 903"/>
                  <a:gd name="T28" fmla="*/ 515 w 723"/>
                  <a:gd name="T29" fmla="*/ 693 h 903"/>
                  <a:gd name="T30" fmla="*/ 528 w 723"/>
                  <a:gd name="T31" fmla="*/ 704 h 903"/>
                  <a:gd name="T32" fmla="*/ 521 w 723"/>
                  <a:gd name="T33" fmla="*/ 720 h 903"/>
                  <a:gd name="T34" fmla="*/ 232 w 723"/>
                  <a:gd name="T35" fmla="*/ 405 h 903"/>
                  <a:gd name="T36" fmla="*/ 198 w 723"/>
                  <a:gd name="T37" fmla="*/ 381 h 903"/>
                  <a:gd name="T38" fmla="*/ 200 w 723"/>
                  <a:gd name="T39" fmla="*/ 365 h 903"/>
                  <a:gd name="T40" fmla="*/ 217 w 723"/>
                  <a:gd name="T41" fmla="*/ 362 h 903"/>
                  <a:gd name="T42" fmla="*/ 296 w 723"/>
                  <a:gd name="T43" fmla="*/ 302 h 903"/>
                  <a:gd name="T44" fmla="*/ 312 w 723"/>
                  <a:gd name="T45" fmla="*/ 306 h 903"/>
                  <a:gd name="T46" fmla="*/ 315 w 723"/>
                  <a:gd name="T47" fmla="*/ 321 h 903"/>
                  <a:gd name="T48" fmla="*/ 226 w 723"/>
                  <a:gd name="T49" fmla="*/ 556 h 903"/>
                  <a:gd name="T50" fmla="*/ 197 w 723"/>
                  <a:gd name="T51" fmla="*/ 529 h 903"/>
                  <a:gd name="T52" fmla="*/ 203 w 723"/>
                  <a:gd name="T53" fmla="*/ 514 h 903"/>
                  <a:gd name="T54" fmla="*/ 219 w 723"/>
                  <a:gd name="T55" fmla="*/ 514 h 903"/>
                  <a:gd name="T56" fmla="*/ 298 w 723"/>
                  <a:gd name="T57" fmla="*/ 451 h 903"/>
                  <a:gd name="T58" fmla="*/ 314 w 723"/>
                  <a:gd name="T59" fmla="*/ 458 h 903"/>
                  <a:gd name="T60" fmla="*/ 314 w 723"/>
                  <a:gd name="T61" fmla="*/ 475 h 903"/>
                  <a:gd name="T62" fmla="*/ 155 w 723"/>
                  <a:gd name="T63" fmla="*/ 238 h 903"/>
                  <a:gd name="T64" fmla="*/ 208 w 723"/>
                  <a:gd name="T65" fmla="*/ 197 h 903"/>
                  <a:gd name="T66" fmla="*/ 164 w 723"/>
                  <a:gd name="T67" fmla="*/ 236 h 903"/>
                  <a:gd name="T68" fmla="*/ 31 w 723"/>
                  <a:gd name="T69" fmla="*/ 125 h 903"/>
                  <a:gd name="T70" fmla="*/ 53 w 723"/>
                  <a:gd name="T71" fmla="*/ 68 h 903"/>
                  <a:gd name="T72" fmla="*/ 101 w 723"/>
                  <a:gd name="T73" fmla="*/ 35 h 903"/>
                  <a:gd name="T74" fmla="*/ 150 w 723"/>
                  <a:gd name="T75" fmla="*/ 36 h 903"/>
                  <a:gd name="T76" fmla="*/ 210 w 723"/>
                  <a:gd name="T77" fmla="*/ 80 h 903"/>
                  <a:gd name="T78" fmla="*/ 226 w 723"/>
                  <a:gd name="T79" fmla="*/ 143 h 903"/>
                  <a:gd name="T80" fmla="*/ 125 w 723"/>
                  <a:gd name="T81" fmla="*/ 154 h 903"/>
                  <a:gd name="T82" fmla="*/ 136 w 723"/>
                  <a:gd name="T83" fmla="*/ 0 h 903"/>
                  <a:gd name="T84" fmla="*/ 104 w 723"/>
                  <a:gd name="T85" fmla="*/ 2 h 903"/>
                  <a:gd name="T86" fmla="*/ 39 w 723"/>
                  <a:gd name="T87" fmla="*/ 40 h 903"/>
                  <a:gd name="T88" fmla="*/ 4 w 723"/>
                  <a:gd name="T89" fmla="*/ 108 h 903"/>
                  <a:gd name="T90" fmla="*/ 4 w 723"/>
                  <a:gd name="T91" fmla="*/ 625 h 903"/>
                  <a:gd name="T92" fmla="*/ 121 w 723"/>
                  <a:gd name="T93" fmla="*/ 632 h 903"/>
                  <a:gd name="T94" fmla="*/ 128 w 723"/>
                  <a:gd name="T95" fmla="*/ 901 h 903"/>
                  <a:gd name="T96" fmla="*/ 593 w 723"/>
                  <a:gd name="T97" fmla="*/ 902 h 903"/>
                  <a:gd name="T98" fmla="*/ 603 w 723"/>
                  <a:gd name="T99" fmla="*/ 888 h 903"/>
                  <a:gd name="T100" fmla="*/ 660 w 723"/>
                  <a:gd name="T101" fmla="*/ 248 h 903"/>
                  <a:gd name="T102" fmla="*/ 708 w 723"/>
                  <a:gd name="T103" fmla="*/ 194 h 903"/>
                  <a:gd name="T104" fmla="*/ 723 w 723"/>
                  <a:gd name="T105" fmla="*/ 121 h 903"/>
                  <a:gd name="T106" fmla="*/ 691 w 723"/>
                  <a:gd name="T107" fmla="*/ 50 h 903"/>
                  <a:gd name="T108" fmla="*/ 627 w 723"/>
                  <a:gd name="T109" fmla="*/ 6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3" h="903">
                    <a:moveTo>
                      <a:pt x="513" y="421"/>
                    </a:moveTo>
                    <a:lnTo>
                      <a:pt x="362" y="421"/>
                    </a:lnTo>
                    <a:lnTo>
                      <a:pt x="359" y="421"/>
                    </a:lnTo>
                    <a:lnTo>
                      <a:pt x="356" y="420"/>
                    </a:lnTo>
                    <a:lnTo>
                      <a:pt x="354" y="418"/>
                    </a:lnTo>
                    <a:lnTo>
                      <a:pt x="351" y="416"/>
                    </a:lnTo>
                    <a:lnTo>
                      <a:pt x="349" y="414"/>
                    </a:lnTo>
                    <a:lnTo>
                      <a:pt x="348" y="412"/>
                    </a:lnTo>
                    <a:lnTo>
                      <a:pt x="347" y="409"/>
                    </a:lnTo>
                    <a:lnTo>
                      <a:pt x="347" y="406"/>
                    </a:lnTo>
                    <a:lnTo>
                      <a:pt x="347" y="403"/>
                    </a:lnTo>
                    <a:lnTo>
                      <a:pt x="348" y="400"/>
                    </a:lnTo>
                    <a:lnTo>
                      <a:pt x="349" y="398"/>
                    </a:lnTo>
                    <a:lnTo>
                      <a:pt x="351" y="396"/>
                    </a:lnTo>
                    <a:lnTo>
                      <a:pt x="354" y="394"/>
                    </a:lnTo>
                    <a:lnTo>
                      <a:pt x="356" y="393"/>
                    </a:lnTo>
                    <a:lnTo>
                      <a:pt x="359" y="391"/>
                    </a:lnTo>
                    <a:lnTo>
                      <a:pt x="362" y="391"/>
                    </a:lnTo>
                    <a:lnTo>
                      <a:pt x="513" y="391"/>
                    </a:lnTo>
                    <a:lnTo>
                      <a:pt x="515" y="391"/>
                    </a:lnTo>
                    <a:lnTo>
                      <a:pt x="519" y="393"/>
                    </a:lnTo>
                    <a:lnTo>
                      <a:pt x="521" y="394"/>
                    </a:lnTo>
                    <a:lnTo>
                      <a:pt x="523" y="396"/>
                    </a:lnTo>
                    <a:lnTo>
                      <a:pt x="525" y="398"/>
                    </a:lnTo>
                    <a:lnTo>
                      <a:pt x="526" y="400"/>
                    </a:lnTo>
                    <a:lnTo>
                      <a:pt x="528" y="403"/>
                    </a:lnTo>
                    <a:lnTo>
                      <a:pt x="528" y="406"/>
                    </a:lnTo>
                    <a:lnTo>
                      <a:pt x="528" y="409"/>
                    </a:lnTo>
                    <a:lnTo>
                      <a:pt x="526" y="412"/>
                    </a:lnTo>
                    <a:lnTo>
                      <a:pt x="525" y="414"/>
                    </a:lnTo>
                    <a:lnTo>
                      <a:pt x="523" y="416"/>
                    </a:lnTo>
                    <a:lnTo>
                      <a:pt x="521" y="418"/>
                    </a:lnTo>
                    <a:lnTo>
                      <a:pt x="519" y="420"/>
                    </a:lnTo>
                    <a:lnTo>
                      <a:pt x="515" y="421"/>
                    </a:lnTo>
                    <a:lnTo>
                      <a:pt x="513" y="421"/>
                    </a:lnTo>
                    <a:close/>
                    <a:moveTo>
                      <a:pt x="513" y="572"/>
                    </a:moveTo>
                    <a:lnTo>
                      <a:pt x="362" y="572"/>
                    </a:lnTo>
                    <a:lnTo>
                      <a:pt x="359" y="571"/>
                    </a:lnTo>
                    <a:lnTo>
                      <a:pt x="356" y="571"/>
                    </a:lnTo>
                    <a:lnTo>
                      <a:pt x="354" y="569"/>
                    </a:lnTo>
                    <a:lnTo>
                      <a:pt x="351" y="568"/>
                    </a:lnTo>
                    <a:lnTo>
                      <a:pt x="349" y="565"/>
                    </a:lnTo>
                    <a:lnTo>
                      <a:pt x="348" y="563"/>
                    </a:lnTo>
                    <a:lnTo>
                      <a:pt x="347" y="560"/>
                    </a:lnTo>
                    <a:lnTo>
                      <a:pt x="347" y="556"/>
                    </a:lnTo>
                    <a:lnTo>
                      <a:pt x="347" y="554"/>
                    </a:lnTo>
                    <a:lnTo>
                      <a:pt x="348" y="551"/>
                    </a:lnTo>
                    <a:lnTo>
                      <a:pt x="349" y="548"/>
                    </a:lnTo>
                    <a:lnTo>
                      <a:pt x="351" y="546"/>
                    </a:lnTo>
                    <a:lnTo>
                      <a:pt x="354" y="544"/>
                    </a:lnTo>
                    <a:lnTo>
                      <a:pt x="356" y="543"/>
                    </a:lnTo>
                    <a:lnTo>
                      <a:pt x="359" y="542"/>
                    </a:lnTo>
                    <a:lnTo>
                      <a:pt x="362" y="542"/>
                    </a:lnTo>
                    <a:lnTo>
                      <a:pt x="513" y="542"/>
                    </a:lnTo>
                    <a:lnTo>
                      <a:pt x="515" y="542"/>
                    </a:lnTo>
                    <a:lnTo>
                      <a:pt x="519" y="543"/>
                    </a:lnTo>
                    <a:lnTo>
                      <a:pt x="521" y="544"/>
                    </a:lnTo>
                    <a:lnTo>
                      <a:pt x="523" y="546"/>
                    </a:lnTo>
                    <a:lnTo>
                      <a:pt x="525" y="548"/>
                    </a:lnTo>
                    <a:lnTo>
                      <a:pt x="526" y="551"/>
                    </a:lnTo>
                    <a:lnTo>
                      <a:pt x="528" y="554"/>
                    </a:lnTo>
                    <a:lnTo>
                      <a:pt x="528" y="556"/>
                    </a:lnTo>
                    <a:lnTo>
                      <a:pt x="528" y="560"/>
                    </a:lnTo>
                    <a:lnTo>
                      <a:pt x="526" y="563"/>
                    </a:lnTo>
                    <a:lnTo>
                      <a:pt x="525" y="565"/>
                    </a:lnTo>
                    <a:lnTo>
                      <a:pt x="523" y="568"/>
                    </a:lnTo>
                    <a:lnTo>
                      <a:pt x="521" y="569"/>
                    </a:lnTo>
                    <a:lnTo>
                      <a:pt x="519" y="571"/>
                    </a:lnTo>
                    <a:lnTo>
                      <a:pt x="515" y="571"/>
                    </a:lnTo>
                    <a:lnTo>
                      <a:pt x="513" y="572"/>
                    </a:lnTo>
                    <a:close/>
                    <a:moveTo>
                      <a:pt x="513" y="722"/>
                    </a:moveTo>
                    <a:lnTo>
                      <a:pt x="362" y="722"/>
                    </a:lnTo>
                    <a:lnTo>
                      <a:pt x="359" y="722"/>
                    </a:lnTo>
                    <a:lnTo>
                      <a:pt x="356" y="721"/>
                    </a:lnTo>
                    <a:lnTo>
                      <a:pt x="354" y="720"/>
                    </a:lnTo>
                    <a:lnTo>
                      <a:pt x="351" y="718"/>
                    </a:lnTo>
                    <a:lnTo>
                      <a:pt x="349" y="716"/>
                    </a:lnTo>
                    <a:lnTo>
                      <a:pt x="348" y="713"/>
                    </a:lnTo>
                    <a:lnTo>
                      <a:pt x="347" y="710"/>
                    </a:lnTo>
                    <a:lnTo>
                      <a:pt x="347" y="708"/>
                    </a:lnTo>
                    <a:lnTo>
                      <a:pt x="347" y="704"/>
                    </a:lnTo>
                    <a:lnTo>
                      <a:pt x="348" y="702"/>
                    </a:lnTo>
                    <a:lnTo>
                      <a:pt x="349" y="699"/>
                    </a:lnTo>
                    <a:lnTo>
                      <a:pt x="351" y="696"/>
                    </a:lnTo>
                    <a:lnTo>
                      <a:pt x="354" y="695"/>
                    </a:lnTo>
                    <a:lnTo>
                      <a:pt x="356" y="693"/>
                    </a:lnTo>
                    <a:lnTo>
                      <a:pt x="359" y="693"/>
                    </a:lnTo>
                    <a:lnTo>
                      <a:pt x="362" y="692"/>
                    </a:lnTo>
                    <a:lnTo>
                      <a:pt x="513" y="692"/>
                    </a:lnTo>
                    <a:lnTo>
                      <a:pt x="515" y="693"/>
                    </a:lnTo>
                    <a:lnTo>
                      <a:pt x="519" y="693"/>
                    </a:lnTo>
                    <a:lnTo>
                      <a:pt x="521" y="695"/>
                    </a:lnTo>
                    <a:lnTo>
                      <a:pt x="523" y="696"/>
                    </a:lnTo>
                    <a:lnTo>
                      <a:pt x="525" y="699"/>
                    </a:lnTo>
                    <a:lnTo>
                      <a:pt x="526" y="702"/>
                    </a:lnTo>
                    <a:lnTo>
                      <a:pt x="528" y="704"/>
                    </a:lnTo>
                    <a:lnTo>
                      <a:pt x="528" y="708"/>
                    </a:lnTo>
                    <a:lnTo>
                      <a:pt x="528" y="710"/>
                    </a:lnTo>
                    <a:lnTo>
                      <a:pt x="526" y="713"/>
                    </a:lnTo>
                    <a:lnTo>
                      <a:pt x="525" y="716"/>
                    </a:lnTo>
                    <a:lnTo>
                      <a:pt x="523" y="718"/>
                    </a:lnTo>
                    <a:lnTo>
                      <a:pt x="521" y="720"/>
                    </a:lnTo>
                    <a:lnTo>
                      <a:pt x="519" y="721"/>
                    </a:lnTo>
                    <a:lnTo>
                      <a:pt x="515" y="722"/>
                    </a:lnTo>
                    <a:lnTo>
                      <a:pt x="513" y="722"/>
                    </a:lnTo>
                    <a:close/>
                    <a:moveTo>
                      <a:pt x="312" y="326"/>
                    </a:moveTo>
                    <a:lnTo>
                      <a:pt x="237" y="402"/>
                    </a:lnTo>
                    <a:lnTo>
                      <a:pt x="232" y="405"/>
                    </a:lnTo>
                    <a:lnTo>
                      <a:pt x="226" y="406"/>
                    </a:lnTo>
                    <a:lnTo>
                      <a:pt x="220" y="405"/>
                    </a:lnTo>
                    <a:lnTo>
                      <a:pt x="216" y="402"/>
                    </a:lnTo>
                    <a:lnTo>
                      <a:pt x="200" y="387"/>
                    </a:lnTo>
                    <a:lnTo>
                      <a:pt x="199" y="385"/>
                    </a:lnTo>
                    <a:lnTo>
                      <a:pt x="198" y="381"/>
                    </a:lnTo>
                    <a:lnTo>
                      <a:pt x="197" y="379"/>
                    </a:lnTo>
                    <a:lnTo>
                      <a:pt x="197" y="376"/>
                    </a:lnTo>
                    <a:lnTo>
                      <a:pt x="197" y="373"/>
                    </a:lnTo>
                    <a:lnTo>
                      <a:pt x="198" y="370"/>
                    </a:lnTo>
                    <a:lnTo>
                      <a:pt x="199" y="368"/>
                    </a:lnTo>
                    <a:lnTo>
                      <a:pt x="200" y="365"/>
                    </a:lnTo>
                    <a:lnTo>
                      <a:pt x="203" y="363"/>
                    </a:lnTo>
                    <a:lnTo>
                      <a:pt x="206" y="362"/>
                    </a:lnTo>
                    <a:lnTo>
                      <a:pt x="208" y="361"/>
                    </a:lnTo>
                    <a:lnTo>
                      <a:pt x="211" y="361"/>
                    </a:lnTo>
                    <a:lnTo>
                      <a:pt x="214" y="361"/>
                    </a:lnTo>
                    <a:lnTo>
                      <a:pt x="217" y="362"/>
                    </a:lnTo>
                    <a:lnTo>
                      <a:pt x="219" y="363"/>
                    </a:lnTo>
                    <a:lnTo>
                      <a:pt x="221" y="365"/>
                    </a:lnTo>
                    <a:lnTo>
                      <a:pt x="226" y="370"/>
                    </a:lnTo>
                    <a:lnTo>
                      <a:pt x="290" y="306"/>
                    </a:lnTo>
                    <a:lnTo>
                      <a:pt x="294" y="303"/>
                    </a:lnTo>
                    <a:lnTo>
                      <a:pt x="296" y="302"/>
                    </a:lnTo>
                    <a:lnTo>
                      <a:pt x="298" y="301"/>
                    </a:lnTo>
                    <a:lnTo>
                      <a:pt x="302" y="301"/>
                    </a:lnTo>
                    <a:lnTo>
                      <a:pt x="304" y="301"/>
                    </a:lnTo>
                    <a:lnTo>
                      <a:pt x="307" y="302"/>
                    </a:lnTo>
                    <a:lnTo>
                      <a:pt x="310" y="303"/>
                    </a:lnTo>
                    <a:lnTo>
                      <a:pt x="312" y="306"/>
                    </a:lnTo>
                    <a:lnTo>
                      <a:pt x="314" y="308"/>
                    </a:lnTo>
                    <a:lnTo>
                      <a:pt x="315" y="310"/>
                    </a:lnTo>
                    <a:lnTo>
                      <a:pt x="316" y="312"/>
                    </a:lnTo>
                    <a:lnTo>
                      <a:pt x="316" y="316"/>
                    </a:lnTo>
                    <a:lnTo>
                      <a:pt x="316" y="319"/>
                    </a:lnTo>
                    <a:lnTo>
                      <a:pt x="315" y="321"/>
                    </a:lnTo>
                    <a:lnTo>
                      <a:pt x="314" y="324"/>
                    </a:lnTo>
                    <a:lnTo>
                      <a:pt x="312" y="326"/>
                    </a:lnTo>
                    <a:close/>
                    <a:moveTo>
                      <a:pt x="312" y="477"/>
                    </a:moveTo>
                    <a:lnTo>
                      <a:pt x="237" y="552"/>
                    </a:lnTo>
                    <a:lnTo>
                      <a:pt x="232" y="555"/>
                    </a:lnTo>
                    <a:lnTo>
                      <a:pt x="226" y="556"/>
                    </a:lnTo>
                    <a:lnTo>
                      <a:pt x="220" y="555"/>
                    </a:lnTo>
                    <a:lnTo>
                      <a:pt x="216" y="552"/>
                    </a:lnTo>
                    <a:lnTo>
                      <a:pt x="200" y="537"/>
                    </a:lnTo>
                    <a:lnTo>
                      <a:pt x="199" y="535"/>
                    </a:lnTo>
                    <a:lnTo>
                      <a:pt x="198" y="533"/>
                    </a:lnTo>
                    <a:lnTo>
                      <a:pt x="197" y="529"/>
                    </a:lnTo>
                    <a:lnTo>
                      <a:pt x="197" y="527"/>
                    </a:lnTo>
                    <a:lnTo>
                      <a:pt x="197" y="524"/>
                    </a:lnTo>
                    <a:lnTo>
                      <a:pt x="198" y="521"/>
                    </a:lnTo>
                    <a:lnTo>
                      <a:pt x="199" y="518"/>
                    </a:lnTo>
                    <a:lnTo>
                      <a:pt x="200" y="516"/>
                    </a:lnTo>
                    <a:lnTo>
                      <a:pt x="203" y="514"/>
                    </a:lnTo>
                    <a:lnTo>
                      <a:pt x="206" y="512"/>
                    </a:lnTo>
                    <a:lnTo>
                      <a:pt x="208" y="512"/>
                    </a:lnTo>
                    <a:lnTo>
                      <a:pt x="211" y="511"/>
                    </a:lnTo>
                    <a:lnTo>
                      <a:pt x="214" y="512"/>
                    </a:lnTo>
                    <a:lnTo>
                      <a:pt x="217" y="512"/>
                    </a:lnTo>
                    <a:lnTo>
                      <a:pt x="219" y="514"/>
                    </a:lnTo>
                    <a:lnTo>
                      <a:pt x="221" y="516"/>
                    </a:lnTo>
                    <a:lnTo>
                      <a:pt x="226" y="520"/>
                    </a:lnTo>
                    <a:lnTo>
                      <a:pt x="290" y="456"/>
                    </a:lnTo>
                    <a:lnTo>
                      <a:pt x="294" y="454"/>
                    </a:lnTo>
                    <a:lnTo>
                      <a:pt x="296" y="452"/>
                    </a:lnTo>
                    <a:lnTo>
                      <a:pt x="298" y="451"/>
                    </a:lnTo>
                    <a:lnTo>
                      <a:pt x="302" y="451"/>
                    </a:lnTo>
                    <a:lnTo>
                      <a:pt x="304" y="451"/>
                    </a:lnTo>
                    <a:lnTo>
                      <a:pt x="307" y="452"/>
                    </a:lnTo>
                    <a:lnTo>
                      <a:pt x="310" y="454"/>
                    </a:lnTo>
                    <a:lnTo>
                      <a:pt x="312" y="456"/>
                    </a:lnTo>
                    <a:lnTo>
                      <a:pt x="314" y="458"/>
                    </a:lnTo>
                    <a:lnTo>
                      <a:pt x="315" y="460"/>
                    </a:lnTo>
                    <a:lnTo>
                      <a:pt x="316" y="464"/>
                    </a:lnTo>
                    <a:lnTo>
                      <a:pt x="316" y="466"/>
                    </a:lnTo>
                    <a:lnTo>
                      <a:pt x="316" y="469"/>
                    </a:lnTo>
                    <a:lnTo>
                      <a:pt x="315" y="472"/>
                    </a:lnTo>
                    <a:lnTo>
                      <a:pt x="314" y="475"/>
                    </a:lnTo>
                    <a:lnTo>
                      <a:pt x="312" y="477"/>
                    </a:lnTo>
                    <a:close/>
                    <a:moveTo>
                      <a:pt x="164" y="236"/>
                    </a:moveTo>
                    <a:lnTo>
                      <a:pt x="162" y="237"/>
                    </a:lnTo>
                    <a:lnTo>
                      <a:pt x="158" y="238"/>
                    </a:lnTo>
                    <a:lnTo>
                      <a:pt x="157" y="238"/>
                    </a:lnTo>
                    <a:lnTo>
                      <a:pt x="155" y="238"/>
                    </a:lnTo>
                    <a:lnTo>
                      <a:pt x="153" y="239"/>
                    </a:lnTo>
                    <a:lnTo>
                      <a:pt x="151" y="239"/>
                    </a:lnTo>
                    <a:lnTo>
                      <a:pt x="151" y="180"/>
                    </a:lnTo>
                    <a:lnTo>
                      <a:pt x="217" y="180"/>
                    </a:lnTo>
                    <a:lnTo>
                      <a:pt x="214" y="188"/>
                    </a:lnTo>
                    <a:lnTo>
                      <a:pt x="208" y="197"/>
                    </a:lnTo>
                    <a:lnTo>
                      <a:pt x="203" y="205"/>
                    </a:lnTo>
                    <a:lnTo>
                      <a:pt x="197" y="212"/>
                    </a:lnTo>
                    <a:lnTo>
                      <a:pt x="190" y="220"/>
                    </a:lnTo>
                    <a:lnTo>
                      <a:pt x="182" y="225"/>
                    </a:lnTo>
                    <a:lnTo>
                      <a:pt x="173" y="231"/>
                    </a:lnTo>
                    <a:lnTo>
                      <a:pt x="164" y="236"/>
                    </a:lnTo>
                    <a:close/>
                    <a:moveTo>
                      <a:pt x="121" y="166"/>
                    </a:moveTo>
                    <a:lnTo>
                      <a:pt x="121" y="256"/>
                    </a:lnTo>
                    <a:lnTo>
                      <a:pt x="121" y="601"/>
                    </a:lnTo>
                    <a:lnTo>
                      <a:pt x="31" y="601"/>
                    </a:lnTo>
                    <a:lnTo>
                      <a:pt x="31" y="135"/>
                    </a:lnTo>
                    <a:lnTo>
                      <a:pt x="31" y="125"/>
                    </a:lnTo>
                    <a:lnTo>
                      <a:pt x="33" y="115"/>
                    </a:lnTo>
                    <a:lnTo>
                      <a:pt x="35" y="105"/>
                    </a:lnTo>
                    <a:lnTo>
                      <a:pt x="39" y="94"/>
                    </a:lnTo>
                    <a:lnTo>
                      <a:pt x="43" y="85"/>
                    </a:lnTo>
                    <a:lnTo>
                      <a:pt x="48" y="77"/>
                    </a:lnTo>
                    <a:lnTo>
                      <a:pt x="53" y="68"/>
                    </a:lnTo>
                    <a:lnTo>
                      <a:pt x="60" y="62"/>
                    </a:lnTo>
                    <a:lnTo>
                      <a:pt x="67" y="55"/>
                    </a:lnTo>
                    <a:lnTo>
                      <a:pt x="75" y="48"/>
                    </a:lnTo>
                    <a:lnTo>
                      <a:pt x="83" y="42"/>
                    </a:lnTo>
                    <a:lnTo>
                      <a:pt x="92" y="38"/>
                    </a:lnTo>
                    <a:lnTo>
                      <a:pt x="101" y="35"/>
                    </a:lnTo>
                    <a:lnTo>
                      <a:pt x="110" y="32"/>
                    </a:lnTo>
                    <a:lnTo>
                      <a:pt x="120" y="30"/>
                    </a:lnTo>
                    <a:lnTo>
                      <a:pt x="129" y="30"/>
                    </a:lnTo>
                    <a:lnTo>
                      <a:pt x="132" y="30"/>
                    </a:lnTo>
                    <a:lnTo>
                      <a:pt x="135" y="30"/>
                    </a:lnTo>
                    <a:lnTo>
                      <a:pt x="150" y="36"/>
                    </a:lnTo>
                    <a:lnTo>
                      <a:pt x="164" y="41"/>
                    </a:lnTo>
                    <a:lnTo>
                      <a:pt x="176" y="48"/>
                    </a:lnTo>
                    <a:lnTo>
                      <a:pt x="188" y="56"/>
                    </a:lnTo>
                    <a:lnTo>
                      <a:pt x="197" y="63"/>
                    </a:lnTo>
                    <a:lnTo>
                      <a:pt x="205" y="71"/>
                    </a:lnTo>
                    <a:lnTo>
                      <a:pt x="210" y="80"/>
                    </a:lnTo>
                    <a:lnTo>
                      <a:pt x="216" y="88"/>
                    </a:lnTo>
                    <a:lnTo>
                      <a:pt x="220" y="99"/>
                    </a:lnTo>
                    <a:lnTo>
                      <a:pt x="224" y="110"/>
                    </a:lnTo>
                    <a:lnTo>
                      <a:pt x="226" y="123"/>
                    </a:lnTo>
                    <a:lnTo>
                      <a:pt x="226" y="135"/>
                    </a:lnTo>
                    <a:lnTo>
                      <a:pt x="226" y="143"/>
                    </a:lnTo>
                    <a:lnTo>
                      <a:pt x="225" y="150"/>
                    </a:lnTo>
                    <a:lnTo>
                      <a:pt x="136" y="150"/>
                    </a:lnTo>
                    <a:lnTo>
                      <a:pt x="133" y="151"/>
                    </a:lnTo>
                    <a:lnTo>
                      <a:pt x="130" y="151"/>
                    </a:lnTo>
                    <a:lnTo>
                      <a:pt x="128" y="153"/>
                    </a:lnTo>
                    <a:lnTo>
                      <a:pt x="125" y="154"/>
                    </a:lnTo>
                    <a:lnTo>
                      <a:pt x="123" y="156"/>
                    </a:lnTo>
                    <a:lnTo>
                      <a:pt x="122" y="160"/>
                    </a:lnTo>
                    <a:lnTo>
                      <a:pt x="121" y="162"/>
                    </a:lnTo>
                    <a:lnTo>
                      <a:pt x="121" y="166"/>
                    </a:lnTo>
                    <a:close/>
                    <a:moveTo>
                      <a:pt x="587" y="0"/>
                    </a:moveTo>
                    <a:lnTo>
                      <a:pt x="136" y="0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2" y="0"/>
                    </a:lnTo>
                    <a:lnTo>
                      <a:pt x="129" y="0"/>
                    </a:lnTo>
                    <a:lnTo>
                      <a:pt x="116" y="1"/>
                    </a:lnTo>
                    <a:lnTo>
                      <a:pt x="104" y="2"/>
                    </a:lnTo>
                    <a:lnTo>
                      <a:pt x="92" y="5"/>
                    </a:lnTo>
                    <a:lnTo>
                      <a:pt x="80" y="11"/>
                    </a:lnTo>
                    <a:lnTo>
                      <a:pt x="69" y="16"/>
                    </a:lnTo>
                    <a:lnTo>
                      <a:pt x="58" y="23"/>
                    </a:lnTo>
                    <a:lnTo>
                      <a:pt x="48" y="31"/>
                    </a:lnTo>
                    <a:lnTo>
                      <a:pt x="39" y="40"/>
                    </a:lnTo>
                    <a:lnTo>
                      <a:pt x="31" y="49"/>
                    </a:lnTo>
                    <a:lnTo>
                      <a:pt x="23" y="59"/>
                    </a:lnTo>
                    <a:lnTo>
                      <a:pt x="16" y="71"/>
                    </a:lnTo>
                    <a:lnTo>
                      <a:pt x="10" y="83"/>
                    </a:lnTo>
                    <a:lnTo>
                      <a:pt x="6" y="95"/>
                    </a:lnTo>
                    <a:lnTo>
                      <a:pt x="4" y="108"/>
                    </a:lnTo>
                    <a:lnTo>
                      <a:pt x="1" y="121"/>
                    </a:lnTo>
                    <a:lnTo>
                      <a:pt x="0" y="135"/>
                    </a:lnTo>
                    <a:lnTo>
                      <a:pt x="0" y="617"/>
                    </a:lnTo>
                    <a:lnTo>
                      <a:pt x="1" y="620"/>
                    </a:lnTo>
                    <a:lnTo>
                      <a:pt x="1" y="623"/>
                    </a:lnTo>
                    <a:lnTo>
                      <a:pt x="4" y="625"/>
                    </a:lnTo>
                    <a:lnTo>
                      <a:pt x="5" y="627"/>
                    </a:lnTo>
                    <a:lnTo>
                      <a:pt x="7" y="630"/>
                    </a:lnTo>
                    <a:lnTo>
                      <a:pt x="9" y="631"/>
                    </a:lnTo>
                    <a:lnTo>
                      <a:pt x="13" y="632"/>
                    </a:lnTo>
                    <a:lnTo>
                      <a:pt x="16" y="632"/>
                    </a:lnTo>
                    <a:lnTo>
                      <a:pt x="121" y="632"/>
                    </a:lnTo>
                    <a:lnTo>
                      <a:pt x="121" y="888"/>
                    </a:lnTo>
                    <a:lnTo>
                      <a:pt x="121" y="891"/>
                    </a:lnTo>
                    <a:lnTo>
                      <a:pt x="122" y="894"/>
                    </a:lnTo>
                    <a:lnTo>
                      <a:pt x="123" y="896"/>
                    </a:lnTo>
                    <a:lnTo>
                      <a:pt x="125" y="898"/>
                    </a:lnTo>
                    <a:lnTo>
                      <a:pt x="128" y="901"/>
                    </a:lnTo>
                    <a:lnTo>
                      <a:pt x="130" y="902"/>
                    </a:lnTo>
                    <a:lnTo>
                      <a:pt x="133" y="903"/>
                    </a:lnTo>
                    <a:lnTo>
                      <a:pt x="136" y="903"/>
                    </a:lnTo>
                    <a:lnTo>
                      <a:pt x="587" y="903"/>
                    </a:lnTo>
                    <a:lnTo>
                      <a:pt x="591" y="903"/>
                    </a:lnTo>
                    <a:lnTo>
                      <a:pt x="593" y="902"/>
                    </a:lnTo>
                    <a:lnTo>
                      <a:pt x="596" y="901"/>
                    </a:lnTo>
                    <a:lnTo>
                      <a:pt x="599" y="898"/>
                    </a:lnTo>
                    <a:lnTo>
                      <a:pt x="600" y="896"/>
                    </a:lnTo>
                    <a:lnTo>
                      <a:pt x="602" y="894"/>
                    </a:lnTo>
                    <a:lnTo>
                      <a:pt x="602" y="891"/>
                    </a:lnTo>
                    <a:lnTo>
                      <a:pt x="603" y="888"/>
                    </a:lnTo>
                    <a:lnTo>
                      <a:pt x="603" y="269"/>
                    </a:lnTo>
                    <a:lnTo>
                      <a:pt x="615" y="267"/>
                    </a:lnTo>
                    <a:lnTo>
                      <a:pt x="627" y="264"/>
                    </a:lnTo>
                    <a:lnTo>
                      <a:pt x="638" y="259"/>
                    </a:lnTo>
                    <a:lnTo>
                      <a:pt x="648" y="255"/>
                    </a:lnTo>
                    <a:lnTo>
                      <a:pt x="660" y="248"/>
                    </a:lnTo>
                    <a:lnTo>
                      <a:pt x="670" y="241"/>
                    </a:lnTo>
                    <a:lnTo>
                      <a:pt x="679" y="232"/>
                    </a:lnTo>
                    <a:lnTo>
                      <a:pt x="687" y="224"/>
                    </a:lnTo>
                    <a:lnTo>
                      <a:pt x="695" y="214"/>
                    </a:lnTo>
                    <a:lnTo>
                      <a:pt x="703" y="204"/>
                    </a:lnTo>
                    <a:lnTo>
                      <a:pt x="708" y="194"/>
                    </a:lnTo>
                    <a:lnTo>
                      <a:pt x="714" y="182"/>
                    </a:lnTo>
                    <a:lnTo>
                      <a:pt x="717" y="171"/>
                    </a:lnTo>
                    <a:lnTo>
                      <a:pt x="721" y="160"/>
                    </a:lnTo>
                    <a:lnTo>
                      <a:pt x="723" y="147"/>
                    </a:lnTo>
                    <a:lnTo>
                      <a:pt x="723" y="135"/>
                    </a:lnTo>
                    <a:lnTo>
                      <a:pt x="723" y="121"/>
                    </a:lnTo>
                    <a:lnTo>
                      <a:pt x="721" y="109"/>
                    </a:lnTo>
                    <a:lnTo>
                      <a:pt x="717" y="97"/>
                    </a:lnTo>
                    <a:lnTo>
                      <a:pt x="712" y="84"/>
                    </a:lnTo>
                    <a:lnTo>
                      <a:pt x="706" y="72"/>
                    </a:lnTo>
                    <a:lnTo>
                      <a:pt x="699" y="60"/>
                    </a:lnTo>
                    <a:lnTo>
                      <a:pt x="691" y="50"/>
                    </a:lnTo>
                    <a:lnTo>
                      <a:pt x="682" y="40"/>
                    </a:lnTo>
                    <a:lnTo>
                      <a:pt x="672" y="32"/>
                    </a:lnTo>
                    <a:lnTo>
                      <a:pt x="662" y="23"/>
                    </a:lnTo>
                    <a:lnTo>
                      <a:pt x="651" y="16"/>
                    </a:lnTo>
                    <a:lnTo>
                      <a:pt x="638" y="11"/>
                    </a:lnTo>
                    <a:lnTo>
                      <a:pt x="627" y="6"/>
                    </a:lnTo>
                    <a:lnTo>
                      <a:pt x="613" y="3"/>
                    </a:lnTo>
                    <a:lnTo>
                      <a:pt x="601" y="1"/>
                    </a:lnTo>
                    <a:lnTo>
                      <a:pt x="587" y="0"/>
                    </a:lnTo>
                    <a:lnTo>
                      <a:pt x="58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4605">
                <a:extLst>
                  <a:ext uri="{FF2B5EF4-FFF2-40B4-BE49-F238E27FC236}">
                    <a16:creationId xmlns:a16="http://schemas.microsoft.com/office/drawing/2014/main" xmlns="" id="{1D074A71-FBEB-4855-BA1E-068499BF4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9000" y="4722813"/>
                <a:ext cx="66675" cy="128588"/>
              </a:xfrm>
              <a:custGeom>
                <a:avLst/>
                <a:gdLst>
                  <a:gd name="T0" fmla="*/ 123 w 210"/>
                  <a:gd name="T1" fmla="*/ 1 h 407"/>
                  <a:gd name="T2" fmla="*/ 101 w 210"/>
                  <a:gd name="T3" fmla="*/ 8 h 407"/>
                  <a:gd name="T4" fmla="*/ 82 w 210"/>
                  <a:gd name="T5" fmla="*/ 21 h 407"/>
                  <a:gd name="T6" fmla="*/ 67 w 210"/>
                  <a:gd name="T7" fmla="*/ 37 h 407"/>
                  <a:gd name="T8" fmla="*/ 50 w 210"/>
                  <a:gd name="T9" fmla="*/ 47 h 407"/>
                  <a:gd name="T10" fmla="*/ 33 w 210"/>
                  <a:gd name="T11" fmla="*/ 54 h 407"/>
                  <a:gd name="T12" fmla="*/ 23 w 210"/>
                  <a:gd name="T13" fmla="*/ 61 h 407"/>
                  <a:gd name="T14" fmla="*/ 14 w 210"/>
                  <a:gd name="T15" fmla="*/ 70 h 407"/>
                  <a:gd name="T16" fmla="*/ 7 w 210"/>
                  <a:gd name="T17" fmla="*/ 81 h 407"/>
                  <a:gd name="T18" fmla="*/ 2 w 210"/>
                  <a:gd name="T19" fmla="*/ 95 h 407"/>
                  <a:gd name="T20" fmla="*/ 0 w 210"/>
                  <a:gd name="T21" fmla="*/ 110 h 407"/>
                  <a:gd name="T22" fmla="*/ 0 w 210"/>
                  <a:gd name="T23" fmla="*/ 393 h 407"/>
                  <a:gd name="T24" fmla="*/ 1 w 210"/>
                  <a:gd name="T25" fmla="*/ 398 h 407"/>
                  <a:gd name="T26" fmla="*/ 3 w 210"/>
                  <a:gd name="T27" fmla="*/ 403 h 407"/>
                  <a:gd name="T28" fmla="*/ 9 w 210"/>
                  <a:gd name="T29" fmla="*/ 406 h 407"/>
                  <a:gd name="T30" fmla="*/ 14 w 210"/>
                  <a:gd name="T31" fmla="*/ 407 h 407"/>
                  <a:gd name="T32" fmla="*/ 20 w 210"/>
                  <a:gd name="T33" fmla="*/ 406 h 407"/>
                  <a:gd name="T34" fmla="*/ 24 w 210"/>
                  <a:gd name="T35" fmla="*/ 403 h 407"/>
                  <a:gd name="T36" fmla="*/ 28 w 210"/>
                  <a:gd name="T37" fmla="*/ 398 h 407"/>
                  <a:gd name="T38" fmla="*/ 29 w 210"/>
                  <a:gd name="T39" fmla="*/ 393 h 407"/>
                  <a:gd name="T40" fmla="*/ 30 w 210"/>
                  <a:gd name="T41" fmla="*/ 110 h 407"/>
                  <a:gd name="T42" fmla="*/ 35 w 210"/>
                  <a:gd name="T43" fmla="*/ 95 h 407"/>
                  <a:gd name="T44" fmla="*/ 42 w 210"/>
                  <a:gd name="T45" fmla="*/ 84 h 407"/>
                  <a:gd name="T46" fmla="*/ 54 w 210"/>
                  <a:gd name="T47" fmla="*/ 78 h 407"/>
                  <a:gd name="T48" fmla="*/ 59 w 210"/>
                  <a:gd name="T49" fmla="*/ 331 h 407"/>
                  <a:gd name="T50" fmla="*/ 210 w 210"/>
                  <a:gd name="T51" fmla="*/ 60 h 407"/>
                  <a:gd name="T52" fmla="*/ 209 w 210"/>
                  <a:gd name="T53" fmla="*/ 49 h 407"/>
                  <a:gd name="T54" fmla="*/ 203 w 210"/>
                  <a:gd name="T55" fmla="*/ 39 h 407"/>
                  <a:gd name="T56" fmla="*/ 186 w 210"/>
                  <a:gd name="T57" fmla="*/ 20 h 407"/>
                  <a:gd name="T58" fmla="*/ 162 w 210"/>
                  <a:gd name="T59" fmla="*/ 5 h 407"/>
                  <a:gd name="T60" fmla="*/ 149 w 210"/>
                  <a:gd name="T61" fmla="*/ 1 h 407"/>
                  <a:gd name="T62" fmla="*/ 135 w 210"/>
                  <a:gd name="T63" fmla="*/ 0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0" h="407">
                    <a:moveTo>
                      <a:pt x="135" y="0"/>
                    </a:moveTo>
                    <a:lnTo>
                      <a:pt x="123" y="1"/>
                    </a:lnTo>
                    <a:lnTo>
                      <a:pt x="111" y="3"/>
                    </a:lnTo>
                    <a:lnTo>
                      <a:pt x="101" y="8"/>
                    </a:lnTo>
                    <a:lnTo>
                      <a:pt x="91" y="14"/>
                    </a:lnTo>
                    <a:lnTo>
                      <a:pt x="82" y="21"/>
                    </a:lnTo>
                    <a:lnTo>
                      <a:pt x="74" y="29"/>
                    </a:lnTo>
                    <a:lnTo>
                      <a:pt x="67" y="37"/>
                    </a:lnTo>
                    <a:lnTo>
                      <a:pt x="63" y="45"/>
                    </a:lnTo>
                    <a:lnTo>
                      <a:pt x="50" y="47"/>
                    </a:lnTo>
                    <a:lnTo>
                      <a:pt x="39" y="52"/>
                    </a:lnTo>
                    <a:lnTo>
                      <a:pt x="33" y="54"/>
                    </a:lnTo>
                    <a:lnTo>
                      <a:pt x="28" y="57"/>
                    </a:lnTo>
                    <a:lnTo>
                      <a:pt x="23" y="61"/>
                    </a:lnTo>
                    <a:lnTo>
                      <a:pt x="19" y="65"/>
                    </a:lnTo>
                    <a:lnTo>
                      <a:pt x="14" y="70"/>
                    </a:lnTo>
                    <a:lnTo>
                      <a:pt x="11" y="75"/>
                    </a:lnTo>
                    <a:lnTo>
                      <a:pt x="7" y="81"/>
                    </a:lnTo>
                    <a:lnTo>
                      <a:pt x="4" y="88"/>
                    </a:lnTo>
                    <a:lnTo>
                      <a:pt x="2" y="95"/>
                    </a:lnTo>
                    <a:lnTo>
                      <a:pt x="1" y="102"/>
                    </a:lnTo>
                    <a:lnTo>
                      <a:pt x="0" y="110"/>
                    </a:lnTo>
                    <a:lnTo>
                      <a:pt x="0" y="119"/>
                    </a:lnTo>
                    <a:lnTo>
                      <a:pt x="0" y="393"/>
                    </a:lnTo>
                    <a:lnTo>
                      <a:pt x="0" y="395"/>
                    </a:lnTo>
                    <a:lnTo>
                      <a:pt x="1" y="398"/>
                    </a:lnTo>
                    <a:lnTo>
                      <a:pt x="2" y="401"/>
                    </a:lnTo>
                    <a:lnTo>
                      <a:pt x="3" y="403"/>
                    </a:lnTo>
                    <a:lnTo>
                      <a:pt x="5" y="405"/>
                    </a:lnTo>
                    <a:lnTo>
                      <a:pt x="9" y="406"/>
                    </a:lnTo>
                    <a:lnTo>
                      <a:pt x="11" y="407"/>
                    </a:lnTo>
                    <a:lnTo>
                      <a:pt x="14" y="407"/>
                    </a:lnTo>
                    <a:lnTo>
                      <a:pt x="18" y="407"/>
                    </a:lnTo>
                    <a:lnTo>
                      <a:pt x="20" y="406"/>
                    </a:lnTo>
                    <a:lnTo>
                      <a:pt x="22" y="405"/>
                    </a:lnTo>
                    <a:lnTo>
                      <a:pt x="24" y="403"/>
                    </a:lnTo>
                    <a:lnTo>
                      <a:pt x="27" y="401"/>
                    </a:lnTo>
                    <a:lnTo>
                      <a:pt x="28" y="398"/>
                    </a:lnTo>
                    <a:lnTo>
                      <a:pt x="29" y="395"/>
                    </a:lnTo>
                    <a:lnTo>
                      <a:pt x="29" y="393"/>
                    </a:lnTo>
                    <a:lnTo>
                      <a:pt x="29" y="119"/>
                    </a:lnTo>
                    <a:lnTo>
                      <a:pt x="30" y="110"/>
                    </a:lnTo>
                    <a:lnTo>
                      <a:pt x="31" y="101"/>
                    </a:lnTo>
                    <a:lnTo>
                      <a:pt x="35" y="95"/>
                    </a:lnTo>
                    <a:lnTo>
                      <a:pt x="38" y="89"/>
                    </a:lnTo>
                    <a:lnTo>
                      <a:pt x="42" y="84"/>
                    </a:lnTo>
                    <a:lnTo>
                      <a:pt x="48" y="81"/>
                    </a:lnTo>
                    <a:lnTo>
                      <a:pt x="54" y="78"/>
                    </a:lnTo>
                    <a:lnTo>
                      <a:pt x="59" y="76"/>
                    </a:lnTo>
                    <a:lnTo>
                      <a:pt x="59" y="331"/>
                    </a:lnTo>
                    <a:lnTo>
                      <a:pt x="210" y="331"/>
                    </a:lnTo>
                    <a:lnTo>
                      <a:pt x="210" y="60"/>
                    </a:lnTo>
                    <a:lnTo>
                      <a:pt x="210" y="55"/>
                    </a:lnTo>
                    <a:lnTo>
                      <a:pt x="209" y="49"/>
                    </a:lnTo>
                    <a:lnTo>
                      <a:pt x="206" y="45"/>
                    </a:lnTo>
                    <a:lnTo>
                      <a:pt x="203" y="39"/>
                    </a:lnTo>
                    <a:lnTo>
                      <a:pt x="196" y="29"/>
                    </a:lnTo>
                    <a:lnTo>
                      <a:pt x="186" y="20"/>
                    </a:lnTo>
                    <a:lnTo>
                      <a:pt x="175" y="12"/>
                    </a:lnTo>
                    <a:lnTo>
                      <a:pt x="162" y="5"/>
                    </a:lnTo>
                    <a:lnTo>
                      <a:pt x="155" y="3"/>
                    </a:lnTo>
                    <a:lnTo>
                      <a:pt x="149" y="1"/>
                    </a:lnTo>
                    <a:lnTo>
                      <a:pt x="142" y="0"/>
                    </a:lnTo>
                    <a:lnTo>
                      <a:pt x="135" y="0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4606">
                <a:extLst>
                  <a:ext uri="{FF2B5EF4-FFF2-40B4-BE49-F238E27FC236}">
                    <a16:creationId xmlns:a16="http://schemas.microsoft.com/office/drawing/2014/main" xmlns="" id="{BD829E04-6F8B-4CD1-B1AB-1428DE5AC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8050" y="4913313"/>
                <a:ext cx="47625" cy="28575"/>
              </a:xfrm>
              <a:custGeom>
                <a:avLst/>
                <a:gdLst>
                  <a:gd name="T0" fmla="*/ 0 w 151"/>
                  <a:gd name="T1" fmla="*/ 14 h 90"/>
                  <a:gd name="T2" fmla="*/ 0 w 151"/>
                  <a:gd name="T3" fmla="*/ 22 h 90"/>
                  <a:gd name="T4" fmla="*/ 2 w 151"/>
                  <a:gd name="T5" fmla="*/ 29 h 90"/>
                  <a:gd name="T6" fmla="*/ 4 w 151"/>
                  <a:gd name="T7" fmla="*/ 37 h 90"/>
                  <a:gd name="T8" fmla="*/ 6 w 151"/>
                  <a:gd name="T9" fmla="*/ 44 h 90"/>
                  <a:gd name="T10" fmla="*/ 9 w 151"/>
                  <a:gd name="T11" fmla="*/ 50 h 90"/>
                  <a:gd name="T12" fmla="*/ 14 w 151"/>
                  <a:gd name="T13" fmla="*/ 56 h 90"/>
                  <a:gd name="T14" fmla="*/ 18 w 151"/>
                  <a:gd name="T15" fmla="*/ 62 h 90"/>
                  <a:gd name="T16" fmla="*/ 23 w 151"/>
                  <a:gd name="T17" fmla="*/ 67 h 90"/>
                  <a:gd name="T18" fmla="*/ 29 w 151"/>
                  <a:gd name="T19" fmla="*/ 72 h 90"/>
                  <a:gd name="T20" fmla="*/ 34 w 151"/>
                  <a:gd name="T21" fmla="*/ 76 h 90"/>
                  <a:gd name="T22" fmla="*/ 40 w 151"/>
                  <a:gd name="T23" fmla="*/ 81 h 90"/>
                  <a:gd name="T24" fmla="*/ 47 w 151"/>
                  <a:gd name="T25" fmla="*/ 84 h 90"/>
                  <a:gd name="T26" fmla="*/ 54 w 151"/>
                  <a:gd name="T27" fmla="*/ 87 h 90"/>
                  <a:gd name="T28" fmla="*/ 61 w 151"/>
                  <a:gd name="T29" fmla="*/ 89 h 90"/>
                  <a:gd name="T30" fmla="*/ 68 w 151"/>
                  <a:gd name="T31" fmla="*/ 90 h 90"/>
                  <a:gd name="T32" fmla="*/ 76 w 151"/>
                  <a:gd name="T33" fmla="*/ 90 h 90"/>
                  <a:gd name="T34" fmla="*/ 83 w 151"/>
                  <a:gd name="T35" fmla="*/ 90 h 90"/>
                  <a:gd name="T36" fmla="*/ 90 w 151"/>
                  <a:gd name="T37" fmla="*/ 89 h 90"/>
                  <a:gd name="T38" fmla="*/ 96 w 151"/>
                  <a:gd name="T39" fmla="*/ 87 h 90"/>
                  <a:gd name="T40" fmla="*/ 103 w 151"/>
                  <a:gd name="T41" fmla="*/ 83 h 90"/>
                  <a:gd name="T42" fmla="*/ 109 w 151"/>
                  <a:gd name="T43" fmla="*/ 80 h 90"/>
                  <a:gd name="T44" fmla="*/ 116 w 151"/>
                  <a:gd name="T45" fmla="*/ 76 h 90"/>
                  <a:gd name="T46" fmla="*/ 121 w 151"/>
                  <a:gd name="T47" fmla="*/ 71 h 90"/>
                  <a:gd name="T48" fmla="*/ 127 w 151"/>
                  <a:gd name="T49" fmla="*/ 65 h 90"/>
                  <a:gd name="T50" fmla="*/ 131 w 151"/>
                  <a:gd name="T51" fmla="*/ 60 h 90"/>
                  <a:gd name="T52" fmla="*/ 137 w 151"/>
                  <a:gd name="T53" fmla="*/ 53 h 90"/>
                  <a:gd name="T54" fmla="*/ 140 w 151"/>
                  <a:gd name="T55" fmla="*/ 45 h 90"/>
                  <a:gd name="T56" fmla="*/ 144 w 151"/>
                  <a:gd name="T57" fmla="*/ 37 h 90"/>
                  <a:gd name="T58" fmla="*/ 147 w 151"/>
                  <a:gd name="T59" fmla="*/ 29 h 90"/>
                  <a:gd name="T60" fmla="*/ 150 w 151"/>
                  <a:gd name="T61" fmla="*/ 20 h 90"/>
                  <a:gd name="T62" fmla="*/ 151 w 151"/>
                  <a:gd name="T63" fmla="*/ 10 h 90"/>
                  <a:gd name="T64" fmla="*/ 151 w 151"/>
                  <a:gd name="T65" fmla="*/ 0 h 90"/>
                  <a:gd name="T66" fmla="*/ 0 w 151"/>
                  <a:gd name="T67" fmla="*/ 0 h 90"/>
                  <a:gd name="T68" fmla="*/ 0 w 151"/>
                  <a:gd name="T69" fmla="*/ 14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1" h="90">
                    <a:moveTo>
                      <a:pt x="0" y="14"/>
                    </a:moveTo>
                    <a:lnTo>
                      <a:pt x="0" y="22"/>
                    </a:lnTo>
                    <a:lnTo>
                      <a:pt x="2" y="29"/>
                    </a:lnTo>
                    <a:lnTo>
                      <a:pt x="4" y="37"/>
                    </a:lnTo>
                    <a:lnTo>
                      <a:pt x="6" y="44"/>
                    </a:lnTo>
                    <a:lnTo>
                      <a:pt x="9" y="50"/>
                    </a:lnTo>
                    <a:lnTo>
                      <a:pt x="14" y="56"/>
                    </a:lnTo>
                    <a:lnTo>
                      <a:pt x="18" y="62"/>
                    </a:lnTo>
                    <a:lnTo>
                      <a:pt x="23" y="67"/>
                    </a:lnTo>
                    <a:lnTo>
                      <a:pt x="29" y="72"/>
                    </a:lnTo>
                    <a:lnTo>
                      <a:pt x="34" y="76"/>
                    </a:lnTo>
                    <a:lnTo>
                      <a:pt x="40" y="81"/>
                    </a:lnTo>
                    <a:lnTo>
                      <a:pt x="47" y="84"/>
                    </a:lnTo>
                    <a:lnTo>
                      <a:pt x="54" y="87"/>
                    </a:lnTo>
                    <a:lnTo>
                      <a:pt x="61" y="89"/>
                    </a:lnTo>
                    <a:lnTo>
                      <a:pt x="68" y="90"/>
                    </a:lnTo>
                    <a:lnTo>
                      <a:pt x="76" y="90"/>
                    </a:lnTo>
                    <a:lnTo>
                      <a:pt x="83" y="90"/>
                    </a:lnTo>
                    <a:lnTo>
                      <a:pt x="90" y="89"/>
                    </a:lnTo>
                    <a:lnTo>
                      <a:pt x="96" y="87"/>
                    </a:lnTo>
                    <a:lnTo>
                      <a:pt x="103" y="83"/>
                    </a:lnTo>
                    <a:lnTo>
                      <a:pt x="109" y="80"/>
                    </a:lnTo>
                    <a:lnTo>
                      <a:pt x="116" y="76"/>
                    </a:lnTo>
                    <a:lnTo>
                      <a:pt x="121" y="71"/>
                    </a:lnTo>
                    <a:lnTo>
                      <a:pt x="127" y="65"/>
                    </a:lnTo>
                    <a:lnTo>
                      <a:pt x="131" y="60"/>
                    </a:lnTo>
                    <a:lnTo>
                      <a:pt x="137" y="53"/>
                    </a:lnTo>
                    <a:lnTo>
                      <a:pt x="140" y="45"/>
                    </a:lnTo>
                    <a:lnTo>
                      <a:pt x="144" y="37"/>
                    </a:lnTo>
                    <a:lnTo>
                      <a:pt x="147" y="29"/>
                    </a:lnTo>
                    <a:lnTo>
                      <a:pt x="150" y="20"/>
                    </a:lnTo>
                    <a:lnTo>
                      <a:pt x="151" y="10"/>
                    </a:lnTo>
                    <a:lnTo>
                      <a:pt x="151" y="0"/>
                    </a:lnTo>
                    <a:lnTo>
                      <a:pt x="0" y="0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Rectangle 4607">
                <a:extLst>
                  <a:ext uri="{FF2B5EF4-FFF2-40B4-BE49-F238E27FC236}">
                    <a16:creationId xmlns:a16="http://schemas.microsoft.com/office/drawing/2014/main" xmlns="" id="{99EDB192-0D59-41C6-AD02-EC166F03C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8050" y="4837113"/>
                <a:ext cx="47625" cy="666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08445" y="3762144"/>
            <a:ext cx="457200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9870801" y="3299851"/>
            <a:ext cx="2170959" cy="938502"/>
            <a:chOff x="8020902" y="3000756"/>
            <a:chExt cx="2266257" cy="939800"/>
          </a:xfrm>
        </p:grpSpPr>
        <p:sp>
          <p:nvSpPr>
            <p:cNvPr id="126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20902" y="3120506"/>
              <a:ext cx="1823105" cy="7409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FINANCIAL RATIOS</a:t>
              </a:r>
              <a:endParaRPr lang="en-US" sz="160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7359" y="3000756"/>
              <a:ext cx="939800" cy="939800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8" name="Group 137" descr="Icon of paper. ">
            <a:extLst>
              <a:ext uri="{FF2B5EF4-FFF2-40B4-BE49-F238E27FC236}">
                <a16:creationId xmlns:a16="http://schemas.microsoft.com/office/drawing/2014/main" xmlns="" id="{5A7B4376-F48C-4D8D-B85C-E30B7B3E6434}"/>
              </a:ext>
            </a:extLst>
          </p:cNvPr>
          <p:cNvGrpSpPr/>
          <p:nvPr/>
        </p:nvGrpSpPr>
        <p:grpSpPr>
          <a:xfrm>
            <a:off x="11481287" y="3641331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39" name="Rectangle 946">
              <a:extLst>
                <a:ext uri="{FF2B5EF4-FFF2-40B4-BE49-F238E27FC236}">
                  <a16:creationId xmlns:a16="http://schemas.microsoft.com/office/drawing/2014/main" xmlns="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Rectangle 947">
              <a:extLst>
                <a:ext uri="{FF2B5EF4-FFF2-40B4-BE49-F238E27FC236}">
                  <a16:creationId xmlns:a16="http://schemas.microsoft.com/office/drawing/2014/main" xmlns="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Rectangle 948">
              <a:extLst>
                <a:ext uri="{FF2B5EF4-FFF2-40B4-BE49-F238E27FC236}">
                  <a16:creationId xmlns:a16="http://schemas.microsoft.com/office/drawing/2014/main" xmlns="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949">
              <a:extLst>
                <a:ext uri="{FF2B5EF4-FFF2-40B4-BE49-F238E27FC236}">
                  <a16:creationId xmlns:a16="http://schemas.microsoft.com/office/drawing/2014/main" xmlns="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9870801" y="4689992"/>
            <a:ext cx="2170959" cy="938502"/>
            <a:chOff x="8020902" y="3000756"/>
            <a:chExt cx="2266257" cy="939800"/>
          </a:xfrm>
        </p:grpSpPr>
        <p:sp>
          <p:nvSpPr>
            <p:cNvPr id="144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20902" y="3120506"/>
              <a:ext cx="1823105" cy="7409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REPORT READING MACHINE</a:t>
              </a:r>
              <a:endParaRPr lang="en-US" sz="160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7359" y="3000756"/>
              <a:ext cx="939800" cy="939800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870801" y="5852933"/>
            <a:ext cx="2170958" cy="938502"/>
            <a:chOff x="8020903" y="3000756"/>
            <a:chExt cx="2266256" cy="939800"/>
          </a:xfrm>
        </p:grpSpPr>
        <p:sp>
          <p:nvSpPr>
            <p:cNvPr id="147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020903" y="3120506"/>
              <a:ext cx="1823105" cy="740997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NEWS READING MACHINE</a:t>
              </a:r>
              <a:endParaRPr lang="en-US" sz="160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7359" y="3000756"/>
              <a:ext cx="939800" cy="939800"/>
            </a:xfrm>
            <a:prstGeom prst="ellipse">
              <a:avLst/>
            </a:prstGeom>
            <a:solidFill>
              <a:srgbClr val="5F5F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52" name="Straight Connector 151"/>
          <p:cNvCxnSpPr>
            <a:stCxn id="105" idx="6"/>
          </p:cNvCxnSpPr>
          <p:nvPr/>
        </p:nvCxnSpPr>
        <p:spPr>
          <a:xfrm flipV="1">
            <a:off x="9446416" y="5179564"/>
            <a:ext cx="236351" cy="626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Freeform 3850" descr="Icon of lightning. ">
            <a:extLst>
              <a:ext uri="{FF2B5EF4-FFF2-40B4-BE49-F238E27FC236}">
                <a16:creationId xmlns:a16="http://schemas.microsoft.com/office/drawing/2014/main" xmlns="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11457445" y="4969076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5" name="Freeform 3850" descr="Icon of lightning. ">
            <a:extLst>
              <a:ext uri="{FF2B5EF4-FFF2-40B4-BE49-F238E27FC236}">
                <a16:creationId xmlns:a16="http://schemas.microsoft.com/office/drawing/2014/main" xmlns="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11466153" y="6132017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5692798" y="6207500"/>
            <a:ext cx="260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Text analysis, digitalize human language for data feeding</a:t>
            </a:r>
            <a:endParaRPr 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7565651" y="4604916"/>
            <a:ext cx="2604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Ownership structure, </a:t>
            </a:r>
            <a:r>
              <a:rPr lang="en-US" sz="1200" dirty="0" err="1" smtClean="0"/>
              <a:t>BoD</a:t>
            </a:r>
            <a:r>
              <a:rPr lang="en-US" sz="1200" dirty="0" smtClean="0"/>
              <a:t> statements, auditor comments, etc.</a:t>
            </a:r>
            <a:endParaRPr 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8394631" y="6514436"/>
            <a:ext cx="1523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Update press release</a:t>
            </a:r>
            <a:endParaRPr 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947513" y="2897093"/>
            <a:ext cx="207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Ready-for-use data, no digitalization required</a:t>
            </a:r>
            <a:endParaRPr 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9885573" y="3019861"/>
            <a:ext cx="1954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Financial health assessment</a:t>
            </a:r>
            <a:endParaRPr lang="en-US" sz="1200" dirty="0"/>
          </a:p>
        </p:txBody>
      </p:sp>
      <p:grpSp>
        <p:nvGrpSpPr>
          <p:cNvPr id="172" name="Group 171" descr="This image is an icon of four sheets of paper. ">
            <a:extLst>
              <a:ext uri="{FF2B5EF4-FFF2-40B4-BE49-F238E27FC236}">
                <a16:creationId xmlns:a16="http://schemas.microsoft.com/office/drawing/2014/main" xmlns="" id="{6071F41E-4B08-43F7-BBE7-4A555CA73C1B}"/>
              </a:ext>
            </a:extLst>
          </p:cNvPr>
          <p:cNvGrpSpPr/>
          <p:nvPr/>
        </p:nvGrpSpPr>
        <p:grpSpPr>
          <a:xfrm>
            <a:off x="5909190" y="1033653"/>
            <a:ext cx="239712" cy="285750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173" name="Freeform 961">
              <a:extLst>
                <a:ext uri="{FF2B5EF4-FFF2-40B4-BE49-F238E27FC236}">
                  <a16:creationId xmlns:a16="http://schemas.microsoft.com/office/drawing/2014/main" xmlns="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962">
              <a:extLst>
                <a:ext uri="{FF2B5EF4-FFF2-40B4-BE49-F238E27FC236}">
                  <a16:creationId xmlns:a16="http://schemas.microsoft.com/office/drawing/2014/main" xmlns="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963">
              <a:extLst>
                <a:ext uri="{FF2B5EF4-FFF2-40B4-BE49-F238E27FC236}">
                  <a16:creationId xmlns:a16="http://schemas.microsoft.com/office/drawing/2014/main" xmlns="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964">
              <a:extLst>
                <a:ext uri="{FF2B5EF4-FFF2-40B4-BE49-F238E27FC236}">
                  <a16:creationId xmlns:a16="http://schemas.microsoft.com/office/drawing/2014/main" xmlns="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178" name="Elbow Connector 177"/>
          <p:cNvCxnSpPr/>
          <p:nvPr/>
        </p:nvCxnSpPr>
        <p:spPr>
          <a:xfrm>
            <a:off x="9682767" y="5179564"/>
            <a:ext cx="18803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urved Connector 179"/>
          <p:cNvCxnSpPr>
            <a:stCxn id="105" idx="6"/>
            <a:endCxn id="147" idx="1"/>
          </p:cNvCxnSpPr>
          <p:nvPr/>
        </p:nvCxnSpPr>
        <p:spPr>
          <a:xfrm>
            <a:off x="9446416" y="5805983"/>
            <a:ext cx="424385" cy="53652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2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3816714" y="2610507"/>
            <a:ext cx="260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Rely Upon Historical Records</a:t>
            </a:r>
            <a:endParaRPr lang="en-US" sz="12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3781742" y="1680590"/>
            <a:ext cx="3089862" cy="939800"/>
            <a:chOff x="5061417" y="610730"/>
            <a:chExt cx="3089862" cy="939800"/>
          </a:xfrm>
        </p:grpSpPr>
        <p:sp>
          <p:nvSpPr>
            <p:cNvPr id="51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61417" y="712898"/>
              <a:ext cx="2707131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 smtClean="0"/>
                <a:t>BACKWARD LOOKING</a:t>
              </a:r>
              <a:endParaRPr lang="en-US" sz="16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11479" y="61073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668723" y="6609309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7105254" y="3079844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7746993" y="4796852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78207" y="2133478"/>
            <a:ext cx="3616237" cy="3641962"/>
            <a:chOff x="849086" y="1077340"/>
            <a:chExt cx="3616237" cy="3641962"/>
          </a:xfrm>
        </p:grpSpPr>
        <p:grpSp>
          <p:nvGrpSpPr>
            <p:cNvPr id="7" name="Group 6"/>
            <p:cNvGrpSpPr/>
            <p:nvPr/>
          </p:nvGrpSpPr>
          <p:grpSpPr>
            <a:xfrm>
              <a:off x="849086" y="2436636"/>
              <a:ext cx="3079976" cy="1134588"/>
              <a:chOff x="2279424" y="1808393"/>
              <a:chExt cx="3079976" cy="1134588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xmlns="" id="{94A75A79-A67A-4A23-8588-7FC5EB9A51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79424" y="1907795"/>
                <a:ext cx="2968851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  PRICE &amp; VOLUME</a:t>
                </a:r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BBC62739-FA35-49F8-8929-743B31F55A6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419600" y="1808393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2417731" y="2665982"/>
                <a:ext cx="26034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How much market risk we incur?</a:t>
                </a:r>
                <a:endParaRPr lang="en-US" sz="1200" dirty="0"/>
              </a:p>
            </p:txBody>
          </p:sp>
        </p:grpSp>
        <p:cxnSp>
          <p:nvCxnSpPr>
            <p:cNvPr id="50" name="Connector: Elbow 20">
              <a:extLst>
                <a:ext uri="{FF2B5EF4-FFF2-40B4-BE49-F238E27FC236}">
                  <a16:creationId xmlns:a16="http://schemas.microsoft.com/office/drawing/2014/main" xmlns="" id="{4741AA56-D9ED-492E-8385-5CB8274B12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/>
          </p:nvCxnSpPr>
          <p:spPr>
            <a:xfrm rot="10800000" flipV="1">
              <a:off x="4452623" y="1077340"/>
              <a:ext cx="12700" cy="3641962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29061" y="2898321"/>
              <a:ext cx="3000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781743" y="5425548"/>
            <a:ext cx="2705191" cy="1107119"/>
            <a:chOff x="4951824" y="4343877"/>
            <a:chExt cx="2339245" cy="1107119"/>
          </a:xfrm>
        </p:grpSpPr>
        <p:sp>
          <p:nvSpPr>
            <p:cNvPr id="53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51824" y="4343877"/>
              <a:ext cx="2339245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  </a:t>
              </a:r>
              <a:r>
                <a:rPr lang="vi-VN" sz="1600" dirty="0" smtClean="0"/>
                <a:t>FORWARD LOOKING</a:t>
              </a:r>
              <a:endParaRPr lang="en-US" sz="1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054555" y="5173997"/>
              <a:ext cx="20674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200" dirty="0" smtClean="0"/>
                <a:t>Consider Growth Prospect</a:t>
              </a:r>
              <a:endParaRPr lang="en-US" sz="12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326383" y="646320"/>
            <a:ext cx="2683577" cy="939800"/>
            <a:chOff x="7731578" y="3017097"/>
            <a:chExt cx="2801377" cy="939800"/>
          </a:xfrm>
        </p:grpSpPr>
        <p:sp>
          <p:nvSpPr>
            <p:cNvPr id="102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31578" y="3120506"/>
              <a:ext cx="2408764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 smtClean="0"/>
                <a:t>BREAKEVEN PRICE</a:t>
              </a:r>
              <a:endParaRPr lang="en-US" sz="16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593155" y="3017097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326383" y="2641729"/>
            <a:ext cx="2683577" cy="939800"/>
            <a:chOff x="7793930" y="5656660"/>
            <a:chExt cx="2683577" cy="939800"/>
          </a:xfrm>
        </p:grpSpPr>
        <p:sp>
          <p:nvSpPr>
            <p:cNvPr id="104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93930" y="5756062"/>
              <a:ext cx="2307473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 smtClean="0"/>
                <a:t>  MARKET</a:t>
              </a:r>
              <a:br>
                <a:rPr lang="vi-VN" sz="1600" dirty="0" smtClean="0"/>
              </a:br>
              <a:r>
                <a:rPr lang="vi-VN" sz="1600" dirty="0" smtClean="0"/>
                <a:t>  MANIPULATION</a:t>
              </a:r>
              <a:br>
                <a:rPr lang="vi-VN" sz="1600" dirty="0" smtClean="0"/>
              </a:br>
              <a:r>
                <a:rPr lang="vi-VN" sz="1600" dirty="0" smtClean="0"/>
                <a:t>  DETECTOR</a:t>
              </a:r>
              <a:endParaRPr lang="en-US" sz="160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537707" y="5656660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 descr="Icons of bar chart and line graph.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2614443" y="3780619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98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0" name="Group 99" descr="Icons of bar chart and line graph.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4071823" y="494925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01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931803" y="532614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Connector: Elbow 20">
            <a:extLst>
              <a:ext uri="{FF2B5EF4-FFF2-40B4-BE49-F238E27FC236}">
                <a16:creationId xmlns:a16="http://schemas.microsoft.com/office/drawing/2014/main" xmlns="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 rot="10800000" flipV="1">
            <a:off x="7313684" y="1130998"/>
            <a:ext cx="12700" cy="2011680"/>
          </a:xfrm>
          <a:prstGeom prst="bentConnector3">
            <a:avLst>
              <a:gd name="adj1" fmla="val 1671425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6871510" y="2136838"/>
            <a:ext cx="244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xmlns="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868953" y="5775440"/>
            <a:ext cx="457200" cy="11081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7326383" y="5305540"/>
            <a:ext cx="2903946" cy="939800"/>
            <a:chOff x="7793930" y="5636312"/>
            <a:chExt cx="2903946" cy="939800"/>
          </a:xfrm>
        </p:grpSpPr>
        <p:sp>
          <p:nvSpPr>
            <p:cNvPr id="156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93930" y="5756062"/>
              <a:ext cx="2702031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1600" dirty="0" smtClean="0"/>
                <a:t>MARKET </a:t>
              </a:r>
              <a:r>
                <a:rPr lang="en-US" sz="1600" dirty="0" smtClean="0"/>
                <a:t>MULTIPLES</a:t>
              </a:r>
              <a:r>
                <a:rPr lang="vi-VN" sz="1600" dirty="0" smtClean="0"/>
                <a:t> DETERMINATION</a:t>
              </a:r>
              <a:endParaRPr lang="en-US" sz="1600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758076" y="5636312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7443327" y="6269968"/>
            <a:ext cx="188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What is the fair P/E, P/B, EV/EBITDA .</a:t>
            </a:r>
            <a:r>
              <a:rPr lang="en-US" sz="1200" dirty="0" err="1" smtClean="0"/>
              <a:t>etc</a:t>
            </a:r>
            <a:r>
              <a:rPr lang="vi-VN" sz="1200" dirty="0" smtClean="0"/>
              <a:t>?</a:t>
            </a:r>
            <a:endParaRPr lang="en-US" sz="1200" dirty="0"/>
          </a:p>
        </p:txBody>
      </p:sp>
      <p:cxnSp>
        <p:nvCxnSpPr>
          <p:cNvPr id="27" name="Curved Connector 26"/>
          <p:cNvCxnSpPr/>
          <p:nvPr/>
        </p:nvCxnSpPr>
        <p:spPr>
          <a:xfrm rot="5400000" flipH="1" flipV="1">
            <a:off x="6676321" y="4883209"/>
            <a:ext cx="1076065" cy="720301"/>
          </a:xfrm>
          <a:prstGeom prst="curvedConnector3">
            <a:avLst>
              <a:gd name="adj1" fmla="val 545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39062" y="4362881"/>
            <a:ext cx="1882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solidFill>
                  <a:srgbClr val="C00000"/>
                </a:solidFill>
              </a:rPr>
              <a:t>CREDIT RATING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167" name="Group 166" descr="Icon of four squares.">
            <a:extLst>
              <a:ext uri="{FF2B5EF4-FFF2-40B4-BE49-F238E27FC236}">
                <a16:creationId xmlns:a16="http://schemas.microsoft.com/office/drawing/2014/main" xmlns="" id="{268D639A-62F0-4F2B-B632-5A45CD6DD13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9621638" y="5631766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168" name="Freeform 4743">
              <a:extLst>
                <a:ext uri="{FF2B5EF4-FFF2-40B4-BE49-F238E27FC236}">
                  <a16:creationId xmlns:a16="http://schemas.microsoft.com/office/drawing/2014/main" xmlns="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4744">
              <a:extLst>
                <a:ext uri="{FF2B5EF4-FFF2-40B4-BE49-F238E27FC236}">
                  <a16:creationId xmlns:a16="http://schemas.microsoft.com/office/drawing/2014/main" xmlns="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4745">
              <a:extLst>
                <a:ext uri="{FF2B5EF4-FFF2-40B4-BE49-F238E27FC236}">
                  <a16:creationId xmlns:a16="http://schemas.microsoft.com/office/drawing/2014/main" xmlns="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4746">
              <a:extLst>
                <a:ext uri="{FF2B5EF4-FFF2-40B4-BE49-F238E27FC236}">
                  <a16:creationId xmlns:a16="http://schemas.microsoft.com/office/drawing/2014/main" xmlns="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4747">
              <a:extLst>
                <a:ext uri="{FF2B5EF4-FFF2-40B4-BE49-F238E27FC236}">
                  <a16:creationId xmlns:a16="http://schemas.microsoft.com/office/drawing/2014/main" xmlns="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4748">
              <a:extLst>
                <a:ext uri="{FF2B5EF4-FFF2-40B4-BE49-F238E27FC236}">
                  <a16:creationId xmlns:a16="http://schemas.microsoft.com/office/drawing/2014/main" xmlns="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4749">
              <a:extLst>
                <a:ext uri="{FF2B5EF4-FFF2-40B4-BE49-F238E27FC236}">
                  <a16:creationId xmlns:a16="http://schemas.microsoft.com/office/drawing/2014/main" xmlns="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4750">
              <a:extLst>
                <a:ext uri="{FF2B5EF4-FFF2-40B4-BE49-F238E27FC236}">
                  <a16:creationId xmlns:a16="http://schemas.microsoft.com/office/drawing/2014/main" xmlns="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6" name="Freeform 931" descr="Icon of line chart.">
            <a:extLst>
              <a:ext uri="{FF2B5EF4-FFF2-40B4-BE49-F238E27FC236}">
                <a16:creationId xmlns:a16="http://schemas.microsoft.com/office/drawing/2014/main" xmlns="" id="{D6E99607-03B7-41E5-AD6F-79DCFC17E71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36235" y="960788"/>
            <a:ext cx="240980" cy="314325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7" name="Freeform 1839" descr="Marker with multiplication sign. ">
            <a:extLst>
              <a:ext uri="{FF2B5EF4-FFF2-40B4-BE49-F238E27FC236}">
                <a16:creationId xmlns:a16="http://schemas.microsoft.com/office/drawing/2014/main" xmlns="" id="{406A6BB3-00DC-4CF5-AC64-82CF18B48C9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00565" y="2959705"/>
            <a:ext cx="303848" cy="303848"/>
          </a:xfrm>
          <a:custGeom>
            <a:avLst/>
            <a:gdLst>
              <a:gd name="T0" fmla="*/ 488 w 695"/>
              <a:gd name="T1" fmla="*/ 471 h 695"/>
              <a:gd name="T2" fmla="*/ 490 w 695"/>
              <a:gd name="T3" fmla="*/ 475 h 695"/>
              <a:gd name="T4" fmla="*/ 491 w 695"/>
              <a:gd name="T5" fmla="*/ 479 h 695"/>
              <a:gd name="T6" fmla="*/ 490 w 695"/>
              <a:gd name="T7" fmla="*/ 484 h 695"/>
              <a:gd name="T8" fmla="*/ 488 w 695"/>
              <a:gd name="T9" fmla="*/ 487 h 695"/>
              <a:gd name="T10" fmla="*/ 483 w 695"/>
              <a:gd name="T11" fmla="*/ 490 h 695"/>
              <a:gd name="T12" fmla="*/ 479 w 695"/>
              <a:gd name="T13" fmla="*/ 490 h 695"/>
              <a:gd name="T14" fmla="*/ 475 w 695"/>
              <a:gd name="T15" fmla="*/ 490 h 695"/>
              <a:gd name="T16" fmla="*/ 471 w 695"/>
              <a:gd name="T17" fmla="*/ 487 h 695"/>
              <a:gd name="T18" fmla="*/ 348 w 695"/>
              <a:gd name="T19" fmla="*/ 365 h 695"/>
              <a:gd name="T20" fmla="*/ 225 w 695"/>
              <a:gd name="T21" fmla="*/ 487 h 695"/>
              <a:gd name="T22" fmla="*/ 221 w 695"/>
              <a:gd name="T23" fmla="*/ 490 h 695"/>
              <a:gd name="T24" fmla="*/ 216 w 695"/>
              <a:gd name="T25" fmla="*/ 490 h 695"/>
              <a:gd name="T26" fmla="*/ 212 w 695"/>
              <a:gd name="T27" fmla="*/ 490 h 695"/>
              <a:gd name="T28" fmla="*/ 207 w 695"/>
              <a:gd name="T29" fmla="*/ 487 h 695"/>
              <a:gd name="T30" fmla="*/ 205 w 695"/>
              <a:gd name="T31" fmla="*/ 483 h 695"/>
              <a:gd name="T32" fmla="*/ 204 w 695"/>
              <a:gd name="T33" fmla="*/ 478 h 695"/>
              <a:gd name="T34" fmla="*/ 205 w 695"/>
              <a:gd name="T35" fmla="*/ 474 h 695"/>
              <a:gd name="T36" fmla="*/ 207 w 695"/>
              <a:gd name="T37" fmla="*/ 471 h 695"/>
              <a:gd name="T38" fmla="*/ 331 w 695"/>
              <a:gd name="T39" fmla="*/ 347 h 695"/>
              <a:gd name="T40" fmla="*/ 207 w 695"/>
              <a:gd name="T41" fmla="*/ 223 h 695"/>
              <a:gd name="T42" fmla="*/ 205 w 695"/>
              <a:gd name="T43" fmla="*/ 220 h 695"/>
              <a:gd name="T44" fmla="*/ 204 w 695"/>
              <a:gd name="T45" fmla="*/ 215 h 695"/>
              <a:gd name="T46" fmla="*/ 205 w 695"/>
              <a:gd name="T47" fmla="*/ 211 h 695"/>
              <a:gd name="T48" fmla="*/ 207 w 695"/>
              <a:gd name="T49" fmla="*/ 207 h 695"/>
              <a:gd name="T50" fmla="*/ 212 w 695"/>
              <a:gd name="T51" fmla="*/ 204 h 695"/>
              <a:gd name="T52" fmla="*/ 216 w 695"/>
              <a:gd name="T53" fmla="*/ 203 h 695"/>
              <a:gd name="T54" fmla="*/ 221 w 695"/>
              <a:gd name="T55" fmla="*/ 204 h 695"/>
              <a:gd name="T56" fmla="*/ 224 w 695"/>
              <a:gd name="T57" fmla="*/ 207 h 695"/>
              <a:gd name="T58" fmla="*/ 348 w 695"/>
              <a:gd name="T59" fmla="*/ 330 h 695"/>
              <a:gd name="T60" fmla="*/ 471 w 695"/>
              <a:gd name="T61" fmla="*/ 207 h 695"/>
              <a:gd name="T62" fmla="*/ 475 w 695"/>
              <a:gd name="T63" fmla="*/ 204 h 695"/>
              <a:gd name="T64" fmla="*/ 479 w 695"/>
              <a:gd name="T65" fmla="*/ 203 h 695"/>
              <a:gd name="T66" fmla="*/ 483 w 695"/>
              <a:gd name="T67" fmla="*/ 204 h 695"/>
              <a:gd name="T68" fmla="*/ 488 w 695"/>
              <a:gd name="T69" fmla="*/ 207 h 695"/>
              <a:gd name="T70" fmla="*/ 490 w 695"/>
              <a:gd name="T71" fmla="*/ 211 h 695"/>
              <a:gd name="T72" fmla="*/ 491 w 695"/>
              <a:gd name="T73" fmla="*/ 215 h 695"/>
              <a:gd name="T74" fmla="*/ 490 w 695"/>
              <a:gd name="T75" fmla="*/ 220 h 695"/>
              <a:gd name="T76" fmla="*/ 488 w 695"/>
              <a:gd name="T77" fmla="*/ 223 h 695"/>
              <a:gd name="T78" fmla="*/ 364 w 695"/>
              <a:gd name="T79" fmla="*/ 347 h 695"/>
              <a:gd name="T80" fmla="*/ 488 w 695"/>
              <a:gd name="T81" fmla="*/ 471 h 695"/>
              <a:gd name="T82" fmla="*/ 683 w 695"/>
              <a:gd name="T83" fmla="*/ 0 h 695"/>
              <a:gd name="T84" fmla="*/ 12 w 695"/>
              <a:gd name="T85" fmla="*/ 0 h 695"/>
              <a:gd name="T86" fmla="*/ 7 w 695"/>
              <a:gd name="T87" fmla="*/ 1 h 695"/>
              <a:gd name="T88" fmla="*/ 4 w 695"/>
              <a:gd name="T89" fmla="*/ 3 h 695"/>
              <a:gd name="T90" fmla="*/ 1 w 695"/>
              <a:gd name="T91" fmla="*/ 7 h 695"/>
              <a:gd name="T92" fmla="*/ 0 w 695"/>
              <a:gd name="T93" fmla="*/ 11 h 695"/>
              <a:gd name="T94" fmla="*/ 0 w 695"/>
              <a:gd name="T95" fmla="*/ 683 h 695"/>
              <a:gd name="T96" fmla="*/ 1 w 695"/>
              <a:gd name="T97" fmla="*/ 687 h 695"/>
              <a:gd name="T98" fmla="*/ 4 w 695"/>
              <a:gd name="T99" fmla="*/ 691 h 695"/>
              <a:gd name="T100" fmla="*/ 7 w 695"/>
              <a:gd name="T101" fmla="*/ 694 h 695"/>
              <a:gd name="T102" fmla="*/ 12 w 695"/>
              <a:gd name="T103" fmla="*/ 695 h 695"/>
              <a:gd name="T104" fmla="*/ 683 w 695"/>
              <a:gd name="T105" fmla="*/ 695 h 695"/>
              <a:gd name="T106" fmla="*/ 688 w 695"/>
              <a:gd name="T107" fmla="*/ 694 h 695"/>
              <a:gd name="T108" fmla="*/ 691 w 695"/>
              <a:gd name="T109" fmla="*/ 691 h 695"/>
              <a:gd name="T110" fmla="*/ 694 w 695"/>
              <a:gd name="T111" fmla="*/ 687 h 695"/>
              <a:gd name="T112" fmla="*/ 695 w 695"/>
              <a:gd name="T113" fmla="*/ 683 h 695"/>
              <a:gd name="T114" fmla="*/ 695 w 695"/>
              <a:gd name="T115" fmla="*/ 11 h 695"/>
              <a:gd name="T116" fmla="*/ 694 w 695"/>
              <a:gd name="T117" fmla="*/ 7 h 695"/>
              <a:gd name="T118" fmla="*/ 691 w 695"/>
              <a:gd name="T119" fmla="*/ 3 h 695"/>
              <a:gd name="T120" fmla="*/ 688 w 695"/>
              <a:gd name="T121" fmla="*/ 1 h 695"/>
              <a:gd name="T122" fmla="*/ 683 w 695"/>
              <a:gd name="T123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5" h="695">
                <a:moveTo>
                  <a:pt x="488" y="471"/>
                </a:moveTo>
                <a:lnTo>
                  <a:pt x="490" y="475"/>
                </a:lnTo>
                <a:lnTo>
                  <a:pt x="491" y="479"/>
                </a:lnTo>
                <a:lnTo>
                  <a:pt x="490" y="484"/>
                </a:lnTo>
                <a:lnTo>
                  <a:pt x="488" y="487"/>
                </a:lnTo>
                <a:lnTo>
                  <a:pt x="483" y="490"/>
                </a:lnTo>
                <a:lnTo>
                  <a:pt x="479" y="490"/>
                </a:lnTo>
                <a:lnTo>
                  <a:pt x="475" y="490"/>
                </a:lnTo>
                <a:lnTo>
                  <a:pt x="471" y="487"/>
                </a:lnTo>
                <a:lnTo>
                  <a:pt x="348" y="365"/>
                </a:lnTo>
                <a:lnTo>
                  <a:pt x="225" y="487"/>
                </a:lnTo>
                <a:lnTo>
                  <a:pt x="221" y="490"/>
                </a:lnTo>
                <a:lnTo>
                  <a:pt x="216" y="490"/>
                </a:lnTo>
                <a:lnTo>
                  <a:pt x="212" y="490"/>
                </a:lnTo>
                <a:lnTo>
                  <a:pt x="207" y="487"/>
                </a:lnTo>
                <a:lnTo>
                  <a:pt x="205" y="483"/>
                </a:lnTo>
                <a:lnTo>
                  <a:pt x="204" y="478"/>
                </a:lnTo>
                <a:lnTo>
                  <a:pt x="205" y="474"/>
                </a:lnTo>
                <a:lnTo>
                  <a:pt x="207" y="471"/>
                </a:lnTo>
                <a:lnTo>
                  <a:pt x="331" y="347"/>
                </a:lnTo>
                <a:lnTo>
                  <a:pt x="207" y="223"/>
                </a:lnTo>
                <a:lnTo>
                  <a:pt x="205" y="220"/>
                </a:lnTo>
                <a:lnTo>
                  <a:pt x="204" y="215"/>
                </a:lnTo>
                <a:lnTo>
                  <a:pt x="205" y="211"/>
                </a:lnTo>
                <a:lnTo>
                  <a:pt x="207" y="207"/>
                </a:lnTo>
                <a:lnTo>
                  <a:pt x="212" y="204"/>
                </a:lnTo>
                <a:lnTo>
                  <a:pt x="216" y="203"/>
                </a:lnTo>
                <a:lnTo>
                  <a:pt x="221" y="204"/>
                </a:lnTo>
                <a:lnTo>
                  <a:pt x="224" y="207"/>
                </a:lnTo>
                <a:lnTo>
                  <a:pt x="348" y="330"/>
                </a:lnTo>
                <a:lnTo>
                  <a:pt x="471" y="207"/>
                </a:lnTo>
                <a:lnTo>
                  <a:pt x="475" y="204"/>
                </a:lnTo>
                <a:lnTo>
                  <a:pt x="479" y="203"/>
                </a:lnTo>
                <a:lnTo>
                  <a:pt x="483" y="204"/>
                </a:lnTo>
                <a:lnTo>
                  <a:pt x="488" y="207"/>
                </a:lnTo>
                <a:lnTo>
                  <a:pt x="490" y="211"/>
                </a:lnTo>
                <a:lnTo>
                  <a:pt x="491" y="215"/>
                </a:lnTo>
                <a:lnTo>
                  <a:pt x="490" y="220"/>
                </a:lnTo>
                <a:lnTo>
                  <a:pt x="488" y="223"/>
                </a:lnTo>
                <a:lnTo>
                  <a:pt x="364" y="347"/>
                </a:lnTo>
                <a:lnTo>
                  <a:pt x="488" y="471"/>
                </a:lnTo>
                <a:close/>
                <a:moveTo>
                  <a:pt x="683" y="0"/>
                </a:move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1"/>
                </a:lnTo>
                <a:lnTo>
                  <a:pt x="0" y="683"/>
                </a:lnTo>
                <a:lnTo>
                  <a:pt x="1" y="687"/>
                </a:lnTo>
                <a:lnTo>
                  <a:pt x="4" y="691"/>
                </a:lnTo>
                <a:lnTo>
                  <a:pt x="7" y="694"/>
                </a:lnTo>
                <a:lnTo>
                  <a:pt x="12" y="695"/>
                </a:lnTo>
                <a:lnTo>
                  <a:pt x="683" y="695"/>
                </a:lnTo>
                <a:lnTo>
                  <a:pt x="688" y="694"/>
                </a:lnTo>
                <a:lnTo>
                  <a:pt x="691" y="691"/>
                </a:lnTo>
                <a:lnTo>
                  <a:pt x="694" y="687"/>
                </a:lnTo>
                <a:lnTo>
                  <a:pt x="695" y="683"/>
                </a:lnTo>
                <a:lnTo>
                  <a:pt x="695" y="11"/>
                </a:lnTo>
                <a:lnTo>
                  <a:pt x="694" y="7"/>
                </a:lnTo>
                <a:lnTo>
                  <a:pt x="691" y="3"/>
                </a:lnTo>
                <a:lnTo>
                  <a:pt x="688" y="1"/>
                </a:lnTo>
                <a:lnTo>
                  <a:pt x="683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78" name="Group 177" descr="Icon of boxes. ">
            <a:extLst>
              <a:ext uri="{FF2B5EF4-FFF2-40B4-BE49-F238E27FC236}">
                <a16:creationId xmlns:a16="http://schemas.microsoft.com/office/drawing/2014/main" xmlns="" id="{75BF619E-615D-4C1A-A3A1-04DFC90E2F3F}"/>
              </a:ext>
            </a:extLst>
          </p:cNvPr>
          <p:cNvGrpSpPr/>
          <p:nvPr/>
        </p:nvGrpSpPr>
        <p:grpSpPr>
          <a:xfrm>
            <a:off x="6282479" y="5659509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79" name="Freeform 617">
              <a:extLst>
                <a:ext uri="{FF2B5EF4-FFF2-40B4-BE49-F238E27FC236}">
                  <a16:creationId xmlns:a16="http://schemas.microsoft.com/office/drawing/2014/main" xmlns="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618">
              <a:extLst>
                <a:ext uri="{FF2B5EF4-FFF2-40B4-BE49-F238E27FC236}">
                  <a16:creationId xmlns:a16="http://schemas.microsoft.com/office/drawing/2014/main" xmlns="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619">
              <a:extLst>
                <a:ext uri="{FF2B5EF4-FFF2-40B4-BE49-F238E27FC236}">
                  <a16:creationId xmlns:a16="http://schemas.microsoft.com/office/drawing/2014/main" xmlns="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620">
              <a:extLst>
                <a:ext uri="{FF2B5EF4-FFF2-40B4-BE49-F238E27FC236}">
                  <a16:creationId xmlns:a16="http://schemas.microsoft.com/office/drawing/2014/main" xmlns="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621">
              <a:extLst>
                <a:ext uri="{FF2B5EF4-FFF2-40B4-BE49-F238E27FC236}">
                  <a16:creationId xmlns:a16="http://schemas.microsoft.com/office/drawing/2014/main" xmlns="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622">
              <a:extLst>
                <a:ext uri="{FF2B5EF4-FFF2-40B4-BE49-F238E27FC236}">
                  <a16:creationId xmlns:a16="http://schemas.microsoft.com/office/drawing/2014/main" xmlns="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623">
              <a:extLst>
                <a:ext uri="{FF2B5EF4-FFF2-40B4-BE49-F238E27FC236}">
                  <a16:creationId xmlns:a16="http://schemas.microsoft.com/office/drawing/2014/main" xmlns="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624">
              <a:extLst>
                <a:ext uri="{FF2B5EF4-FFF2-40B4-BE49-F238E27FC236}">
                  <a16:creationId xmlns:a16="http://schemas.microsoft.com/office/drawing/2014/main" xmlns="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625">
              <a:extLst>
                <a:ext uri="{FF2B5EF4-FFF2-40B4-BE49-F238E27FC236}">
                  <a16:creationId xmlns:a16="http://schemas.microsoft.com/office/drawing/2014/main" xmlns="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0" name="Group 189" descr="Icon of gears. ">
            <a:extLst>
              <a:ext uri="{FF2B5EF4-FFF2-40B4-BE49-F238E27FC236}">
                <a16:creationId xmlns:a16="http://schemas.microsoft.com/office/drawing/2014/main" xmlns="" id="{5BC0E3F0-447D-4721-AB1F-C8243BA36671}"/>
              </a:ext>
            </a:extLst>
          </p:cNvPr>
          <p:cNvGrpSpPr/>
          <p:nvPr/>
        </p:nvGrpSpPr>
        <p:grpSpPr>
          <a:xfrm>
            <a:off x="6257511" y="197857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191" name="Freeform 4359">
              <a:extLst>
                <a:ext uri="{FF2B5EF4-FFF2-40B4-BE49-F238E27FC236}">
                  <a16:creationId xmlns:a16="http://schemas.microsoft.com/office/drawing/2014/main" xmlns="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2" name="Freeform 4360">
              <a:extLst>
                <a:ext uri="{FF2B5EF4-FFF2-40B4-BE49-F238E27FC236}">
                  <a16:creationId xmlns:a16="http://schemas.microsoft.com/office/drawing/2014/main" xmlns="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799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8729346" y="3106943"/>
            <a:ext cx="2604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Quarterly, monthly basis</a:t>
            </a:r>
            <a:endParaRPr lang="en-US" sz="1200" dirty="0"/>
          </a:p>
        </p:txBody>
      </p:sp>
      <p:grpSp>
        <p:nvGrpSpPr>
          <p:cNvPr id="83" name="Group 82"/>
          <p:cNvGrpSpPr/>
          <p:nvPr/>
        </p:nvGrpSpPr>
        <p:grpSpPr>
          <a:xfrm>
            <a:off x="3675607" y="1647933"/>
            <a:ext cx="3089862" cy="939800"/>
            <a:chOff x="5061417" y="610730"/>
            <a:chExt cx="3089862" cy="939800"/>
          </a:xfrm>
        </p:grpSpPr>
        <p:sp>
          <p:nvSpPr>
            <p:cNvPr id="51" name="Rectangle: Rounded Corners 15">
              <a:extLst>
                <a:ext uri="{FF2B5EF4-FFF2-40B4-BE49-F238E27FC236}">
                  <a16:creationId xmlns:a16="http://schemas.microsoft.com/office/drawing/2014/main" xmlns="" id="{D6178536-4D8A-4FF2-BBDC-4B3E7E0FC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61417" y="712898"/>
              <a:ext cx="2707131" cy="7409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/>
                <a:t>PERIODICAL REVIEWS</a:t>
              </a:r>
              <a:endParaRPr lang="en-US" sz="1600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xmlns="" id="{B3A511B7-C7F3-4107-9962-1E10D2E087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11479" y="610730"/>
              <a:ext cx="939800" cy="939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xmlns="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562588" y="6576652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xmlns="" id="{ECC5F635-1712-4572-A9EC-F94E2199DDBD}"/>
              </a:ext>
            </a:extLst>
          </p:cNvPr>
          <p:cNvGrpSpPr/>
          <p:nvPr/>
        </p:nvGrpSpPr>
        <p:grpSpPr>
          <a:xfrm>
            <a:off x="6999119" y="304718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xmlns="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xmlns="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2072" y="2100821"/>
            <a:ext cx="3616237" cy="3641962"/>
            <a:chOff x="849086" y="1077340"/>
            <a:chExt cx="3616237" cy="3641962"/>
          </a:xfrm>
        </p:grpSpPr>
        <p:grpSp>
          <p:nvGrpSpPr>
            <p:cNvPr id="7" name="Group 6"/>
            <p:cNvGrpSpPr/>
            <p:nvPr/>
          </p:nvGrpSpPr>
          <p:grpSpPr>
            <a:xfrm>
              <a:off x="849086" y="2436636"/>
              <a:ext cx="3079976" cy="939800"/>
              <a:chOff x="2279424" y="1808393"/>
              <a:chExt cx="3079976" cy="93980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xmlns="" id="{94A75A79-A67A-4A23-8588-7FC5EB9A518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79424" y="1907795"/>
                <a:ext cx="2968851" cy="740997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 smtClean="0"/>
                  <a:t>       MONITORING</a:t>
                </a:r>
                <a:endParaRPr lang="en-US" sz="16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BBC62739-FA35-49F8-8929-743B31F55A6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419600" y="1808393"/>
                <a:ext cx="939800" cy="939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0" name="Connector: Elbow 20">
              <a:extLst>
                <a:ext uri="{FF2B5EF4-FFF2-40B4-BE49-F238E27FC236}">
                  <a16:creationId xmlns:a16="http://schemas.microsoft.com/office/drawing/2014/main" xmlns="" id="{4741AA56-D9ED-492E-8385-5CB8274B12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/>
          </p:nvCxnSpPr>
          <p:spPr>
            <a:xfrm rot="10800000" flipV="1">
              <a:off x="4452623" y="1077340"/>
              <a:ext cx="12700" cy="3641962"/>
            </a:xfrm>
            <a:prstGeom prst="bentConnector3">
              <a:avLst>
                <a:gd name="adj1" fmla="val 1800000"/>
              </a:avLst>
            </a:prstGeom>
            <a:ln w="22225">
              <a:solidFill>
                <a:schemeClr val="tx2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29061" y="2898321"/>
              <a:ext cx="3000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5608" y="5392891"/>
            <a:ext cx="270519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  WARNING SYSTEM</a:t>
            </a:r>
            <a:endParaRPr lang="en-US" sz="1600" dirty="0"/>
          </a:p>
        </p:txBody>
      </p:sp>
      <p:grpSp>
        <p:nvGrpSpPr>
          <p:cNvPr id="100" name="Group 99" descr="Icons of bar chart and line graph.">
            <a:extLst>
              <a:ext uri="{FF2B5EF4-FFF2-40B4-BE49-F238E27FC236}">
                <a16:creationId xmlns:a16="http://schemas.microsoft.com/office/drawing/2014/main" xmlns="" id="{044C3643-8A0E-47C1-BEB8-C73203B5E58D}"/>
              </a:ext>
            </a:extLst>
          </p:cNvPr>
          <p:cNvGrpSpPr/>
          <p:nvPr/>
        </p:nvGrpSpPr>
        <p:grpSpPr>
          <a:xfrm>
            <a:off x="3965688" y="491659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101" name="Freeform 372">
              <a:extLst>
                <a:ext uri="{FF2B5EF4-FFF2-40B4-BE49-F238E27FC236}">
                  <a16:creationId xmlns:a16="http://schemas.microsoft.com/office/drawing/2014/main" xmlns="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73">
              <a:extLst>
                <a:ext uri="{FF2B5EF4-FFF2-40B4-BE49-F238E27FC236}">
                  <a16:creationId xmlns:a16="http://schemas.microsoft.com/office/drawing/2014/main" xmlns="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825668" y="5293489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77760" y="4983385"/>
            <a:ext cx="2286000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NEWS ANALYSIS</a:t>
            </a:r>
            <a:endParaRPr lang="en-US" sz="1600" dirty="0"/>
          </a:p>
        </p:txBody>
      </p:sp>
      <p:sp>
        <p:nvSpPr>
          <p:cNvPr id="102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77760" y="1301498"/>
            <a:ext cx="2286000" cy="74066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CREDIT RATING</a:t>
            </a:r>
            <a:endParaRPr lang="en-US" sz="1600" dirty="0"/>
          </a:p>
        </p:txBody>
      </p:sp>
      <p:sp>
        <p:nvSpPr>
          <p:cNvPr id="104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650745" y="1311978"/>
            <a:ext cx="2286000" cy="7409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QUALITATIVE INFORMATION  IN FINANCIAL REPORTS</a:t>
            </a:r>
            <a:endParaRPr lang="en-US" sz="1600" dirty="0"/>
          </a:p>
        </p:txBody>
      </p:sp>
      <p:sp>
        <p:nvSpPr>
          <p:cNvPr id="75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177760" y="2147637"/>
            <a:ext cx="2286000" cy="74066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BREAKEVEN PRICE</a:t>
            </a:r>
            <a:endParaRPr lang="en-US" sz="1600" dirty="0"/>
          </a:p>
        </p:txBody>
      </p:sp>
      <p:sp>
        <p:nvSpPr>
          <p:cNvPr id="88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650745" y="2147470"/>
            <a:ext cx="2286000" cy="740997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MARKET MULTIPLES DETERMINATION</a:t>
            </a:r>
            <a:endParaRPr lang="en-US" sz="1600" dirty="0"/>
          </a:p>
        </p:txBody>
      </p:sp>
      <p:sp>
        <p:nvSpPr>
          <p:cNvPr id="94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650745" y="4983385"/>
            <a:ext cx="2286000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MARKET SENTIMENT ANALYSIS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028109" y="1086235"/>
            <a:ext cx="5055034" cy="19609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15">
            <a:extLst>
              <a:ext uri="{FF2B5EF4-FFF2-40B4-BE49-F238E27FC236}">
                <a16:creationId xmlns:a16="http://schemas.microsoft.com/office/drawing/2014/main" xmlns="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462025" y="5835655"/>
            <a:ext cx="2377440" cy="74099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PRICE MANIPULATION DETECTION</a:t>
            </a:r>
            <a:endParaRPr lang="en-US" sz="1600" dirty="0"/>
          </a:p>
        </p:txBody>
      </p:sp>
      <p:sp>
        <p:nvSpPr>
          <p:cNvPr id="106" name="Rectangle 105"/>
          <p:cNvSpPr/>
          <p:nvPr/>
        </p:nvSpPr>
        <p:spPr>
          <a:xfrm>
            <a:off x="6999119" y="4782913"/>
            <a:ext cx="5055034" cy="196095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8983678" y="4450448"/>
            <a:ext cx="1165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Real-time basis</a:t>
            </a:r>
            <a:endParaRPr lang="en-US" sz="1200" dirty="0"/>
          </a:p>
        </p:txBody>
      </p:sp>
      <p:sp>
        <p:nvSpPr>
          <p:cNvPr id="108" name="Freeform 3850" descr="Icon of lightning. ">
            <a:extLst>
              <a:ext uri="{FF2B5EF4-FFF2-40B4-BE49-F238E27FC236}">
                <a16:creationId xmlns:a16="http://schemas.microsoft.com/office/drawing/2014/main" xmlns="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6161395" y="557322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0" name="Freeform 3886" descr="Icon of magnifying glass representing search. ">
            <a:extLst>
              <a:ext uri="{FF2B5EF4-FFF2-40B4-BE49-F238E27FC236}">
                <a16:creationId xmlns:a16="http://schemas.microsoft.com/office/drawing/2014/main" xmlns="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6167276" y="1974958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99192" y="4376670"/>
            <a:ext cx="2815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 what basis the whole system operates</a:t>
            </a:r>
            <a:endParaRPr lang="en-US" sz="1200" dirty="0"/>
          </a:p>
        </p:txBody>
      </p:sp>
      <p:sp>
        <p:nvSpPr>
          <p:cNvPr id="112" name="Freeform 4346" descr="Icon of box and whisker chart. ">
            <a:extLst>
              <a:ext uri="{FF2B5EF4-FFF2-40B4-BE49-F238E27FC236}">
                <a16:creationId xmlns:a16="http://schemas.microsoft.com/office/drawing/2014/main" xmlns="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2511785" y="3748923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4271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 1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4907219" y="948883"/>
            <a:ext cx="2628899" cy="836633"/>
            <a:chOff x="2279424" y="1808393"/>
            <a:chExt cx="3079976" cy="939800"/>
          </a:xfrm>
          <a:solidFill>
            <a:srgbClr val="4D4D4D"/>
          </a:solidFill>
        </p:grpSpPr>
        <p:sp>
          <p:nvSpPr>
            <p:cNvPr id="45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</a:t>
              </a:r>
              <a:r>
                <a:rPr lang="en-US" sz="1600" b="1" dirty="0" smtClean="0"/>
                <a:t>STOCK ANALYSIS</a:t>
              </a:r>
              <a:endParaRPr lang="en-US" sz="16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6284549" y="3040521"/>
            <a:ext cx="2313438" cy="736237"/>
            <a:chOff x="2279424" y="1808393"/>
            <a:chExt cx="3079976" cy="939800"/>
          </a:xfrm>
        </p:grpSpPr>
        <p:sp>
          <p:nvSpPr>
            <p:cNvPr id="49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300" dirty="0" smtClean="0"/>
                <a:t>   </a:t>
              </a:r>
              <a:r>
                <a:rPr lang="en-US" sz="1300" b="1" dirty="0" smtClean="0"/>
                <a:t>PRICE &amp; VOLUME</a:t>
              </a:r>
              <a:endParaRPr lang="en-US" sz="1300" b="1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55" name="Group 54"/>
          <p:cNvGrpSpPr>
            <a:grpSpLocks noChangeAspect="1"/>
          </p:cNvGrpSpPr>
          <p:nvPr/>
        </p:nvGrpSpPr>
        <p:grpSpPr>
          <a:xfrm>
            <a:off x="3700319" y="3040522"/>
            <a:ext cx="2313438" cy="736237"/>
            <a:chOff x="2279424" y="1808393"/>
            <a:chExt cx="3079976" cy="939800"/>
          </a:xfrm>
        </p:grpSpPr>
        <p:sp>
          <p:nvSpPr>
            <p:cNvPr id="56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/>
                <a:t>            </a:t>
              </a:r>
              <a:r>
                <a:rPr lang="en-US" sz="1300" b="1" dirty="0" smtClean="0"/>
                <a:t>STOCK </a:t>
              </a:r>
              <a:br>
                <a:rPr lang="en-US" sz="1300" b="1" dirty="0" smtClean="0"/>
              </a:br>
              <a:r>
                <a:rPr lang="en-US" sz="1300" b="1" dirty="0" smtClean="0"/>
                <a:t>       SELECTION</a:t>
              </a:r>
              <a:endParaRPr lang="en-US" sz="1300" b="1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909018" y="1702524"/>
            <a:ext cx="2103120" cy="669306"/>
            <a:chOff x="2279424" y="1808393"/>
            <a:chExt cx="3079976" cy="939800"/>
          </a:xfrm>
        </p:grpSpPr>
        <p:sp>
          <p:nvSpPr>
            <p:cNvPr id="62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BREAKEVEN PRICE</a:t>
              </a:r>
              <a:endParaRPr lang="en-US" sz="11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780776" y="3331914"/>
            <a:ext cx="2103120" cy="669306"/>
            <a:chOff x="2279424" y="1808393"/>
            <a:chExt cx="3079976" cy="939800"/>
          </a:xfrm>
        </p:grpSpPr>
        <p:sp>
          <p:nvSpPr>
            <p:cNvPr id="65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MARKET </a:t>
              </a:r>
              <a:br>
                <a:rPr lang="en-US" sz="1100" dirty="0" smtClean="0"/>
              </a:br>
              <a:r>
                <a:rPr lang="en-US" sz="1100" dirty="0" smtClean="0"/>
                <a:t>   MANIPULATION</a:t>
              </a:r>
              <a:br>
                <a:rPr lang="en-US" sz="1100" dirty="0" smtClean="0"/>
              </a:br>
              <a:r>
                <a:rPr lang="en-US" sz="1100" dirty="0" smtClean="0"/>
                <a:t>   DETECTION</a:t>
              </a:r>
              <a:endParaRPr lang="en-US" sz="11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906318" y="5011560"/>
            <a:ext cx="2103120" cy="669306"/>
            <a:chOff x="2279424" y="1808393"/>
            <a:chExt cx="3079976" cy="939800"/>
          </a:xfrm>
        </p:grpSpPr>
        <p:sp>
          <p:nvSpPr>
            <p:cNvPr id="68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968851" cy="740997"/>
            </a:xfrm>
            <a:prstGeom prst="roundRect">
              <a:avLst>
                <a:gd name="adj" fmla="val 50000"/>
              </a:avLst>
            </a:prstGeom>
            <a:solidFill>
              <a:srgbClr val="43C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   MARKET RATIOS</a:t>
              </a:r>
              <a:br>
                <a:rPr lang="en-US" sz="1100" dirty="0" smtClean="0"/>
              </a:br>
              <a:r>
                <a:rPr lang="en-US" sz="1100" dirty="0" smtClean="0"/>
                <a:t>   DETERMINATION</a:t>
              </a:r>
              <a:endParaRPr lang="en-US" sz="11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04740" y="1591255"/>
            <a:ext cx="2103120" cy="669306"/>
            <a:chOff x="2279424" y="1808393"/>
            <a:chExt cx="3079976" cy="939800"/>
          </a:xfrm>
        </p:grpSpPr>
        <p:sp>
          <p:nvSpPr>
            <p:cNvPr id="74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684919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QUANTITATIVE ANALYSIS ON FINANCIAL RATIOS</a:t>
              </a:r>
              <a:endParaRPr lang="en-US" sz="110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53180" y="3220645"/>
            <a:ext cx="2103120" cy="669306"/>
            <a:chOff x="2279424" y="1808393"/>
            <a:chExt cx="3079976" cy="939800"/>
          </a:xfrm>
        </p:grpSpPr>
        <p:sp>
          <p:nvSpPr>
            <p:cNvPr id="79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684919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TEXT ANALYSIS ON FINANCIAL REPORTS</a:t>
              </a:r>
              <a:endParaRPr lang="en-US" sz="1100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402273" y="4920826"/>
            <a:ext cx="2103120" cy="669306"/>
            <a:chOff x="2279424" y="1808393"/>
            <a:chExt cx="3079976" cy="939800"/>
          </a:xfrm>
        </p:grpSpPr>
        <p:sp>
          <p:nvSpPr>
            <p:cNvPr id="82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627425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NEWS READING MACHINE</a:t>
              </a:r>
              <a:endParaRPr lang="en-US" sz="11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119691" y="1326573"/>
            <a:ext cx="3502479" cy="48374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119691" y="6170182"/>
            <a:ext cx="105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</a:rPr>
              <a:t>Credit Rating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937525" y="2199658"/>
            <a:ext cx="723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Finished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9486982" y="2301039"/>
            <a:ext cx="730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Finished</a:t>
            </a:r>
            <a:endParaRPr lang="en-US" sz="12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4256292" y="5407961"/>
            <a:ext cx="2103120" cy="669306"/>
            <a:chOff x="2279424" y="1808393"/>
            <a:chExt cx="3079976" cy="939800"/>
          </a:xfrm>
        </p:grpSpPr>
        <p:sp>
          <p:nvSpPr>
            <p:cNvPr id="92" name="Rectangle: Rounded Corners 24">
              <a:extLst>
                <a:ext uri="{FF2B5EF4-FFF2-40B4-BE49-F238E27FC236}">
                  <a16:creationId xmlns:a16="http://schemas.microsoft.com/office/drawing/2014/main" xmlns="" id="{94A75A79-A67A-4A23-8588-7FC5EB9A51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279424" y="1907795"/>
              <a:ext cx="2627425" cy="740998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/>
                <a:t>SOCIAL MEDIA READING MACHINE</a:t>
              </a:r>
              <a:endParaRPr lang="en-US" sz="11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BBC62739-FA35-49F8-8929-743B31F55A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19600" y="1808393"/>
              <a:ext cx="939800" cy="939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1285710" y="4694463"/>
            <a:ext cx="5363499" cy="1614219"/>
          </a:xfrm>
          <a:prstGeom prst="rect">
            <a:avLst/>
          </a:prstGeom>
          <a:noFill/>
          <a:ln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032832" y="6347885"/>
            <a:ext cx="186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n>
                  <a:solidFill>
                    <a:srgbClr val="000099"/>
                  </a:solidFill>
                </a:ln>
                <a:solidFill>
                  <a:srgbClr val="C00000"/>
                </a:solidFill>
              </a:rPr>
              <a:t>Market Sentiment Analysis</a:t>
            </a:r>
            <a:endParaRPr lang="en-US" sz="1200" dirty="0">
              <a:ln>
                <a:solidFill>
                  <a:srgbClr val="000099"/>
                </a:solidFill>
              </a:ln>
              <a:solidFill>
                <a:srgbClr val="C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8785312" y="1412426"/>
            <a:ext cx="3296234" cy="45729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9653636" y="6056140"/>
            <a:ext cx="155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Trading Data Analysis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297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1_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500</Words>
  <Application>Microsoft Office PowerPoint</Application>
  <PresentationFormat>Widescreen</PresentationFormat>
  <Paragraphs>126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Century Gothic</vt:lpstr>
      <vt:lpstr>CiscoSans ExtraLight</vt:lpstr>
      <vt:lpstr>Gill Sans SemiBold</vt:lpstr>
      <vt:lpstr>Segoe UI</vt:lpstr>
      <vt:lpstr>Segoe UI Light</vt:lpstr>
      <vt:lpstr>Times New Roman</vt:lpstr>
      <vt:lpstr>Wingdings</vt:lpstr>
      <vt:lpstr>Office Theme</vt:lpstr>
      <vt:lpstr>1_Office Theme</vt:lpstr>
      <vt:lpstr>Data-Driven Projects Presentation</vt:lpstr>
      <vt:lpstr>AGENDA</vt:lpstr>
      <vt:lpstr>Project analysis slide 3</vt:lpstr>
      <vt:lpstr>Project analysis slide 2</vt:lpstr>
      <vt:lpstr>Project analysis slide 4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2020-11-30T01:24:35Z</dcterms:created>
  <dcterms:modified xsi:type="dcterms:W3CDTF">2021-05-20T02:29:42Z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