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ep Dang Vo" initials="HDV" lastIdx="1" clrIdx="0">
    <p:extLst>
      <p:ext uri="{19B8F6BF-5375-455C-9EA6-DF929625EA0E}">
        <p15:presenceInfo xmlns:p15="http://schemas.microsoft.com/office/powerpoint/2012/main" userId="S-1-5-21-3905682820-2376024629-985164735-33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2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0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3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3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EF0A-01A3-4BB7-906C-291678B415E5}" type="datetimeFigureOut">
              <a:rPr lang="en-US" smtClean="0"/>
              <a:t>12/07/2021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7C79-48D6-4635-BC08-742186A8C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2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file:///\\192.168.10.28\images\creditrating\tables\rating\result_summary.cs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192.168.10.28\images\breakeven\tables\result.csv" TargetMode="External"/><Relationship Id="rId2" Type="http://schemas.openxmlformats.org/officeDocument/2006/relationships/hyperlink" Target="file:///\\192.168.10.28\images\breakeven\char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192.168.10.28\images\creditrating\charts\result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09"/>
          <a:stretch/>
        </p:blipFill>
        <p:spPr>
          <a:xfrm>
            <a:off x="0" y="178932"/>
            <a:ext cx="12192000" cy="64735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5265" y="3716323"/>
            <a:ext cx="3783434" cy="218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SzPct val="125000"/>
              <a:buFont typeface="Arial" panose="020B0604020202020204" pitchFamily="34" charset="0"/>
              <a:buChar char="•"/>
            </a:pP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Breakeven </a:t>
            </a:r>
            <a:r>
              <a:rPr lang="en-US" sz="1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Price: 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61,200 dong</a:t>
            </a:r>
            <a:endParaRPr lang="en-US" sz="105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85196" y="2365695"/>
            <a:ext cx="503340" cy="545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b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A)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585196" y="1419137"/>
            <a:ext cx="503340" cy="5452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Score</a:t>
            </a:r>
            <a:endParaRPr lang="en-US" sz="105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1902438" y="1095085"/>
            <a:ext cx="289562" cy="2922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1902440" y="2320309"/>
            <a:ext cx="289562" cy="2922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37648" y="3805106"/>
            <a:ext cx="289562" cy="2922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534" y="3025469"/>
            <a:ext cx="6846687" cy="3581615"/>
          </a:xfrm>
          <a:prstGeom prst="rect">
            <a:avLst/>
          </a:prstGeom>
        </p:spPr>
      </p:pic>
      <p:sp>
        <p:nvSpPr>
          <p:cNvPr id="14" name="Oval 13"/>
          <p:cNvSpPr>
            <a:spLocks noChangeAspect="1"/>
          </p:cNvSpPr>
          <p:nvPr/>
        </p:nvSpPr>
        <p:spPr>
          <a:xfrm>
            <a:off x="11825853" y="3123483"/>
            <a:ext cx="289562" cy="2922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816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32286" y="-2221398"/>
            <a:ext cx="4636223" cy="11300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62555" y="2156024"/>
            <a:ext cx="461665" cy="2545953"/>
          </a:xfrm>
          <a:prstGeom prst="rect">
            <a:avLst/>
          </a:prstGeom>
          <a:noFill/>
        </p:spPr>
        <p:txBody>
          <a:bodyPr vert="vert" wrap="none" rtlCol="0" anchor="ctr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Credit Rating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23822" y="4084300"/>
            <a:ext cx="353943" cy="269881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User: hiepdang@phs.vn | 5/7/2021 9:20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 rot="5400000">
            <a:off x="11652988" y="77710"/>
            <a:ext cx="453045" cy="4572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2.a</a:t>
            </a:r>
          </a:p>
        </p:txBody>
      </p:sp>
    </p:spTree>
    <p:extLst>
      <p:ext uri="{BB962C8B-B14F-4D97-AF65-F5344CB8AC3E}">
        <p14:creationId xmlns:p14="http://schemas.microsoft.com/office/powerpoint/2010/main" val="428786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28884" y="916377"/>
            <a:ext cx="289562" cy="2922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chemeClr val="accent1">
              <a:lumMod val="50000"/>
              <a:alpha val="8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Hướng dẫn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446" y="923986"/>
            <a:ext cx="3760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Georgia" panose="02040502050405020303" pitchFamily="18" charset="0"/>
              </a:rPr>
              <a:t>Thay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cột</a:t>
            </a:r>
            <a:r>
              <a:rPr lang="en-US" sz="1200" dirty="0" smtClean="0">
                <a:latin typeface="Georgia" panose="02040502050405020303" pitchFamily="18" charset="0"/>
              </a:rPr>
              <a:t> "Ranking" </a:t>
            </a:r>
            <a:r>
              <a:rPr lang="en-US" sz="1200" dirty="0" err="1" smtClean="0">
                <a:latin typeface="Georgia" panose="02040502050405020303" pitchFamily="18" charset="0"/>
              </a:rPr>
              <a:t>hiện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tại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thành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cột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như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trên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hình</a:t>
            </a:r>
            <a:r>
              <a:rPr lang="en-US" sz="1200" dirty="0" smtClean="0">
                <a:latin typeface="Georgia" panose="02040502050405020303" pitchFamily="18" charset="0"/>
              </a:rPr>
              <a:t>:</a:t>
            </a:r>
            <a:endParaRPr lang="en-US" sz="1200" dirty="0">
              <a:latin typeface="Georgia" panose="02040502050405020303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823291" y="1296028"/>
            <a:ext cx="3987566" cy="2147928"/>
            <a:chOff x="3485695" y="1449852"/>
            <a:chExt cx="4545419" cy="261937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5695" y="1449853"/>
              <a:ext cx="790575" cy="2619375"/>
            </a:xfrm>
            <a:prstGeom prst="rect">
              <a:avLst/>
            </a:prstGeom>
          </p:spPr>
        </p:pic>
        <p:sp>
          <p:nvSpPr>
            <p:cNvPr id="15" name="Right Arrow 14"/>
            <p:cNvSpPr/>
            <p:nvPr/>
          </p:nvSpPr>
          <p:spPr>
            <a:xfrm>
              <a:off x="4930924" y="2521007"/>
              <a:ext cx="1649338" cy="410199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4916" y="1449852"/>
              <a:ext cx="796198" cy="2619375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28884" y="3568984"/>
            <a:ext cx="8822604" cy="292218"/>
            <a:chOff x="228884" y="4085442"/>
            <a:chExt cx="8822604" cy="292218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28884" y="4085442"/>
              <a:ext cx="289562" cy="292218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8446" y="4100661"/>
              <a:ext cx="8533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Georgia" panose="02040502050405020303" pitchFamily="18" charset="0"/>
                </a:rPr>
                <a:t>Giá</a:t>
              </a:r>
              <a:r>
                <a:rPr lang="en-US" sz="1200" dirty="0" smtClean="0">
                  <a:latin typeface="Georgia" panose="02040502050405020303" pitchFamily="18" charset="0"/>
                </a:rPr>
                <a:t> </a:t>
              </a:r>
              <a:r>
                <a:rPr lang="en-US" sz="1200" dirty="0" err="1" smtClean="0">
                  <a:latin typeface="Georgia" panose="02040502050405020303" pitchFamily="18" charset="0"/>
                </a:rPr>
                <a:t>trị</a:t>
              </a:r>
              <a:r>
                <a:rPr lang="en-US" sz="1200" dirty="0" smtClean="0">
                  <a:latin typeface="Georgia" panose="02040502050405020303" pitchFamily="18" charset="0"/>
                </a:rPr>
                <a:t> score </a:t>
              </a:r>
              <a:r>
                <a:rPr lang="en-US" sz="1200" dirty="0" err="1" smtClean="0">
                  <a:latin typeface="Georgia" panose="02040502050405020303" pitchFamily="18" charset="0"/>
                </a:rPr>
                <a:t>bằng</a:t>
              </a:r>
              <a:r>
                <a:rPr lang="en-US" sz="1200" dirty="0" smtClean="0">
                  <a:latin typeface="Georgia" panose="02040502050405020303" pitchFamily="18" charset="0"/>
                </a:rPr>
                <a:t> 90 </a:t>
              </a:r>
              <a:r>
                <a:rPr lang="en-US" sz="1200" dirty="0" err="1" smtClean="0">
                  <a:latin typeface="Georgia" panose="02040502050405020303" pitchFamily="18" charset="0"/>
                </a:rPr>
                <a:t>được</a:t>
              </a:r>
              <a:r>
                <a:rPr lang="en-US" sz="1200" dirty="0" smtClean="0">
                  <a:latin typeface="Georgia" panose="02040502050405020303" pitchFamily="18" charset="0"/>
                </a:rPr>
                <a:t> </a:t>
              </a:r>
              <a:r>
                <a:rPr lang="en-US" sz="1200" dirty="0" err="1" smtClean="0">
                  <a:latin typeface="Georgia" panose="02040502050405020303" pitchFamily="18" charset="0"/>
                </a:rPr>
                <a:t>lấy</a:t>
              </a:r>
              <a:r>
                <a:rPr lang="en-US" sz="1200" dirty="0" smtClean="0">
                  <a:latin typeface="Georgia" panose="02040502050405020303" pitchFamily="18" charset="0"/>
                </a:rPr>
                <a:t> </a:t>
              </a:r>
              <a:r>
                <a:rPr lang="en-US" sz="1200" dirty="0" err="1" smtClean="0">
                  <a:latin typeface="Georgia" panose="02040502050405020303" pitchFamily="18" charset="0"/>
                </a:rPr>
                <a:t>từ</a:t>
              </a:r>
              <a:r>
                <a:rPr lang="en-US" sz="1200" dirty="0">
                  <a:latin typeface="Georgia" panose="02040502050405020303" pitchFamily="18" charset="0"/>
                </a:rPr>
                <a:t>: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  <a:hlinkClick r:id="rId4" action="ppaction://hlinkfile"/>
                </a:rPr>
                <a:t>\\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  <a:hlinkClick r:id="rId4" action="ppaction://hlinkfile"/>
                </a:rPr>
                <a:t>192.168.10.28\images\creditrating\tables\rating\result_summary.csv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chọn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cột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cuối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cùng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28884" y="4064867"/>
            <a:ext cx="6248400" cy="1847850"/>
            <a:chOff x="228884" y="4626528"/>
            <a:chExt cx="6248400" cy="184785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884" y="4626528"/>
              <a:ext cx="6248400" cy="184785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228884" y="4871102"/>
              <a:ext cx="5812993" cy="29910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888" y="3989027"/>
            <a:ext cx="5692604" cy="1794682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11568418" y="4001449"/>
            <a:ext cx="436228" cy="17533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406989" y="5882640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Lưu</a:t>
            </a:r>
            <a:r>
              <a:rPr lang="en-US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ý: </a:t>
            </a:r>
            <a:r>
              <a:rPr lang="en-US" sz="12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các</a:t>
            </a:r>
            <a:r>
              <a:rPr lang="en-US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mã</a:t>
            </a:r>
            <a:r>
              <a:rPr lang="en-US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không</a:t>
            </a:r>
            <a:r>
              <a:rPr lang="en-US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có</a:t>
            </a:r>
            <a:r>
              <a:rPr lang="en-US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dữ</a:t>
            </a:r>
            <a:r>
              <a:rPr lang="en-US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liệu</a:t>
            </a:r>
            <a:r>
              <a:rPr lang="en-US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, </a:t>
            </a:r>
            <a:r>
              <a:rPr lang="en-US" sz="1200" dirty="0" err="1" smtClean="0">
                <a:solidFill>
                  <a:srgbClr val="C00000"/>
                </a:solidFill>
                <a:latin typeface="Georgia" panose="02040502050405020303" pitchFamily="18" charset="0"/>
              </a:rPr>
              <a:t>hiện</a:t>
            </a:r>
            <a:r>
              <a:rPr lang="en-US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 "Unclassifiable"</a:t>
            </a:r>
            <a:endParaRPr lang="en-US" sz="1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884" y="5783709"/>
            <a:ext cx="3151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ngoặc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rule: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075503"/>
                  </p:ext>
                </p:extLst>
              </p:nvPr>
            </p:nvGraphicFramePr>
            <p:xfrm>
              <a:off x="3330396" y="5819564"/>
              <a:ext cx="2365728" cy="975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2864"/>
                    <a:gridCol w="1182864"/>
                  </a:tblGrid>
                  <a:tr h="1981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𝑠𝑐𝑜𝑟𝑒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 A</a:t>
                          </a:r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9810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50≤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𝑠𝑐𝑜𝑟𝑒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</a:t>
                          </a:r>
                          <a:r>
                            <a:rPr lang="en-US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98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25≤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𝑠𝑐𝑜𝑟𝑒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</a:t>
                          </a:r>
                          <a:r>
                            <a:rPr lang="en-US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9810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𝑠𝑐𝑜𝑟𝑒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&lt;2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 D</a:t>
                          </a:r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9075503"/>
                  </p:ext>
                </p:extLst>
              </p:nvPr>
            </p:nvGraphicFramePr>
            <p:xfrm>
              <a:off x="3330396" y="5819564"/>
              <a:ext cx="2365728" cy="975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82864"/>
                    <a:gridCol w="1182864"/>
                  </a:tblGrid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13" t="-2500" r="-100513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 A</a:t>
                          </a:r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13" t="-100000" r="-100513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</a:t>
                          </a:r>
                          <a:r>
                            <a:rPr lang="en-US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13" t="-205000" r="-100513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</a:t>
                          </a:r>
                          <a:r>
                            <a:rPr lang="en-US" sz="10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513" t="-305000" r="-10051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Group D</a:t>
                          </a:r>
                          <a:endParaRPr lang="en-US" sz="1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70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75118"/>
          </a:xfrm>
          <a:prstGeom prst="rect">
            <a:avLst/>
          </a:prstGeom>
          <a:solidFill>
            <a:schemeClr val="accent1">
              <a:lumMod val="50000"/>
              <a:alpha val="8980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Hướng dẫn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28884" y="2166340"/>
            <a:ext cx="289562" cy="2922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446" y="2173949"/>
            <a:ext cx="7063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Georgia" panose="02040502050405020303" pitchFamily="18" charset="0"/>
              </a:rPr>
              <a:t>Bỏ</a:t>
            </a:r>
            <a:r>
              <a:rPr lang="en-US" sz="1200" dirty="0" smtClean="0">
                <a:latin typeface="Georgia" panose="02040502050405020303" pitchFamily="18" charset="0"/>
              </a:rPr>
              <a:t> chart </a:t>
            </a:r>
            <a:r>
              <a:rPr lang="en-US" sz="1200" dirty="0" err="1" smtClean="0">
                <a:latin typeface="Georgia" panose="02040502050405020303" pitchFamily="18" charset="0"/>
              </a:rPr>
              <a:t>của</a:t>
            </a:r>
            <a:r>
              <a:rPr lang="en-US" sz="1200" dirty="0" smtClean="0">
                <a:latin typeface="Georgia" panose="02040502050405020303" pitchFamily="18" charset="0"/>
              </a:rPr>
              <a:t> Trung, </a:t>
            </a:r>
            <a:r>
              <a:rPr lang="en-US" sz="1200" dirty="0" err="1" smtClean="0">
                <a:latin typeface="Georgia" panose="02040502050405020303" pitchFamily="18" charset="0"/>
              </a:rPr>
              <a:t>thay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bằng</a:t>
            </a:r>
            <a:r>
              <a:rPr lang="en-US" sz="1200" dirty="0" smtClean="0">
                <a:latin typeface="Georgia" panose="02040502050405020303" pitchFamily="18" charset="0"/>
              </a:rPr>
              <a:t> chart </a:t>
            </a:r>
            <a:r>
              <a:rPr lang="en-US" sz="1200" dirty="0" err="1" smtClean="0">
                <a:latin typeface="Georgia" panose="02040502050405020303" pitchFamily="18" charset="0"/>
              </a:rPr>
              <a:t>được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lưu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sẵn</a:t>
            </a:r>
            <a:r>
              <a:rPr lang="en-US" sz="1200" dirty="0" smtClean="0">
                <a:latin typeface="Georgia" panose="02040502050405020303" pitchFamily="18" charset="0"/>
              </a:rPr>
              <a:t> </a:t>
            </a:r>
            <a:r>
              <a:rPr lang="en-US" sz="1200" dirty="0" err="1" smtClean="0">
                <a:latin typeface="Georgia" panose="02040502050405020303" pitchFamily="18" charset="0"/>
              </a:rPr>
              <a:t>tại</a:t>
            </a:r>
            <a:r>
              <a:rPr lang="en-US" sz="1200" dirty="0" smtClean="0">
                <a:latin typeface="Georgia" panose="02040502050405020303" pitchFamily="18" charset="0"/>
              </a:rPr>
              <a:t> folder: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\\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file"/>
              </a:rPr>
              <a:t>192.168.10.28\images\breakeven\charts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237273" y="2707426"/>
            <a:ext cx="289562" cy="2922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835" y="2715035"/>
            <a:ext cx="5995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Dữ liệu giá hòa vốn lấy từ bảng:</a:t>
            </a:r>
            <a:r>
              <a:rPr lang="en-US" sz="1200" dirty="0">
                <a:latin typeface="Georgia" panose="02040502050405020303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\\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3" action="ppaction://hlinkfile"/>
              </a:rPr>
              <a:t>192.168.10.28\images\breakeven\tables\result.csv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73" y="3263731"/>
            <a:ext cx="1771650" cy="78105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813732" y="3248511"/>
            <a:ext cx="1082180" cy="719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28884" y="931596"/>
            <a:ext cx="289562" cy="29221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vi-VN" sz="1100" dirty="0" smtClean="0">
                <a:solidFill>
                  <a:srgbClr val="C00000"/>
                </a:solidFill>
              </a:rPr>
              <a:t>2.a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446" y="939205"/>
            <a:ext cx="11186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latin typeface="Georgia" panose="02040502050405020303" pitchFamily="18" charset="0"/>
              </a:rPr>
              <a:t>Tạo button hoặc hyperlink tại vị trí </a:t>
            </a:r>
            <a:r>
              <a:rPr lang="vi-VN" sz="1200" dirty="0">
                <a:latin typeface="Georgia" panose="02040502050405020303" pitchFamily="18" charset="0"/>
              </a:rPr>
              <a:t>score để khi click vào sẽ xem được hình ảnh của cổ phiếu tương ứng tại folder: </a:t>
            </a:r>
            <a:r>
              <a:rPr lang="vi-VN" sz="1200" dirty="0">
                <a:hlinkClick r:id="rId5" action="ppaction://hlinkfile"/>
              </a:rPr>
              <a:t>\\</a:t>
            </a:r>
            <a:r>
              <a:rPr lang="vi-VN" sz="1200" dirty="0" smtClean="0">
                <a:hlinkClick r:id="rId5" action="ppaction://hlinkfile"/>
              </a:rPr>
              <a:t>192.168.10.28\images\creditrating\charts\result</a:t>
            </a:r>
            <a:endParaRPr lang="vi-VN" sz="1200" dirty="0"/>
          </a:p>
          <a:p>
            <a:endParaRPr lang="vi-VN" sz="1200" dirty="0" smtClean="0">
              <a:latin typeface="Georgia" panose="02040502050405020303" pitchFamily="18" charset="0"/>
            </a:endParaRPr>
          </a:p>
          <a:p>
            <a:r>
              <a:rPr lang="vi-VN" sz="12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Lưu </a:t>
            </a:r>
            <a:r>
              <a:rPr lang="vi-VN" sz="1200" dirty="0">
                <a:solidFill>
                  <a:srgbClr val="C00000"/>
                </a:solidFill>
                <a:latin typeface="Georgia" panose="02040502050405020303" pitchFamily="18" charset="0"/>
              </a:rPr>
              <a:t>ý: </a:t>
            </a:r>
            <a:r>
              <a:rPr lang="vi-VN" sz="1200" dirty="0">
                <a:latin typeface="Georgia" panose="02040502050405020303" pitchFamily="18" charset="0"/>
              </a:rPr>
              <a:t>Hình ảnh này không được thể hiện trực tiếp trên data họp mà chỉ được </a:t>
            </a:r>
            <a:r>
              <a:rPr lang="vi-VN" sz="1200" dirty="0" smtClean="0">
                <a:latin typeface="Georgia" panose="02040502050405020303" pitchFamily="18" charset="0"/>
              </a:rPr>
              <a:t>hiện ra khi </a:t>
            </a:r>
            <a:r>
              <a:rPr lang="vi-VN" sz="1200" dirty="0">
                <a:latin typeface="Georgia" panose="02040502050405020303" pitchFamily="18" charset="0"/>
              </a:rPr>
              <a:t>user click vào </a:t>
            </a:r>
            <a:r>
              <a:rPr lang="vi-VN" sz="1200" dirty="0" smtClean="0">
                <a:latin typeface="Georgia" panose="02040502050405020303" pitchFamily="18" charset="0"/>
              </a:rPr>
              <a:t>button/hyperlink </a:t>
            </a:r>
            <a:r>
              <a:rPr lang="vi-VN" sz="1200" dirty="0">
                <a:latin typeface="Georgia" panose="02040502050405020303" pitchFamily="18" charset="0"/>
              </a:rPr>
              <a:t>được tạo.</a:t>
            </a:r>
            <a:endParaRPr lang="en-US" sz="1200" dirty="0">
              <a:latin typeface="Georgia" panose="020405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834" y="805343"/>
            <a:ext cx="11578943" cy="87245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7235</TotalTime>
  <Words>193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Hiep Dang Vo</dc:creator>
  <cp:lastModifiedBy>Hiep Dang Vo</cp:lastModifiedBy>
  <cp:revision>25</cp:revision>
  <dcterms:created xsi:type="dcterms:W3CDTF">2021-07-05T02:31:23Z</dcterms:created>
  <dcterms:modified xsi:type="dcterms:W3CDTF">2021-07-12T07:08:20Z</dcterms:modified>
</cp:coreProperties>
</file>