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5" Type="http://schemas.openxmlformats.org/officeDocument/2006/relationships/slide" Target="slides/slide19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1" Type="http://schemas.openxmlformats.org/officeDocument/2006/relationships/theme" Target="theme/theme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2743200" y="427037"/>
            <a:ext cx="6399212" cy="1706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4191000" y="2286000"/>
            <a:ext cx="45720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  <a:defRPr/>
            </a:lvl1pPr>
            <a:lvl2pPr indent="-178434" marL="74295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514600" y="2057400"/>
            <a:ext cx="31241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5791200" y="2057400"/>
            <a:ext cx="31241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514600" y="2057400"/>
            <a:ext cx="64007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 rot="5400000">
            <a:off x="5248275" y="2352674"/>
            <a:ext cx="5714999" cy="161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 rot="5400000">
            <a:off x="1933575" y="809624"/>
            <a:ext cx="5714999" cy="47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 rot="5400000">
            <a:off x="3733800" y="838199"/>
            <a:ext cx="396239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/>
          <p:nvPr>
            <p:ph idx="2" type="pic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9" Type="http://schemas.openxmlformats.org/officeDocument/2006/relationships/slideLayout" Target="../slideLayouts/slideLayout10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" name="Shape 10"/>
          <p:cNvSpPr/>
          <p:nvPr/>
        </p:nvSpPr>
        <p:spPr>
          <a:xfrm>
            <a:off x="0" y="842962"/>
            <a:ext cx="2897186" cy="6015036"/>
          </a:xfrm>
          <a:custGeom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514600" y="2057400"/>
            <a:ext cx="64007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842962"/>
            <a:ext cx="2897186" cy="6015036"/>
          </a:xfrm>
          <a:custGeom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438400" y="304800"/>
            <a:ext cx="64769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514600" y="2057400"/>
            <a:ext cx="64007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■"/>
              <a:defRPr/>
            </a:lvl1pPr>
            <a:lvl2pPr indent="-178434" marL="74295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Font typeface="Noto Symbol"/>
              <a:buChar char="◆"/>
              <a:defRPr/>
            </a:lvl2pPr>
            <a:lvl3pPr indent="-129539" marL="11430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★"/>
              <a:defRPr/>
            </a:lvl3pPr>
            <a:lvl4pPr indent="-101600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01600" marL="2057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–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04800" y="609600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581400" y="6096000"/>
            <a:ext cx="2895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104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71500" y="3284537"/>
            <a:ext cx="8153399" cy="555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6025" lIns="92075" rIns="92075" tIns="460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Implementação de um sistema para compartilhamento, armazenamento, recuperação e auxílio ao diagnóstico através de imagens médicas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42987" y="4557712"/>
            <a:ext cx="7262811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(Pedro Henrique da silva Gregório)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90600" y="614045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Belo Horizonte, junho de 2015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42987" y="5084762"/>
            <a:ext cx="7262811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baseline="0" i="0" lang="en-US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Orientador</a:t>
            </a:r>
            <a:r>
              <a:rPr b="1" baseline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Prof. Alexei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35150" y="0"/>
            <a:ext cx="6889750" cy="1006474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rIns="92075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PONTIFÍCIA UNIVERSIDADE CATÓLICA DE MINAS GERAIS</a:t>
            </a:r>
            <a:br>
              <a:rPr b="1" baseline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Instituo de Ciências Exatas e de Informática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38325" y="1057275"/>
            <a:ext cx="5040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b="0" baseline="30000" i="0" lang="en-US" sz="2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Trabalho de Diplomação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147636"/>
            <a:ext cx="1209675" cy="136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Servi</a:t>
            </a:r>
            <a:r>
              <a:rPr b="1" lang="en-US" sz="4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ço Web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do serviço utilizando partes do conceito Modelo-Visão-Controlador(MVC).</a:t>
            </a:r>
            <a:br>
              <a:rPr lang="en-US" sz="2800">
                <a:solidFill>
                  <a:schemeClr val="dk2"/>
                </a:solidFill>
              </a:rPr>
            </a:b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Divisão das tarefas de forma que a regra de negócio, entidades e sua representação no banco de dados são tratadas separadamente.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do framework Hibernate para a persistência de dados.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Transição da informação </a:t>
            </a:r>
            <a:r>
              <a:rPr lang="en-US" sz="2800">
                <a:solidFill>
                  <a:schemeClr val="dk2"/>
                </a:solidFill>
              </a:rPr>
              <a:t>no Serviço Web.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Serviço Web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874836"/>
            <a:ext cx="8353499" cy="48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baseline="30000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Tes</a:t>
            </a:r>
            <a:r>
              <a:rPr b="1" lang="en-US" sz="4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tes Planejados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Tempo médio para o envio múltiplas imagens médicas simultaneamente.</a:t>
            </a:r>
            <a:br>
              <a:rPr lang="en-US" sz="2800">
                <a:solidFill>
                  <a:schemeClr val="dk2"/>
                </a:solidFill>
              </a:rPr>
            </a:b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Tempo médio para a solicitação e conversão das imagens médias com formato DICOM.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Aplicação de um algoritmo simples na interface de visualização da imagem médica.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1582737"/>
            <a:ext cx="8389936" cy="457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09600" y="1676400"/>
            <a:ext cx="8355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179386" y="152400"/>
            <a:ext cx="8964599" cy="118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105088"/>
            <a:ext cx="8426399" cy="40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68300" y="1253975"/>
            <a:ext cx="8207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L="342900" rtl="0"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</a:rPr>
              <a:t>Visualização da imagem médica no navegador.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09600" y="1676400"/>
            <a:ext cx="8355011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179386" y="152400"/>
            <a:ext cx="8964612" cy="118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4. Resultados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00" y="1997725"/>
            <a:ext cx="8207400" cy="4158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063725" y="1452900"/>
            <a:ext cx="49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68300" y="1253975"/>
            <a:ext cx="8207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L="342900" rtl="0">
              <a:spcBef>
                <a:spcPts val="0"/>
              </a:spcBef>
              <a:buNone/>
            </a:pPr>
            <a:r>
              <a:rPr lang="en-US" sz="2800">
                <a:solidFill>
                  <a:schemeClr val="dk2"/>
                </a:solidFill>
              </a:rPr>
              <a:t>Solicitação das imagens médicas.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179386" y="1052512"/>
            <a:ext cx="8964612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44461" y="5907087"/>
            <a:ext cx="882014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5. Conclusão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62125" y="1585900"/>
            <a:ext cx="8094599" cy="3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divisão das funcionalidades em camadas deixou o sistema flexível e adaptável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arquitetura permite sua integração a outros sistemas médicos.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transmissão de um grande volume de imagens médicas pode se tornar um empecilho para o uso do sistema.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79386" y="1052512"/>
            <a:ext cx="89645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44461" y="5907087"/>
            <a:ext cx="88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49225" y="152400"/>
            <a:ext cx="8680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5. Conclusão - Trabalhos F</a:t>
            </a:r>
            <a:r>
              <a:rPr b="1" lang="en-US" sz="4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uturos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62125" y="1585900"/>
            <a:ext cx="8094599" cy="3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Estudo de novas soluções para transmissão dos registros clínicos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de novos algorítimos para auxiliar na recuperação da imagem médica.</a:t>
            </a:r>
            <a:br>
              <a:rPr lang="en-US" sz="2800">
                <a:solidFill>
                  <a:schemeClr val="dk2"/>
                </a:solidFill>
              </a:rPr>
            </a:b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da mineração de dados para explorar e descobrir informações a partir do sistema.</a:t>
            </a:r>
            <a:br>
              <a:rPr lang="en-US" sz="2800">
                <a:solidFill>
                  <a:schemeClr val="dk2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Telemedicina facilita o contato entre paciente, médicos e instituições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 expansão dos PACS traz benefícios para todas as partes envolvidas</a:t>
            </a:r>
            <a:r>
              <a:rPr b="0" baseline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Os PACS ainda contém barreiras que dificultam sua utilização</a:t>
            </a:r>
            <a:r>
              <a:rPr b="0" baseline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O acesso remoto a esses sistemas deve ser feita de forma segura e eficiente</a:t>
            </a:r>
            <a:r>
              <a:rPr b="0" baseline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1. Introdução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762000" y="6219825"/>
            <a:ext cx="7772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1. Introdução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2" y="1676400"/>
            <a:ext cx="8188176" cy="41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Desenvolvimento de um sistema e arquitetura flexíveis para o armazenamento e compartilhamento de imagens médicas.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Pesquisar uma arquitetura adaptável e de fácil aprendizado para manutenção e continuidade.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762000" y="6219825"/>
            <a:ext cx="7772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49225" y="152400"/>
            <a:ext cx="6476999" cy="973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2. Objetivos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09600" y="1676400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Auxiliar instituições, profissionais e centros de saúde a criarem uma base de dados remota para consulta e armazenamento de imagens médicas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Possibilitar através dessa base de dados o estudo e pesquisa da Medicina e Telemedicina.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49225" y="152400"/>
            <a:ext cx="6476999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2. </a:t>
            </a:r>
            <a:r>
              <a:rPr b="1" lang="en-US" sz="4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 - Justificativa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179386" y="152400"/>
            <a:ext cx="8964612" cy="900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Implementação do sistema baseado na arquitetura sugerida por (GULD et al., 2007)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Arquitetura dividida em camadas, balanceando as tarefas realizadas por cada uma.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Cada camada deve fornecer a camada inferior ou superior uma entrada ou saída.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6402387"/>
            <a:ext cx="9144000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79386" y="152400"/>
            <a:ext cx="8964612" cy="900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41511"/>
            <a:ext cx="7924799" cy="42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Interfaces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Interfaces planejadas levando em consideração os fatores acessibilidade, flexibilidade e interativade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Utilização e adequação para o sistema dos frameworks JQuery e Bootstrap.</a:t>
            </a:r>
            <a:br>
              <a:rPr lang="en-US" sz="2800">
                <a:solidFill>
                  <a:schemeClr val="dk2"/>
                </a:solidFill>
              </a:rPr>
            </a:b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Visualização da imagem médica através de um plugin JQuery.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609600" y="1196975"/>
            <a:ext cx="77724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0" y="6402387"/>
            <a:ext cx="9144000" cy="4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179386" y="152400"/>
            <a:ext cx="8964599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 Narrow"/>
              <a:buNone/>
            </a:pPr>
            <a:r>
              <a:rPr b="1" baseline="0" i="0" lang="en-US" sz="4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3. Metodologia - Servi</a:t>
            </a:r>
            <a:r>
              <a:rPr b="1" lang="en-US" sz="48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ço Web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09600" y="1929000"/>
            <a:ext cx="79521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O Serviço WEB gerencia todas as requisições solicitadas pelos usuários.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As operações do sistema são realizadas por requisições HTTP enviadas para o servidor.</a:t>
            </a:r>
            <a:br>
              <a:rPr lang="en-US" sz="2800">
                <a:solidFill>
                  <a:schemeClr val="dk2"/>
                </a:solidFill>
              </a:rPr>
            </a:br>
          </a:p>
          <a:p>
            <a:pPr indent="-342900" lvl="0" marL="342900" rtl="0">
              <a:spcBef>
                <a:spcPts val="560"/>
              </a:spcBef>
              <a:buClr>
                <a:schemeClr val="dk1"/>
              </a:buClr>
              <a:buSzPct val="59999"/>
              <a:buFont typeface="Noto Symbol"/>
              <a:buChar char="■"/>
            </a:pPr>
            <a:r>
              <a:rPr lang="en-US" sz="2800">
                <a:solidFill>
                  <a:schemeClr val="dk2"/>
                </a:solidFill>
              </a:rPr>
              <a:t>Adoção dos formatos XML/Json para intercâmbio de dados.Utilização de Parses para a representação da informação.</a:t>
            </a: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lvl="0" rtl="0">
              <a:spcBef>
                <a:spcPts val="56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Generico">
  <a:themeElements>
    <a:clrScheme name="Generico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ico">
  <a:themeElements>
    <a:clrScheme name="Generico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