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9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9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8104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lang="en-US" sz="1200" b="0" i="0" u="none" strike="noStrike" cap="none" baseline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73667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lang="en-US" sz="1200" b="0" i="0" u="none" strike="noStrike" cap="none" baseline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8301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lang="en-US" sz="1200" b="0" i="0" u="none" strike="noStrike" cap="none" baseline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70995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lang="en-US" sz="1200" b="0" i="0" u="none" strike="noStrike" cap="none" baseline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0996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lang="en-US" sz="1200" b="0" i="0" u="none" strike="noStrike" cap="none" baseline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79506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lang="en-US" sz="1200" b="0" i="0" u="none" strike="noStrike" cap="none" baseline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27751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lang="en-US" sz="1200" b="0" i="0" u="none" strike="noStrike" cap="none" baseline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73589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lang="en-US" sz="1200" b="0" i="0" u="none" strike="noStrike" cap="none" baseline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08140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lang="en-US" sz="1200" b="0" i="0" u="none" strike="noStrike" cap="none" baseline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43881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lang="en-US" sz="1200" b="0" i="0" u="none" strike="noStrike" cap="none" baseline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9347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lang="en-US" sz="1200" b="0" i="0" u="none" strike="noStrike" cap="none" baseline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6696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lang="en-US" sz="1200" b="0" i="0" u="none" strike="noStrike" cap="none" baseline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4237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lang="en-US" sz="1200" b="0" i="0" u="none" strike="noStrike" cap="none" baseline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0835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lang="en-US" sz="1200" b="0" i="0" u="none" strike="noStrike" cap="none" baseline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0940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lang="en-US" sz="1200" b="0" i="0" u="none" strike="noStrike" cap="none" baseline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7057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lang="en-US" sz="1200" b="0" i="0" u="none" strike="noStrike" cap="none" baseline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8664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lang="en-US" sz="1200" b="0" i="0" u="none" strike="noStrike" cap="none" baseline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6643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lang="en-US" sz="1200" b="0" i="0" u="none" strike="noStrike" cap="none" baseline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961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lang="en-US" sz="1200" b="0" i="0" u="none" strike="noStrike" cap="none" baseline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1673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946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181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74860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5249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2230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5156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8028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1740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13557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2857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1046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20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/>
        </p:nvSpPr>
        <p:spPr>
          <a:xfrm>
            <a:off x="571500" y="3284537"/>
            <a:ext cx="8153399" cy="55562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txBody>
          <a:bodyPr lIns="92075" tIns="46025" rIns="92075" bIns="46025" anchor="b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 Narrow"/>
              <a:buNone/>
            </a:pPr>
            <a:r>
              <a:rPr lang="en-US" sz="3200" b="1" i="0" u="none" strike="noStrike" cap="none" baseline="0" dirty="0" err="1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Implementação</a:t>
            </a:r>
            <a:r>
              <a:rPr lang="en-US" sz="3200" b="1" i="0" u="none" strike="noStrike" cap="none" baseline="0" dirty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 de um </a:t>
            </a:r>
            <a:r>
              <a:rPr lang="en-US" sz="3200" b="1" i="0" u="none" strike="noStrike" cap="none" baseline="0" dirty="0" err="1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sistema</a:t>
            </a:r>
            <a:r>
              <a:rPr lang="en-US" sz="3200" b="1" i="0" u="none" strike="noStrike" cap="none" baseline="0" dirty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 para </a:t>
            </a:r>
            <a:r>
              <a:rPr lang="en-US" sz="3200" b="1" i="0" u="none" strike="noStrike" cap="none" baseline="0" dirty="0" err="1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compartilhamento</a:t>
            </a:r>
            <a:r>
              <a:rPr lang="en-US" sz="3200" b="1" i="0" u="none" strike="noStrike" cap="none" baseline="0" dirty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, </a:t>
            </a:r>
            <a:r>
              <a:rPr lang="en-US" sz="3200" b="1" i="0" u="none" strike="noStrike" cap="none" baseline="0" dirty="0" err="1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armazenamento</a:t>
            </a:r>
            <a:r>
              <a:rPr lang="en-US" sz="3200" b="1" i="0" u="none" strike="noStrike" cap="none" baseline="0" dirty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, </a:t>
            </a:r>
            <a:r>
              <a:rPr lang="en-US" sz="3200" b="1" i="0" u="none" strike="noStrike" cap="none" baseline="0" dirty="0" err="1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recuperação</a:t>
            </a:r>
            <a:r>
              <a:rPr lang="en-US" sz="3200" b="1" i="0" u="none" strike="noStrike" cap="none" baseline="0" dirty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 e </a:t>
            </a:r>
            <a:r>
              <a:rPr lang="en-US" sz="3200" b="1" i="0" u="none" strike="noStrike" cap="none" baseline="0" dirty="0" err="1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auxílio</a:t>
            </a:r>
            <a:r>
              <a:rPr lang="en-US" sz="3200" b="1" i="0" u="none" strike="noStrike" cap="none" baseline="0" dirty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3200" b="1" i="0" u="none" strike="noStrike" cap="none" baseline="0" dirty="0" err="1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ao</a:t>
            </a:r>
            <a:r>
              <a:rPr lang="en-US" sz="3200" b="1" i="0" u="none" strike="noStrike" cap="none" baseline="0" dirty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3200" b="1" i="0" u="none" strike="noStrike" cap="none" baseline="0" dirty="0" err="1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diagnóstico</a:t>
            </a:r>
            <a:r>
              <a:rPr lang="en-US" sz="3200" b="1" i="0" u="none" strike="noStrike" cap="none" baseline="0" dirty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3200" b="1" i="0" u="none" strike="noStrike" cap="none" baseline="0" dirty="0" err="1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através</a:t>
            </a:r>
            <a:r>
              <a:rPr lang="en-US" sz="3200" b="1" i="0" u="none" strike="noStrike" cap="none" baseline="0" dirty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 de </a:t>
            </a:r>
            <a:r>
              <a:rPr lang="en-US" sz="3200" b="1" i="0" u="none" strike="noStrike" cap="none" baseline="0" dirty="0" err="1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imagens</a:t>
            </a:r>
            <a:r>
              <a:rPr lang="en-US" sz="3200" b="1" i="0" u="none" strike="noStrike" cap="none" baseline="0" dirty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3200" b="1" i="0" u="none" strike="noStrike" cap="none" baseline="0" dirty="0" err="1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médicas</a:t>
            </a:r>
            <a:endParaRPr lang="en-US" sz="3200" b="1" i="0" u="none" strike="noStrike" cap="none" baseline="0" dirty="0">
              <a:solidFill>
                <a:schemeClr val="dk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1042987" y="4557712"/>
            <a:ext cx="7262811" cy="431799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(Pedro Henrique da silva Gregório)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990600" y="6140450"/>
            <a:ext cx="7315200" cy="4572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Belo Horizonte, junho de 2015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1042987" y="5084762"/>
            <a:ext cx="7262811" cy="431799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800" b="1" i="0" u="sng" strike="noStrike" cap="none" baseline="0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Orientador</a:t>
            </a:r>
            <a:r>
              <a:rPr lang="en-US" sz="1800" b="1" i="0" u="none" strike="noStrike" cap="none" baseline="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Prof. </a:t>
            </a:r>
            <a:r>
              <a:rPr lang="en-US" sz="1800" b="1" i="0" u="none" strike="noStrike" cap="none" baseline="0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Alexei </a:t>
            </a:r>
            <a:r>
              <a:rPr lang="en-US" sz="1800" b="1" i="0" u="none" strike="noStrike" cap="none" baseline="0" dirty="0" err="1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Manso</a:t>
            </a:r>
            <a:r>
              <a:rPr lang="en-US" sz="1800" b="1" i="0" u="none" strike="noStrike" cap="none" baseline="0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Correa Machado</a:t>
            </a:r>
            <a:endParaRPr lang="en-US" sz="1800" b="1" i="0" u="none" strike="noStrike" cap="none" baseline="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1835150" y="0"/>
            <a:ext cx="6889750" cy="1006474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8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PONTIFÍCIA UNIVERSIDADE CATÓLICA DE MINAS GERAIS</a:t>
            </a:r>
            <a:br>
              <a:rPr lang="en-US" sz="18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Instituo de Ciências Exatas e de Informática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1838325" y="1057275"/>
            <a:ext cx="5040312" cy="379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 Black"/>
              <a:buNone/>
            </a:pPr>
            <a:r>
              <a:rPr lang="en-US" sz="2800" b="0" i="0" u="none" strike="noStrike" cap="none" baseline="300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Trabalho de Diplomação</a:t>
            </a:r>
          </a:p>
        </p:txBody>
      </p:sp>
      <p:pic>
        <p:nvPicPr>
          <p:cNvPr id="99" name="Shape 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5475" y="147636"/>
            <a:ext cx="1209675" cy="1360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/>
        </p:nvSpPr>
        <p:spPr>
          <a:xfrm>
            <a:off x="609600" y="1196975"/>
            <a:ext cx="7772400" cy="533399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30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Shape 173"/>
          <p:cNvSpPr txBox="1"/>
          <p:nvPr/>
        </p:nvSpPr>
        <p:spPr>
          <a:xfrm>
            <a:off x="0" y="6402387"/>
            <a:ext cx="9144000" cy="411299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30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179386" y="152400"/>
            <a:ext cx="8964599" cy="9000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 Narrow"/>
              <a:buNone/>
            </a:pPr>
            <a:r>
              <a:rPr lang="en-US" sz="4800" b="1" i="0" u="none" strike="noStrike" cap="none" baseline="0" dirty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3. </a:t>
            </a:r>
            <a:r>
              <a:rPr lang="en-US" sz="4800" b="1" i="0" u="none" strike="noStrike" cap="none" baseline="0" dirty="0" err="1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Metodologia</a:t>
            </a:r>
            <a:r>
              <a:rPr lang="en-US" sz="4800" b="1" i="0" u="none" strike="noStrike" cap="none" baseline="0" dirty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4800" b="1" i="0" u="none" strike="noStrike" cap="none" baseline="0" dirty="0" smtClean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– </a:t>
            </a:r>
            <a:r>
              <a:rPr lang="en-US" sz="4800" b="1" i="0" u="none" strike="noStrike" cap="none" baseline="0" dirty="0" err="1" smtClean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Serviço</a:t>
            </a:r>
            <a:r>
              <a:rPr lang="en-US" sz="4800" b="1" i="0" u="none" strike="noStrike" cap="none" dirty="0" smtClean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 Web</a:t>
            </a:r>
            <a:endParaRPr lang="en-US" sz="4800" b="1" dirty="0">
              <a:solidFill>
                <a:schemeClr val="dk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75" name="Shape 175"/>
          <p:cNvSpPr txBox="1"/>
          <p:nvPr/>
        </p:nvSpPr>
        <p:spPr>
          <a:xfrm>
            <a:off x="609600" y="1929000"/>
            <a:ext cx="7952100" cy="435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342900" lvl="0" indent="-342900" rtl="0">
              <a:spcBef>
                <a:spcPts val="0"/>
              </a:spcBef>
              <a:buClr>
                <a:schemeClr val="dk1"/>
              </a:buClr>
              <a:buSzPct val="59999"/>
              <a:buFont typeface="Noto Symbol"/>
              <a:buChar char="■"/>
            </a:pPr>
            <a:r>
              <a:rPr lang="en-US" sz="2800">
                <a:solidFill>
                  <a:schemeClr val="dk2"/>
                </a:solidFill>
              </a:rPr>
              <a:t>Implementação do serviço utilizando partes do conceito Modelo-Visão-Controlador(MVC).</a:t>
            </a:r>
            <a:br>
              <a:rPr lang="en-US" sz="2800">
                <a:solidFill>
                  <a:schemeClr val="dk2"/>
                </a:solidFill>
              </a:rPr>
            </a:br>
            <a:endParaRPr lang="en-US" sz="2800">
              <a:solidFill>
                <a:schemeClr val="dk2"/>
              </a:solidFill>
            </a:endParaRPr>
          </a:p>
          <a:p>
            <a:pPr marL="342900" lvl="0" indent="-342900" rtl="0">
              <a:spcBef>
                <a:spcPts val="560"/>
              </a:spcBef>
              <a:buClr>
                <a:schemeClr val="dk1"/>
              </a:buClr>
              <a:buSzPct val="59999"/>
              <a:buFont typeface="Noto Symbol"/>
              <a:buChar char="■"/>
            </a:pPr>
            <a:r>
              <a:rPr lang="en-US" sz="2800">
                <a:solidFill>
                  <a:schemeClr val="dk2"/>
                </a:solidFill>
              </a:rPr>
              <a:t>Divisão das tarefas de forma que a regra de negócio, entidades e sua representação no banco de dados são tratadas separadamente.</a:t>
            </a:r>
          </a:p>
          <a:p>
            <a:pPr lvl="0" rtl="0">
              <a:spcBef>
                <a:spcPts val="560"/>
              </a:spcBef>
              <a:buNone/>
            </a:pPr>
            <a:endParaRPr sz="2800">
              <a:solidFill>
                <a:schemeClr val="dk2"/>
              </a:solidFill>
            </a:endParaRPr>
          </a:p>
          <a:p>
            <a:pPr marL="342900" lvl="0" indent="-342900" rtl="0">
              <a:spcBef>
                <a:spcPts val="560"/>
              </a:spcBef>
              <a:buClr>
                <a:schemeClr val="dk1"/>
              </a:buClr>
              <a:buSzPct val="59999"/>
              <a:buFont typeface="Noto Symbol"/>
              <a:buChar char="■"/>
            </a:pPr>
            <a:r>
              <a:rPr lang="en-US" sz="2800">
                <a:solidFill>
                  <a:schemeClr val="dk2"/>
                </a:solidFill>
              </a:rPr>
              <a:t>Utilização do framework Hibernate para a persistência de dados.</a:t>
            </a:r>
          </a:p>
          <a:p>
            <a:pPr lvl="0" rtl="0">
              <a:spcBef>
                <a:spcPts val="560"/>
              </a:spcBef>
              <a:buNone/>
            </a:pPr>
            <a:endParaRPr sz="2400" baseline="30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/>
        </p:nvSpPr>
        <p:spPr>
          <a:xfrm>
            <a:off x="609600" y="1196975"/>
            <a:ext cx="7772400" cy="533399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Transição da informação </a:t>
            </a:r>
            <a:r>
              <a:rPr lang="en-US" sz="2800">
                <a:solidFill>
                  <a:schemeClr val="dk2"/>
                </a:solidFill>
              </a:rPr>
              <a:t>no Serviço Web.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0" y="6402387"/>
            <a:ext cx="9144000" cy="411299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30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179386" y="152400"/>
            <a:ext cx="8964599" cy="9000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 Narrow"/>
              <a:buNone/>
            </a:pPr>
            <a:r>
              <a:rPr lang="en-US" sz="4800" b="1" i="0" u="none" strike="noStrike" cap="none" baseline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3. Metodologia - Serviço Web</a:t>
            </a:r>
          </a:p>
        </p:txBody>
      </p:sp>
      <p:pic>
        <p:nvPicPr>
          <p:cNvPr id="184" name="Shape 1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287" y="1874836"/>
            <a:ext cx="8353499" cy="485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/>
        </p:nvSpPr>
        <p:spPr>
          <a:xfrm>
            <a:off x="609600" y="1196975"/>
            <a:ext cx="7772400" cy="533399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Font typeface="Arial"/>
              <a:buNone/>
            </a:pPr>
            <a:endParaRPr sz="2400" baseline="30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Shape 191"/>
          <p:cNvSpPr txBox="1"/>
          <p:nvPr/>
        </p:nvSpPr>
        <p:spPr>
          <a:xfrm>
            <a:off x="0" y="6402387"/>
            <a:ext cx="9144000" cy="411299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30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179386" y="152400"/>
            <a:ext cx="8964599" cy="9000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 Narrow"/>
              <a:buNone/>
            </a:pPr>
            <a:r>
              <a:rPr lang="en-US" sz="4800" b="1" i="0" u="none" strike="noStrike" cap="none" baseline="0" dirty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3. </a:t>
            </a:r>
            <a:r>
              <a:rPr lang="en-US" sz="4800" b="1" i="0" u="none" strike="noStrike" cap="none" baseline="0" dirty="0" err="1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Metodologia</a:t>
            </a:r>
            <a:r>
              <a:rPr lang="en-US" sz="4800" b="1" i="0" u="none" strike="noStrike" cap="none" baseline="0" dirty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4800" b="1" i="0" u="none" strike="noStrike" cap="none" baseline="0" dirty="0" smtClean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– Testes</a:t>
            </a:r>
            <a:endParaRPr lang="en-US" sz="4800" b="1" dirty="0">
              <a:solidFill>
                <a:schemeClr val="dk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93" name="Shape 193"/>
          <p:cNvSpPr txBox="1"/>
          <p:nvPr/>
        </p:nvSpPr>
        <p:spPr>
          <a:xfrm>
            <a:off x="609600" y="1929000"/>
            <a:ext cx="7952100" cy="435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342900" lvl="0" indent="-342900" rtl="0">
              <a:spcBef>
                <a:spcPts val="0"/>
              </a:spcBef>
              <a:buClr>
                <a:schemeClr val="dk1"/>
              </a:buClr>
              <a:buSzPct val="59999"/>
              <a:buFont typeface="Noto Symbol"/>
              <a:buChar char="■"/>
            </a:pPr>
            <a:r>
              <a:rPr lang="en-US" sz="2800">
                <a:solidFill>
                  <a:schemeClr val="dk2"/>
                </a:solidFill>
              </a:rPr>
              <a:t>Tempo médio para o envio múltiplas imagens médicas simultaneamente.</a:t>
            </a:r>
            <a:br>
              <a:rPr lang="en-US" sz="2800">
                <a:solidFill>
                  <a:schemeClr val="dk2"/>
                </a:solidFill>
              </a:rPr>
            </a:br>
            <a:endParaRPr lang="en-US" sz="2800">
              <a:solidFill>
                <a:schemeClr val="dk2"/>
              </a:solidFill>
            </a:endParaRPr>
          </a:p>
          <a:p>
            <a:pPr marL="342900" lvl="0" indent="-342900" rtl="0">
              <a:spcBef>
                <a:spcPts val="560"/>
              </a:spcBef>
              <a:buClr>
                <a:schemeClr val="dk1"/>
              </a:buClr>
              <a:buSzPct val="59999"/>
              <a:buFont typeface="Noto Symbol"/>
              <a:buChar char="■"/>
            </a:pPr>
            <a:r>
              <a:rPr lang="en-US" sz="2800">
                <a:solidFill>
                  <a:schemeClr val="dk2"/>
                </a:solidFill>
              </a:rPr>
              <a:t>Tempo médio para a solicitação e conversão das imagens médias com formato DICOM.</a:t>
            </a:r>
          </a:p>
          <a:p>
            <a:pPr lvl="0" rtl="0">
              <a:spcBef>
                <a:spcPts val="560"/>
              </a:spcBef>
              <a:buNone/>
            </a:pPr>
            <a:endParaRPr sz="2800">
              <a:solidFill>
                <a:schemeClr val="dk2"/>
              </a:solidFill>
            </a:endParaRPr>
          </a:p>
          <a:p>
            <a:pPr marL="342900" lvl="0" indent="-342900" rtl="0">
              <a:spcBef>
                <a:spcPts val="560"/>
              </a:spcBef>
              <a:buClr>
                <a:schemeClr val="dk1"/>
              </a:buClr>
              <a:buSzPct val="59999"/>
              <a:buFont typeface="Noto Symbol"/>
              <a:buChar char="■"/>
            </a:pPr>
            <a:r>
              <a:rPr lang="en-US" sz="2800">
                <a:solidFill>
                  <a:schemeClr val="dk2"/>
                </a:solidFill>
              </a:rPr>
              <a:t>Aplicação de um algoritmo simples na interface de visualização da imagem médica.</a:t>
            </a:r>
          </a:p>
          <a:p>
            <a:pPr lvl="0" rtl="0">
              <a:spcBef>
                <a:spcPts val="560"/>
              </a:spcBef>
              <a:buNone/>
            </a:pPr>
            <a:endParaRPr sz="2400" baseline="30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/>
        </p:nvSpPr>
        <p:spPr>
          <a:xfrm>
            <a:off x="609600" y="1676400"/>
            <a:ext cx="8355011" cy="533399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30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179386" y="152400"/>
            <a:ext cx="8964612" cy="1189037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 Narrow"/>
              <a:buNone/>
            </a:pPr>
            <a:r>
              <a:rPr lang="en-US" sz="4400" b="1" i="0" u="none" strike="noStrike" cap="none" baseline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4. Resultados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0" y="6402387"/>
            <a:ext cx="9144000" cy="411161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30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/>
        </p:nvSpPr>
        <p:spPr>
          <a:xfrm>
            <a:off x="609600" y="1676400"/>
            <a:ext cx="8355011" cy="533399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30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179386" y="152400"/>
            <a:ext cx="8964612" cy="1189037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 Narrow"/>
              <a:buNone/>
            </a:pPr>
            <a:r>
              <a:rPr lang="en-US" sz="4400" b="1" i="0" u="none" strike="noStrike" cap="none" baseline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4. Resultados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0" y="6402387"/>
            <a:ext cx="9144000" cy="411161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30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0" name="Shape 2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6725" y="1582737"/>
            <a:ext cx="8389936" cy="457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/>
        </p:nvSpPr>
        <p:spPr>
          <a:xfrm>
            <a:off x="609600" y="1676400"/>
            <a:ext cx="8355000" cy="533399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30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179386" y="152400"/>
            <a:ext cx="8964599" cy="1188899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 Narrow"/>
              <a:buNone/>
            </a:pPr>
            <a:r>
              <a:rPr lang="en-US" sz="4400" b="1" i="0" u="none" strike="noStrike" cap="none" baseline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4. Resultados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0" y="6402387"/>
            <a:ext cx="9144000" cy="411299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30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/>
        </p:nvSpPr>
        <p:spPr>
          <a:xfrm>
            <a:off x="609600" y="1676400"/>
            <a:ext cx="8355011" cy="533399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30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179386" y="152400"/>
            <a:ext cx="8964612" cy="1189037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 Narrow"/>
              <a:buNone/>
            </a:pPr>
            <a:r>
              <a:rPr lang="en-US" sz="4400" b="1" i="0" u="none" strike="noStrike" cap="none" baseline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4. Resultados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0" y="6402387"/>
            <a:ext cx="9144000" cy="411161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30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7" name="Shape 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775" y="2105088"/>
            <a:ext cx="8426399" cy="404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 txBox="1"/>
          <p:nvPr/>
        </p:nvSpPr>
        <p:spPr>
          <a:xfrm>
            <a:off x="468300" y="1253975"/>
            <a:ext cx="8207400" cy="58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342900" lvl="0" rtl="0">
              <a:spcBef>
                <a:spcPts val="0"/>
              </a:spcBef>
              <a:buNone/>
            </a:pPr>
            <a:r>
              <a:rPr lang="en-US" sz="2800">
                <a:solidFill>
                  <a:schemeClr val="dk2"/>
                </a:solidFill>
              </a:rPr>
              <a:t>Visualização da imagem médica no navegador.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/>
        </p:nvSpPr>
        <p:spPr>
          <a:xfrm>
            <a:off x="609600" y="1676400"/>
            <a:ext cx="8355011" cy="533399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30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179386" y="152400"/>
            <a:ext cx="8964612" cy="1189037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 Narrow"/>
              <a:buNone/>
            </a:pPr>
            <a:r>
              <a:rPr lang="en-US" sz="4400" b="1" i="0" u="none" strike="noStrike" cap="none" baseline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4. Resultados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0" y="6402387"/>
            <a:ext cx="9144000" cy="411161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30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7" name="Shape 2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300" y="1997725"/>
            <a:ext cx="8207400" cy="4158599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Shape 238"/>
          <p:cNvSpPr txBox="1"/>
          <p:nvPr/>
        </p:nvSpPr>
        <p:spPr>
          <a:xfrm>
            <a:off x="1063725" y="1452900"/>
            <a:ext cx="4981200" cy="58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 txBox="1"/>
          <p:nvPr/>
        </p:nvSpPr>
        <p:spPr>
          <a:xfrm>
            <a:off x="468300" y="1253975"/>
            <a:ext cx="8207400" cy="58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342900" lvl="0" rtl="0">
              <a:spcBef>
                <a:spcPts val="0"/>
              </a:spcBef>
              <a:buNone/>
            </a:pPr>
            <a:r>
              <a:rPr lang="en-US" sz="2800">
                <a:solidFill>
                  <a:schemeClr val="dk2"/>
                </a:solidFill>
              </a:rPr>
              <a:t>Solicitação das imagens médicas.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/>
        </p:nvSpPr>
        <p:spPr>
          <a:xfrm>
            <a:off x="179386" y="1052512"/>
            <a:ext cx="8964612" cy="533399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30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144461" y="5907087"/>
            <a:ext cx="8820149" cy="9144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30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149225" y="152400"/>
            <a:ext cx="6476999" cy="973136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 Narrow"/>
              <a:buNone/>
            </a:pPr>
            <a:r>
              <a:rPr lang="en-US" sz="4800" b="1" i="0" u="none" strike="noStrike" cap="none" baseline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5. Conclusão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562125" y="1585900"/>
            <a:ext cx="8094599" cy="395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342900" lvl="0" indent="-342900" rtl="0">
              <a:spcBef>
                <a:spcPts val="0"/>
              </a:spcBef>
              <a:buClr>
                <a:schemeClr val="dk1"/>
              </a:buClr>
              <a:buSzPct val="59999"/>
              <a:buFont typeface="Noto Symbol"/>
              <a:buChar char="■"/>
            </a:pPr>
            <a:r>
              <a:rPr lang="en-US" sz="2800">
                <a:solidFill>
                  <a:schemeClr val="dk2"/>
                </a:solidFill>
              </a:rPr>
              <a:t>A divisão das funcionalidades em camadas deixou o sistema flexível e adaptável</a:t>
            </a: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2"/>
              </a:solidFill>
            </a:endParaRPr>
          </a:p>
          <a:p>
            <a:pPr marL="342900" lvl="0" indent="-342900" rtl="0">
              <a:spcBef>
                <a:spcPts val="0"/>
              </a:spcBef>
              <a:buClr>
                <a:schemeClr val="dk1"/>
              </a:buClr>
              <a:buSzPct val="59999"/>
              <a:buFont typeface="Noto Symbol"/>
              <a:buChar char="■"/>
            </a:pPr>
            <a:r>
              <a:rPr lang="en-US" sz="2800">
                <a:solidFill>
                  <a:schemeClr val="dk2"/>
                </a:solidFill>
              </a:rPr>
              <a:t>A arquitetura permite sua integração a outros sistemas médicos.</a:t>
            </a: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2"/>
              </a:solidFill>
            </a:endParaRPr>
          </a:p>
          <a:p>
            <a:pPr marL="342900" lvl="0" indent="-342900" rtl="0">
              <a:spcBef>
                <a:spcPts val="560"/>
              </a:spcBef>
              <a:buClr>
                <a:schemeClr val="dk1"/>
              </a:buClr>
              <a:buSzPct val="59999"/>
              <a:buFont typeface="Noto Symbol"/>
              <a:buChar char="■"/>
            </a:pPr>
            <a:r>
              <a:rPr lang="en-US" sz="2800">
                <a:solidFill>
                  <a:schemeClr val="dk2"/>
                </a:solidFill>
              </a:rPr>
              <a:t>A transmissão de um grande volume de imagens médicas pode se tornar um empecilho para o uso do sistema.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/>
        </p:nvSpPr>
        <p:spPr>
          <a:xfrm>
            <a:off x="179386" y="1052512"/>
            <a:ext cx="8964599" cy="533399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30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Shape 255"/>
          <p:cNvSpPr txBox="1"/>
          <p:nvPr/>
        </p:nvSpPr>
        <p:spPr>
          <a:xfrm>
            <a:off x="144461" y="5907087"/>
            <a:ext cx="8820000" cy="9144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30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149225" y="152400"/>
            <a:ext cx="8680500" cy="9732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 Narrow"/>
              <a:buNone/>
            </a:pPr>
            <a:r>
              <a:rPr lang="en-US" sz="4800" b="1" i="0" u="none" strike="noStrike" cap="none" baseline="0" dirty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5. </a:t>
            </a:r>
            <a:r>
              <a:rPr lang="en-US" sz="4800" b="1" i="0" u="none" strike="noStrike" cap="none" baseline="0" dirty="0" err="1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Conclusão</a:t>
            </a:r>
            <a:r>
              <a:rPr lang="en-US" sz="4800" b="1" i="0" u="none" strike="noStrike" cap="none" baseline="0" dirty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4800" b="1" i="0" u="none" strike="noStrike" cap="none" baseline="0" dirty="0" smtClean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– </a:t>
            </a:r>
            <a:r>
              <a:rPr lang="en-US" sz="4800" b="1" i="0" u="none" strike="noStrike" cap="none" baseline="0" dirty="0" err="1" smtClean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Trabalhos</a:t>
            </a:r>
            <a:r>
              <a:rPr lang="en-US" sz="4800" b="1" i="0" u="none" strike="noStrike" cap="none" baseline="0" dirty="0" smtClean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4800" b="1" i="0" u="none" strike="noStrike" cap="none" baseline="0" dirty="0" err="1" smtClean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Futuros</a:t>
            </a:r>
            <a:endParaRPr lang="en-US" sz="4800" b="1" dirty="0">
              <a:solidFill>
                <a:schemeClr val="dk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57" name="Shape 257"/>
          <p:cNvSpPr txBox="1"/>
          <p:nvPr/>
        </p:nvSpPr>
        <p:spPr>
          <a:xfrm>
            <a:off x="562125" y="1585900"/>
            <a:ext cx="8094599" cy="395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342900" lvl="0" indent="-342900" rtl="0">
              <a:spcBef>
                <a:spcPts val="0"/>
              </a:spcBef>
              <a:buClr>
                <a:schemeClr val="dk1"/>
              </a:buClr>
              <a:buSzPct val="59999"/>
              <a:buFont typeface="Noto Symbol"/>
              <a:buChar char="■"/>
            </a:pPr>
            <a:r>
              <a:rPr lang="en-US" sz="2800">
                <a:solidFill>
                  <a:schemeClr val="dk2"/>
                </a:solidFill>
              </a:rPr>
              <a:t>Estudo de novas soluções para transmissão dos registros clínicos</a:t>
            </a: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2"/>
              </a:solidFill>
            </a:endParaRPr>
          </a:p>
          <a:p>
            <a:pPr marL="342900" lvl="0" indent="-342900" rtl="0">
              <a:spcBef>
                <a:spcPts val="0"/>
              </a:spcBef>
              <a:buClr>
                <a:schemeClr val="dk1"/>
              </a:buClr>
              <a:buSzPct val="59999"/>
              <a:buFont typeface="Noto Symbol"/>
              <a:buChar char="■"/>
            </a:pPr>
            <a:r>
              <a:rPr lang="en-US" sz="2800">
                <a:solidFill>
                  <a:schemeClr val="dk2"/>
                </a:solidFill>
              </a:rPr>
              <a:t>Implementação de novos algorítimos para auxiliar na recuperação da imagem médica.</a:t>
            </a:r>
            <a:br>
              <a:rPr lang="en-US" sz="2800">
                <a:solidFill>
                  <a:schemeClr val="dk2"/>
                </a:solidFill>
              </a:rPr>
            </a:br>
            <a:endParaRPr lang="en-US" sz="2800">
              <a:solidFill>
                <a:schemeClr val="dk2"/>
              </a:solidFill>
            </a:endParaRPr>
          </a:p>
          <a:p>
            <a:pPr marL="342900" lvl="0" indent="-342900" rtl="0">
              <a:spcBef>
                <a:spcPts val="560"/>
              </a:spcBef>
              <a:buClr>
                <a:schemeClr val="dk1"/>
              </a:buClr>
              <a:buSzPct val="59999"/>
              <a:buFont typeface="Noto Symbol"/>
              <a:buChar char="■"/>
            </a:pPr>
            <a:r>
              <a:rPr lang="en-US" sz="2800">
                <a:solidFill>
                  <a:schemeClr val="dk2"/>
                </a:solidFill>
              </a:rPr>
              <a:t>Utilização da mineração de dados para explorar e descobrir informações a partir do sistema.</a:t>
            </a:r>
            <a:br>
              <a:rPr lang="en-US" sz="2800">
                <a:solidFill>
                  <a:schemeClr val="dk2"/>
                </a:solidFill>
              </a:rPr>
            </a:br>
            <a:endParaRPr lang="en-US" sz="2800">
              <a:solidFill>
                <a:schemeClr val="dk2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/>
        </p:nvSpPr>
        <p:spPr>
          <a:xfrm>
            <a:off x="609600" y="1676400"/>
            <a:ext cx="7772400" cy="533399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59999"/>
              <a:buFont typeface="Noto Symbol"/>
              <a:buChar char="■"/>
            </a:pPr>
            <a:r>
              <a:rPr lang="en-US" sz="2800" dirty="0">
                <a:solidFill>
                  <a:schemeClr val="dk2"/>
                </a:solidFill>
              </a:rPr>
              <a:t>A </a:t>
            </a:r>
            <a:r>
              <a:rPr lang="en-US" sz="2800" dirty="0" err="1">
                <a:solidFill>
                  <a:schemeClr val="dk2"/>
                </a:solidFill>
              </a:rPr>
              <a:t>Telemedicina</a:t>
            </a:r>
            <a:r>
              <a:rPr lang="en-US" sz="2800" dirty="0">
                <a:solidFill>
                  <a:schemeClr val="dk2"/>
                </a:solidFill>
              </a:rPr>
              <a:t> </a:t>
            </a:r>
            <a:r>
              <a:rPr lang="en-US" sz="2800" dirty="0" err="1">
                <a:solidFill>
                  <a:schemeClr val="dk2"/>
                </a:solidFill>
              </a:rPr>
              <a:t>facilita</a:t>
            </a:r>
            <a:r>
              <a:rPr lang="en-US" sz="2800" dirty="0">
                <a:solidFill>
                  <a:schemeClr val="dk2"/>
                </a:solidFill>
              </a:rPr>
              <a:t> o </a:t>
            </a:r>
            <a:r>
              <a:rPr lang="en-US" sz="2800" dirty="0" err="1">
                <a:solidFill>
                  <a:schemeClr val="dk2"/>
                </a:solidFill>
              </a:rPr>
              <a:t>contato</a:t>
            </a:r>
            <a:r>
              <a:rPr lang="en-US" sz="2800" dirty="0">
                <a:solidFill>
                  <a:schemeClr val="dk2"/>
                </a:solidFill>
              </a:rPr>
              <a:t> entre </a:t>
            </a:r>
            <a:r>
              <a:rPr lang="en-US" sz="2800" dirty="0" err="1">
                <a:solidFill>
                  <a:schemeClr val="dk2"/>
                </a:solidFill>
              </a:rPr>
              <a:t>paciente</a:t>
            </a:r>
            <a:r>
              <a:rPr lang="en-US" sz="2800" dirty="0">
                <a:solidFill>
                  <a:schemeClr val="dk2"/>
                </a:solidFill>
              </a:rPr>
              <a:t>, </a:t>
            </a:r>
            <a:r>
              <a:rPr lang="en-US" sz="2800" dirty="0" err="1">
                <a:solidFill>
                  <a:schemeClr val="dk2"/>
                </a:solidFill>
              </a:rPr>
              <a:t>médicos</a:t>
            </a:r>
            <a:r>
              <a:rPr lang="en-US" sz="2800" dirty="0">
                <a:solidFill>
                  <a:schemeClr val="dk2"/>
                </a:solidFill>
              </a:rPr>
              <a:t> e </a:t>
            </a:r>
            <a:r>
              <a:rPr lang="en-US" sz="2800" dirty="0" err="1">
                <a:solidFill>
                  <a:schemeClr val="dk2"/>
                </a:solidFill>
              </a:rPr>
              <a:t>instituições</a:t>
            </a:r>
            <a:endParaRPr lang="en-US" sz="2800" dirty="0">
              <a:solidFill>
                <a:schemeClr val="dk2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endParaRPr sz="2800" dirty="0">
              <a:solidFill>
                <a:schemeClr val="dk2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59999"/>
              <a:buFont typeface="Noto Symbol"/>
              <a:buChar char="■"/>
            </a:pPr>
            <a:r>
              <a:rPr lang="en-US" sz="2800" dirty="0">
                <a:solidFill>
                  <a:schemeClr val="dk2"/>
                </a:solidFill>
              </a:rPr>
              <a:t>A </a:t>
            </a:r>
            <a:r>
              <a:rPr lang="en-US" sz="2800" dirty="0" err="1">
                <a:solidFill>
                  <a:schemeClr val="dk2"/>
                </a:solidFill>
              </a:rPr>
              <a:t>expansão</a:t>
            </a:r>
            <a:r>
              <a:rPr lang="en-US" sz="2800" dirty="0">
                <a:solidFill>
                  <a:schemeClr val="dk2"/>
                </a:solidFill>
              </a:rPr>
              <a:t> dos PACS </a:t>
            </a:r>
            <a:r>
              <a:rPr lang="en-US" sz="2800" dirty="0" err="1">
                <a:solidFill>
                  <a:schemeClr val="dk2"/>
                </a:solidFill>
              </a:rPr>
              <a:t>traz</a:t>
            </a:r>
            <a:r>
              <a:rPr lang="en-US" sz="2800" dirty="0">
                <a:solidFill>
                  <a:schemeClr val="dk2"/>
                </a:solidFill>
              </a:rPr>
              <a:t> </a:t>
            </a:r>
            <a:r>
              <a:rPr lang="en-US" sz="2800" dirty="0" err="1">
                <a:solidFill>
                  <a:schemeClr val="dk2"/>
                </a:solidFill>
              </a:rPr>
              <a:t>benefícios</a:t>
            </a:r>
            <a:r>
              <a:rPr lang="en-US" sz="2800" dirty="0">
                <a:solidFill>
                  <a:schemeClr val="dk2"/>
                </a:solidFill>
              </a:rPr>
              <a:t> para </a:t>
            </a:r>
            <a:r>
              <a:rPr lang="en-US" sz="2800" dirty="0" err="1">
                <a:solidFill>
                  <a:schemeClr val="dk2"/>
                </a:solidFill>
              </a:rPr>
              <a:t>todas</a:t>
            </a:r>
            <a:r>
              <a:rPr lang="en-US" sz="2800" dirty="0">
                <a:solidFill>
                  <a:schemeClr val="dk2"/>
                </a:solidFill>
              </a:rPr>
              <a:t> as </a:t>
            </a:r>
            <a:r>
              <a:rPr lang="en-US" sz="2800" dirty="0" err="1">
                <a:solidFill>
                  <a:schemeClr val="dk2"/>
                </a:solidFill>
              </a:rPr>
              <a:t>partes</a:t>
            </a:r>
            <a:r>
              <a:rPr lang="en-US" sz="2800" dirty="0">
                <a:solidFill>
                  <a:schemeClr val="dk2"/>
                </a:solidFill>
              </a:rPr>
              <a:t> </a:t>
            </a:r>
            <a:r>
              <a:rPr lang="en-US" sz="2800" dirty="0" err="1">
                <a:solidFill>
                  <a:schemeClr val="dk2"/>
                </a:solidFill>
              </a:rPr>
              <a:t>envolvidas</a:t>
            </a:r>
            <a:r>
              <a:rPr lang="en-US" sz="2800" b="0" i="0" u="none" strike="noStrike" cap="none" baseline="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endParaRPr sz="2800" dirty="0">
              <a:solidFill>
                <a:schemeClr val="dk2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tx1"/>
              </a:buClr>
              <a:buSzPct val="59999"/>
              <a:buFont typeface="Noto Symbol"/>
              <a:buChar char="■"/>
            </a:pPr>
            <a:r>
              <a:rPr lang="en-US" sz="2800" dirty="0" err="1">
                <a:solidFill>
                  <a:schemeClr val="dk2"/>
                </a:solidFill>
              </a:rPr>
              <a:t>Os</a:t>
            </a:r>
            <a:r>
              <a:rPr lang="en-US" sz="2800" dirty="0">
                <a:solidFill>
                  <a:schemeClr val="dk2"/>
                </a:solidFill>
              </a:rPr>
              <a:t> PACS </a:t>
            </a:r>
            <a:r>
              <a:rPr lang="en-US" sz="2800" dirty="0" err="1">
                <a:solidFill>
                  <a:schemeClr val="dk2"/>
                </a:solidFill>
              </a:rPr>
              <a:t>ainda</a:t>
            </a:r>
            <a:r>
              <a:rPr lang="en-US" sz="2800" dirty="0">
                <a:solidFill>
                  <a:schemeClr val="dk2"/>
                </a:solidFill>
              </a:rPr>
              <a:t> </a:t>
            </a:r>
            <a:r>
              <a:rPr lang="en-US" sz="2800" dirty="0" err="1">
                <a:solidFill>
                  <a:schemeClr val="dk2"/>
                </a:solidFill>
              </a:rPr>
              <a:t>contém</a:t>
            </a:r>
            <a:r>
              <a:rPr lang="en-US" sz="2800" dirty="0">
                <a:solidFill>
                  <a:schemeClr val="dk2"/>
                </a:solidFill>
              </a:rPr>
              <a:t> </a:t>
            </a:r>
            <a:r>
              <a:rPr lang="en-US" sz="2800" dirty="0" err="1">
                <a:solidFill>
                  <a:schemeClr val="dk2"/>
                </a:solidFill>
              </a:rPr>
              <a:t>barreiras</a:t>
            </a:r>
            <a:r>
              <a:rPr lang="en-US" sz="2800" dirty="0">
                <a:solidFill>
                  <a:schemeClr val="dk2"/>
                </a:solidFill>
              </a:rPr>
              <a:t> </a:t>
            </a:r>
            <a:r>
              <a:rPr lang="en-US" sz="2800" dirty="0" err="1">
                <a:solidFill>
                  <a:schemeClr val="dk2"/>
                </a:solidFill>
              </a:rPr>
              <a:t>que</a:t>
            </a:r>
            <a:r>
              <a:rPr lang="en-US" sz="2800" dirty="0">
                <a:solidFill>
                  <a:schemeClr val="dk2"/>
                </a:solidFill>
              </a:rPr>
              <a:t> </a:t>
            </a:r>
            <a:r>
              <a:rPr lang="en-US" sz="2800" dirty="0" err="1">
                <a:solidFill>
                  <a:schemeClr val="dk2"/>
                </a:solidFill>
              </a:rPr>
              <a:t>dificultam</a:t>
            </a:r>
            <a:r>
              <a:rPr lang="en-US" sz="2800" dirty="0">
                <a:solidFill>
                  <a:schemeClr val="dk2"/>
                </a:solidFill>
              </a:rPr>
              <a:t> </a:t>
            </a:r>
            <a:r>
              <a:rPr lang="en-US" sz="2800" dirty="0" err="1">
                <a:solidFill>
                  <a:schemeClr val="dk2"/>
                </a:solidFill>
              </a:rPr>
              <a:t>sua</a:t>
            </a:r>
            <a:r>
              <a:rPr lang="en-US" sz="2800" dirty="0">
                <a:solidFill>
                  <a:schemeClr val="dk2"/>
                </a:solidFill>
              </a:rPr>
              <a:t> </a:t>
            </a:r>
            <a:r>
              <a:rPr lang="en-US" sz="2800" dirty="0" err="1">
                <a:solidFill>
                  <a:schemeClr val="dk2"/>
                </a:solidFill>
              </a:rPr>
              <a:t>utilização</a:t>
            </a:r>
            <a:r>
              <a:rPr lang="en-US" sz="2800" b="0" i="0" u="none" strike="noStrike" cap="none" baseline="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tx1"/>
              </a:buClr>
              <a:buNone/>
            </a:pPr>
            <a:endParaRPr sz="2800" dirty="0">
              <a:solidFill>
                <a:schemeClr val="dk2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tx1"/>
              </a:buClr>
              <a:buSzPct val="59999"/>
              <a:buFont typeface="Noto Symbol"/>
              <a:buChar char="■"/>
            </a:pPr>
            <a:r>
              <a:rPr lang="en-US" sz="2800" dirty="0">
                <a:solidFill>
                  <a:schemeClr val="dk2"/>
                </a:solidFill>
              </a:rPr>
              <a:t>O </a:t>
            </a:r>
            <a:r>
              <a:rPr lang="en-US" sz="2800" dirty="0" err="1">
                <a:solidFill>
                  <a:schemeClr val="dk2"/>
                </a:solidFill>
              </a:rPr>
              <a:t>acesso</a:t>
            </a:r>
            <a:r>
              <a:rPr lang="en-US" sz="2800" dirty="0">
                <a:solidFill>
                  <a:schemeClr val="dk2"/>
                </a:solidFill>
              </a:rPr>
              <a:t> </a:t>
            </a:r>
            <a:r>
              <a:rPr lang="en-US" sz="2800" dirty="0" err="1">
                <a:solidFill>
                  <a:schemeClr val="dk2"/>
                </a:solidFill>
              </a:rPr>
              <a:t>remoto</a:t>
            </a:r>
            <a:r>
              <a:rPr lang="en-US" sz="2800" dirty="0">
                <a:solidFill>
                  <a:schemeClr val="dk2"/>
                </a:solidFill>
              </a:rPr>
              <a:t> a </a:t>
            </a:r>
            <a:r>
              <a:rPr lang="en-US" sz="2800" dirty="0" err="1">
                <a:solidFill>
                  <a:schemeClr val="dk2"/>
                </a:solidFill>
              </a:rPr>
              <a:t>esses</a:t>
            </a:r>
            <a:r>
              <a:rPr lang="en-US" sz="2800" dirty="0">
                <a:solidFill>
                  <a:schemeClr val="dk2"/>
                </a:solidFill>
              </a:rPr>
              <a:t> </a:t>
            </a:r>
            <a:r>
              <a:rPr lang="en-US" sz="2800" dirty="0" err="1">
                <a:solidFill>
                  <a:schemeClr val="dk2"/>
                </a:solidFill>
              </a:rPr>
              <a:t>sistemas</a:t>
            </a:r>
            <a:r>
              <a:rPr lang="en-US" sz="2800" dirty="0">
                <a:solidFill>
                  <a:schemeClr val="dk2"/>
                </a:solidFill>
              </a:rPr>
              <a:t> </a:t>
            </a:r>
            <a:r>
              <a:rPr lang="en-US" sz="2800" dirty="0" err="1">
                <a:solidFill>
                  <a:schemeClr val="dk2"/>
                </a:solidFill>
              </a:rPr>
              <a:t>deve</a:t>
            </a:r>
            <a:r>
              <a:rPr lang="en-US" sz="2800" dirty="0">
                <a:solidFill>
                  <a:schemeClr val="dk2"/>
                </a:solidFill>
              </a:rPr>
              <a:t> </a:t>
            </a:r>
            <a:r>
              <a:rPr lang="en-US" sz="2800" dirty="0" err="1">
                <a:solidFill>
                  <a:schemeClr val="dk2"/>
                </a:solidFill>
              </a:rPr>
              <a:t>ser</a:t>
            </a:r>
            <a:r>
              <a:rPr lang="en-US" sz="2800" dirty="0">
                <a:solidFill>
                  <a:schemeClr val="dk2"/>
                </a:solidFill>
              </a:rPr>
              <a:t> </a:t>
            </a:r>
            <a:r>
              <a:rPr lang="en-US" sz="2800" dirty="0" err="1">
                <a:solidFill>
                  <a:schemeClr val="dk2"/>
                </a:solidFill>
              </a:rPr>
              <a:t>feita</a:t>
            </a:r>
            <a:r>
              <a:rPr lang="en-US" sz="2800" dirty="0">
                <a:solidFill>
                  <a:schemeClr val="dk2"/>
                </a:solidFill>
              </a:rPr>
              <a:t> de forma </a:t>
            </a:r>
            <a:r>
              <a:rPr lang="en-US" sz="2800" dirty="0" err="1">
                <a:solidFill>
                  <a:schemeClr val="dk2"/>
                </a:solidFill>
              </a:rPr>
              <a:t>segura</a:t>
            </a:r>
            <a:r>
              <a:rPr lang="en-US" sz="2800" dirty="0">
                <a:solidFill>
                  <a:schemeClr val="dk2"/>
                </a:solidFill>
              </a:rPr>
              <a:t> e </a:t>
            </a:r>
            <a:r>
              <a:rPr lang="en-US" sz="2800" dirty="0" err="1">
                <a:solidFill>
                  <a:schemeClr val="dk2"/>
                </a:solidFill>
              </a:rPr>
              <a:t>eficiente</a:t>
            </a:r>
            <a:r>
              <a:rPr lang="en-US" sz="2800" b="0" i="0" u="none" strike="noStrike" cap="none" baseline="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149225" y="152400"/>
            <a:ext cx="6476999" cy="973136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 Narrow"/>
              <a:buNone/>
            </a:pPr>
            <a:r>
              <a:rPr lang="en-US" sz="4800" b="1" i="0" u="none" strike="noStrike" cap="none" baseline="0" dirty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1. </a:t>
            </a:r>
            <a:r>
              <a:rPr lang="en-US" sz="4800" b="1" i="0" u="none" strike="noStrike" cap="none" baseline="0" dirty="0" err="1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Introdução</a:t>
            </a:r>
            <a:endParaRPr lang="en-US" sz="4800" b="1" i="0" u="none" strike="noStrike" cap="none" baseline="0" dirty="0">
              <a:solidFill>
                <a:schemeClr val="dk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609600" y="1676400"/>
            <a:ext cx="7772400" cy="533399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30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762000" y="6219825"/>
            <a:ext cx="7772400" cy="304799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30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49225" y="152400"/>
            <a:ext cx="6476999" cy="973136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 Narrow"/>
              <a:buNone/>
            </a:pPr>
            <a:r>
              <a:rPr lang="en-US" sz="4800" b="1" i="0" u="none" strike="noStrike" cap="none" baseline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1. Introdução</a:t>
            </a:r>
          </a:p>
        </p:txBody>
      </p:sp>
      <p:pic>
        <p:nvPicPr>
          <p:cNvPr id="6" name="Shape 1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941511"/>
            <a:ext cx="7924799" cy="4259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/>
        </p:nvSpPr>
        <p:spPr>
          <a:xfrm>
            <a:off x="609600" y="1676400"/>
            <a:ext cx="7772400" cy="533399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342900" lvl="0" indent="-342900" rtl="0">
              <a:spcBef>
                <a:spcPts val="0"/>
              </a:spcBef>
              <a:buClr>
                <a:schemeClr val="dk1"/>
              </a:buClr>
              <a:buSzPct val="59999"/>
              <a:buFont typeface="Noto Symbol"/>
              <a:buChar char="■"/>
            </a:pPr>
            <a:r>
              <a:rPr lang="en-US" sz="2800">
                <a:solidFill>
                  <a:schemeClr val="dk2"/>
                </a:solidFill>
              </a:rPr>
              <a:t>Desenvolvimento de um sistema e arquitetura flexíveis para o armazenamento e compartilhamento de imagens médicas.</a:t>
            </a: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2"/>
              </a:solidFill>
            </a:endParaRPr>
          </a:p>
          <a:p>
            <a:pPr marL="342900" lvl="0" indent="-342900" rtl="0">
              <a:spcBef>
                <a:spcPts val="560"/>
              </a:spcBef>
              <a:buClr>
                <a:schemeClr val="dk1"/>
              </a:buClr>
              <a:buSzPct val="59999"/>
              <a:buFont typeface="Noto Symbol"/>
              <a:buChar char="■"/>
            </a:pPr>
            <a:r>
              <a:rPr lang="en-US" sz="2800">
                <a:solidFill>
                  <a:schemeClr val="dk2"/>
                </a:solidFill>
              </a:rPr>
              <a:t>Pesquisar uma arquitetura adaptável e de fácil aprendizado para manutenção e continuidade.</a:t>
            </a:r>
          </a:p>
          <a:p>
            <a:pPr lvl="0" rtl="0">
              <a:spcBef>
                <a:spcPts val="560"/>
              </a:spcBef>
              <a:buNone/>
            </a:pPr>
            <a:endParaRPr sz="2400" baseline="30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762000" y="6219825"/>
            <a:ext cx="7772400" cy="304799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30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149225" y="152400"/>
            <a:ext cx="6476999" cy="973136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 Narrow"/>
              <a:buNone/>
            </a:pPr>
            <a:r>
              <a:rPr lang="en-US" sz="4800" b="1" i="0" u="none" strike="noStrike" cap="none" baseline="0" dirty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2. </a:t>
            </a:r>
            <a:r>
              <a:rPr lang="en-US" sz="4800" b="1" i="0" u="none" strike="noStrike" cap="none" baseline="0" dirty="0" err="1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Objetivos</a:t>
            </a:r>
            <a:endParaRPr lang="en-US" sz="4800" b="1" i="0" u="none" strike="noStrike" cap="none" baseline="0" dirty="0">
              <a:solidFill>
                <a:schemeClr val="dk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/>
        </p:nvSpPr>
        <p:spPr>
          <a:xfrm>
            <a:off x="609600" y="1676400"/>
            <a:ext cx="7772400" cy="533399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342900" lvl="0" indent="-342900" rtl="0">
              <a:spcBef>
                <a:spcPts val="560"/>
              </a:spcBef>
              <a:buClr>
                <a:schemeClr val="dk1"/>
              </a:buClr>
              <a:buSzPct val="59999"/>
              <a:buFont typeface="Noto Symbol"/>
              <a:buChar char="■"/>
            </a:pPr>
            <a:r>
              <a:rPr lang="en-US" sz="2800">
                <a:solidFill>
                  <a:schemeClr val="dk2"/>
                </a:solidFill>
              </a:rPr>
              <a:t>Auxiliar instituições, profissionais e centros de saúde a criarem uma base de dados remota para consulta e armazenamento de imagens médicas</a:t>
            </a:r>
          </a:p>
          <a:p>
            <a:pPr lvl="0" rtl="0">
              <a:spcBef>
                <a:spcPts val="560"/>
              </a:spcBef>
              <a:buNone/>
            </a:pPr>
            <a:endParaRPr sz="2800">
              <a:solidFill>
                <a:schemeClr val="dk2"/>
              </a:solidFill>
            </a:endParaRPr>
          </a:p>
          <a:p>
            <a:pPr marL="342900" lvl="0" indent="-342900" rtl="0">
              <a:spcBef>
                <a:spcPts val="560"/>
              </a:spcBef>
              <a:buClr>
                <a:schemeClr val="dk1"/>
              </a:buClr>
              <a:buSzPct val="59999"/>
              <a:buFont typeface="Noto Symbol"/>
              <a:buChar char="■"/>
            </a:pPr>
            <a:r>
              <a:rPr lang="en-US" sz="2800">
                <a:solidFill>
                  <a:schemeClr val="dk2"/>
                </a:solidFill>
              </a:rPr>
              <a:t>Possibilitar através dessa base de dados o estudo e pesquisa da Medicina e Telemedicina.</a:t>
            </a:r>
          </a:p>
          <a:p>
            <a:pPr lvl="0" rtl="0">
              <a:spcBef>
                <a:spcPts val="560"/>
              </a:spcBef>
              <a:buNone/>
            </a:pPr>
            <a:endParaRPr sz="2400" baseline="30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149225" y="152400"/>
            <a:ext cx="8463552" cy="9732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lvl="0">
              <a:lnSpc>
                <a:spcPct val="75000"/>
              </a:lnSpc>
              <a:spcBef>
                <a:spcPts val="0"/>
              </a:spcBef>
              <a:buClr>
                <a:schemeClr val="dk2"/>
              </a:buClr>
              <a:buSzPct val="25000"/>
            </a:pPr>
            <a:r>
              <a:rPr lang="en-US" sz="4800" b="1" cap="none" dirty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2. </a:t>
            </a:r>
            <a:r>
              <a:rPr lang="en-US" sz="4800" b="1" cap="none" dirty="0" err="1" smtClean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Objetivos</a:t>
            </a:r>
            <a:r>
              <a:rPr lang="en-US" sz="4800" b="1" cap="none" dirty="0" smtClean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 - </a:t>
            </a:r>
            <a:r>
              <a:rPr lang="en-US" sz="4800" b="1" cap="none" dirty="0" err="1" smtClean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Justificativa</a:t>
            </a:r>
            <a:endParaRPr lang="en-US" sz="4800" b="1" dirty="0">
              <a:solidFill>
                <a:schemeClr val="dk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/>
        </p:nvSpPr>
        <p:spPr>
          <a:xfrm>
            <a:off x="609600" y="1196975"/>
            <a:ext cx="7772400" cy="533399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30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0" y="6402387"/>
            <a:ext cx="9144000" cy="411161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30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179386" y="152400"/>
            <a:ext cx="8964612" cy="900111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 Narrow"/>
              <a:buNone/>
            </a:pPr>
            <a:r>
              <a:rPr lang="en-US" sz="4800" b="1" i="0" u="none" strike="noStrike" cap="none" baseline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3. Metodologia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609600" y="1929000"/>
            <a:ext cx="7952100" cy="435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342900" lvl="0" indent="-342900" rtl="0">
              <a:spcBef>
                <a:spcPts val="0"/>
              </a:spcBef>
              <a:buClr>
                <a:schemeClr val="dk1"/>
              </a:buClr>
              <a:buSzPct val="59999"/>
              <a:buFont typeface="Noto Symbol"/>
              <a:buChar char="■"/>
            </a:pPr>
            <a:r>
              <a:rPr lang="en-US" sz="2800">
                <a:solidFill>
                  <a:schemeClr val="dk2"/>
                </a:solidFill>
              </a:rPr>
              <a:t>Implementação do sistema baseado na arquitetura sugerida por (GULD et al., 2007)</a:t>
            </a: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2"/>
              </a:solidFill>
            </a:endParaRPr>
          </a:p>
          <a:p>
            <a:pPr marL="342900" lvl="0" indent="-342900" rtl="0">
              <a:spcBef>
                <a:spcPts val="0"/>
              </a:spcBef>
              <a:buClr>
                <a:schemeClr val="dk1"/>
              </a:buClr>
              <a:buSzPct val="59999"/>
              <a:buFont typeface="Noto Symbol"/>
              <a:buChar char="■"/>
            </a:pPr>
            <a:r>
              <a:rPr lang="en-US" sz="2800">
                <a:solidFill>
                  <a:schemeClr val="dk2"/>
                </a:solidFill>
              </a:rPr>
              <a:t>Arquitetura dividida em camadas, balanceando as tarefas realizadas por cada uma.</a:t>
            </a: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2"/>
              </a:solidFill>
            </a:endParaRPr>
          </a:p>
          <a:p>
            <a:pPr marL="342900" lvl="0" indent="-342900" rtl="0">
              <a:spcBef>
                <a:spcPts val="560"/>
              </a:spcBef>
              <a:buClr>
                <a:schemeClr val="dk1"/>
              </a:buClr>
              <a:buSzPct val="59999"/>
              <a:buFont typeface="Noto Symbol"/>
              <a:buChar char="■"/>
            </a:pPr>
            <a:r>
              <a:rPr lang="en-US" sz="2800">
                <a:solidFill>
                  <a:schemeClr val="dk2"/>
                </a:solidFill>
              </a:rPr>
              <a:t>Cada camada deve fornecer a camada inferior ou superior uma entrada ou saída.</a:t>
            </a:r>
          </a:p>
          <a:p>
            <a:pPr lvl="0" rtl="0">
              <a:spcBef>
                <a:spcPts val="560"/>
              </a:spcBef>
              <a:buNone/>
            </a:pPr>
            <a:endParaRPr sz="2400" baseline="30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/>
        </p:nvSpPr>
        <p:spPr>
          <a:xfrm>
            <a:off x="609600" y="1196975"/>
            <a:ext cx="7772400" cy="533399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30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0" y="6402387"/>
            <a:ext cx="9144000" cy="411161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30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179386" y="152400"/>
            <a:ext cx="8964612" cy="900111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 Narrow"/>
              <a:buNone/>
            </a:pPr>
            <a:r>
              <a:rPr lang="en-US" sz="4800" b="1" i="0" u="none" strike="noStrike" cap="none" baseline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3. Metodologia</a:t>
            </a:r>
          </a:p>
        </p:txBody>
      </p:sp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941511"/>
            <a:ext cx="7924799" cy="4259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609600" y="1196975"/>
            <a:ext cx="7772400" cy="533399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30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0" y="6402387"/>
            <a:ext cx="9144000" cy="411299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30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79386" y="152400"/>
            <a:ext cx="8964599" cy="9000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 Narrow"/>
              <a:buNone/>
            </a:pPr>
            <a:r>
              <a:rPr lang="en-US" sz="4800" b="1" i="0" u="none" strike="noStrike" cap="none" baseline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3. Metodologia - Interfaces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609600" y="1929000"/>
            <a:ext cx="7952100" cy="435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342900" lvl="0" indent="-342900" rtl="0">
              <a:spcBef>
                <a:spcPts val="0"/>
              </a:spcBef>
              <a:buClr>
                <a:schemeClr val="dk1"/>
              </a:buClr>
              <a:buSzPct val="59999"/>
              <a:buFont typeface="Noto Symbol"/>
              <a:buChar char="■"/>
            </a:pPr>
            <a:r>
              <a:rPr lang="en-US" sz="2800">
                <a:solidFill>
                  <a:schemeClr val="dk2"/>
                </a:solidFill>
              </a:rPr>
              <a:t>Interfaces planejadas levando em consideração os fatores acessibilidade, flexibilidade e interativade</a:t>
            </a: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2"/>
              </a:solidFill>
            </a:endParaRPr>
          </a:p>
          <a:p>
            <a:pPr marL="342900" lvl="0" indent="-342900" rtl="0">
              <a:spcBef>
                <a:spcPts val="0"/>
              </a:spcBef>
              <a:buClr>
                <a:schemeClr val="dk1"/>
              </a:buClr>
              <a:buSzPct val="59999"/>
              <a:buFont typeface="Noto Symbol"/>
              <a:buChar char="■"/>
            </a:pPr>
            <a:r>
              <a:rPr lang="en-US" sz="2800">
                <a:solidFill>
                  <a:schemeClr val="dk2"/>
                </a:solidFill>
              </a:rPr>
              <a:t>Utilização e adequação para o sistema dos frameworks JQuery e Bootstrap.</a:t>
            </a:r>
            <a:br>
              <a:rPr lang="en-US" sz="2800">
                <a:solidFill>
                  <a:schemeClr val="dk2"/>
                </a:solidFill>
              </a:rPr>
            </a:br>
            <a:endParaRPr lang="en-US" sz="2800">
              <a:solidFill>
                <a:schemeClr val="dk2"/>
              </a:solidFill>
            </a:endParaRPr>
          </a:p>
          <a:p>
            <a:pPr marL="342900" lvl="0" indent="-342900" rtl="0">
              <a:spcBef>
                <a:spcPts val="560"/>
              </a:spcBef>
              <a:buClr>
                <a:schemeClr val="dk1"/>
              </a:buClr>
              <a:buSzPct val="59999"/>
              <a:buFont typeface="Noto Symbol"/>
              <a:buChar char="■"/>
            </a:pPr>
            <a:r>
              <a:rPr lang="en-US" sz="2800">
                <a:solidFill>
                  <a:schemeClr val="dk2"/>
                </a:solidFill>
              </a:rPr>
              <a:t>Visualização da imagem médica através de um plugin JQuery.</a:t>
            </a:r>
          </a:p>
          <a:p>
            <a:pPr lvl="0" rtl="0">
              <a:spcBef>
                <a:spcPts val="560"/>
              </a:spcBef>
              <a:buNone/>
            </a:pPr>
            <a:endParaRPr sz="2400" baseline="30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/>
        </p:nvSpPr>
        <p:spPr>
          <a:xfrm>
            <a:off x="609600" y="1196975"/>
            <a:ext cx="7772400" cy="533399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30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Shape 164"/>
          <p:cNvSpPr txBox="1"/>
          <p:nvPr/>
        </p:nvSpPr>
        <p:spPr>
          <a:xfrm>
            <a:off x="0" y="6402387"/>
            <a:ext cx="9144000" cy="411299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30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179386" y="152400"/>
            <a:ext cx="8964599" cy="9000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 Narrow"/>
              <a:buNone/>
            </a:pPr>
            <a:r>
              <a:rPr lang="en-US" sz="4800" b="1" i="0" u="none" strike="noStrike" cap="none" baseline="0" dirty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3. </a:t>
            </a:r>
            <a:r>
              <a:rPr lang="en-US" sz="4800" b="1" i="0" u="none" strike="noStrike" cap="none" baseline="0" dirty="0" err="1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Metodologia</a:t>
            </a:r>
            <a:r>
              <a:rPr lang="en-US" sz="4800" b="1" i="0" u="none" strike="noStrike" cap="none" baseline="0" dirty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4800" b="1" i="0" u="none" strike="noStrike" cap="none" baseline="0" dirty="0" smtClean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– </a:t>
            </a:r>
            <a:r>
              <a:rPr lang="en-US" sz="4800" b="1" i="0" u="none" strike="noStrike" cap="none" baseline="0" dirty="0" err="1" smtClean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Serviço</a:t>
            </a:r>
            <a:r>
              <a:rPr lang="en-US" sz="4800" b="1" i="0" u="none" strike="noStrike" cap="none" baseline="0" dirty="0" smtClean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 Web</a:t>
            </a:r>
            <a:endParaRPr lang="en-US" sz="4800" b="1" dirty="0">
              <a:solidFill>
                <a:schemeClr val="dk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6" name="Shape 166"/>
          <p:cNvSpPr txBox="1"/>
          <p:nvPr/>
        </p:nvSpPr>
        <p:spPr>
          <a:xfrm>
            <a:off x="609600" y="1929000"/>
            <a:ext cx="7952100" cy="435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342900" lvl="0" indent="-342900" rtl="0">
              <a:spcBef>
                <a:spcPts val="0"/>
              </a:spcBef>
              <a:buClr>
                <a:schemeClr val="dk1"/>
              </a:buClr>
              <a:buSzPct val="59999"/>
              <a:buFont typeface="Noto Symbol"/>
              <a:buChar char="■"/>
            </a:pPr>
            <a:r>
              <a:rPr lang="en-US" sz="2800">
                <a:solidFill>
                  <a:schemeClr val="dk2"/>
                </a:solidFill>
              </a:rPr>
              <a:t>O Serviço WEB gerencia todas as requisições solicitadas pelos usuários.</a:t>
            </a: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2"/>
              </a:solidFill>
            </a:endParaRPr>
          </a:p>
          <a:p>
            <a:pPr marL="342900" lvl="0" indent="-342900" rtl="0">
              <a:spcBef>
                <a:spcPts val="0"/>
              </a:spcBef>
              <a:buClr>
                <a:schemeClr val="dk1"/>
              </a:buClr>
              <a:buSzPct val="59999"/>
              <a:buFont typeface="Noto Symbol"/>
              <a:buChar char="■"/>
            </a:pPr>
            <a:r>
              <a:rPr lang="en-US" sz="2800">
                <a:solidFill>
                  <a:schemeClr val="dk2"/>
                </a:solidFill>
              </a:rPr>
              <a:t>As operações do sistema são realizadas por requisições HTTP enviadas para o servidor.</a:t>
            </a:r>
            <a:br>
              <a:rPr lang="en-US" sz="2800">
                <a:solidFill>
                  <a:schemeClr val="dk2"/>
                </a:solidFill>
              </a:rPr>
            </a:br>
            <a:endParaRPr lang="en-US" sz="2800">
              <a:solidFill>
                <a:schemeClr val="dk2"/>
              </a:solidFill>
            </a:endParaRPr>
          </a:p>
          <a:p>
            <a:pPr marL="342900" lvl="0" indent="-342900" rtl="0">
              <a:spcBef>
                <a:spcPts val="560"/>
              </a:spcBef>
              <a:buClr>
                <a:schemeClr val="dk1"/>
              </a:buClr>
              <a:buSzPct val="59999"/>
              <a:buFont typeface="Noto Symbol"/>
              <a:buChar char="■"/>
            </a:pPr>
            <a:r>
              <a:rPr lang="en-US" sz="2800">
                <a:solidFill>
                  <a:schemeClr val="dk2"/>
                </a:solidFill>
              </a:rPr>
              <a:t>Adoção dos formatos XML/Json para intercâmbio de dados.Utilização de Parses para a representação da informação.</a:t>
            </a:r>
          </a:p>
          <a:p>
            <a:pPr lvl="0" rtl="0">
              <a:spcBef>
                <a:spcPts val="560"/>
              </a:spcBef>
              <a:buNone/>
            </a:pPr>
            <a:endParaRPr sz="2800">
              <a:solidFill>
                <a:schemeClr val="dk2"/>
              </a:solidFill>
            </a:endParaRPr>
          </a:p>
          <a:p>
            <a:pPr lvl="0" rtl="0">
              <a:spcBef>
                <a:spcPts val="560"/>
              </a:spcBef>
              <a:buNone/>
            </a:pPr>
            <a:endParaRPr sz="2400" baseline="30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</TotalTime>
  <Words>446</Words>
  <Application>Microsoft Office PowerPoint</Application>
  <PresentationFormat>Apresentação na tela (4:3)</PresentationFormat>
  <Paragraphs>89</Paragraphs>
  <Slides>19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8" baseType="lpstr">
      <vt:lpstr>Arial</vt:lpstr>
      <vt:lpstr>Arial Black</vt:lpstr>
      <vt:lpstr>Arial Narrow</vt:lpstr>
      <vt:lpstr>Noto Symbol</vt:lpstr>
      <vt:lpstr>Times New Roman</vt:lpstr>
      <vt:lpstr>Tw Cen MT</vt:lpstr>
      <vt:lpstr>Tw Cen MT Condensed</vt:lpstr>
      <vt:lpstr>Wingdings 3</vt:lpstr>
      <vt:lpstr>Integral</vt:lpstr>
      <vt:lpstr>Apresentação do PowerPoint</vt:lpstr>
      <vt:lpstr>1. Introdução</vt:lpstr>
      <vt:lpstr>1. Introdução</vt:lpstr>
      <vt:lpstr>2. Objetivos</vt:lpstr>
      <vt:lpstr>2. Objetivos - Justificativa</vt:lpstr>
      <vt:lpstr>3. Metodologia</vt:lpstr>
      <vt:lpstr>3. Metodologia</vt:lpstr>
      <vt:lpstr>3. Metodologia - Interfaces</vt:lpstr>
      <vt:lpstr>3. Metodologia – Serviço Web</vt:lpstr>
      <vt:lpstr>3. Metodologia – Serviço Web</vt:lpstr>
      <vt:lpstr>3. Metodologia - Serviço Web</vt:lpstr>
      <vt:lpstr>3. Metodologia – Testes</vt:lpstr>
      <vt:lpstr>4. Resultados</vt:lpstr>
      <vt:lpstr>4. Resultados</vt:lpstr>
      <vt:lpstr>4. Resultados</vt:lpstr>
      <vt:lpstr>4. Resultados</vt:lpstr>
      <vt:lpstr>4. Resultados</vt:lpstr>
      <vt:lpstr>5. Conclusão</vt:lpstr>
      <vt:lpstr>5. Conclusão – Trabalhos Futuros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Gregório</dc:creator>
  <cp:lastModifiedBy>Pedro (João) Gregório</cp:lastModifiedBy>
  <cp:revision>9</cp:revision>
  <dcterms:modified xsi:type="dcterms:W3CDTF">2015-06-22T21:13:49Z</dcterms:modified>
</cp:coreProperties>
</file>