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89" r:id="rId17"/>
    <p:sldId id="290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271" r:id="rId28"/>
    <p:sldId id="272" r:id="rId29"/>
    <p:sldId id="273" r:id="rId30"/>
    <p:sldId id="274" r:id="rId31"/>
    <p:sldId id="275" r:id="rId32"/>
    <p:sldId id="276" r:id="rId33"/>
    <p:sldId id="277" r:id="rId34"/>
    <p:sldId id="278" r:id="rId35"/>
    <p:sldId id="279" r:id="rId36"/>
    <p:sldId id="282" r:id="rId37"/>
    <p:sldId id="283" r:id="rId38"/>
    <p:sldId id="284" r:id="rId39"/>
    <p:sldId id="285" r:id="rId40"/>
    <p:sldId id="286" r:id="rId41"/>
    <p:sldId id="287" r:id="rId42"/>
    <p:sldId id="288" r:id="rId43"/>
    <p:sldId id="280" r:id="rId44"/>
    <p:sldId id="28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47" d="100"/>
          <a:sy n="47" d="100"/>
        </p:scale>
        <p:origin x="957" y="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9DE1C-5FD4-49AC-8CE3-B9201F9C2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3CC49-191F-4896-81CB-C4C3ED445E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037B9-C0A8-44B7-8877-FA545F17C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6BB7A-A5D3-4A7D-8DCD-54EA84E9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07E03-661F-4F90-85F2-F2CFAEE75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98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E565B-7FB7-440A-BD53-246DEC25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EE692F-A839-4082-8F82-53909BC81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6342A-5CE5-4B7E-8E69-042FF5204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31BAB5-7654-4D7B-8082-35E8D1D89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8FF2F-97B6-4DBB-927E-2C32A7A62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106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406C59-78B4-498E-BBDC-72B8BF0BA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35B748-9936-410B-AF98-3F9059D242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21AEB-B6B1-4365-8B2B-307D0E597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330F9-027B-4222-B8D8-4CF948DA2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7BCFC-7ADA-4225-AF82-2D2A30D9A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55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55EE20-A2AF-4569-872A-6244978D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930DA-288C-4867-8830-3638DDB06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A53449-D2A4-42CD-BA34-B8CEEBFC0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D0252-8777-45CB-9008-78B4A5227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78DC1-D00D-4E20-8311-3DC94F6D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4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22F9-5B81-486D-BAE4-CFEF60AFA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3B57F2-8BE8-4D4F-AD86-34089251F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E32E7-FA09-4C35-9048-4A07B64D4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AD95B-404C-4DAA-84D0-4FDE519CF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C568B-490E-4BF7-8326-D2AAB5ABF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4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F4095-67B0-4FDD-8689-DF51C68B9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21CE7-9E12-4E31-BBC2-A9CCAE8059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7BCE49-6571-4436-84B3-1BA2DC039B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260FD7-FB4F-458A-A902-0CC95C39A4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B39F4-08BE-425D-8310-7A565A209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77726E-F245-4542-9BA9-38210D086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92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3D58A-84C4-4D93-83BB-F88660FA0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9DE8-B8A7-41D4-BF4E-A1A4DACC50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16AC9-835F-43DF-B5A6-9169EA62E4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361095-7D82-484E-AED9-742A1E3752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D1B007-849B-4B3B-BC69-530CD419C9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9DE36-0A25-47DC-8675-DEB9F027A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0728B-001B-4F12-9E26-CA3EBD025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288145-2E7F-4242-B926-9D384E19A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004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94F0C-4C8B-41EB-8DD7-3256BAA61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C8F9E7-6947-4D7C-9551-E4CD5442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040451-EEC7-44F0-A997-9185A17498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D5B301-067E-4651-A60C-D708C8658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6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52ADB17-F588-4E3E-8441-FB280B78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CA313D-FF79-41CF-B208-C6FC6CBFB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958B3-6E07-4BD6-B12E-D5D368DD4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311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7E33C-F995-4ECA-9C0B-2804B5879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22BE54-6C2F-41BE-8E27-9181D5290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B63E64-E937-49A0-8181-35D0C48C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30569-C3C4-4DB5-B424-C14F4AF36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2DBBD2-D607-482C-BFF1-224C5D7B1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A83EF-826F-41BE-90EB-30E2CB4B3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34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0C8C-17AF-4355-BDBC-678B6430D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150E29-F44F-48BF-9521-561652550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DCECB-5C4B-4CD7-A4F1-2F4152280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C8349A-9BDE-415C-8EE6-D177F0163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032301-6B3D-47A8-A273-7542146A4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A2A36-9534-44E0-90D9-7C834F01B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101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BED25A-729D-4682-94BB-FE45CCB59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A3B00-D041-4F92-824F-A152502A04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71D87-7FD9-4B86-AF94-7651C479E6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C34FB7-F87D-4C5B-8D9D-3F88E7BFAE83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2A540-FB6A-4971-BC7C-061466325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8E70-5167-47AB-8F6B-2D9F7D6D80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E9553A-2DB4-4B9A-BE46-5D6DE0955D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10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cms.excellgen.com/" TargetMode="External"/><Relationship Id="rId2" Type="http://schemas.openxmlformats.org/officeDocument/2006/relationships/hyperlink" Target="https://pdf.excellgen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mailto:phs.phd@gmail.co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E683B-33AE-43A5-A66A-E460102A25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1122363"/>
            <a:ext cx="9601200" cy="2387600"/>
          </a:xfrm>
        </p:spPr>
        <p:txBody>
          <a:bodyPr/>
          <a:lstStyle/>
          <a:p>
            <a:r>
              <a:rPr lang="en-US" b="1" dirty="0"/>
              <a:t>Google Drive CMS: Smart Document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0FE47-47C4-434B-A7D1-C88C9958B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 Modern, Cost-Effective Solution for Small Business &amp; Personal Use</a:t>
            </a:r>
          </a:p>
        </p:txBody>
      </p:sp>
    </p:spTree>
    <p:extLst>
      <p:ext uri="{BB962C8B-B14F-4D97-AF65-F5344CB8AC3E}">
        <p14:creationId xmlns:p14="http://schemas.microsoft.com/office/powerpoint/2010/main" val="4026659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F466E-2D16-472E-BA61-023316647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👤 Personal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1D99D-62DC-4DC5-ABDC-809D83C8F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Tax documents</a:t>
            </a:r>
            <a:r>
              <a:rPr lang="en-US" dirty="0"/>
              <a:t> tagged by year, type,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Insurance papers</a:t>
            </a:r>
            <a:r>
              <a:rPr lang="en-US" dirty="0"/>
              <a:t> organized by provider, policy 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Legal documents</a:t>
            </a:r>
            <a:r>
              <a:rPr lang="en-US" dirty="0"/>
              <a:t> searchable by type, date, importance</a:t>
            </a:r>
          </a:p>
          <a:p>
            <a:pPr marL="0" indent="0">
              <a:buNone/>
            </a:pPr>
            <a:r>
              <a:rPr lang="en-US" b="1" dirty="0"/>
              <a:t>Media &amp; Creative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Photos</a:t>
            </a:r>
            <a:r>
              <a:rPr lang="en-US" dirty="0"/>
              <a:t> tagged by event, location, people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Short videos</a:t>
            </a:r>
            <a:r>
              <a:rPr lang="en-US" dirty="0"/>
              <a:t> organized by project, date, theme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Creative projects</a:t>
            </a:r>
            <a:r>
              <a:rPr lang="en-US" dirty="0"/>
              <a:t> searchable by type, status, tools used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190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B1BC6-A774-4263-A038-E324FAC25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⚡ Technical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40AC9-B0A1-4E0C-B387-EFDBF430D9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Built on Enterprise Infrastructure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Google Drive</a:t>
            </a:r>
            <a:r>
              <a:rPr lang="en-US" dirty="0"/>
              <a:t>: Proven 99.9% uptime, enterprise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Vercel</a:t>
            </a:r>
            <a:r>
              <a:rPr lang="en-US" dirty="0"/>
              <a:t>: Automatic scaling, global CDN, zero downtime deployments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Next.js</a:t>
            </a:r>
            <a:r>
              <a:rPr lang="en-US" dirty="0"/>
              <a:t>: Modern React framework with optimal performance</a:t>
            </a:r>
          </a:p>
          <a:p>
            <a:pPr marL="0" indent="0">
              <a:buNone/>
            </a:pPr>
            <a:r>
              <a:rPr lang="en-US" b="1" dirty="0"/>
              <a:t>Security &amp; Privacy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OAuth 2.0 authentication</a:t>
            </a:r>
            <a:r>
              <a:rPr lang="en-US" dirty="0"/>
              <a:t> - industry standard security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Service account isolation</a:t>
            </a:r>
            <a:r>
              <a:rPr lang="en-US" dirty="0"/>
              <a:t> - dedicated access credentials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Encrypted data transmission</a:t>
            </a:r>
            <a:r>
              <a:rPr lang="en-US" dirty="0"/>
              <a:t> - all communications secured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No data lock-in</a:t>
            </a:r>
            <a:r>
              <a:rPr lang="en-US" dirty="0"/>
              <a:t> - files remain in your Google Drive</a:t>
            </a:r>
          </a:p>
        </p:txBody>
      </p:sp>
    </p:spTree>
    <p:extLst>
      <p:ext uri="{BB962C8B-B14F-4D97-AF65-F5344CB8AC3E}">
        <p14:creationId xmlns:p14="http://schemas.microsoft.com/office/powerpoint/2010/main" val="28117010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D882-6E30-43E5-A17C-AAAF24686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⚡ Technical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FDC7D-9191-44DF-BCAC-7E1541569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b="1" dirty="0"/>
              <a:t>Performance &amp; Reliability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Serverless architecture</a:t>
            </a:r>
            <a:r>
              <a:rPr lang="en-US" sz="3600" dirty="0"/>
              <a:t> - automatically scales with demand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Global CDN</a:t>
            </a:r>
            <a:r>
              <a:rPr lang="en-US" sz="3600" dirty="0"/>
              <a:t> - fast loading worldwide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Real-time sync</a:t>
            </a:r>
            <a:r>
              <a:rPr lang="en-US" sz="3600" dirty="0"/>
              <a:t> - changes appear instantly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600" b="1" dirty="0"/>
              <a:t>Offline capability</a:t>
            </a:r>
            <a:r>
              <a:rPr lang="en-US" sz="3600" dirty="0"/>
              <a:t> - Google Drive native offline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19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FCD70-0892-444B-B8DA-5231E24DE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246" y="681649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💰 Cost Comparison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E93540D-23EF-4C80-8C9D-4B0DB4CF7A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6614633"/>
              </p:ext>
            </p:extLst>
          </p:nvPr>
        </p:nvGraphicFramePr>
        <p:xfrm>
          <a:off x="586155" y="2893172"/>
          <a:ext cx="11242430" cy="1957617"/>
        </p:xfrm>
        <a:graphic>
          <a:graphicData uri="http://schemas.openxmlformats.org/drawingml/2006/table">
            <a:tbl>
              <a:tblPr/>
              <a:tblGrid>
                <a:gridCol w="2248486">
                  <a:extLst>
                    <a:ext uri="{9D8B030D-6E8A-4147-A177-3AD203B41FA5}">
                      <a16:colId xmlns:a16="http://schemas.microsoft.com/office/drawing/2014/main" val="2785324405"/>
                    </a:ext>
                  </a:extLst>
                </a:gridCol>
                <a:gridCol w="2248486">
                  <a:extLst>
                    <a:ext uri="{9D8B030D-6E8A-4147-A177-3AD203B41FA5}">
                      <a16:colId xmlns:a16="http://schemas.microsoft.com/office/drawing/2014/main" val="2309910925"/>
                    </a:ext>
                  </a:extLst>
                </a:gridCol>
                <a:gridCol w="2248486">
                  <a:extLst>
                    <a:ext uri="{9D8B030D-6E8A-4147-A177-3AD203B41FA5}">
                      <a16:colId xmlns:a16="http://schemas.microsoft.com/office/drawing/2014/main" val="848252426"/>
                    </a:ext>
                  </a:extLst>
                </a:gridCol>
                <a:gridCol w="2248486">
                  <a:extLst>
                    <a:ext uri="{9D8B030D-6E8A-4147-A177-3AD203B41FA5}">
                      <a16:colId xmlns:a16="http://schemas.microsoft.com/office/drawing/2014/main" val="4125673080"/>
                    </a:ext>
                  </a:extLst>
                </a:gridCol>
                <a:gridCol w="2248486">
                  <a:extLst>
                    <a:ext uri="{9D8B030D-6E8A-4147-A177-3AD203B41FA5}">
                      <a16:colId xmlns:a16="http://schemas.microsoft.com/office/drawing/2014/main" val="2093395828"/>
                    </a:ext>
                  </a:extLst>
                </a:gridCol>
              </a:tblGrid>
              <a:tr h="479819">
                <a:tc>
                  <a:txBody>
                    <a:bodyPr/>
                    <a:lstStyle/>
                    <a:p>
                      <a:r>
                        <a:rPr lang="en-US" sz="2800" b="1" dirty="0"/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Setup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Annual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Maintenance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Total Year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0528568"/>
                  </a:ext>
                </a:extLst>
              </a:tr>
              <a:tr h="479819">
                <a:tc>
                  <a:txBody>
                    <a:bodyPr/>
                    <a:lstStyle/>
                    <a:p>
                      <a:r>
                        <a:rPr lang="en-US" sz="2000" b="1"/>
                        <a:t>WordPress Hosting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$500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$1,200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$2,300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4906766"/>
                  </a:ext>
                </a:extLst>
              </a:tr>
              <a:tr h="479819">
                <a:tc>
                  <a:txBody>
                    <a:bodyPr/>
                    <a:lstStyle/>
                    <a:p>
                      <a:r>
                        <a:rPr lang="en-US" sz="2000" b="1" dirty="0"/>
                        <a:t>Drupal Enterprise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$3,600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$4,000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$9,600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7685241"/>
                  </a:ext>
                </a:extLst>
              </a:tr>
              <a:tr h="479819">
                <a:tc>
                  <a:txBody>
                    <a:bodyPr/>
                    <a:lstStyle/>
                    <a:p>
                      <a:r>
                        <a:rPr lang="en-US" sz="2000" b="1"/>
                        <a:t>SharePoint</a:t>
                      </a:r>
                      <a:endParaRPr lang="en-US" sz="200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$1,000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$2,400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$2,000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$5,400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53174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F7D072AF-EAEC-41D2-8DCE-A26AA03B7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215606"/>
            <a:ext cx="442185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CMS Annual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858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0844A-43E6-481D-987C-5BEAEE8D1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5464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/>
              <a:t>💰 Cost Comparison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1B8769A-D098-45A8-967B-2872AA6912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018890"/>
              </p:ext>
            </p:extLst>
          </p:nvPr>
        </p:nvGraphicFramePr>
        <p:xfrm>
          <a:off x="838200" y="3020073"/>
          <a:ext cx="10515600" cy="210312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4320721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6398351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9229101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19965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816136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Setup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Annual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Maintenance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Total Year 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416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Google Drive</a:t>
                      </a:r>
                      <a:r>
                        <a:rPr lang="en-US"/>
                        <a:t> (100GB)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0009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Vercel Hosting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$0-240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$0-240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316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Development Setup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 hours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566241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Total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$0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$20-260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$0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$20-260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123130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8293B2-172A-4B4B-B1D9-C5828AF5FB84}"/>
              </a:ext>
            </a:extLst>
          </p:cNvPr>
          <p:cNvSpPr txBox="1"/>
          <p:nvPr/>
        </p:nvSpPr>
        <p:spPr>
          <a:xfrm>
            <a:off x="984738" y="2205884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Our Google Drive CMS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153DC5-32CA-4787-9E08-67A05FFA7045}"/>
              </a:ext>
            </a:extLst>
          </p:cNvPr>
          <p:cNvSpPr txBox="1"/>
          <p:nvPr/>
        </p:nvSpPr>
        <p:spPr>
          <a:xfrm>
            <a:off x="838200" y="55655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Savings: 90-99% cost reduction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12439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868A-96BC-4838-8EC9-E46EB281E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🛠️ Setup Guide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1FF7F4-3BC0-434C-A664-D94F9BE3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What You'll Need (15-30 minutes total)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Google Account</a:t>
            </a:r>
            <a:r>
              <a:rPr lang="en-US" dirty="0"/>
              <a:t> (free)</a:t>
            </a:r>
          </a:p>
          <a:p>
            <a:pPr>
              <a:buFont typeface="+mj-lt"/>
              <a:buAutoNum type="arabicPeriod"/>
            </a:pPr>
            <a:r>
              <a:rPr lang="en-US" b="1" dirty="0" err="1"/>
              <a:t>Vercel</a:t>
            </a:r>
            <a:r>
              <a:rPr lang="en-US" b="1" dirty="0"/>
              <a:t> Account</a:t>
            </a:r>
            <a:r>
              <a:rPr lang="en-US" dirty="0"/>
              <a:t> (free)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Basic command line knowledge</a:t>
            </a:r>
            <a:r>
              <a:rPr lang="en-US" dirty="0"/>
              <a:t> (optional)</a:t>
            </a:r>
          </a:p>
          <a:p>
            <a:pPr marL="0" indent="0">
              <a:buNone/>
            </a:pPr>
            <a:r>
              <a:rPr lang="en-US" b="1" dirty="0"/>
              <a:t>Three Simple Steps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Configure Google Drive API</a:t>
            </a:r>
            <a:r>
              <a:rPr lang="en-US" dirty="0"/>
              <a:t> (10 minutes)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Set up Google OAuth</a:t>
            </a:r>
            <a:r>
              <a:rPr lang="en-US" dirty="0"/>
              <a:t> (10 minutes)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Create Google Service Account</a:t>
            </a:r>
            <a:r>
              <a:rPr lang="en-US" dirty="0"/>
              <a:t> (10 minutes)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Deploy to </a:t>
            </a:r>
            <a:r>
              <a:rPr lang="en-US" b="1" dirty="0" err="1"/>
              <a:t>Vercel</a:t>
            </a:r>
            <a:r>
              <a:rPr lang="en-US" dirty="0"/>
              <a:t> (10 minutes)</a:t>
            </a:r>
          </a:p>
          <a:p>
            <a:pPr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377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7551-2368-4CBE-81C4-C48FB775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5568"/>
                </a:solidFill>
                <a:effectLst/>
                <a:latin typeface="Segoe UI" panose="020B0502040204020203" pitchFamily="34" charset="0"/>
              </a:rPr>
              <a:t>Robust Security for File Management Systems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943646-475A-40DA-ABE9-263AF61C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What is Access Control?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Access control is a </a:t>
            </a:r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security mechanism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that determines who can access specific resources and what actions they can perform.</a:t>
            </a:r>
          </a:p>
          <a:p>
            <a:pPr algn="l"/>
            <a:r>
              <a:rPr lang="en-US" b="1" i="0" dirty="0">
                <a:solidFill>
                  <a:srgbClr val="4A5568"/>
                </a:solidFill>
                <a:effectLst/>
                <a:latin typeface="Segoe UI" panose="020B0502040204020203" pitchFamily="34" charset="0"/>
              </a:rPr>
              <a:t>🔐 Core Principles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Authentication: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Verifying user identity ("Who are you?")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Authorization: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Determining access permissions ("What can you do?")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Accountability: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Tracking user actions ("What did you do?")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Least Privilege: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Granting minimum necessary permissions</a:t>
            </a:r>
          </a:p>
          <a:p>
            <a:pPr algn="l"/>
            <a:r>
              <a:rPr lang="en-US" b="1" i="0" dirty="0">
                <a:solidFill>
                  <a:srgbClr val="4A5568"/>
                </a:solidFill>
                <a:effectLst/>
                <a:latin typeface="Segoe UI" panose="020B0502040204020203" pitchFamily="34" charset="0"/>
              </a:rPr>
              <a:t>🎯 Why It Matters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🛡️ Data Protection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Prevents unauthorized access to sensitive information and maintains confidentiality.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⚖️ Compliance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Meets regulatory requirements (GDPR, HIPAA, SOX) and industry standards.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🔒 Risk Mitigation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Reduces insider threats and limits potential damage from security breaches.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868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3821-70B4-4675-BD05-01A9F324E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Role-Based Access Control (RBAC)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1F6E45-2662-48BB-8302-78D8EFB79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RBAC assigns permissions to </a:t>
            </a:r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roles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rather than individual users, simplifying administration and ensuring consistent security policies.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7AB27E-B134-4315-B9B0-94E3E6135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4823" y="3011366"/>
            <a:ext cx="67818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643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005D2-AC72-4C5D-800D-9FA039F8F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4A5568"/>
                </a:solidFill>
                <a:effectLst/>
                <a:latin typeface="Segoe UI" panose="020B0502040204020203" pitchFamily="34" charset="0"/>
              </a:rPr>
              <a:t>RBAC Benefits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1B793-FA45-4DAA-9DD9-F1A705DB7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Scalability: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Easy to manage permissions for hundreds of users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Consistency: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Standard permissions across similar user types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Flexibility: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Role changes automatically update all permissions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Audit Trail: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Clear visibility into who has access to what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Reduced Errors: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Less manual permission assignment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C53030"/>
                </a:solidFill>
                <a:effectLst/>
                <a:latin typeface="Segoe UI" panose="020B0502040204020203" pitchFamily="34" charset="0"/>
              </a:rPr>
              <a:t> Security Best Practice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Regularly review and audit role assignments. Remove unused roles and ensure the principle of least privilege is maintained.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219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9105D-3727-437B-89BE-DFB8887F9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Our File Management System Roles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ECE983-84A0-4D6F-A6D2-0C9945F626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554"/>
            <a:ext cx="10515600" cy="4676409"/>
          </a:xfrm>
        </p:spPr>
        <p:txBody>
          <a:bodyPr/>
          <a:lstStyle/>
          <a:p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We've implemented a </a:t>
            </a:r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four-tier role system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that provides granular control over file management capabilities.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C4B1D7-D5F0-4DA9-8C10-C597EEAF9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1477" y="2373311"/>
            <a:ext cx="5442438" cy="400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2765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680DD-4357-4B60-BDF9-DA51191DC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Google Drive's Limitations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3910D7B-52C8-4E5C-87C9-EF308B49B7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47310"/>
            <a:ext cx="9982200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 Search Functionality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No reliable keyword-based search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Metadata Management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Can't add custom descriptions or tags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Limited Organization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Only folder-based organization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Content Classification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Difficult to categorize documents by type or purpose </a:t>
            </a:r>
          </a:p>
        </p:txBody>
      </p:sp>
    </p:spTree>
    <p:extLst>
      <p:ext uri="{BB962C8B-B14F-4D97-AF65-F5344CB8AC3E}">
        <p14:creationId xmlns:p14="http://schemas.microsoft.com/office/powerpoint/2010/main" val="32642455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37A71-7432-4814-860A-D6A4847D7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Our File Management System Roles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74E7DFC-475C-4722-9171-CDA35D179E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6917" y="1825625"/>
            <a:ext cx="6178165" cy="4351338"/>
          </a:xfrm>
        </p:spPr>
      </p:pic>
    </p:spTree>
    <p:extLst>
      <p:ext uri="{BB962C8B-B14F-4D97-AF65-F5344CB8AC3E}">
        <p14:creationId xmlns:p14="http://schemas.microsoft.com/office/powerpoint/2010/main" val="41555359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D689-1388-4598-8E33-94FF7746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Our File Management System Roles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087F72B-0FC0-49A2-800B-BC8AC9FDBF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5125" y="2077244"/>
            <a:ext cx="6381750" cy="3848100"/>
          </a:xfrm>
        </p:spPr>
      </p:pic>
    </p:spTree>
    <p:extLst>
      <p:ext uri="{BB962C8B-B14F-4D97-AF65-F5344CB8AC3E}">
        <p14:creationId xmlns:p14="http://schemas.microsoft.com/office/powerpoint/2010/main" val="6200765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5E3E0-1A86-458C-B556-73ECF660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Our File Management System Roles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BC5D7-BF9F-4054-B89A-6F8D8FA1D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1800" y="2472531"/>
            <a:ext cx="6248400" cy="3057525"/>
          </a:xfrm>
        </p:spPr>
      </p:pic>
    </p:spTree>
    <p:extLst>
      <p:ext uri="{BB962C8B-B14F-4D97-AF65-F5344CB8AC3E}">
        <p14:creationId xmlns:p14="http://schemas.microsoft.com/office/powerpoint/2010/main" val="2780207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50FE5-4883-41A4-8FDD-18B9A16C6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Technical Implementation Strategy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732923-1546-469B-9736-89D340226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/>
            <a:r>
              <a:rPr lang="en-US" b="1" i="0" dirty="0">
                <a:solidFill>
                  <a:srgbClr val="4A5568"/>
                </a:solidFill>
                <a:effectLst/>
                <a:latin typeface="Segoe UI" panose="020B0502040204020203" pitchFamily="34" charset="0"/>
              </a:rPr>
              <a:t>🏗️ Architecture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Authentication Layer: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NextAuth.js with Google OAuth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Permission Engine: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Custom React hooks and providers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Route Protection: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Server-side and client-side guards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UI Permissions: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Conditional rendering based on roles</a:t>
            </a:r>
          </a:p>
          <a:p>
            <a:pPr algn="l"/>
            <a:r>
              <a:rPr lang="en-US" b="1" i="0" dirty="0">
                <a:solidFill>
                  <a:srgbClr val="4A5568"/>
                </a:solidFill>
                <a:effectLst/>
                <a:latin typeface="Segoe UI" panose="020B0502040204020203" pitchFamily="34" charset="0"/>
              </a:rPr>
              <a:t>🔧 Key Features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🛡️ Protected Routes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Server-side permission checks prevent unauthorized API access.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🎨 Dynamic UI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Interface adapts based on user permissions - no confusing disabled buttons.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🔄 Real-time Updates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Permission changes take effect immediately without requiring logout.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📊 Audit Logging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Complete trail of who accessed what and when.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6373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48729-4C1D-427D-9D42-77EA96E52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Security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65DDD-D14C-43E6-8D3B-86E8DA0BD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b="1" i="0" dirty="0">
                <a:solidFill>
                  <a:srgbClr val="4A5568"/>
                </a:solidFill>
                <a:effectLst/>
                <a:latin typeface="Segoe UI" panose="020B0502040204020203" pitchFamily="34" charset="0"/>
              </a:rPr>
              <a:t>🔒 Implementation Guidelines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Defense in Depth: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Multiple layers of security (client + server)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Fail Secure: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Default to denying access when in doubt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Principle of Least Privilege: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Start with minimal permissions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Regular Audits: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Review permissions quarterly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Session Management:</a:t>
            </a: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 Proper timeout and token validation</a:t>
            </a:r>
          </a:p>
          <a:p>
            <a:pPr marL="0" indent="0" algn="l">
              <a:buNone/>
            </a:pPr>
            <a:r>
              <a:rPr lang="en-US" b="1" i="0" dirty="0">
                <a:solidFill>
                  <a:srgbClr val="C53030"/>
                </a:solidFill>
                <a:effectLst/>
                <a:latin typeface="Segoe UI" panose="020B0502040204020203" pitchFamily="34" charset="0"/>
              </a:rPr>
              <a:t>⚠️ Common Security Pitfalls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Relying only on client-side permission checks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Not validating permissions on every API call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Overly broad role assignments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Lack of permission change auditing</a:t>
            </a:r>
          </a:p>
          <a:p>
            <a:pPr marL="0" indent="0" algn="l">
              <a:buNone/>
            </a:pPr>
            <a:endParaRPr lang="en-US" b="0" i="0" dirty="0">
              <a:solidFill>
                <a:srgbClr val="718096"/>
              </a:solidFill>
              <a:effectLst/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74685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0963A-A049-4549-8614-37EA593BC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Security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18E543-B95D-4872-95FF-8F8E77C46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4A5568"/>
                </a:solidFill>
                <a:effectLst/>
                <a:latin typeface="Segoe UI" panose="020B0502040204020203" pitchFamily="34" charset="0"/>
              </a:rPr>
              <a:t>📈 Monitoring &amp; Maintenance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📊 Access Analytics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Track usage patterns and identify potential security issues.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🚨 Anomaly Detection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Alert on unusual access patterns or privilege escalation attempts.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🔄 Regular Reviews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Scheduled permission audits and role optimization.</a:t>
            </a:r>
          </a:p>
          <a:p>
            <a:pPr algn="l"/>
            <a:r>
              <a:rPr lang="en-US" b="1" i="0" dirty="0">
                <a:solidFill>
                  <a:srgbClr val="22543D"/>
                </a:solidFill>
                <a:effectLst/>
                <a:latin typeface="Segoe UI" panose="020B0502040204020203" pitchFamily="34" charset="0"/>
              </a:rPr>
              <a:t>📝 Documentation</a:t>
            </a:r>
          </a:p>
          <a:p>
            <a:pPr algn="l"/>
            <a:r>
              <a:rPr lang="en-US" b="0" i="0" dirty="0">
                <a:solidFill>
                  <a:srgbClr val="718096"/>
                </a:solidFill>
                <a:effectLst/>
                <a:latin typeface="Segoe UI" panose="020B0502040204020203" pitchFamily="34" charset="0"/>
              </a:rPr>
              <a:t>Maintain clear documentation of roles and permission matrices.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250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D6774-41B9-4E50-9E45-5155D1CFC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Security Best Practices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40525-E4D7-4F53-AC93-901337DF8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07323"/>
            <a:ext cx="10515600" cy="3269640"/>
          </a:xfrm>
        </p:spPr>
        <p:txBody>
          <a:bodyPr/>
          <a:lstStyle/>
          <a:p>
            <a:pPr marL="0" indent="0" algn="ctr">
              <a:buNone/>
            </a:pPr>
            <a:r>
              <a:rPr lang="en-US" b="1" i="0" dirty="0">
                <a:solidFill>
                  <a:srgbClr val="2B6CB0"/>
                </a:solidFill>
                <a:effectLst/>
                <a:latin typeface="Segoe UI" panose="020B0502040204020203" pitchFamily="34" charset="0"/>
              </a:rPr>
              <a:t>🎯 Key Takeaway</a:t>
            </a:r>
          </a:p>
          <a:p>
            <a:pPr marL="0" indent="0" algn="ctr">
              <a:buNone/>
            </a:pPr>
            <a:r>
              <a:rPr lang="en-US" b="0" i="0" dirty="0">
                <a:solidFill>
                  <a:srgbClr val="2D3748"/>
                </a:solidFill>
                <a:effectLst/>
                <a:latin typeface="Segoe UI" panose="020B0502040204020203" pitchFamily="34" charset="0"/>
              </a:rPr>
              <a:t>Effective access control is not just about technology—it's about creating a security culture that balances usability with protection.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8386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843E5-5000-4D57-B3C8-5AE5509F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🔧 Google Drive Configuration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2A7E1B4-8A05-4A16-B2A6-5F14FE4CDC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00554" y="1742548"/>
            <a:ext cx="8651631" cy="5330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1: Enable Google Drive API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 to Google Cloud Console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Visit: https://console.cloud.google.com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new project or select existing one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Search Google Drive, select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Drive API </a:t>
            </a: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Enable Required APIs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✅ Google Drive API ✅ Google OAuth 2.0 API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Credentials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API Keys for public access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OAuth 2.0 for user authentication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 Account for backend access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8545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5DEBA-BA86-4F6F-A43F-82E569FE2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🔧 Google Drive Configuration</a:t>
            </a:r>
            <a:endParaRPr lang="en-US" sz="5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1F91CA-B5E5-4981-AE3F-C2FBED706D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7060" y="2161956"/>
            <a:ext cx="900918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Step 2: Set Permissions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https://www.googleapis.com/auth/drive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Read, Write, Create files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Folder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Specify shared folder ID : 14vasds8m0Xs0Q-tgLiW0-LXZZsSQv5gr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Right click folder: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Share Copy link: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https://drive.google.com/drive/folders/14vasds8m0Xs0Q-tgLiW0-LXZZsSQv5gr?usp=drive_link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68266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6B240-C3E4-46FF-B7E7-3D6BBC18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🔐 Google OAuth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E50D0A-87EF-4F2B-9A8F-508FDB9FA9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1985" y="1538326"/>
            <a:ext cx="9909132" cy="5269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OAuth 2.0 Credentials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OAuth Consent Screen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Name: Your CMS Name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User Type: Internal/External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Scopes: Google Drive access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OAuth 2.0 Client ID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Application Type: Web Application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000" b="1" i="0" dirty="0">
                <a:solidFill>
                  <a:srgbClr val="202124"/>
                </a:solidFill>
                <a:effectLst/>
                <a:latin typeface="inherit"/>
              </a:rPr>
              <a:t>Authorized JavaScript origins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600" b="1" i="0" dirty="0">
                <a:solidFill>
                  <a:srgbClr val="202124"/>
                </a:solidFill>
                <a:effectLst/>
              </a:rPr>
              <a:t>	 https://mycompanycms.vercel.app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Authorized Redirect URIs: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http://localhost:3000/api/auth/callback/google (development)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</a:t>
            </a:r>
            <a:r>
              <a:rPr lang="en-US" sz="1600" b="1" i="0" dirty="0">
                <a:solidFill>
                  <a:srgbClr val="202124"/>
                </a:solidFill>
                <a:effectLst/>
              </a:rPr>
              <a:t>mycompanycms.vercel.app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/api/auth/callback/google (production)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Credentials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456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456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456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your_client_id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456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E456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client_secret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E4564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your_client_secret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3928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5C0C4-E16B-493C-8634-BC0408B14D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337276"/>
            <a:ext cx="9144000" cy="1116745"/>
          </a:xfrm>
        </p:spPr>
        <p:txBody>
          <a:bodyPr>
            <a:normAutofit/>
          </a:bodyPr>
          <a:lstStyle/>
          <a:p>
            <a:r>
              <a:rPr lang="en-US" sz="5400" b="1" dirty="0"/>
              <a:t>Traditional CMS Problems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CBD52C-7700-45AF-84A2-5CA83E3291A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09600" y="2321639"/>
            <a:ext cx="10808677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Costs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$50-500+ per month for enterprise solutions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Complex Setup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Requires technical expertise and server management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Maintenance Overhead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Regular updates, security patches, backups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Overkill for Small Needs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Most features unused by small businesses </a:t>
            </a:r>
          </a:p>
        </p:txBody>
      </p:sp>
    </p:spTree>
    <p:extLst>
      <p:ext uri="{BB962C8B-B14F-4D97-AF65-F5344CB8AC3E}">
        <p14:creationId xmlns:p14="http://schemas.microsoft.com/office/powerpoint/2010/main" val="30848221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25DF3-DE73-4895-9190-A84370222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🔐 Google OAuth Setup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B52063-C7A5-4C52-9030-9A6C796209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8139" y="2204776"/>
            <a:ext cx="8907049" cy="2068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 Variables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GOOGLE_CLIENT_ID=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107595-m rs35l9th8s8po.apps.googleusercontent.com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GOOGLE_CLIENT_SECRET=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your_client_secret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NEXTAUTH_URL=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your_domain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NEXTAUTH_SECRET=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random_secret_key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2296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D0365-8D83-48F8-8013-59AA25263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🤖 Google Service Account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00AD6E8-6B30-4F03-A5BC-DBE81C8DCAE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582067"/>
            <a:ext cx="10087708" cy="4838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Creating Service Account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Navigate to Service Accounts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(find Service Accounts using search box)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 Cloud Console → IAM &amp; Admin → Service Accounts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New Service Account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(click on Create service account button)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Name: drive-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-service Description: Service account for CMS backend Role: None needed (we'll set specific permissions)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Generate Key File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 on service account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Keys tab → Add Key → Create New Key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Choose JSON format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Download and store the json key securely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0025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3AF65-8AC4-44A7-BFC3-EE271B9F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🤖 Google Service Account Setup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CF6441B-9A6A-4294-9750-6BC1D80FD8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964260"/>
            <a:ext cx="10099430" cy="4161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Configure Drive Permissions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 Google Drive Folder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Create dedicated folder in Google Drive, for example invoice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ight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Share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Share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with service account email 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dirty="0">
                <a:solidFill>
                  <a:srgbClr val="0F4A85"/>
                </a:solidFill>
                <a:latin typeface="Consolas" panose="020B0609020204030204" pitchFamily="49" charset="0"/>
              </a:rPr>
              <a:t>mycompany</a:t>
            </a:r>
            <a:r>
              <a:rPr lang="en-US" sz="1400" b="0" dirty="0">
                <a:solidFill>
                  <a:srgbClr val="0F4A85"/>
                </a:solidFill>
                <a:effectLst/>
                <a:latin typeface="Consolas" panose="020B0609020204030204" pitchFamily="49" charset="0"/>
              </a:rPr>
              <a:t>cms@ornate-loader-461612-i6.iam.gserviceaccount.com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Grant "Editor" permissions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Environment Variables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GOOGLE_SERVICE_ACCOUNT_EMAIL=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service@project.iam.gserviceaccount.com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GOOGLE_PRIVATE_KEY=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"-----BEGIN PRIVATE KEY-----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-----END PRIVATE KEY-----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\n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50A14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remove “ “ when paste the key to input box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4078F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GOOGLE_DRIVE_FOLDER_ID=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383A4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your_folder_id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100" b="0" i="0" dirty="0">
                <a:solidFill>
                  <a:srgbClr val="0070C0"/>
                </a:solidFill>
                <a:effectLst/>
                <a:latin typeface="__styreneB_820c23"/>
              </a:rPr>
              <a:t>NEXTAUTH_SECRET</a:t>
            </a:r>
            <a:r>
              <a:rPr lang="en-US" sz="1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n-US" sz="1400" dirty="0">
                <a:solidFill>
                  <a:srgbClr val="383A4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generate using </a:t>
            </a:r>
            <a:r>
              <a:rPr lang="en-US" sz="1200" dirty="0" err="1">
                <a:latin typeface="Arial" panose="020B0604020202020204" pitchFamily="34" charset="0"/>
                <a:cs typeface="Arial" panose="020B0604020202020204" pitchFamily="34" charset="0"/>
              </a:rPr>
              <a:t>openssl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rand -base64 </a:t>
            </a:r>
            <a:r>
              <a:rPr lang="en-US" sz="1200" dirty="0">
                <a:solidFill>
                  <a:srgbClr val="B76B0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383A42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1976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739BC-FCEC-4FA3-A5AE-06E7F87B3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0FB24-CDA2-423E-A8B5-D0429DF34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File Upload Process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Drag &amp; drop</a:t>
            </a:r>
            <a:r>
              <a:rPr lang="en-US" dirty="0"/>
              <a:t> files to upload area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Add keywords</a:t>
            </a:r>
            <a:r>
              <a:rPr lang="en-US" dirty="0"/>
              <a:t> (space or comma separated)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Write description</a:t>
            </a:r>
            <a:r>
              <a:rPr lang="en-US" dirty="0"/>
              <a:t> (optional)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Upload</a:t>
            </a:r>
            <a:r>
              <a:rPr lang="en-US" dirty="0"/>
              <a:t> - files go directly to Google Drive</a:t>
            </a:r>
          </a:p>
          <a:p>
            <a:pPr marL="0" indent="0">
              <a:buNone/>
            </a:pPr>
            <a:r>
              <a:rPr lang="en-US" sz="2400" b="1" dirty="0"/>
              <a:t>Search &amp; Management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Type search query</a:t>
            </a:r>
            <a:r>
              <a:rPr lang="en-US" dirty="0"/>
              <a:t> - instant results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Click edit</a:t>
            </a:r>
            <a:r>
              <a:rPr lang="en-US" dirty="0"/>
              <a:t> on any file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Modify keywords</a:t>
            </a:r>
            <a:r>
              <a:rPr lang="en-US" dirty="0"/>
              <a:t> and descriptions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Save changes</a:t>
            </a:r>
            <a:r>
              <a:rPr lang="en-US" dirty="0"/>
              <a:t> - updates immediately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109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F31A6-4CBB-4B0A-85D8-CD04935BB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Live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65BFD-0034-47D7-A983-B4FFBFF2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Advanced Features</a:t>
            </a:r>
          </a:p>
          <a:p>
            <a:pPr lvl="1"/>
            <a:r>
              <a:rPr lang="en-US" sz="2800" b="1" dirty="0"/>
              <a:t>Keyword filtering</a:t>
            </a:r>
            <a:r>
              <a:rPr lang="en-US" sz="2800" dirty="0"/>
              <a:t> removes common words automatically</a:t>
            </a:r>
          </a:p>
          <a:p>
            <a:pPr lvl="1"/>
            <a:r>
              <a:rPr lang="en-US" sz="2800" b="1" dirty="0"/>
              <a:t>Bulk operations</a:t>
            </a:r>
            <a:r>
              <a:rPr lang="en-US" sz="2800" dirty="0"/>
              <a:t> edit multiple files at once</a:t>
            </a:r>
          </a:p>
          <a:p>
            <a:pPr lvl="1"/>
            <a:r>
              <a:rPr lang="en-US" sz="2800" b="1" dirty="0"/>
              <a:t>File type filtering</a:t>
            </a:r>
            <a:r>
              <a:rPr lang="en-US" sz="2800" dirty="0"/>
              <a:t> show only images, PDFs, etc.</a:t>
            </a:r>
          </a:p>
          <a:p>
            <a:pPr lvl="1"/>
            <a:r>
              <a:rPr lang="en-US" sz="2800" b="1" dirty="0"/>
              <a:t>Date sorting</a:t>
            </a:r>
            <a:r>
              <a:rPr lang="en-US" sz="2800" dirty="0"/>
              <a:t> organize by upload or modified date</a:t>
            </a:r>
          </a:p>
          <a:p>
            <a:pPr lvl="1"/>
            <a:r>
              <a:rPr lang="en-US" sz="2800" dirty="0"/>
              <a:t>URL: </a:t>
            </a:r>
            <a:r>
              <a:rPr lang="en-US" sz="2800" dirty="0">
                <a:hlinkClick r:id="rId2"/>
              </a:rPr>
              <a:t>https://pdf.Excellgen.com</a:t>
            </a:r>
            <a:r>
              <a:rPr lang="en-US" sz="2800" dirty="0"/>
              <a:t>, </a:t>
            </a:r>
            <a:r>
              <a:rPr lang="en-US" sz="2800" dirty="0">
                <a:hlinkClick r:id="rId3"/>
              </a:rPr>
              <a:t>https://cms.Excellgen.com/</a:t>
            </a: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988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666C-DF71-4DDD-AE29-68D8445DA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✨ Conclusion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20041-7A88-4E7A-B1BC-24E884210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Why This Solution Wins</a:t>
            </a:r>
          </a:p>
          <a:p>
            <a:pPr lvl="1"/>
            <a:r>
              <a:rPr lang="en-US" b="1" dirty="0"/>
              <a:t>90-99% cost savings</a:t>
            </a:r>
            <a:r>
              <a:rPr lang="en-US" dirty="0"/>
              <a:t> over traditional CMS</a:t>
            </a:r>
          </a:p>
          <a:p>
            <a:pPr lvl="1"/>
            <a:r>
              <a:rPr lang="en-US" b="1" dirty="0"/>
              <a:t>Zero maintenance</a:t>
            </a:r>
            <a:r>
              <a:rPr lang="en-US" dirty="0"/>
              <a:t> burden on your team</a:t>
            </a:r>
          </a:p>
          <a:p>
            <a:pPr lvl="1"/>
            <a:r>
              <a:rPr lang="en-US" b="1" dirty="0"/>
              <a:t>Enterprise-grade</a:t>
            </a:r>
            <a:r>
              <a:rPr lang="en-US" dirty="0"/>
              <a:t> reliability and security</a:t>
            </a:r>
          </a:p>
          <a:p>
            <a:pPr lvl="1"/>
            <a:r>
              <a:rPr lang="en-US" b="1" dirty="0"/>
              <a:t>Scales with your needs</a:t>
            </a:r>
            <a:r>
              <a:rPr lang="en-US" dirty="0"/>
              <a:t> from personal to business</a:t>
            </a:r>
          </a:p>
          <a:p>
            <a:pPr lvl="1"/>
            <a:r>
              <a:rPr lang="en-US" b="1" dirty="0"/>
              <a:t>Familiar interface</a:t>
            </a:r>
            <a:r>
              <a:rPr lang="en-US" dirty="0"/>
              <a:t> built on Google Drive</a:t>
            </a:r>
          </a:p>
          <a:p>
            <a:pPr marL="0" indent="0">
              <a:buNone/>
            </a:pPr>
            <a:r>
              <a:rPr lang="en-US" b="1" dirty="0"/>
              <a:t>Perfect For</a:t>
            </a:r>
          </a:p>
          <a:p>
            <a:pPr lvl="1"/>
            <a:r>
              <a:rPr lang="en-US" b="1" dirty="0"/>
              <a:t>Small businesses</a:t>
            </a:r>
            <a:r>
              <a:rPr lang="en-US" dirty="0"/>
              <a:t> managing documents and files</a:t>
            </a:r>
          </a:p>
          <a:p>
            <a:pPr lvl="1"/>
            <a:r>
              <a:rPr lang="en-US" b="1" dirty="0"/>
              <a:t>Research teams</a:t>
            </a:r>
            <a:r>
              <a:rPr lang="en-US" dirty="0"/>
              <a:t> organizing papers and data</a:t>
            </a:r>
          </a:p>
          <a:p>
            <a:pPr lvl="1"/>
            <a:r>
              <a:rPr lang="en-US" b="1" dirty="0"/>
              <a:t>Personal users</a:t>
            </a:r>
            <a:r>
              <a:rPr lang="en-US" dirty="0"/>
              <a:t> who outgrew basic Google Drive</a:t>
            </a:r>
          </a:p>
          <a:p>
            <a:pPr lvl="1"/>
            <a:r>
              <a:rPr lang="en-US" b="1" dirty="0"/>
              <a:t>Organizations</a:t>
            </a:r>
            <a:r>
              <a:rPr lang="en-US" dirty="0"/>
              <a:t> needing better search and organization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441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41AB6-0BB8-411C-8CBB-9A6B03CEB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High Performance CMS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7FC98A-273A-40E4-9283-84849D05A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Serverless Database-Powered CMS</a:t>
            </a:r>
          </a:p>
          <a:p>
            <a:pPr lvl="1"/>
            <a:r>
              <a:rPr lang="en-US" sz="2800" dirty="0"/>
              <a:t>For organizations needing advanced features and high performance</a:t>
            </a:r>
          </a:p>
          <a:p>
            <a:pPr marL="0" indent="0">
              <a:buNone/>
            </a:pPr>
            <a:r>
              <a:rPr lang="en-US" b="1" dirty="0"/>
              <a:t>Architecture Enhancement</a:t>
            </a:r>
          </a:p>
          <a:p>
            <a:pPr lvl="1"/>
            <a:r>
              <a:rPr lang="en-US" sz="2800" b="1" dirty="0"/>
              <a:t>Serverless Database</a:t>
            </a:r>
            <a:r>
              <a:rPr lang="en-US" sz="2800" dirty="0"/>
              <a:t>: </a:t>
            </a:r>
            <a:r>
              <a:rPr lang="en-US" sz="2800" dirty="0" err="1"/>
              <a:t>PlanetScale</a:t>
            </a:r>
            <a:r>
              <a:rPr lang="en-US" sz="2800" dirty="0"/>
              <a:t>, </a:t>
            </a:r>
            <a:r>
              <a:rPr lang="en-US" sz="2800" dirty="0" err="1"/>
              <a:t>Supabase</a:t>
            </a:r>
            <a:r>
              <a:rPr lang="en-US" sz="2800" dirty="0"/>
              <a:t>, or Neon PostgreSQL</a:t>
            </a:r>
          </a:p>
          <a:p>
            <a:pPr lvl="1"/>
            <a:r>
              <a:rPr lang="en-US" sz="2800" b="1" dirty="0"/>
              <a:t>Advanced Indexing</a:t>
            </a:r>
            <a:r>
              <a:rPr lang="en-US" sz="2800" dirty="0"/>
              <a:t>: Full-text search with vector embeddings</a:t>
            </a:r>
          </a:p>
          <a:p>
            <a:pPr lvl="1"/>
            <a:r>
              <a:rPr lang="en-US" sz="2800" b="1" dirty="0"/>
              <a:t>Caching Layer</a:t>
            </a:r>
            <a:r>
              <a:rPr lang="en-US" sz="2800" dirty="0"/>
              <a:t>: Redis for lightning-fast queries</a:t>
            </a:r>
          </a:p>
          <a:p>
            <a:pPr lvl="1"/>
            <a:r>
              <a:rPr lang="en-US" sz="2800" b="1" dirty="0"/>
              <a:t>CDN Integration</a:t>
            </a:r>
            <a:r>
              <a:rPr lang="en-US" sz="2800" dirty="0"/>
              <a:t>: Global content delivery network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5304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FCF1-497C-493A-8DC6-4D782602C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High Performance CMS Option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9E01DA-D9D8-4750-96B2-07FFC8CED8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0305803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2839864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073912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Basic Google Drive CMS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 Performance CMS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93363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File Storage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Google Drive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Google Drive + Database metadata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7112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Search Speed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~200-500ms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~50-100ms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7905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Advanced Search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Keyword matching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AI-powered semantic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045758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User Management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Basic OAuth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Role-based permissions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3610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Analytics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Basic view tracking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Advanced usage 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9640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API Access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Full REST/GraphQL API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14965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Integrations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Google services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Zapier, webhooks, third-party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8614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Workflow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Manual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Automated workflows &amp; approvals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13141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2771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5237A-8526-4A33-AF73-10F7C661D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High Performance CMS Option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DB437-7925-4696-82CA-64ABB48652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When You Need High Performance CMS</a:t>
            </a:r>
          </a:p>
          <a:p>
            <a:pPr lvl="1"/>
            <a:r>
              <a:rPr lang="en-US" sz="3200" b="1" dirty="0"/>
              <a:t>Large Teams</a:t>
            </a:r>
            <a:r>
              <a:rPr lang="en-US" sz="3200" dirty="0"/>
              <a:t> (50+ users) with complex permissions</a:t>
            </a:r>
          </a:p>
          <a:p>
            <a:pPr lvl="1"/>
            <a:r>
              <a:rPr lang="en-US" sz="3200" b="1" dirty="0"/>
              <a:t>High Volume</a:t>
            </a:r>
            <a:r>
              <a:rPr lang="en-US" sz="3200" dirty="0"/>
              <a:t> (10,000+ documents) with frequent searches</a:t>
            </a:r>
          </a:p>
          <a:p>
            <a:pPr lvl="1"/>
            <a:r>
              <a:rPr lang="en-US" sz="3200" b="1" dirty="0"/>
              <a:t>Advanced Workflows</a:t>
            </a:r>
            <a:r>
              <a:rPr lang="en-US" sz="3200" dirty="0"/>
              <a:t> requiring approval processes</a:t>
            </a:r>
          </a:p>
          <a:p>
            <a:pPr lvl="1"/>
            <a:r>
              <a:rPr lang="en-US" sz="3200" b="1" dirty="0"/>
              <a:t>Custom Integrations</a:t>
            </a:r>
            <a:r>
              <a:rPr lang="en-US" sz="3200" dirty="0"/>
              <a:t> with existing business systems</a:t>
            </a:r>
          </a:p>
          <a:p>
            <a:pPr lvl="1"/>
            <a:r>
              <a:rPr lang="en-US" sz="3200" b="1" dirty="0"/>
              <a:t>Analytics &amp; Reporting</a:t>
            </a:r>
            <a:r>
              <a:rPr lang="en-US" sz="3200" dirty="0"/>
              <a:t> on document usage patterns</a:t>
            </a:r>
          </a:p>
          <a:p>
            <a:pPr lvl="1"/>
            <a:r>
              <a:rPr lang="en-US" sz="3200" b="1" dirty="0"/>
              <a:t>AI-Powered Features</a:t>
            </a:r>
            <a:r>
              <a:rPr lang="en-US" sz="3200" dirty="0"/>
              <a:t> like auto-tagging and content recommendations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7010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79C5B-C340-451B-9D4A-EAF4C020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High Performance CMS Option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049C31-D2F4-43B6-9C74-0454B4CC4E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081054"/>
          <a:ext cx="10515600" cy="384048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33814934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4689753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21797891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684655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Component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Tier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Annual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Notes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41082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PlanetScale Pro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$360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10GB storage, 1B 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4353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Supabase Pro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$300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Includes auth &amp; real-time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12815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Database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Neon Pro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PostgreSQL with branching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6402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Caching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Upstash Redis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$120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Global Redis cache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9829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Search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Algolia Pro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$600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Advanced search &amp; analytics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69240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Monitoring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Vercel Pro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Enhanced analytics &amp; logs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04964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CDN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Cloudflare Pro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$240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Global content delivery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376959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Storage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Google Drive (1TB)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$100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Extended storage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7524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6135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2DDB2-EFC4-405C-B602-4B71E43AF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Our Solution: Google Drive CMS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E02B4-61CB-4DC8-8043-AA6F6B74F1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Smart Document Management Built on Google Drive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Enhanced Search</a:t>
            </a:r>
            <a:r>
              <a:rPr lang="en-US" dirty="0"/>
              <a:t>: Keyword-based search with custom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Metadata Management</a:t>
            </a:r>
            <a:r>
              <a:rPr lang="en-US" dirty="0"/>
              <a:t>: Add descriptions and searchable keywords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Cost-Effective</a:t>
            </a:r>
            <a:r>
              <a:rPr lang="en-US" dirty="0"/>
              <a:t>: Built on free/existing Google Drive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Zero Maintenance</a:t>
            </a:r>
            <a:r>
              <a:rPr lang="en-US" dirty="0"/>
              <a:t>: Serverless deployment on </a:t>
            </a:r>
            <a:r>
              <a:rPr lang="en-US" dirty="0" err="1"/>
              <a:t>Vercel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Instant Setup</a:t>
            </a:r>
            <a:r>
              <a:rPr lang="en-US" dirty="0"/>
              <a:t>: Deploy in minutes, not days</a:t>
            </a:r>
          </a:p>
          <a:p>
            <a:r>
              <a:rPr lang="en-US" b="1" dirty="0"/>
              <a:t>The Perfect Middle Ground</a:t>
            </a:r>
          </a:p>
          <a:p>
            <a:r>
              <a:rPr lang="en-US" b="1" dirty="0"/>
              <a:t>Simple enough for personal use, powerful enough for business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9734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56DD9-BB17-48AE-B207-CF755CB57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High Performance CMS Option</a:t>
            </a:r>
            <a:endParaRPr lang="en-US" sz="54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C3E7A98-CD6E-4243-B953-5CADF64024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751474"/>
              </p:ext>
            </p:extLst>
          </p:nvPr>
        </p:nvGraphicFramePr>
        <p:xfrm>
          <a:off x="1148862" y="2450123"/>
          <a:ext cx="10515600" cy="2982558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2050016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9539765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5142378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153176670"/>
                    </a:ext>
                  </a:extLst>
                </a:gridCol>
              </a:tblGrid>
              <a:tr h="627907">
                <a:tc>
                  <a:txBody>
                    <a:bodyPr/>
                    <a:lstStyle/>
                    <a:p>
                      <a:r>
                        <a:rPr lang="en-US"/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Annual Cost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Performance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201505"/>
                  </a:ext>
                </a:extLst>
              </a:tr>
              <a:tr h="627907">
                <a:tc>
                  <a:txBody>
                    <a:bodyPr/>
                    <a:lstStyle/>
                    <a:p>
                      <a:r>
                        <a:rPr lang="en-US" b="1" dirty="0"/>
                        <a:t>Basic Google Drive CMS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$20-260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Good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Core functionality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795281"/>
                  </a:ext>
                </a:extLst>
              </a:tr>
              <a:tr h="627907">
                <a:tc>
                  <a:txBody>
                    <a:bodyPr/>
                    <a:lstStyle/>
                    <a:p>
                      <a:r>
                        <a:rPr lang="en-US" b="1" dirty="0"/>
                        <a:t>High Performance CMS</a:t>
                      </a: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$1,200-2,000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Excellent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Enterprise features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7631746"/>
                  </a:ext>
                </a:extLst>
              </a:tr>
              <a:tr h="1098837">
                <a:tc>
                  <a:txBody>
                    <a:bodyPr/>
                    <a:lstStyle/>
                    <a:p>
                      <a:r>
                        <a:rPr lang="en-US" b="1"/>
                        <a:t>Traditional Enterprise CMS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$5,000-15,000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Variable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Complex setup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557293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DC35ABD-E2B2-4F23-B9EC-E5D6FCC69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2984" y="1842473"/>
            <a:ext cx="794824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Annual Cost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2656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1554-1E7C-477E-9E05-343670344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High Performance CMS Option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CFEF-9AE3-49A7-AD3C-33B1FD593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ROI Calculator: High Performance CMS</a:t>
            </a:r>
          </a:p>
          <a:p>
            <a:pPr marL="0" indent="0">
              <a:buNone/>
            </a:pPr>
            <a:r>
              <a:rPr lang="en-US" b="1" dirty="0"/>
              <a:t>For a 50-person organization:</a:t>
            </a:r>
            <a:endParaRPr lang="en-US" dirty="0"/>
          </a:p>
          <a:p>
            <a:pPr lvl="1"/>
            <a:r>
              <a:rPr lang="en-US" b="1" dirty="0"/>
              <a:t>Time saved per person</a:t>
            </a:r>
            <a:r>
              <a:rPr lang="en-US" dirty="0"/>
              <a:t>: 30 minutes/week finding documents</a:t>
            </a:r>
          </a:p>
          <a:p>
            <a:pPr lvl="1"/>
            <a:r>
              <a:rPr lang="en-US" b="1" dirty="0"/>
              <a:t>Hourly rate average</a:t>
            </a:r>
            <a:r>
              <a:rPr lang="en-US" dirty="0"/>
              <a:t>: $50/hour</a:t>
            </a:r>
          </a:p>
          <a:p>
            <a:pPr lvl="1"/>
            <a:r>
              <a:rPr lang="en-US" b="1" dirty="0"/>
              <a:t>Annual time savings value</a:t>
            </a:r>
            <a:r>
              <a:rPr lang="en-US" dirty="0"/>
              <a:t>: 50 × 26 hours × $50 = $65,000</a:t>
            </a:r>
          </a:p>
          <a:p>
            <a:pPr lvl="1"/>
            <a:r>
              <a:rPr lang="en-US" b="1" dirty="0"/>
              <a:t>CMS cost</a:t>
            </a:r>
            <a:r>
              <a:rPr lang="en-US" dirty="0"/>
              <a:t>: $2,000</a:t>
            </a:r>
          </a:p>
          <a:p>
            <a:pPr lvl="1"/>
            <a:r>
              <a:rPr lang="en-US" b="1" dirty="0"/>
              <a:t>Net ROI</a:t>
            </a:r>
            <a:r>
              <a:rPr lang="en-US" dirty="0"/>
              <a:t>: $63,000 (3,150% return on investment)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995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8148F-EAE1-474C-BFCB-095879F6C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High Performance CMS 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257FC-F8ED-4F00-90D9-C098C313E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Implementation Timeline</a:t>
            </a:r>
          </a:p>
          <a:p>
            <a:pPr lvl="1"/>
            <a:r>
              <a:rPr lang="en-US" b="1" dirty="0"/>
              <a:t>Phase 1</a:t>
            </a:r>
            <a:r>
              <a:rPr lang="en-US" dirty="0"/>
              <a:t> (Week 1-2): Database setup and core migration</a:t>
            </a:r>
          </a:p>
          <a:p>
            <a:pPr lvl="1"/>
            <a:r>
              <a:rPr lang="en-US" b="1" dirty="0"/>
              <a:t>Phase 2</a:t>
            </a:r>
            <a:r>
              <a:rPr lang="en-US" dirty="0"/>
              <a:t> (Week 3-4): Advanced search and user management</a:t>
            </a:r>
          </a:p>
          <a:p>
            <a:pPr lvl="1"/>
            <a:r>
              <a:rPr lang="en-US" b="1" dirty="0"/>
              <a:t>Phase 3</a:t>
            </a:r>
            <a:r>
              <a:rPr lang="en-US" dirty="0"/>
              <a:t> (Week 5-6): Workflows and integrations</a:t>
            </a:r>
          </a:p>
          <a:p>
            <a:pPr lvl="1"/>
            <a:r>
              <a:rPr lang="en-US" b="1" dirty="0"/>
              <a:t>Phase 4</a:t>
            </a:r>
            <a:r>
              <a:rPr lang="en-US" dirty="0"/>
              <a:t> (Week 7-8): Analytics and optimization</a:t>
            </a:r>
          </a:p>
          <a:p>
            <a:r>
              <a:rPr lang="en-US" b="1" dirty="0"/>
              <a:t>Migration Path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Start with Basic CMS</a:t>
            </a:r>
            <a:r>
              <a:rPr lang="en-US" dirty="0"/>
              <a:t> - Get immediate value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Grow organically</a:t>
            </a:r>
            <a:r>
              <a:rPr lang="en-US" dirty="0"/>
              <a:t> - Add features as needed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Seamless upgrade</a:t>
            </a:r>
            <a:r>
              <a:rPr lang="en-US" dirty="0"/>
              <a:t> - Data migrates automatically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Zero downtime</a:t>
            </a:r>
            <a:r>
              <a:rPr lang="en-US" dirty="0"/>
              <a:t> - Switch during deployment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2626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EC9E5-FC5D-48C0-A115-9AD41B0E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✨ Conclusion &amp; Next Steps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CC6DF-DC7F-4C67-B9E5-9663315B9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ROI in Week 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Time saved</a:t>
            </a:r>
            <a:r>
              <a:rPr lang="en-US" dirty="0"/>
              <a:t> finding documents: 2-5 hours/week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Improved organization</a:t>
            </a:r>
            <a:r>
              <a:rPr lang="en-US" dirty="0"/>
              <a:t> reduces duplicate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Better collaboration</a:t>
            </a:r>
            <a:r>
              <a:rPr lang="en-US" dirty="0"/>
              <a:t> through enhanced 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Professional appearance</a:t>
            </a:r>
            <a:r>
              <a:rPr lang="en-US" dirty="0"/>
              <a:t> for client document sharing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29258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6CBFE-AE63-432C-A839-110BD699A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📞 Questions &amp;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E0E79-6810-483A-B1FC-9480478DA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Ready to Transform Your Document Management?</a:t>
            </a:r>
          </a:p>
          <a:p>
            <a:r>
              <a:rPr lang="en-US" b="1" dirty="0"/>
              <a:t>Contact Information: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📧 Email: </a:t>
            </a:r>
            <a:r>
              <a:rPr lang="en-US" dirty="0">
                <a:hlinkClick r:id="rId2"/>
              </a:rPr>
              <a:t>phs.phd@gmail.com</a:t>
            </a:r>
            <a:r>
              <a:rPr lang="en-US" dirty="0"/>
              <a:t>, crm@excellgen.com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💬WeChat: paulmusic2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134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4538-CA82-44C1-9032-3D9BBA64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5400" b="1" dirty="0"/>
              <a:t>Why Choose This Over Traditional CMS?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A422FE2-0CAB-49C7-9CC7-E704E2F14B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248057"/>
              </p:ext>
            </p:extLst>
          </p:nvPr>
        </p:nvGraphicFramePr>
        <p:xfrm>
          <a:off x="838200" y="1957754"/>
          <a:ext cx="10744200" cy="4535118"/>
        </p:xfrm>
        <a:graphic>
          <a:graphicData uri="http://schemas.openxmlformats.org/drawingml/2006/table">
            <a:tbl>
              <a:tblPr/>
              <a:tblGrid>
                <a:gridCol w="3581400">
                  <a:extLst>
                    <a:ext uri="{9D8B030D-6E8A-4147-A177-3AD203B41FA5}">
                      <a16:colId xmlns:a16="http://schemas.microsoft.com/office/drawing/2014/main" val="414251591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714873918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266820956"/>
                    </a:ext>
                  </a:extLst>
                </a:gridCol>
              </a:tblGrid>
              <a:tr h="503902">
                <a:tc>
                  <a:txBody>
                    <a:bodyPr/>
                    <a:lstStyle/>
                    <a:p>
                      <a:r>
                        <a:rPr lang="en-US" b="1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Traditional CMS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Our Google Drive CMS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30298094"/>
                  </a:ext>
                </a:extLst>
              </a:tr>
              <a:tr h="503902">
                <a:tc>
                  <a:txBody>
                    <a:bodyPr/>
                    <a:lstStyle/>
                    <a:p>
                      <a:r>
                        <a:rPr lang="en-US" b="1"/>
                        <a:t>Monthly Cost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$50-500+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$0-10 (Google storage 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7215899"/>
                  </a:ext>
                </a:extLst>
              </a:tr>
              <a:tr h="503902">
                <a:tc>
                  <a:txBody>
                    <a:bodyPr/>
                    <a:lstStyle/>
                    <a:p>
                      <a:r>
                        <a:rPr lang="en-US" b="1"/>
                        <a:t>Setup Time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Days/Weeks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30 minutes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3414719"/>
                  </a:ext>
                </a:extLst>
              </a:tr>
              <a:tr h="503902">
                <a:tc>
                  <a:txBody>
                    <a:bodyPr/>
                    <a:lstStyle/>
                    <a:p>
                      <a:r>
                        <a:rPr lang="en-US" b="1"/>
                        <a:t>Maintenance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High (updates, security, backups)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Zero (managed by Google/Vercel)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4334722"/>
                  </a:ext>
                </a:extLst>
              </a:tr>
              <a:tr h="503902">
                <a:tc>
                  <a:txBody>
                    <a:bodyPr/>
                    <a:lstStyle/>
                    <a:p>
                      <a:r>
                        <a:rPr lang="en-US" b="1"/>
                        <a:t>Storage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Limited by plan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15GB free, expandable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7385847"/>
                  </a:ext>
                </a:extLst>
              </a:tr>
              <a:tr h="503902">
                <a:tc>
                  <a:txBody>
                    <a:bodyPr/>
                    <a:lstStyle/>
                    <a:p>
                      <a:r>
                        <a:rPr lang="en-US" b="1"/>
                        <a:t>Reliability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Depends on hosting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99.9% Google uptime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7874899"/>
                  </a:ext>
                </a:extLst>
              </a:tr>
              <a:tr h="503902">
                <a:tc>
                  <a:txBody>
                    <a:bodyPr/>
                    <a:lstStyle/>
                    <a:p>
                      <a:r>
                        <a:rPr lang="en-US" b="1"/>
                        <a:t>Security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Your responsibility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Enterprise-grade Google security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4383478"/>
                  </a:ext>
                </a:extLst>
              </a:tr>
              <a:tr h="503902">
                <a:tc>
                  <a:txBody>
                    <a:bodyPr/>
                    <a:lstStyle/>
                    <a:p>
                      <a:r>
                        <a:rPr lang="en-US" b="1"/>
                        <a:t>Scalability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Manual scaling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Auto-scales with usage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3269140"/>
                  </a:ext>
                </a:extLst>
              </a:tr>
              <a:tr h="503902">
                <a:tc>
                  <a:txBody>
                    <a:bodyPr/>
                    <a:lstStyle/>
                    <a:p>
                      <a:r>
                        <a:rPr lang="en-US" b="1"/>
                        <a:t>Learning Curve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Steep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 (familiar Google Drive UI)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2388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714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8385-6128-4EFF-9DE2-D3AF9A51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🚀 Key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9A370-E5D3-4E95-AB1B-6D41BA509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Smart Search &amp; Organization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Keyword-based search</a:t>
            </a:r>
            <a:r>
              <a:rPr lang="en-US" sz="3200" dirty="0"/>
              <a:t> with custom tags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Advanced filtering</a:t>
            </a:r>
            <a:r>
              <a:rPr lang="en-US" sz="3200" dirty="0"/>
              <a:t> by file type, date, keywords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Auto-categorization</a:t>
            </a:r>
            <a:r>
              <a:rPr lang="en-US" sz="3200" dirty="0"/>
              <a:t> with smart keyword suggestions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3200" b="1" dirty="0"/>
              <a:t>Stop word filtering</a:t>
            </a:r>
            <a:r>
              <a:rPr lang="en-US" sz="3200" dirty="0"/>
              <a:t> (removes "the", "and", "of", etc.)</a:t>
            </a: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97413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7871E-0144-4534-A762-9C271AFB8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🚀 Key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BA81A-7D92-47EF-900B-F73D25C9B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b="1" dirty="0"/>
              <a:t>📝 Metadata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Custom descriptions</a:t>
            </a:r>
            <a:r>
              <a:rPr lang="en-US" sz="2800" dirty="0"/>
              <a:t> for each file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Flexible keyword system</a:t>
            </a:r>
            <a:r>
              <a:rPr lang="en-US" sz="2800" dirty="0"/>
              <a:t> (space or comma-separated)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Bulk keyword editing</a:t>
            </a:r>
            <a:r>
              <a:rPr lang="en-US" sz="2800" dirty="0"/>
              <a:t> for multiple 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Real-time search</a:t>
            </a:r>
            <a:r>
              <a:rPr lang="en-US" sz="2800" dirty="0"/>
              <a:t> as you type</a:t>
            </a:r>
          </a:p>
          <a:p>
            <a:r>
              <a:rPr lang="en-US" sz="2800" b="1" dirty="0"/>
              <a:t>🔧 User-Friendly Interface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Drag &amp; drop uploads</a:t>
            </a:r>
            <a:r>
              <a:rPr lang="en-US" sz="2800" dirty="0"/>
              <a:t> with instant keyword assignment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Visual keyword tags</a:t>
            </a:r>
            <a:r>
              <a:rPr lang="en-US" sz="2800" dirty="0"/>
              <a:t> with easy editing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</a:t>
            </a:r>
            <a:r>
              <a:rPr lang="en-US" sz="2800" dirty="0"/>
              <a:t> works on desktop, tablet, mobile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Intuitive navigation</a:t>
            </a:r>
            <a:r>
              <a:rPr lang="en-US" sz="2800" dirty="0"/>
              <a:t> anyone can learn in minutes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98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6A190-EB9C-48E0-8286-1325A69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🏢 Business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6A163-C3FE-48A1-B05C-AC07033E8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300" b="1" dirty="0"/>
              <a:t>Small Companies &amp; Organizations</a:t>
            </a:r>
          </a:p>
          <a:p>
            <a:pPr marL="0" indent="0">
              <a:buNone/>
            </a:pPr>
            <a:r>
              <a:rPr lang="en-US" b="1" dirty="0"/>
              <a:t>Scientific &amp;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Published papers</a:t>
            </a:r>
            <a:r>
              <a:rPr lang="en-US" dirty="0"/>
              <a:t> with author, journal, methodology keywords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Research manuscripts</a:t>
            </a:r>
            <a:r>
              <a:rPr lang="en-US" dirty="0"/>
              <a:t> tagged by subject, status, collaborators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Data sheets</a:t>
            </a:r>
            <a:r>
              <a:rPr lang="en-US" dirty="0"/>
              <a:t> searchable by compound, components, specification,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MSDS documents</a:t>
            </a:r>
            <a:r>
              <a:rPr lang="en-US" dirty="0"/>
              <a:t> organized by chemical name, hazard class</a:t>
            </a:r>
          </a:p>
          <a:p>
            <a:pPr marL="0" indent="0">
              <a:buNone/>
            </a:pPr>
            <a:r>
              <a:rPr lang="en-US" b="1" dirty="0"/>
              <a:t>Administrative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Contracts</a:t>
            </a:r>
            <a:r>
              <a:rPr lang="en-US" dirty="0"/>
              <a:t> tagged by client, type, expiration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Meeting notes</a:t>
            </a:r>
            <a:r>
              <a:rPr lang="en-US" dirty="0"/>
              <a:t> searchable by attendees, topics,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Invoices</a:t>
            </a:r>
            <a:r>
              <a:rPr lang="en-US" dirty="0"/>
              <a:t> organized by client, invoice #, amount, payment status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Purchase orders</a:t>
            </a:r>
            <a:r>
              <a:rPr lang="en-US" dirty="0"/>
              <a:t> tracked by vendor, PO number, category,  order status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53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7881C-114E-4411-B313-E37E83217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/>
              <a:t>🏢 Business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24DE5C-D998-4DBE-B553-523F4E2D7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Technical Documentation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User manuals</a:t>
            </a:r>
            <a:r>
              <a:rPr lang="en-US" dirty="0"/>
              <a:t> tagged by product, version, feature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Technical specifications</a:t>
            </a:r>
            <a:r>
              <a:rPr lang="en-US" dirty="0"/>
              <a:t> searchable by component,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Training materials</a:t>
            </a:r>
            <a:r>
              <a:rPr lang="en-US" dirty="0"/>
              <a:t> organized by department, skill level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21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2521</Words>
  <Application>Microsoft Office PowerPoint</Application>
  <PresentationFormat>Widescreen</PresentationFormat>
  <Paragraphs>458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__styreneB_820c23</vt:lpstr>
      <vt:lpstr>Arial</vt:lpstr>
      <vt:lpstr>Calibri</vt:lpstr>
      <vt:lpstr>Calibri Light</vt:lpstr>
      <vt:lpstr>Consolas</vt:lpstr>
      <vt:lpstr>inherit</vt:lpstr>
      <vt:lpstr>Segoe UI</vt:lpstr>
      <vt:lpstr>Office Theme</vt:lpstr>
      <vt:lpstr>Google Drive CMS: Smart Document Management</vt:lpstr>
      <vt:lpstr>Google Drive's Limitations</vt:lpstr>
      <vt:lpstr>Traditional CMS Problems</vt:lpstr>
      <vt:lpstr>Our Solution: Google Drive CMS</vt:lpstr>
      <vt:lpstr>Why Choose This Over Traditional CMS?</vt:lpstr>
      <vt:lpstr>🚀 Key Features</vt:lpstr>
      <vt:lpstr>🚀 Key Features</vt:lpstr>
      <vt:lpstr>🏢 Business Use Cases</vt:lpstr>
      <vt:lpstr>🏢 Business Use Cases</vt:lpstr>
      <vt:lpstr>👤 Personal Use Cases</vt:lpstr>
      <vt:lpstr>⚡ Technical Benefits</vt:lpstr>
      <vt:lpstr>⚡ Technical Benefits</vt:lpstr>
      <vt:lpstr>💰 Cost Comparison</vt:lpstr>
      <vt:lpstr>💰 Cost Comparison</vt:lpstr>
      <vt:lpstr>🛠️ Setup Guide Overview</vt:lpstr>
      <vt:lpstr>Robust Security for File Management Systems</vt:lpstr>
      <vt:lpstr>Role-Based Access Control (RBAC)</vt:lpstr>
      <vt:lpstr>RBAC Benefits</vt:lpstr>
      <vt:lpstr>Our File Management System Roles</vt:lpstr>
      <vt:lpstr>Our File Management System Roles</vt:lpstr>
      <vt:lpstr>Our File Management System Roles</vt:lpstr>
      <vt:lpstr>Our File Management System Roles</vt:lpstr>
      <vt:lpstr>Technical Implementation Strategy</vt:lpstr>
      <vt:lpstr>Security Best Practices</vt:lpstr>
      <vt:lpstr>Security Best Practices</vt:lpstr>
      <vt:lpstr>Security Best Practices</vt:lpstr>
      <vt:lpstr>🔧 Google Drive Configuration</vt:lpstr>
      <vt:lpstr>🔧 Google Drive Configuration</vt:lpstr>
      <vt:lpstr>🔐 Google OAuth Setup</vt:lpstr>
      <vt:lpstr>🔐 Google OAuth Setup</vt:lpstr>
      <vt:lpstr>🤖 Google Service Account Setup</vt:lpstr>
      <vt:lpstr>🤖 Google Service Account Setup</vt:lpstr>
      <vt:lpstr>🚀 Live Demo</vt:lpstr>
      <vt:lpstr>🚀 Live Demo</vt:lpstr>
      <vt:lpstr>✨ Conclusion &amp; Next Steps</vt:lpstr>
      <vt:lpstr>🚀 High Performance CMS Option</vt:lpstr>
      <vt:lpstr>🚀 High Performance CMS Option</vt:lpstr>
      <vt:lpstr>🚀 High Performance CMS Option</vt:lpstr>
      <vt:lpstr>🚀 High Performance CMS Option</vt:lpstr>
      <vt:lpstr>🚀 High Performance CMS Option</vt:lpstr>
      <vt:lpstr>🚀 High Performance CMS Option</vt:lpstr>
      <vt:lpstr>🚀 High Performance CMS Option</vt:lpstr>
      <vt:lpstr>✨ Conclusion &amp; Next Steps</vt:lpstr>
      <vt:lpstr>📞 Questions &amp; Support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Google Drive CMS: Smart Document Management</dc:title>
  <dc:creator>X P</dc:creator>
  <cp:lastModifiedBy>X P</cp:lastModifiedBy>
  <cp:revision>22</cp:revision>
  <dcterms:created xsi:type="dcterms:W3CDTF">2025-05-31T23:51:18Z</dcterms:created>
  <dcterms:modified xsi:type="dcterms:W3CDTF">2025-06-02T17:43:10Z</dcterms:modified>
</cp:coreProperties>
</file>