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4" r:id="rId6"/>
    <p:sldId id="265" r:id="rId7"/>
    <p:sldId id="260" r:id="rId8"/>
    <p:sldId id="268" r:id="rId9"/>
    <p:sldId id="269" r:id="rId10"/>
    <p:sldId id="25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4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F6655-80DE-42C7-A16F-54F36E3CB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5F0F2-7BCC-4312-BA57-E7DE240EE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A05F2-187A-494B-A26E-47DD467D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ACF4-3516-4D28-9302-875011AC937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F7E78-5181-4FB2-8C82-A8A8B743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028B1-6631-471D-875B-6836A85F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64A1-1053-426A-B026-23E7747BD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7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798E-A1C9-4D8B-8328-D7A7D2FC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56BEE-54DB-403B-9BCE-5976A7BA0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BE04E-DBAD-40F1-9456-10310F96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ACF4-3516-4D28-9302-875011AC937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34E03-689D-4888-9580-8960A736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5BE9E-2EE6-4CF8-95B3-2F29547F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64A1-1053-426A-B026-23E7747BD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0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89F3E-7228-4DD5-9275-C7839894E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B0EFB-1C77-4C1A-BAA0-3862267FB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4AA54-BEF8-4D63-BE07-E453FB89B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ACF4-3516-4D28-9302-875011AC937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7D423-6855-4B2D-855A-56B5404F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21648-D314-4A8E-8C70-0BC03B525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64A1-1053-426A-B026-23E7747BD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2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EB6C-22C3-4984-A71B-33DE44304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7BC15-A4A2-4299-A1F1-365CF9A07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37E5B-4670-41D3-B709-F72B20743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ACF4-3516-4D28-9302-875011AC937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0FEC9-CFF0-4FA6-8B74-48261FFA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703D8-15DE-4522-A966-C8CC79F2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64A1-1053-426A-B026-23E7747BD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9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85B6B-73FF-4D33-92F5-E1B0129A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17370-560F-427F-BF9E-DC47A02B4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E3966-4453-4843-949B-556D4D91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ACF4-3516-4D28-9302-875011AC937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3CFD3-337C-4B1E-B98F-D6C3A777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54085-45C7-4299-A025-3F933E97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64A1-1053-426A-B026-23E7747BD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D1A6-8AD3-43AA-8533-FE43EC4D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65587-67E0-40A1-B83A-C69EEAF29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60149-4037-400C-A580-E5091D40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32460-0E0B-4839-9982-EFEB1AD76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ACF4-3516-4D28-9302-875011AC937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2E8A5-F89E-41D4-8902-FD1BF3E0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D3BA4-3606-42F9-8420-86102EEC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64A1-1053-426A-B026-23E7747BD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6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75859-E14C-4F5D-97B7-FF3D0EE5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950C3-DBD8-41FB-9308-19480D55B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A8B02-0734-4C89-BB11-3E017E761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F8280-6DC6-491D-B0E8-9B2F94023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E5305-D8A2-40C7-8372-8A54DFE43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6677D9-C6E7-485D-8C15-02919067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ACF4-3516-4D28-9302-875011AC937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F02EC3-AAAC-49D2-803A-782447AA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250A55-9DC8-4E17-9DC1-542BCF56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64A1-1053-426A-B026-23E7747BD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0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76F1-EDBA-4EE5-8D61-EE88DA14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E4A4BB-9EEF-4C16-8DE0-16BCB825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ACF4-3516-4D28-9302-875011AC937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238B6-5171-4911-8C0C-42B41D84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574FA5-CBA3-4064-9A6B-315EA865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64A1-1053-426A-B026-23E7747BD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4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B6E7-BF01-4D9A-87B5-53A0D1B1F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ACF4-3516-4D28-9302-875011AC937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AC6B68-8B3F-41F0-8358-1ED2739CD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20676-A002-4905-832A-EE3CB1E8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64A1-1053-426A-B026-23E7747BD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6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6CD2-2194-4741-8EFA-7B4640C78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F185-83FD-42F6-B487-667E1E00B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15DC4-1549-403A-92A5-896434547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017F0-213F-4873-B331-78F09CA9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ACF4-3516-4D28-9302-875011AC937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FC64D-DAF3-4E8C-ADEA-F8E1E73B9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F5DB5-7E8F-48DF-973C-C8EC86C5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64A1-1053-426A-B026-23E7747BD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0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9B3A-63AF-47A7-A2C8-2F4E3710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08F26-704C-4CA6-A61A-CEA226D29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6B886-31CC-4FE5-8CA1-5F4C90BD4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5E232-AD43-4036-88D3-517F9E1B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ACF4-3516-4D28-9302-875011AC937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F2391-792A-4919-B07A-1DAD5A51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347B4-03C7-4BEB-BABF-BA1A7DE8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64A1-1053-426A-B026-23E7747BD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1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70D68F-D95D-4CB5-B432-F964A03A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4509F-EAEC-4CAE-A995-E0040F83A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893BF-425D-427A-9360-8461C7925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BACF4-3516-4D28-9302-875011AC937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F0D1C-F9B1-4F5B-A3DF-B860D64FF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4011E-B95E-486F-81EE-31075034D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364A1-1053-426A-B026-23E7747BD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8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9D4E-401A-44D5-8FA0-45D43E51B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ExtendSim Web-Based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5A9B2-2C10-4D4A-829F-88CBBA95C3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Peter Tag</a:t>
            </a:r>
          </a:p>
          <a:p>
            <a:r>
              <a:rPr lang="en-US" dirty="0"/>
              <a:t>Project 2</a:t>
            </a:r>
          </a:p>
          <a:p>
            <a:r>
              <a:rPr lang="en-US" dirty="0"/>
              <a:t>UC Davis Full Stack Boot Camp</a:t>
            </a:r>
          </a:p>
        </p:txBody>
      </p:sp>
    </p:spTree>
    <p:extLst>
      <p:ext uri="{BB962C8B-B14F-4D97-AF65-F5344CB8AC3E}">
        <p14:creationId xmlns:p14="http://schemas.microsoft.com/office/powerpoint/2010/main" val="570561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F73F-770B-4F14-B08C-3A3859E3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3043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32F4-C673-4884-AEEE-52A07DE0A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C14D9-830A-4F04-9188-2C3378ABF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Frontend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Provide options for selecting which models to run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more options for setting up scenario inputs other than drag &amp; drop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charting and more options for reviewing simulation results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Provide means to review &amp; compare previously run simulation scenarios</a:t>
            </a:r>
          </a:p>
          <a:p>
            <a:r>
              <a:rPr lang="en-US" dirty="0"/>
              <a:t>Node.js server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Provide additional routes for querying the ExtendSim server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Expand use of MySQL database</a:t>
            </a:r>
          </a:p>
        </p:txBody>
      </p:sp>
    </p:spTree>
    <p:extLst>
      <p:ext uri="{BB962C8B-B14F-4D97-AF65-F5344CB8AC3E}">
        <p14:creationId xmlns:p14="http://schemas.microsoft.com/office/powerpoint/2010/main" val="377766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F73F-770B-4F14-B08C-3A3859E3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Background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62822-8E1A-4641-AB46-E047D71D0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My company, Imagine That, Inc., produces a standalone </a:t>
            </a:r>
            <a:r>
              <a:rPr lang="en-US" u="sng" dirty="0"/>
              <a:t>simulation</a:t>
            </a:r>
            <a:r>
              <a:rPr lang="en-US" dirty="0"/>
              <a:t> software application called </a:t>
            </a:r>
            <a:r>
              <a:rPr lang="en-US" b="1" i="1" dirty="0"/>
              <a:t>ExtendSim</a:t>
            </a:r>
          </a:p>
          <a:p>
            <a:endParaRPr lang="en-US" b="1" i="1" dirty="0"/>
          </a:p>
          <a:p>
            <a:r>
              <a:rPr lang="en-US" dirty="0"/>
              <a:t>Our customers use </a:t>
            </a:r>
            <a:r>
              <a:rPr lang="en-US" b="1" i="1" dirty="0"/>
              <a:t>ExtendSim</a:t>
            </a:r>
            <a:r>
              <a:rPr lang="en-US" dirty="0"/>
              <a:t> to create simulation </a:t>
            </a:r>
            <a:r>
              <a:rPr lang="en-US" u="sng" dirty="0"/>
              <a:t>models</a:t>
            </a:r>
            <a:r>
              <a:rPr lang="en-US" dirty="0"/>
              <a:t> to analyze complex, real-world problems</a:t>
            </a:r>
          </a:p>
          <a:p>
            <a:endParaRPr lang="en-US" b="1" i="1" dirty="0"/>
          </a:p>
          <a:p>
            <a:r>
              <a:rPr lang="en-US" dirty="0"/>
              <a:t>Historically, the models must be run on the computers in which the </a:t>
            </a:r>
            <a:r>
              <a:rPr lang="en-US" b="1" i="1" dirty="0"/>
              <a:t>ExtendSim</a:t>
            </a:r>
            <a:r>
              <a:rPr lang="en-US" dirty="0"/>
              <a:t> software has been installed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8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F73F-770B-4F14-B08C-3A3859E3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Background &amp; Motivation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62822-8E1A-4641-AB46-E047D71D0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Our customers invest large amounts of time to create simulation models</a:t>
            </a:r>
          </a:p>
          <a:p>
            <a:r>
              <a:rPr lang="en-US" dirty="0"/>
              <a:t>Increasingly, our customers want to make these models available for use by people who do not need to have ExtendSim application installed on their computers </a:t>
            </a:r>
          </a:p>
          <a:p>
            <a:r>
              <a:rPr lang="en-US" dirty="0"/>
              <a:t>Over the last two years, I set out to provide our customers with a means to run simulation models remotely without having to install our software on client machines </a:t>
            </a:r>
          </a:p>
          <a:p>
            <a:r>
              <a:rPr lang="en-US" dirty="0"/>
              <a:t>I created a self-hosting server application that provided our customers with a set of APIs to enable the running of ExtendSim on a server from remote computers</a:t>
            </a:r>
          </a:p>
          <a:p>
            <a:r>
              <a:rPr lang="en-US" dirty="0"/>
              <a:t>However, this solution requires our customers to develop their own frontends to communicate with our server application to run ExtendSim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7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F73F-770B-4F14-B08C-3A3859E3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Background &amp; Motivation(cont’d)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62822-8E1A-4641-AB46-E047D71D0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project represents the </a:t>
            </a:r>
            <a:r>
              <a:rPr lang="en-US" u="sng" dirty="0"/>
              <a:t>beginning</a:t>
            </a:r>
            <a:r>
              <a:rPr lang="en-US" dirty="0"/>
              <a:t> of a solution to provide the customers of Imagine That, Inc. with a full-stack solution for running ExtendSim simulation models from a browser</a:t>
            </a:r>
          </a:p>
        </p:txBody>
      </p:sp>
    </p:spTree>
    <p:extLst>
      <p:ext uri="{BB962C8B-B14F-4D97-AF65-F5344CB8AC3E}">
        <p14:creationId xmlns:p14="http://schemas.microsoft.com/office/powerpoint/2010/main" val="274003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F73F-770B-4F14-B08C-3A3859E3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186"/>
          </a:xfrm>
        </p:spPr>
        <p:txBody>
          <a:bodyPr/>
          <a:lstStyle/>
          <a:p>
            <a:pPr algn="ctr"/>
            <a:r>
              <a:rPr lang="en-US" b="1" dirty="0"/>
              <a:t>Background &amp; Motivation (cont’d)</a:t>
            </a:r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44A29080-754B-476B-B123-611173E00BE7}"/>
              </a:ext>
            </a:extLst>
          </p:cNvPr>
          <p:cNvSpPr/>
          <p:nvPr/>
        </p:nvSpPr>
        <p:spPr>
          <a:xfrm>
            <a:off x="1219448" y="2233223"/>
            <a:ext cx="3470186" cy="367483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Client machine</a:t>
            </a: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26D8E865-2455-4E6E-BEB9-402EB8C8B093}"/>
              </a:ext>
            </a:extLst>
          </p:cNvPr>
          <p:cNvSpPr/>
          <p:nvPr/>
        </p:nvSpPr>
        <p:spPr>
          <a:xfrm>
            <a:off x="6610777" y="1930810"/>
            <a:ext cx="4297563" cy="40245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Server machine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F285D4-FED0-45CF-B92B-A206ACFC5E88}"/>
              </a:ext>
            </a:extLst>
          </p:cNvPr>
          <p:cNvSpPr/>
          <p:nvPr/>
        </p:nvSpPr>
        <p:spPr>
          <a:xfrm>
            <a:off x="6859609" y="3776584"/>
            <a:ext cx="1450427" cy="583324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ExtendSim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5CFA17-B296-48BD-BAC0-48D867EC2236}"/>
              </a:ext>
            </a:extLst>
          </p:cNvPr>
          <p:cNvSpPr/>
          <p:nvPr/>
        </p:nvSpPr>
        <p:spPr>
          <a:xfrm>
            <a:off x="6966194" y="4640295"/>
            <a:ext cx="1234031" cy="4538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server app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F318A2-9073-4B9B-B7D4-5F7EDB0997B0}"/>
              </a:ext>
            </a:extLst>
          </p:cNvPr>
          <p:cNvSpPr/>
          <p:nvPr/>
        </p:nvSpPr>
        <p:spPr>
          <a:xfrm>
            <a:off x="3112436" y="4626649"/>
            <a:ext cx="1229424" cy="4688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client app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8B0F8A7E-BF87-442D-BEA7-4429AE0EE6EF}"/>
              </a:ext>
            </a:extLst>
          </p:cNvPr>
          <p:cNvSpPr/>
          <p:nvPr/>
        </p:nvSpPr>
        <p:spPr>
          <a:xfrm>
            <a:off x="3325093" y="5348824"/>
            <a:ext cx="810976" cy="309179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config file</a:t>
            </a:r>
          </a:p>
        </p:txBody>
      </p: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36FB0328-A79C-40A2-89E1-ED6070573D69}"/>
              </a:ext>
            </a:extLst>
          </p:cNvPr>
          <p:cNvSpPr/>
          <p:nvPr/>
        </p:nvSpPr>
        <p:spPr>
          <a:xfrm>
            <a:off x="1336382" y="2670249"/>
            <a:ext cx="1487771" cy="960365"/>
          </a:xfrm>
          <a:prstGeom prst="flowChartMulti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Excel workbooks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D25CFB4F-AB16-469A-AFED-311BBE7A60B8}"/>
              </a:ext>
            </a:extLst>
          </p:cNvPr>
          <p:cNvSpPr/>
          <p:nvPr/>
        </p:nvSpPr>
        <p:spPr>
          <a:xfrm>
            <a:off x="5045370" y="1473312"/>
            <a:ext cx="1220114" cy="874169"/>
          </a:xfrm>
          <a:prstGeom prst="flowChartMagneticDisk">
            <a:avLst/>
          </a:prstGeom>
          <a:solidFill>
            <a:srgbClr val="FFDDDD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9C5A1E-F3CA-4F82-9639-840E774BF9FB}"/>
              </a:ext>
            </a:extLst>
          </p:cNvPr>
          <p:cNvCxnSpPr>
            <a:stCxn id="30" idx="0"/>
            <a:endCxn id="8" idx="2"/>
          </p:cNvCxnSpPr>
          <p:nvPr/>
        </p:nvCxnSpPr>
        <p:spPr>
          <a:xfrm flipV="1">
            <a:off x="7577145" y="5094139"/>
            <a:ext cx="6065" cy="26535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FD4FD7-85F4-4B46-AB8B-64BCBD0D2DBE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H="1" flipV="1">
            <a:off x="3727148" y="5095491"/>
            <a:ext cx="3433" cy="25333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7E07DD-FB10-46ED-9AF7-22D7AFB2F2B5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4341860" y="4861070"/>
            <a:ext cx="2624334" cy="614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A57F3C23-DF5C-46A9-B7A2-B66D5B246AAE}"/>
              </a:ext>
            </a:extLst>
          </p:cNvPr>
          <p:cNvSpPr/>
          <p:nvPr/>
        </p:nvSpPr>
        <p:spPr>
          <a:xfrm>
            <a:off x="9369621" y="2595821"/>
            <a:ext cx="1420396" cy="950894"/>
          </a:xfrm>
          <a:prstGeom prst="flowChartMulti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Excel workbooks</a:t>
            </a:r>
          </a:p>
        </p:txBody>
      </p:sp>
      <p:cxnSp>
        <p:nvCxnSpPr>
          <p:cNvPr id="17" name="Curved Connector 35">
            <a:extLst>
              <a:ext uri="{FF2B5EF4-FFF2-40B4-BE49-F238E27FC236}">
                <a16:creationId xmlns:a16="http://schemas.microsoft.com/office/drawing/2014/main" id="{C880E6C1-A584-4C92-A028-A2B59CD6613A}"/>
              </a:ext>
            </a:extLst>
          </p:cNvPr>
          <p:cNvCxnSpPr>
            <a:stCxn id="8" idx="3"/>
            <a:endCxn id="16" idx="2"/>
          </p:cNvCxnSpPr>
          <p:nvPr/>
        </p:nvCxnSpPr>
        <p:spPr>
          <a:xfrm flipV="1">
            <a:off x="8200225" y="3510704"/>
            <a:ext cx="1780824" cy="1356513"/>
          </a:xfrm>
          <a:prstGeom prst="curvedConnector2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38">
            <a:extLst>
              <a:ext uri="{FF2B5EF4-FFF2-40B4-BE49-F238E27FC236}">
                <a16:creationId xmlns:a16="http://schemas.microsoft.com/office/drawing/2014/main" id="{24D5DF5D-F115-4865-ADFB-2DC3E634E887}"/>
              </a:ext>
            </a:extLst>
          </p:cNvPr>
          <p:cNvCxnSpPr>
            <a:stCxn id="16" idx="0"/>
            <a:endCxn id="28" idx="0"/>
          </p:cNvCxnSpPr>
          <p:nvPr/>
        </p:nvCxnSpPr>
        <p:spPr>
          <a:xfrm rot="16200000" flipV="1">
            <a:off x="8926038" y="1344321"/>
            <a:ext cx="96007" cy="2406993"/>
          </a:xfrm>
          <a:prstGeom prst="curvedConnector3">
            <a:avLst>
              <a:gd name="adj1" fmla="val 338108"/>
            </a:avLst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0AA73D-B79D-4F0C-BE45-94CD0857A09D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7583210" y="4359908"/>
            <a:ext cx="1613" cy="28038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50">
            <a:extLst>
              <a:ext uri="{FF2B5EF4-FFF2-40B4-BE49-F238E27FC236}">
                <a16:creationId xmlns:a16="http://schemas.microsoft.com/office/drawing/2014/main" id="{489AB639-A474-43DD-AE7C-5BD09D03A877}"/>
              </a:ext>
            </a:extLst>
          </p:cNvPr>
          <p:cNvCxnSpPr>
            <a:stCxn id="12" idx="4"/>
            <a:endCxn id="28" idx="0"/>
          </p:cNvCxnSpPr>
          <p:nvPr/>
        </p:nvCxnSpPr>
        <p:spPr>
          <a:xfrm>
            <a:off x="6265484" y="1910397"/>
            <a:ext cx="1505060" cy="589417"/>
          </a:xfrm>
          <a:prstGeom prst="curvedConnector2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54">
            <a:extLst>
              <a:ext uri="{FF2B5EF4-FFF2-40B4-BE49-F238E27FC236}">
                <a16:creationId xmlns:a16="http://schemas.microsoft.com/office/drawing/2014/main" id="{F626CB2E-E2B2-45BF-8C5B-9D8C9399BFD7}"/>
              </a:ext>
            </a:extLst>
          </p:cNvPr>
          <p:cNvCxnSpPr>
            <a:stCxn id="11" idx="2"/>
            <a:endCxn id="9" idx="1"/>
          </p:cNvCxnSpPr>
          <p:nvPr/>
        </p:nvCxnSpPr>
        <p:spPr>
          <a:xfrm rot="16200000" flipH="1">
            <a:off x="1911212" y="3659845"/>
            <a:ext cx="1266825" cy="1135624"/>
          </a:xfrm>
          <a:prstGeom prst="curvedConnector2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57">
            <a:extLst>
              <a:ext uri="{FF2B5EF4-FFF2-40B4-BE49-F238E27FC236}">
                <a16:creationId xmlns:a16="http://schemas.microsoft.com/office/drawing/2014/main" id="{4C9AC29F-9ED8-4249-96FF-BEA642B177B2}"/>
              </a:ext>
            </a:extLst>
          </p:cNvPr>
          <p:cNvCxnSpPr>
            <a:stCxn id="12" idx="2"/>
            <a:endCxn id="9" idx="0"/>
          </p:cNvCxnSpPr>
          <p:nvPr/>
        </p:nvCxnSpPr>
        <p:spPr>
          <a:xfrm rot="10800000" flipV="1">
            <a:off x="3727148" y="1910397"/>
            <a:ext cx="1318222" cy="2716252"/>
          </a:xfrm>
          <a:prstGeom prst="curvedConnector2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Multidocument 22">
            <a:extLst>
              <a:ext uri="{FF2B5EF4-FFF2-40B4-BE49-F238E27FC236}">
                <a16:creationId xmlns:a16="http://schemas.microsoft.com/office/drawing/2014/main" id="{C15EF125-0E4D-42D2-9B18-E649F0DD186E}"/>
              </a:ext>
            </a:extLst>
          </p:cNvPr>
          <p:cNvSpPr/>
          <p:nvPr/>
        </p:nvSpPr>
        <p:spPr>
          <a:xfrm>
            <a:off x="8557256" y="3587951"/>
            <a:ext cx="854818" cy="904628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files</a:t>
            </a:r>
          </a:p>
        </p:txBody>
      </p:sp>
      <p:cxnSp>
        <p:nvCxnSpPr>
          <p:cNvPr id="24" name="Curved Connector 61">
            <a:extLst>
              <a:ext uri="{FF2B5EF4-FFF2-40B4-BE49-F238E27FC236}">
                <a16:creationId xmlns:a16="http://schemas.microsoft.com/office/drawing/2014/main" id="{33B2838E-230C-4CDF-835D-34A33728A492}"/>
              </a:ext>
            </a:extLst>
          </p:cNvPr>
          <p:cNvCxnSpPr>
            <a:stCxn id="8" idx="3"/>
            <a:endCxn id="23" idx="2"/>
          </p:cNvCxnSpPr>
          <p:nvPr/>
        </p:nvCxnSpPr>
        <p:spPr>
          <a:xfrm flipV="1">
            <a:off x="8200225" y="4458320"/>
            <a:ext cx="724998" cy="408897"/>
          </a:xfrm>
          <a:prstGeom prst="curvedConnector2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68">
            <a:extLst>
              <a:ext uri="{FF2B5EF4-FFF2-40B4-BE49-F238E27FC236}">
                <a16:creationId xmlns:a16="http://schemas.microsoft.com/office/drawing/2014/main" id="{41DA8C77-DC12-40EE-96BD-E90AB6BFAD00}"/>
              </a:ext>
            </a:extLst>
          </p:cNvPr>
          <p:cNvCxnSpPr>
            <a:stCxn id="23" idx="0"/>
            <a:endCxn id="28" idx="3"/>
          </p:cNvCxnSpPr>
          <p:nvPr/>
        </p:nvCxnSpPr>
        <p:spPr>
          <a:xfrm rot="16200000" flipV="1">
            <a:off x="8372173" y="2916650"/>
            <a:ext cx="658254" cy="684347"/>
          </a:xfrm>
          <a:prstGeom prst="curvedConnector2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Multidocument 25">
            <a:extLst>
              <a:ext uri="{FF2B5EF4-FFF2-40B4-BE49-F238E27FC236}">
                <a16:creationId xmlns:a16="http://schemas.microsoft.com/office/drawing/2014/main" id="{1B36330A-B9BA-4D1C-9C57-8654441B9356}"/>
              </a:ext>
            </a:extLst>
          </p:cNvPr>
          <p:cNvSpPr/>
          <p:nvPr/>
        </p:nvSpPr>
        <p:spPr>
          <a:xfrm>
            <a:off x="2465711" y="3595355"/>
            <a:ext cx="854818" cy="904628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files</a:t>
            </a:r>
          </a:p>
        </p:txBody>
      </p:sp>
      <p:cxnSp>
        <p:nvCxnSpPr>
          <p:cNvPr id="27" name="Curved Connector 74">
            <a:extLst>
              <a:ext uri="{FF2B5EF4-FFF2-40B4-BE49-F238E27FC236}">
                <a16:creationId xmlns:a16="http://schemas.microsoft.com/office/drawing/2014/main" id="{968F16DD-27DE-426E-A179-33D8B3A4455D}"/>
              </a:ext>
            </a:extLst>
          </p:cNvPr>
          <p:cNvCxnSpPr>
            <a:stCxn id="26" idx="2"/>
            <a:endCxn id="9" idx="1"/>
          </p:cNvCxnSpPr>
          <p:nvPr/>
        </p:nvCxnSpPr>
        <p:spPr>
          <a:xfrm rot="16200000" flipH="1">
            <a:off x="2775384" y="4524018"/>
            <a:ext cx="395346" cy="278758"/>
          </a:xfrm>
          <a:prstGeom prst="curvedConnector2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Multidocument 27">
            <a:extLst>
              <a:ext uri="{FF2B5EF4-FFF2-40B4-BE49-F238E27FC236}">
                <a16:creationId xmlns:a16="http://schemas.microsoft.com/office/drawing/2014/main" id="{A0F5630C-C331-49D8-B5D0-A1DECEE4F194}"/>
              </a:ext>
            </a:extLst>
          </p:cNvPr>
          <p:cNvSpPr/>
          <p:nvPr/>
        </p:nvSpPr>
        <p:spPr>
          <a:xfrm>
            <a:off x="6994151" y="2499814"/>
            <a:ext cx="1364975" cy="859765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ExtendSim models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603159-0336-4D73-940F-02B5664B0684}"/>
              </a:ext>
            </a:extLst>
          </p:cNvPr>
          <p:cNvSpPr txBox="1"/>
          <p:nvPr/>
        </p:nvSpPr>
        <p:spPr>
          <a:xfrm>
            <a:off x="5017781" y="4458009"/>
            <a:ext cx="137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(REST, SOAP)</a:t>
            </a: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01B46040-8F39-4A22-9A48-8441F8A9FD00}"/>
              </a:ext>
            </a:extLst>
          </p:cNvPr>
          <p:cNvSpPr/>
          <p:nvPr/>
        </p:nvSpPr>
        <p:spPr>
          <a:xfrm>
            <a:off x="7171657" y="5359494"/>
            <a:ext cx="810976" cy="309179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config file</a:t>
            </a:r>
          </a:p>
        </p:txBody>
      </p:sp>
      <p:cxnSp>
        <p:nvCxnSpPr>
          <p:cNvPr id="31" name="Curved Connector 100">
            <a:extLst>
              <a:ext uri="{FF2B5EF4-FFF2-40B4-BE49-F238E27FC236}">
                <a16:creationId xmlns:a16="http://schemas.microsoft.com/office/drawing/2014/main" id="{4340BDA8-2436-4284-80E2-FAC8CBB08DC3}"/>
              </a:ext>
            </a:extLst>
          </p:cNvPr>
          <p:cNvCxnSpPr>
            <a:stCxn id="28" idx="2"/>
            <a:endCxn id="7" idx="0"/>
          </p:cNvCxnSpPr>
          <p:nvPr/>
        </p:nvCxnSpPr>
        <p:spPr>
          <a:xfrm rot="16200000" flipH="1">
            <a:off x="7358490" y="3550250"/>
            <a:ext cx="449565" cy="3101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E5195B9-1D8B-420B-ACFE-319A7D966EA6}"/>
              </a:ext>
            </a:extLst>
          </p:cNvPr>
          <p:cNvCxnSpPr>
            <a:stCxn id="33" idx="2"/>
          </p:cNvCxnSpPr>
          <p:nvPr/>
        </p:nvCxnSpPr>
        <p:spPr>
          <a:xfrm flipH="1">
            <a:off x="3948497" y="3074357"/>
            <a:ext cx="1737980" cy="49883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292AB1C-18C4-4A67-9007-AF5AFBCF3863}"/>
              </a:ext>
            </a:extLst>
          </p:cNvPr>
          <p:cNvSpPr txBox="1"/>
          <p:nvPr/>
        </p:nvSpPr>
        <p:spPr>
          <a:xfrm>
            <a:off x="5027995" y="2551137"/>
            <a:ext cx="1316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communication</a:t>
            </a:r>
          </a:p>
          <a:p>
            <a:pPr algn="ctr"/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paths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8570B2B-F403-43F1-A38F-60A4742378CA}"/>
              </a:ext>
            </a:extLst>
          </p:cNvPr>
          <p:cNvCxnSpPr>
            <a:stCxn id="33" idx="2"/>
          </p:cNvCxnSpPr>
          <p:nvPr/>
        </p:nvCxnSpPr>
        <p:spPr>
          <a:xfrm>
            <a:off x="5686477" y="3074357"/>
            <a:ext cx="1829400" cy="52099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008125-9267-40DE-A7CA-CE233EEEB742}"/>
              </a:ext>
            </a:extLst>
          </p:cNvPr>
          <p:cNvCxnSpPr>
            <a:stCxn id="33" idx="2"/>
          </p:cNvCxnSpPr>
          <p:nvPr/>
        </p:nvCxnSpPr>
        <p:spPr>
          <a:xfrm flipH="1">
            <a:off x="4848535" y="3074357"/>
            <a:ext cx="837942" cy="175298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40EAA15C-BC15-4589-84B3-622140573D92}"/>
              </a:ext>
            </a:extLst>
          </p:cNvPr>
          <p:cNvSpPr/>
          <p:nvPr/>
        </p:nvSpPr>
        <p:spPr>
          <a:xfrm>
            <a:off x="2507033" y="4127500"/>
            <a:ext cx="2402944" cy="1657565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1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F73F-770B-4F14-B08C-3A3859E3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Overall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62822-8E1A-4641-AB46-E047D71D0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Provide web pages for: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Logging into the ExtendSim server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Setting up inputs for simulation scenarios &amp; submitting simulation runs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Reviewing results of scenario simulations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r>
              <a:rPr lang="en-US" sz="3200" dirty="0"/>
              <a:t>Create a server using Express in Node.js to provide routes to: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Serve web pages to the user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Translate web-based user requests to communicate with the </a:t>
            </a:r>
            <a:r>
              <a:rPr lang="en-US" sz="2800" b="1" i="1" dirty="0"/>
              <a:t>ExtendSim</a:t>
            </a:r>
            <a:r>
              <a:rPr lang="en-US" sz="2800" dirty="0"/>
              <a:t> server using the APIs provided by the ExtendSim server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08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F73F-770B-4F14-B08C-3A3859E3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Overall Concept (cont’d)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8DAB5B-2568-43FE-AC20-6F1AB2CFF611}"/>
              </a:ext>
            </a:extLst>
          </p:cNvPr>
          <p:cNvSpPr/>
          <p:nvPr/>
        </p:nvSpPr>
        <p:spPr>
          <a:xfrm>
            <a:off x="5009321" y="2478155"/>
            <a:ext cx="2173357" cy="18950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Node.js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User interaction &amp; data management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418587-6F38-4135-9B9D-745ACC92FF82}"/>
              </a:ext>
            </a:extLst>
          </p:cNvPr>
          <p:cNvSpPr/>
          <p:nvPr/>
        </p:nvSpPr>
        <p:spPr>
          <a:xfrm>
            <a:off x="8381999" y="2816085"/>
            <a:ext cx="1769165" cy="1219200"/>
          </a:xfrm>
          <a:prstGeom prst="roundRect">
            <a:avLst/>
          </a:prstGeom>
          <a:solidFill>
            <a:srgbClr val="FD94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ExtendSim ASP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Self-hosting service application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B47C360-DA99-485C-A18C-6200EDB8D2BD}"/>
              </a:ext>
            </a:extLst>
          </p:cNvPr>
          <p:cNvSpPr/>
          <p:nvPr/>
        </p:nvSpPr>
        <p:spPr>
          <a:xfrm>
            <a:off x="2143540" y="2557667"/>
            <a:ext cx="1325217" cy="1563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Web-based client frontend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6BA3F81D-B03E-4F8B-84FC-61546448FF1D}"/>
              </a:ext>
            </a:extLst>
          </p:cNvPr>
          <p:cNvCxnSpPr>
            <a:stCxn id="8" idx="2"/>
            <a:endCxn id="6" idx="2"/>
          </p:cNvCxnSpPr>
          <p:nvPr/>
        </p:nvCxnSpPr>
        <p:spPr>
          <a:xfrm rot="16200000" flipH="1">
            <a:off x="4325179" y="2602394"/>
            <a:ext cx="251790" cy="3289851"/>
          </a:xfrm>
          <a:prstGeom prst="curvedConnector3">
            <a:avLst>
              <a:gd name="adj1" fmla="val 3697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F13FDA45-D60C-4570-997D-F194483C445A}"/>
              </a:ext>
            </a:extLst>
          </p:cNvPr>
          <p:cNvCxnSpPr>
            <a:cxnSpLocks/>
            <a:stCxn id="6" idx="0"/>
            <a:endCxn id="8" idx="0"/>
          </p:cNvCxnSpPr>
          <p:nvPr/>
        </p:nvCxnSpPr>
        <p:spPr>
          <a:xfrm rot="16200000" flipH="1" flipV="1">
            <a:off x="4411319" y="872985"/>
            <a:ext cx="79512" cy="3289851"/>
          </a:xfrm>
          <a:prstGeom prst="curvedConnector3">
            <a:avLst>
              <a:gd name="adj1" fmla="val -7875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CB7A2F6D-FD9C-4E0F-8F3E-144C68727F1E}"/>
              </a:ext>
            </a:extLst>
          </p:cNvPr>
          <p:cNvCxnSpPr>
            <a:cxnSpLocks/>
            <a:stCxn id="6" idx="2"/>
            <a:endCxn id="7" idx="2"/>
          </p:cNvCxnSpPr>
          <p:nvPr/>
        </p:nvCxnSpPr>
        <p:spPr>
          <a:xfrm rot="5400000" flipH="1" flipV="1">
            <a:off x="7512326" y="2618959"/>
            <a:ext cx="337930" cy="3170582"/>
          </a:xfrm>
          <a:prstGeom prst="curvedConnector3">
            <a:avLst>
              <a:gd name="adj1" fmla="val -236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8A92D021-1E30-4586-A3D5-0E1E1D3B9BF9}"/>
              </a:ext>
            </a:extLst>
          </p:cNvPr>
          <p:cNvCxnSpPr>
            <a:cxnSpLocks/>
            <a:stCxn id="7" idx="0"/>
            <a:endCxn id="6" idx="0"/>
          </p:cNvCxnSpPr>
          <p:nvPr/>
        </p:nvCxnSpPr>
        <p:spPr>
          <a:xfrm rot="16200000" flipV="1">
            <a:off x="7512326" y="1061829"/>
            <a:ext cx="337930" cy="3170582"/>
          </a:xfrm>
          <a:prstGeom prst="curvedConnector3">
            <a:avLst>
              <a:gd name="adj1" fmla="val 3598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987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F73F-770B-4F14-B08C-3A3859E3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62822-8E1A-4641-AB46-E047D71D0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 a minimal testing framework to test code to make Node.js server talk to ExtendSim server</a:t>
            </a:r>
          </a:p>
          <a:p>
            <a:r>
              <a:rPr lang="en-US" dirty="0"/>
              <a:t>Grind it out until all the components correctly interact with each other</a:t>
            </a:r>
          </a:p>
          <a:p>
            <a:r>
              <a:rPr lang="en-US" dirty="0"/>
              <a:t>Make individual web pages for login, scenario input setup &amp; results</a:t>
            </a:r>
          </a:p>
          <a:p>
            <a:r>
              <a:rPr lang="en-US" dirty="0"/>
              <a:t>Offer many prayers to the coding Gods!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58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F73F-770B-4F14-B08C-3A3859E3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62822-8E1A-4641-AB46-E047D71D0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Node.js </a:t>
            </a:r>
            <a:r>
              <a:rPr lang="en-US" dirty="0"/>
              <a:t>– Used to create the intermediary server communicating between the ExtendSim server and the web pages</a:t>
            </a:r>
          </a:p>
          <a:p>
            <a:r>
              <a:rPr lang="en-US" b="1" dirty="0"/>
              <a:t>Express</a:t>
            </a:r>
            <a:r>
              <a:rPr lang="en-US" dirty="0"/>
              <a:t> – Used to create the server application in Node.js</a:t>
            </a:r>
          </a:p>
          <a:p>
            <a:r>
              <a:rPr lang="en-US" b="1" dirty="0"/>
              <a:t>Handlebars</a:t>
            </a:r>
            <a:r>
              <a:rPr lang="en-US" dirty="0"/>
              <a:t> – used to create all web pages and dynamically populate information on scenario inputs and results pages </a:t>
            </a:r>
          </a:p>
          <a:p>
            <a:r>
              <a:rPr lang="en-US" b="1" dirty="0" err="1"/>
              <a:t>Sequelize</a:t>
            </a:r>
            <a:r>
              <a:rPr lang="en-US" dirty="0"/>
              <a:t> – Used to make all MySQL calls</a:t>
            </a:r>
          </a:p>
          <a:p>
            <a:r>
              <a:rPr lang="en-US" b="1" dirty="0"/>
              <a:t>MySQL</a:t>
            </a:r>
            <a:r>
              <a:rPr lang="en-US" dirty="0"/>
              <a:t> – Save scenario requests, status information &amp; results</a:t>
            </a:r>
          </a:p>
          <a:p>
            <a:r>
              <a:rPr lang="en-US" b="1" dirty="0"/>
              <a:t>AJAX</a:t>
            </a:r>
            <a:r>
              <a:rPr lang="en-US" dirty="0"/>
              <a:t> – Makes requests from web pages to Node.js server</a:t>
            </a:r>
          </a:p>
          <a:p>
            <a:r>
              <a:rPr lang="en-US" b="1" dirty="0" err="1"/>
              <a:t>Axios</a:t>
            </a:r>
            <a:r>
              <a:rPr lang="en-US" dirty="0"/>
              <a:t> – Makes requests from Node.js to </a:t>
            </a:r>
            <a:r>
              <a:rPr lang="en-US" b="1" i="1" dirty="0"/>
              <a:t>ExtendSim</a:t>
            </a:r>
            <a:r>
              <a:rPr lang="en-US" dirty="0"/>
              <a:t> server</a:t>
            </a:r>
          </a:p>
          <a:p>
            <a:r>
              <a:rPr lang="en-US" b="1" dirty="0"/>
              <a:t>Bootstrap</a:t>
            </a:r>
            <a:r>
              <a:rPr lang="en-US" dirty="0"/>
              <a:t> – Used to simplify web page CSS</a:t>
            </a:r>
          </a:p>
          <a:p>
            <a:r>
              <a:rPr lang="en-US" b="1" dirty="0"/>
              <a:t>ExtendSim ASP</a:t>
            </a:r>
          </a:p>
          <a:p>
            <a:r>
              <a:rPr lang="en-US" b="1" dirty="0"/>
              <a:t>Pandora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107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8674</TotalTime>
  <Words>562</Words>
  <Application>Microsoft Office PowerPoint</Application>
  <PresentationFormat>Widescreen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ExtendSim Web-Based Simulation</vt:lpstr>
      <vt:lpstr>Background &amp; Motivation</vt:lpstr>
      <vt:lpstr>Background &amp; Motivation (cont’d)</vt:lpstr>
      <vt:lpstr>Background &amp; Motivation(cont’d)</vt:lpstr>
      <vt:lpstr>Background &amp; Motivation (cont’d)</vt:lpstr>
      <vt:lpstr>Overall Concept</vt:lpstr>
      <vt:lpstr>Overall Concept (cont’d)</vt:lpstr>
      <vt:lpstr>Design Process</vt:lpstr>
      <vt:lpstr>Technologies Used</vt:lpstr>
      <vt:lpstr>Demo</vt:lpstr>
      <vt:lpstr>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ExtendSim Web Simulation</dc:title>
  <dc:creator>peter</dc:creator>
  <cp:lastModifiedBy>peter</cp:lastModifiedBy>
  <cp:revision>46</cp:revision>
  <dcterms:created xsi:type="dcterms:W3CDTF">2019-04-06T17:04:09Z</dcterms:created>
  <dcterms:modified xsi:type="dcterms:W3CDTF">2019-04-13T14:56:31Z</dcterms:modified>
</cp:coreProperties>
</file>