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eltered-ridge-29320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806857"/>
            <a:ext cx="9144000" cy="191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ExtendSim Web-Based Simulation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2591577"/>
            <a:ext cx="91440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/>
              <a:t>Peter Tag</a:t>
            </a:r>
          </a:p>
          <a:p>
            <a:r>
              <a:rPr lang="en-US" sz="2800" dirty="0"/>
              <a:t>Final Project</a:t>
            </a:r>
          </a:p>
          <a:p>
            <a:r>
              <a:rPr lang="en-US" sz="2800" dirty="0"/>
              <a:t>UC Davis Full Stack Boot Camp</a:t>
            </a:r>
          </a:p>
          <a:p>
            <a:r>
              <a:rPr lang="en-US" sz="2800" dirty="0"/>
              <a:t>6 June 2019</a:t>
            </a: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50" y="4779763"/>
            <a:ext cx="25431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Future Directions</a:t>
            </a:r>
            <a:endParaRPr dirty="0"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Front-end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Expand functionality and ease-of-use for Scenario Setup page</a:t>
            </a:r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Automate translation of database models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Add more options for reviewing and comparing simulation results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Node.js server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Develop C++ add-in for Node.js server application to directly interface with the ExtendSim application and replace the existing self-hosting server application</a:t>
            </a:r>
            <a:endParaRPr dirty="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D36E9-86D1-4CE3-A6AC-033A2B904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24" y="516480"/>
            <a:ext cx="1481285" cy="14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Background &amp; Motivation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838200" y="17196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My company, Imagine That, Inc., produces a simulation software application called </a:t>
            </a:r>
            <a:r>
              <a:rPr lang="en-US" b="1" i="1" dirty="0"/>
              <a:t>ExtendSim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Historically, </a:t>
            </a:r>
            <a:r>
              <a:rPr lang="en-US" b="1" i="1" dirty="0"/>
              <a:t>ExtendSim</a:t>
            </a:r>
            <a:r>
              <a:rPr lang="en-US" dirty="0"/>
              <a:t> has been a </a:t>
            </a:r>
            <a:r>
              <a:rPr lang="en-US" i="1" dirty="0"/>
              <a:t>fat client </a:t>
            </a:r>
            <a:r>
              <a:rPr lang="en-US" dirty="0"/>
              <a:t>application, i.e., it runs independent of server applications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Our customers use </a:t>
            </a:r>
            <a:r>
              <a:rPr lang="en-US" b="1" i="1" dirty="0"/>
              <a:t>ExtendSim</a:t>
            </a:r>
            <a:r>
              <a:rPr lang="en-US" dirty="0"/>
              <a:t> to create simulation models to analyze and provide </a:t>
            </a:r>
            <a:r>
              <a:rPr lang="en-US" u="sng" dirty="0"/>
              <a:t>decision-support</a:t>
            </a:r>
            <a:r>
              <a:rPr lang="en-US" dirty="0"/>
              <a:t> for complex, real-world problems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Over the last few years, an increasing number of our prospective and existing customers are requiring </a:t>
            </a:r>
            <a:r>
              <a:rPr lang="en-US" u="sng" dirty="0"/>
              <a:t>client-server</a:t>
            </a:r>
            <a:r>
              <a:rPr lang="en-US" dirty="0"/>
              <a:t> functionality from </a:t>
            </a:r>
            <a:r>
              <a:rPr lang="en-US" b="1" i="1" dirty="0"/>
              <a:t>ExtendSim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108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Background &amp; Motivation (cont’d)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52625" y="1491937"/>
            <a:ext cx="10515600" cy="34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lnSpc>
                <a:spcPct val="70000"/>
              </a:lnSpc>
              <a:spcBef>
                <a:spcPts val="0"/>
              </a:spcBef>
              <a:buSzPts val="2590"/>
            </a:pPr>
            <a:r>
              <a:rPr lang="en-US" dirty="0"/>
              <a:t>Before attending the UC Davis Full Stack Bootcamp, I had successfully developed a self-hosting server application to provide </a:t>
            </a:r>
            <a:r>
              <a:rPr lang="en-US" u="sng" dirty="0"/>
              <a:t>server</a:t>
            </a:r>
            <a:r>
              <a:rPr lang="en-US" dirty="0"/>
              <a:t> functionality for </a:t>
            </a:r>
            <a:r>
              <a:rPr lang="en-US" b="1" i="1" dirty="0"/>
              <a:t>ExtendSim</a:t>
            </a:r>
          </a:p>
          <a:p>
            <a:pPr marL="228600" lvl="0" indent="-228600">
              <a:lnSpc>
                <a:spcPct val="70000"/>
              </a:lnSpc>
              <a:spcBef>
                <a:spcPts val="0"/>
              </a:spcBef>
              <a:buSzPts val="2590"/>
            </a:pPr>
            <a:endParaRPr lang="en-US" b="1" i="1" dirty="0"/>
          </a:p>
          <a:p>
            <a:pPr marL="228600" indent="-228600">
              <a:lnSpc>
                <a:spcPct val="70000"/>
              </a:lnSpc>
              <a:spcBef>
                <a:spcPts val="0"/>
              </a:spcBef>
              <a:buSzPts val="2590"/>
            </a:pPr>
            <a:r>
              <a:rPr lang="en-US" dirty="0"/>
              <a:t>However, this puts a large burden on our customers to develop their own front-ends to communicate with and use our </a:t>
            </a:r>
            <a:r>
              <a:rPr lang="en-US" b="1" i="1" dirty="0"/>
              <a:t>ExtendSim</a:t>
            </a:r>
            <a:r>
              <a:rPr lang="en-US" dirty="0"/>
              <a:t> server application</a:t>
            </a:r>
          </a:p>
          <a:p>
            <a:pPr marL="228600" indent="-228600">
              <a:lnSpc>
                <a:spcPct val="70000"/>
              </a:lnSpc>
              <a:spcBef>
                <a:spcPts val="0"/>
              </a:spcBef>
              <a:buSzPts val="2590"/>
            </a:pPr>
            <a:endParaRPr lang="en-US" dirty="0"/>
          </a:p>
          <a:p>
            <a:pPr marL="228600" indent="-228600">
              <a:lnSpc>
                <a:spcPct val="70000"/>
              </a:lnSpc>
              <a:spcBef>
                <a:spcPts val="0"/>
              </a:spcBef>
              <a:buSzPts val="2590"/>
            </a:pPr>
            <a:r>
              <a:rPr lang="en-US" dirty="0"/>
              <a:t>This project represents the beginning of a solution to provide the customers of Imagine That, Inc. with a full-stack </a:t>
            </a:r>
            <a:r>
              <a:rPr lang="en-US" b="1" i="1" dirty="0"/>
              <a:t>ExtendSim</a:t>
            </a:r>
            <a:r>
              <a:rPr lang="en-US" dirty="0"/>
              <a:t> product</a:t>
            </a:r>
          </a:p>
          <a:p>
            <a:pPr marL="228600" indent="-228600">
              <a:lnSpc>
                <a:spcPct val="70000"/>
              </a:lnSpc>
              <a:spcBef>
                <a:spcPts val="0"/>
              </a:spcBef>
              <a:buSzPts val="2590"/>
            </a:pPr>
            <a:endParaRPr lang="en-US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2590"/>
              <a:buNone/>
            </a:pPr>
            <a:endParaRPr lang="en-US" b="1" i="1" dirty="0"/>
          </a:p>
          <a:p>
            <a:pPr marL="228600" lvl="0" indent="-228600">
              <a:lnSpc>
                <a:spcPct val="70000"/>
              </a:lnSpc>
              <a:spcBef>
                <a:spcPts val="0"/>
              </a:spcBef>
              <a:buSzPts val="2590"/>
            </a:pPr>
            <a:endParaRPr lang="en-US" b="1" i="1"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1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Background &amp; Motivation (cont’d)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219448" y="2233223"/>
            <a:ext cx="3470186" cy="3674837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machine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610777" y="1930810"/>
            <a:ext cx="4297563" cy="4024543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machine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859609" y="3776584"/>
            <a:ext cx="1450427" cy="5833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ExtendSim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966194" y="4640295"/>
            <a:ext cx="1234031" cy="453844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server app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112436" y="4626649"/>
            <a:ext cx="1229424" cy="468842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client app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3325093" y="5348824"/>
            <a:ext cx="810976" cy="309179"/>
          </a:xfrm>
          <a:prstGeom prst="flowChartDocument">
            <a:avLst/>
          </a:prstGeom>
          <a:solidFill>
            <a:srgbClr val="FFF2CC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file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336382" y="2670249"/>
            <a:ext cx="1487771" cy="960365"/>
          </a:xfrm>
          <a:prstGeom prst="flowChartMultidocument">
            <a:avLst/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workbooks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045370" y="1473312"/>
            <a:ext cx="1220114" cy="874169"/>
          </a:xfrm>
          <a:prstGeom prst="flowChartMagneticDisk">
            <a:avLst/>
          </a:prstGeom>
          <a:solidFill>
            <a:srgbClr val="FFDDDD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/>
          </a:p>
        </p:txBody>
      </p:sp>
      <p:cxnSp>
        <p:nvCxnSpPr>
          <p:cNvPr id="122" name="Google Shape;122;p17"/>
          <p:cNvCxnSpPr>
            <a:stCxn id="123" idx="0"/>
            <a:endCxn id="117" idx="2"/>
          </p:cNvCxnSpPr>
          <p:nvPr/>
        </p:nvCxnSpPr>
        <p:spPr>
          <a:xfrm rot="10800000" flipH="1">
            <a:off x="7577145" y="5093994"/>
            <a:ext cx="6000" cy="265500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17"/>
          <p:cNvCxnSpPr>
            <a:stCxn id="119" idx="0"/>
            <a:endCxn id="118" idx="2"/>
          </p:cNvCxnSpPr>
          <p:nvPr/>
        </p:nvCxnSpPr>
        <p:spPr>
          <a:xfrm rot="10800000">
            <a:off x="3727281" y="5095624"/>
            <a:ext cx="3300" cy="253200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17"/>
          <p:cNvCxnSpPr>
            <a:stCxn id="118" idx="3"/>
            <a:endCxn id="117" idx="1"/>
          </p:cNvCxnSpPr>
          <p:nvPr/>
        </p:nvCxnSpPr>
        <p:spPr>
          <a:xfrm>
            <a:off x="4341860" y="4861070"/>
            <a:ext cx="2624400" cy="6000"/>
          </a:xfrm>
          <a:prstGeom prst="straightConnector1">
            <a:avLst/>
          </a:prstGeom>
          <a:noFill/>
          <a:ln w="38100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6" name="Google Shape;126;p17"/>
          <p:cNvSpPr/>
          <p:nvPr/>
        </p:nvSpPr>
        <p:spPr>
          <a:xfrm>
            <a:off x="9369621" y="2595821"/>
            <a:ext cx="1420396" cy="950894"/>
          </a:xfrm>
          <a:prstGeom prst="flowChartMultidocument">
            <a:avLst/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 workbooks</a:t>
            </a:r>
            <a:endParaRPr/>
          </a:p>
        </p:txBody>
      </p:sp>
      <p:cxnSp>
        <p:nvCxnSpPr>
          <p:cNvPr id="127" name="Google Shape;127;p17"/>
          <p:cNvCxnSpPr>
            <a:stCxn id="117" idx="3"/>
            <a:endCxn id="126" idx="2"/>
          </p:cNvCxnSpPr>
          <p:nvPr/>
        </p:nvCxnSpPr>
        <p:spPr>
          <a:xfrm rot="10800000" flipH="1">
            <a:off x="8200225" y="3510617"/>
            <a:ext cx="1780800" cy="1356600"/>
          </a:xfrm>
          <a:prstGeom prst="curvedConnector2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8" name="Google Shape;128;p17"/>
          <p:cNvCxnSpPr>
            <a:stCxn id="126" idx="0"/>
            <a:endCxn id="129" idx="0"/>
          </p:cNvCxnSpPr>
          <p:nvPr/>
        </p:nvCxnSpPr>
        <p:spPr>
          <a:xfrm rot="5400000" flipH="1">
            <a:off x="8926087" y="1344371"/>
            <a:ext cx="96000" cy="2406900"/>
          </a:xfrm>
          <a:prstGeom prst="curvedConnector3">
            <a:avLst>
              <a:gd name="adj1" fmla="val 338133"/>
            </a:avLst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>
            <a:stCxn id="117" idx="0"/>
            <a:endCxn id="116" idx="2"/>
          </p:cNvCxnSpPr>
          <p:nvPr/>
        </p:nvCxnSpPr>
        <p:spPr>
          <a:xfrm rot="10800000" flipH="1">
            <a:off x="7583209" y="4359795"/>
            <a:ext cx="1500" cy="280500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>
            <a:stCxn id="121" idx="4"/>
            <a:endCxn id="129" idx="0"/>
          </p:cNvCxnSpPr>
          <p:nvPr/>
        </p:nvCxnSpPr>
        <p:spPr>
          <a:xfrm>
            <a:off x="6265484" y="1910397"/>
            <a:ext cx="1505100" cy="589500"/>
          </a:xfrm>
          <a:prstGeom prst="curvedConnector2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2" name="Google Shape;132;p17"/>
          <p:cNvCxnSpPr>
            <a:stCxn id="120" idx="2"/>
            <a:endCxn id="118" idx="1"/>
          </p:cNvCxnSpPr>
          <p:nvPr/>
        </p:nvCxnSpPr>
        <p:spPr>
          <a:xfrm rot="-5400000" flipH="1">
            <a:off x="1911112" y="3659945"/>
            <a:ext cx="1266900" cy="1135500"/>
          </a:xfrm>
          <a:prstGeom prst="curvedConnector2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3" name="Google Shape;133;p17"/>
          <p:cNvCxnSpPr>
            <a:stCxn id="121" idx="2"/>
            <a:endCxn id="118" idx="0"/>
          </p:cNvCxnSpPr>
          <p:nvPr/>
        </p:nvCxnSpPr>
        <p:spPr>
          <a:xfrm flipH="1">
            <a:off x="3727170" y="1910397"/>
            <a:ext cx="1318200" cy="2716200"/>
          </a:xfrm>
          <a:prstGeom prst="curvedConnector2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4" name="Google Shape;134;p17"/>
          <p:cNvSpPr/>
          <p:nvPr/>
        </p:nvSpPr>
        <p:spPr>
          <a:xfrm>
            <a:off x="8557256" y="3587951"/>
            <a:ext cx="854818" cy="904628"/>
          </a:xfrm>
          <a:prstGeom prst="flowChartMultidocument">
            <a:avLst/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/>
          </a:p>
        </p:txBody>
      </p:sp>
      <p:cxnSp>
        <p:nvCxnSpPr>
          <p:cNvPr id="135" name="Google Shape;135;p17"/>
          <p:cNvCxnSpPr>
            <a:stCxn id="117" idx="3"/>
            <a:endCxn id="134" idx="2"/>
          </p:cNvCxnSpPr>
          <p:nvPr/>
        </p:nvCxnSpPr>
        <p:spPr>
          <a:xfrm rot="10800000" flipH="1">
            <a:off x="8200225" y="4458317"/>
            <a:ext cx="725100" cy="408900"/>
          </a:xfrm>
          <a:prstGeom prst="curvedConnector2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6" name="Google Shape;136;p17"/>
          <p:cNvCxnSpPr>
            <a:stCxn id="134" idx="0"/>
            <a:endCxn id="129" idx="3"/>
          </p:cNvCxnSpPr>
          <p:nvPr/>
        </p:nvCxnSpPr>
        <p:spPr>
          <a:xfrm rot="5400000" flipH="1">
            <a:off x="8372224" y="2916701"/>
            <a:ext cx="658200" cy="684300"/>
          </a:xfrm>
          <a:prstGeom prst="curvedConnector2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7" name="Google Shape;137;p17"/>
          <p:cNvSpPr/>
          <p:nvPr/>
        </p:nvSpPr>
        <p:spPr>
          <a:xfrm>
            <a:off x="2465711" y="3595355"/>
            <a:ext cx="854818" cy="904628"/>
          </a:xfrm>
          <a:prstGeom prst="flowChartMultidocument">
            <a:avLst/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/>
          </a:p>
        </p:txBody>
      </p:sp>
      <p:cxnSp>
        <p:nvCxnSpPr>
          <p:cNvPr id="138" name="Google Shape;138;p17"/>
          <p:cNvCxnSpPr>
            <a:stCxn id="137" idx="2"/>
            <a:endCxn id="118" idx="1"/>
          </p:cNvCxnSpPr>
          <p:nvPr/>
        </p:nvCxnSpPr>
        <p:spPr>
          <a:xfrm rot="-5400000" flipH="1">
            <a:off x="2775328" y="4524074"/>
            <a:ext cx="395400" cy="278700"/>
          </a:xfrm>
          <a:prstGeom prst="curvedConnector2">
            <a:avLst/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9" name="Google Shape;129;p17"/>
          <p:cNvSpPr/>
          <p:nvPr/>
        </p:nvSpPr>
        <p:spPr>
          <a:xfrm>
            <a:off x="6994151" y="2499814"/>
            <a:ext cx="1364975" cy="859765"/>
          </a:xfrm>
          <a:prstGeom prst="flowChartMultidocumen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ExtendSim models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5017781" y="4458009"/>
            <a:ext cx="13712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(REST, SOAP)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171657" y="5359494"/>
            <a:ext cx="810976" cy="309179"/>
          </a:xfrm>
          <a:prstGeom prst="flowChartDocument">
            <a:avLst/>
          </a:prstGeom>
          <a:solidFill>
            <a:srgbClr val="FFF2CC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file</a:t>
            </a:r>
            <a:endParaRPr/>
          </a:p>
        </p:txBody>
      </p:sp>
      <p:cxnSp>
        <p:nvCxnSpPr>
          <p:cNvPr id="140" name="Google Shape;140;p17"/>
          <p:cNvCxnSpPr>
            <a:stCxn id="129" idx="2"/>
            <a:endCxn id="116" idx="0"/>
          </p:cNvCxnSpPr>
          <p:nvPr/>
        </p:nvCxnSpPr>
        <p:spPr>
          <a:xfrm rot="-5400000" flipH="1">
            <a:off x="7358372" y="3550369"/>
            <a:ext cx="449700" cy="3000"/>
          </a:xfrm>
          <a:prstGeom prst="curvedConnector3">
            <a:avLst>
              <a:gd name="adj1" fmla="val 49985"/>
            </a:avLst>
          </a:prstGeom>
          <a:noFill/>
          <a:ln w="9525" cap="flat" cmpd="sng">
            <a:solidFill>
              <a:srgbClr val="75707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17"/>
          <p:cNvCxnSpPr>
            <a:stCxn id="142" idx="2"/>
          </p:cNvCxnSpPr>
          <p:nvPr/>
        </p:nvCxnSpPr>
        <p:spPr>
          <a:xfrm flipH="1">
            <a:off x="3948577" y="3074357"/>
            <a:ext cx="1737900" cy="49890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2" name="Google Shape;142;p17"/>
          <p:cNvSpPr txBox="1"/>
          <p:nvPr/>
        </p:nvSpPr>
        <p:spPr>
          <a:xfrm>
            <a:off x="5027995" y="2551137"/>
            <a:ext cx="13169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paths</a:t>
            </a:r>
            <a:endParaRPr/>
          </a:p>
        </p:txBody>
      </p:sp>
      <p:cxnSp>
        <p:nvCxnSpPr>
          <p:cNvPr id="143" name="Google Shape;143;p17"/>
          <p:cNvCxnSpPr>
            <a:stCxn id="142" idx="2"/>
          </p:cNvCxnSpPr>
          <p:nvPr/>
        </p:nvCxnSpPr>
        <p:spPr>
          <a:xfrm>
            <a:off x="5686477" y="3074357"/>
            <a:ext cx="1829400" cy="52110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17"/>
          <p:cNvCxnSpPr>
            <a:stCxn id="142" idx="2"/>
          </p:cNvCxnSpPr>
          <p:nvPr/>
        </p:nvCxnSpPr>
        <p:spPr>
          <a:xfrm flipH="1">
            <a:off x="4848577" y="3074357"/>
            <a:ext cx="837900" cy="175290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17"/>
          <p:cNvSpPr/>
          <p:nvPr/>
        </p:nvSpPr>
        <p:spPr>
          <a:xfrm>
            <a:off x="2507033" y="4127500"/>
            <a:ext cx="2402944" cy="165756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838200" y="1663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Overall Concept</a:t>
            </a:r>
            <a:endParaRPr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838200" y="14015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Develop a front-end for: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dirty="0"/>
              <a:t>Signup &amp; login to the ExtendSim server using </a:t>
            </a:r>
            <a:r>
              <a:rPr lang="en-US" sz="2590" i="1" dirty="0"/>
              <a:t>encryption</a:t>
            </a:r>
            <a:r>
              <a:rPr lang="en-US" sz="2590" dirty="0"/>
              <a:t> &amp; </a:t>
            </a:r>
            <a:r>
              <a:rPr lang="en-US" sz="2590" i="1" dirty="0"/>
              <a:t>authentication</a:t>
            </a:r>
            <a:endParaRPr i="1"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dirty="0"/>
              <a:t>Setting up &amp; submitting runs of simulation </a:t>
            </a:r>
            <a:r>
              <a:rPr lang="en-US" sz="2590" u="sng" dirty="0"/>
              <a:t>scenarios</a:t>
            </a:r>
            <a:endParaRPr u="sng"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dirty="0"/>
              <a:t>Reviewing </a:t>
            </a:r>
            <a:r>
              <a:rPr lang="en-US" sz="2590" u="sng" dirty="0"/>
              <a:t>results</a:t>
            </a:r>
            <a:r>
              <a:rPr lang="en-US" sz="2590" dirty="0"/>
              <a:t> of scenario simulations</a:t>
            </a:r>
            <a:endParaRPr dirty="0"/>
          </a:p>
          <a:p>
            <a:pPr marL="97155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 dirty="0"/>
          </a:p>
          <a:p>
            <a:pPr marL="228600" lvl="0" indent="-228600">
              <a:buSzPts val="2960"/>
            </a:pPr>
            <a:r>
              <a:rPr lang="en-US" sz="2960" dirty="0"/>
              <a:t>Create an intermediary Node.js server application to: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dirty="0"/>
              <a:t>Translate front-end requests to </a:t>
            </a:r>
            <a:r>
              <a:rPr lang="en-US" sz="2590" b="1" i="1" dirty="0"/>
              <a:t>ExtendSim</a:t>
            </a:r>
            <a:r>
              <a:rPr lang="en-US" sz="2590" dirty="0"/>
              <a:t> server requests</a:t>
            </a:r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dirty="0"/>
              <a:t>Execute and manage all communications with the </a:t>
            </a:r>
            <a:r>
              <a:rPr lang="en-US" sz="2590" b="1" i="1" dirty="0"/>
              <a:t>ExtendSim</a:t>
            </a:r>
            <a:r>
              <a:rPr lang="en-US" sz="2590" dirty="0"/>
              <a:t> server</a:t>
            </a:r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Calibri"/>
              <a:buAutoNum type="arabicPeriod"/>
            </a:pPr>
            <a:r>
              <a:rPr lang="en-US" sz="2590" dirty="0"/>
              <a:t>Store and manage simulation scenario data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Overall Concept (cont’d)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009321" y="2478155"/>
            <a:ext cx="2173357" cy="1895060"/>
          </a:xfrm>
          <a:prstGeom prst="roundRect">
            <a:avLst>
              <a:gd name="adj" fmla="val 16667"/>
            </a:avLst>
          </a:prstGeom>
          <a:solidFill>
            <a:srgbClr val="C4E0B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interaction &amp; data management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381999" y="2816085"/>
            <a:ext cx="1769165" cy="1219200"/>
          </a:xfrm>
          <a:prstGeom prst="roundRect">
            <a:avLst>
              <a:gd name="adj" fmla="val 16667"/>
            </a:avLst>
          </a:prstGeom>
          <a:solidFill>
            <a:srgbClr val="FD949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ExtendSim ASP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Self-hosting service application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996824" y="2557675"/>
            <a:ext cx="1471800" cy="1563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Web-based client frontend</a:t>
            </a:r>
            <a:endParaRPr/>
          </a:p>
        </p:txBody>
      </p:sp>
      <p:cxnSp>
        <p:nvCxnSpPr>
          <p:cNvPr id="162" name="Google Shape;162;p19"/>
          <p:cNvCxnSpPr>
            <a:stCxn id="161" idx="2"/>
            <a:endCxn id="159" idx="2"/>
          </p:cNvCxnSpPr>
          <p:nvPr/>
        </p:nvCxnSpPr>
        <p:spPr>
          <a:xfrm rot="-5400000" flipH="1">
            <a:off x="4288374" y="2565625"/>
            <a:ext cx="252000" cy="3363300"/>
          </a:xfrm>
          <a:prstGeom prst="curvedConnector3">
            <a:avLst>
              <a:gd name="adj1" fmla="val 37454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19"/>
          <p:cNvCxnSpPr>
            <a:stCxn id="159" idx="0"/>
            <a:endCxn id="161" idx="0"/>
          </p:cNvCxnSpPr>
          <p:nvPr/>
        </p:nvCxnSpPr>
        <p:spPr>
          <a:xfrm rot="5400000">
            <a:off x="4374600" y="836255"/>
            <a:ext cx="79500" cy="3363300"/>
          </a:xfrm>
          <a:prstGeom prst="curvedConnector3">
            <a:avLst>
              <a:gd name="adj1" fmla="val -83006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19"/>
          <p:cNvCxnSpPr>
            <a:stCxn id="159" idx="2"/>
            <a:endCxn id="160" idx="2"/>
          </p:cNvCxnSpPr>
          <p:nvPr/>
        </p:nvCxnSpPr>
        <p:spPr>
          <a:xfrm rot="-5400000">
            <a:off x="7512450" y="2618965"/>
            <a:ext cx="337800" cy="3170700"/>
          </a:xfrm>
          <a:prstGeom prst="curvedConnector3">
            <a:avLst>
              <a:gd name="adj1" fmla="val -23636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5" name="Google Shape;165;p19"/>
          <p:cNvCxnSpPr>
            <a:stCxn id="160" idx="0"/>
            <a:endCxn id="159" idx="0"/>
          </p:cNvCxnSpPr>
          <p:nvPr/>
        </p:nvCxnSpPr>
        <p:spPr>
          <a:xfrm rot="5400000" flipH="1">
            <a:off x="7512332" y="1061835"/>
            <a:ext cx="337800" cy="3170700"/>
          </a:xfrm>
          <a:prstGeom prst="curvedConnector3">
            <a:avLst>
              <a:gd name="adj1" fmla="val 35994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Design Process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Convert everything developed in project 2 to React framework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Create web pages for signup &amp; login</a:t>
            </a:r>
          </a:p>
          <a:p>
            <a:pPr marL="514350" indent="-514350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US" dirty="0"/>
              <a:t>Create new models for the database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Create web pages for managing existing scenarios &amp; reviewing results in table format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Create routes to get results for new database models &amp; store in the database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Add functions and DOM elements to render table data in charts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Drink beer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dirty="0"/>
              <a:t>Repeat step 8</a:t>
            </a:r>
            <a:endParaRPr dirty="0"/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38200" y="108425"/>
            <a:ext cx="105156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Technologies Used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777075" y="10676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/>
              <a:t>React </a:t>
            </a:r>
            <a:r>
              <a:rPr lang="en-US" sz="2380" dirty="0"/>
              <a:t>- Front end</a:t>
            </a:r>
          </a:p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endParaRPr sz="800" dirty="0"/>
          </a:p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sz="2380" b="1" dirty="0"/>
              <a:t>React Router</a:t>
            </a:r>
            <a:r>
              <a:rPr lang="en-US" sz="2380" dirty="0"/>
              <a:t> - Front end routing</a:t>
            </a:r>
            <a:endParaRPr sz="2380" dirty="0"/>
          </a:p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endParaRPr lang="en-US" sz="800" b="1" dirty="0"/>
          </a:p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/>
              <a:t>Node.js </a:t>
            </a:r>
            <a:r>
              <a:rPr lang="en-US" sz="2380" dirty="0"/>
              <a:t>– Environment for running and testing intermediary server communicating between the ExtendSim server and the web pages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/>
              <a:t>Express</a:t>
            </a:r>
            <a:r>
              <a:rPr lang="en-US" sz="2380" dirty="0"/>
              <a:t> – Used to create the server application run in Node.js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 err="1"/>
              <a:t>Sequelize</a:t>
            </a:r>
            <a:r>
              <a:rPr lang="en-US" sz="2380" dirty="0"/>
              <a:t> – Used to make all MySQL calls</a:t>
            </a:r>
            <a:endParaRPr sz="23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/>
              <a:t>MySQL</a:t>
            </a:r>
            <a:r>
              <a:rPr lang="en-US" sz="2380" dirty="0"/>
              <a:t> – Save scenario requests, status information &amp; results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 err="1"/>
              <a:t>Axios</a:t>
            </a:r>
            <a:r>
              <a:rPr lang="en-US" sz="2380" dirty="0"/>
              <a:t> – Makes requests from Node.js to </a:t>
            </a:r>
            <a:r>
              <a:rPr lang="en-US" sz="2380" b="1" i="1" dirty="0"/>
              <a:t>ExtendSim</a:t>
            </a:r>
            <a:r>
              <a:rPr lang="en-US" sz="2380" dirty="0"/>
              <a:t> server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/>
              <a:t>Bootstrap</a:t>
            </a:r>
            <a:r>
              <a:rPr lang="en-US" sz="2380" dirty="0"/>
              <a:t> – Used to simplify web page CSS</a:t>
            </a:r>
            <a:endParaRPr sz="23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 b="1" dirty="0"/>
              <a:t>Chart.js</a:t>
            </a:r>
            <a:r>
              <a:rPr lang="en-US" sz="2380" dirty="0"/>
              <a:t> - Web-page charts to render data graphically</a:t>
            </a:r>
            <a:endParaRPr sz="238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 dirty="0"/>
              <a:t>ExtendSim ASP</a:t>
            </a:r>
            <a:endParaRPr sz="2380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Demo</a:t>
            </a:r>
            <a:endParaRPr dirty="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800" y="5005575"/>
            <a:ext cx="5334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933900" y="1690700"/>
            <a:ext cx="647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>
                <a:highlight>
                  <a:srgbClr val="FFFFFF"/>
                </a:highlight>
                <a:hlinkClick r:id="rId4"/>
              </a:rPr>
              <a:t>Final Project Demo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509</Words>
  <Application>Microsoft Office PowerPoint</Application>
  <PresentationFormat>Widescreen</PresentationFormat>
  <Paragraphs>118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ExtendSim Web-Based Simulation</vt:lpstr>
      <vt:lpstr>Background &amp; Motivation</vt:lpstr>
      <vt:lpstr>Background &amp; Motivation (cont’d)</vt:lpstr>
      <vt:lpstr>Background &amp; Motivation (cont’d)</vt:lpstr>
      <vt:lpstr>Overall Concept</vt:lpstr>
      <vt:lpstr>Overall Concept (cont’d)</vt:lpstr>
      <vt:lpstr>Design Process</vt:lpstr>
      <vt:lpstr>Technologies Used</vt:lpstr>
      <vt:lpstr>Demo</vt:lpstr>
      <vt:lpstr>Future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ExtendSim Web-Based Simulation</dc:title>
  <dc:creator>peter</dc:creator>
  <cp:lastModifiedBy>peter</cp:lastModifiedBy>
  <cp:revision>16</cp:revision>
  <dcterms:modified xsi:type="dcterms:W3CDTF">2019-06-06T22:38:59Z</dcterms:modified>
</cp:coreProperties>
</file>