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86" r:id="rId7"/>
    <p:sldId id="289" r:id="rId8"/>
    <p:sldId id="299" r:id="rId9"/>
    <p:sldId id="290" r:id="rId10"/>
    <p:sldId id="300" r:id="rId11"/>
    <p:sldId id="301" r:id="rId12"/>
    <p:sldId id="288" r:id="rId13"/>
    <p:sldId id="287" r:id="rId14"/>
    <p:sldId id="259" r:id="rId15"/>
    <p:sldId id="260" r:id="rId16"/>
    <p:sldId id="292" r:id="rId17"/>
    <p:sldId id="293" r:id="rId18"/>
    <p:sldId id="261" r:id="rId19"/>
    <p:sldId id="302" r:id="rId20"/>
    <p:sldId id="303" r:id="rId21"/>
    <p:sldId id="294" r:id="rId22"/>
    <p:sldId id="295" r:id="rId23"/>
    <p:sldId id="296" r:id="rId24"/>
    <p:sldId id="297" r:id="rId25"/>
    <p:sldId id="262" r:id="rId26"/>
    <p:sldId id="298" r:id="rId27"/>
  </p:sldIdLst>
  <p:sldSz cx="9144000" cy="5143500" type="screen16x9"/>
  <p:notesSz cx="6858000" cy="9144000"/>
  <p:embeddedFontLst>
    <p:embeddedFont>
      <p:font typeface="Oswald" panose="00000500000000000000"/>
      <p:regular r:id="rId31"/>
    </p:embeddedFont>
    <p:embeddedFont>
      <p:font typeface="Roboto Condensed" panose="0200000000000000000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5" autoAdjust="0"/>
    <p:restoredTop sz="94660"/>
  </p:normalViewPr>
  <p:slideViewPr>
    <p:cSldViewPr snapToGrid="0">
      <p:cViewPr varScale="1">
        <p:scale>
          <a:sx n="148" d="100"/>
          <a:sy n="148"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r>
              <a:rPr lang="en-US"/>
              <a:t>Click to edit Master title style</a:t>
            </a:r>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r>
              <a:rPr lang="en-US"/>
              <a:t>Click to edit Master title style</a:t>
            </a:r>
            <a:endParaRPr lang="en-US"/>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r>
              <a:rPr lang="en-US"/>
              <a:t>Click to edit Master subtitle style</a:t>
            </a:r>
            <a:endParaRPr lang="en-US"/>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3796BF"/>
              </a:buClr>
              <a:buSzPts val="2400"/>
              <a:buFont typeface="Oswald" panose="00000500000000000000"/>
              <a:buChar char="»"/>
              <a:defRPr sz="2400">
                <a:solidFill>
                  <a:srgbClr val="3796BF"/>
                </a:solidFill>
                <a:latin typeface="Oswald" panose="00000500000000000000"/>
                <a:ea typeface="Oswald" panose="00000500000000000000"/>
                <a:cs typeface="Oswald" panose="00000500000000000000"/>
                <a:sym typeface="Oswald" panose="00000500000000000000"/>
              </a:defRPr>
            </a:lvl1pPr>
            <a:lvl2pPr marL="914400" lvl="1" indent="-381000" algn="ctr" rtl="0">
              <a:spcBef>
                <a:spcPts val="0"/>
              </a:spcBef>
              <a:spcAft>
                <a:spcPts val="0"/>
              </a:spcAft>
              <a:buClr>
                <a:srgbClr val="3796BF"/>
              </a:buClr>
              <a:buSzPts val="2400"/>
              <a:buFont typeface="Oswald" panose="00000500000000000000"/>
              <a:buChar char="⋄"/>
              <a:defRPr sz="2400">
                <a:solidFill>
                  <a:srgbClr val="3796BF"/>
                </a:solidFill>
                <a:latin typeface="Oswald" panose="00000500000000000000"/>
                <a:ea typeface="Oswald" panose="00000500000000000000"/>
                <a:cs typeface="Oswald" panose="00000500000000000000"/>
                <a:sym typeface="Oswald" panose="00000500000000000000"/>
              </a:defRPr>
            </a:lvl2pPr>
            <a:lvl3pPr marL="1371600" lvl="2" indent="-381000" algn="ctr" rtl="0">
              <a:spcBef>
                <a:spcPts val="0"/>
              </a:spcBef>
              <a:spcAft>
                <a:spcPts val="0"/>
              </a:spcAft>
              <a:buClr>
                <a:srgbClr val="3796BF"/>
              </a:buClr>
              <a:buSzPts val="2400"/>
              <a:buFont typeface="Oswald" panose="00000500000000000000"/>
              <a:buChar char="⋄"/>
              <a:defRPr sz="2400">
                <a:solidFill>
                  <a:srgbClr val="3796BF"/>
                </a:solidFill>
                <a:latin typeface="Oswald" panose="00000500000000000000"/>
                <a:ea typeface="Oswald" panose="00000500000000000000"/>
                <a:cs typeface="Oswald" panose="00000500000000000000"/>
                <a:sym typeface="Oswald" panose="00000500000000000000"/>
              </a:defRPr>
            </a:lvl3pPr>
            <a:lvl4pPr marL="1828800" lvl="3" indent="-381000" algn="ctr" rtl="0">
              <a:spcBef>
                <a:spcPts val="0"/>
              </a:spcBef>
              <a:spcAft>
                <a:spcPts val="0"/>
              </a:spcAft>
              <a:buClr>
                <a:srgbClr val="3796BF"/>
              </a:buClr>
              <a:buSzPts val="2400"/>
              <a:buFont typeface="Oswald" panose="00000500000000000000"/>
              <a:buChar char="⋄"/>
              <a:defRPr sz="2400">
                <a:solidFill>
                  <a:srgbClr val="3796BF"/>
                </a:solidFill>
                <a:latin typeface="Oswald" panose="00000500000000000000"/>
                <a:ea typeface="Oswald" panose="00000500000000000000"/>
                <a:cs typeface="Oswald" panose="00000500000000000000"/>
                <a:sym typeface="Oswald" panose="00000500000000000000"/>
              </a:defRPr>
            </a:lvl4pPr>
            <a:lvl5pPr marL="2286000" lvl="4" indent="-381000" algn="ctr" rtl="0">
              <a:spcBef>
                <a:spcPts val="0"/>
              </a:spcBef>
              <a:spcAft>
                <a:spcPts val="0"/>
              </a:spcAft>
              <a:buClr>
                <a:srgbClr val="3796BF"/>
              </a:buClr>
              <a:buSzPts val="2400"/>
              <a:buFont typeface="Oswald" panose="00000500000000000000"/>
              <a:buChar char="⋄"/>
              <a:defRPr sz="2400">
                <a:solidFill>
                  <a:srgbClr val="3796BF"/>
                </a:solidFill>
                <a:latin typeface="Oswald" panose="00000500000000000000"/>
                <a:ea typeface="Oswald" panose="00000500000000000000"/>
                <a:cs typeface="Oswald" panose="00000500000000000000"/>
                <a:sym typeface="Oswald" panose="00000500000000000000"/>
              </a:defRPr>
            </a:lvl5pPr>
            <a:lvl6pPr marL="2743200" lvl="5" indent="-381000" algn="ctr" rtl="0">
              <a:spcBef>
                <a:spcPts val="0"/>
              </a:spcBef>
              <a:spcAft>
                <a:spcPts val="0"/>
              </a:spcAft>
              <a:buClr>
                <a:srgbClr val="3796BF"/>
              </a:buClr>
              <a:buSzPts val="2400"/>
              <a:buFont typeface="Oswald" panose="00000500000000000000"/>
              <a:buChar char="⋄"/>
              <a:defRPr sz="2400">
                <a:solidFill>
                  <a:srgbClr val="3796BF"/>
                </a:solidFill>
                <a:latin typeface="Oswald" panose="00000500000000000000"/>
                <a:ea typeface="Oswald" panose="00000500000000000000"/>
                <a:cs typeface="Oswald" panose="00000500000000000000"/>
                <a:sym typeface="Oswald" panose="00000500000000000000"/>
              </a:defRPr>
            </a:lvl6pPr>
            <a:lvl7pPr marL="3200400" lvl="6" indent="-381000" algn="ctr" rtl="0">
              <a:spcBef>
                <a:spcPts val="0"/>
              </a:spcBef>
              <a:spcAft>
                <a:spcPts val="0"/>
              </a:spcAft>
              <a:buClr>
                <a:srgbClr val="3796BF"/>
              </a:buClr>
              <a:buSzPts val="2400"/>
              <a:buFont typeface="Oswald" panose="00000500000000000000"/>
              <a:buChar char="●"/>
              <a:defRPr sz="2400">
                <a:solidFill>
                  <a:srgbClr val="3796BF"/>
                </a:solidFill>
                <a:latin typeface="Oswald" panose="00000500000000000000"/>
                <a:ea typeface="Oswald" panose="00000500000000000000"/>
                <a:cs typeface="Oswald" panose="00000500000000000000"/>
                <a:sym typeface="Oswald" panose="00000500000000000000"/>
              </a:defRPr>
            </a:lvl7pPr>
            <a:lvl8pPr marL="3657600" lvl="7" indent="-381000" algn="ctr" rtl="0">
              <a:spcBef>
                <a:spcPts val="0"/>
              </a:spcBef>
              <a:spcAft>
                <a:spcPts val="0"/>
              </a:spcAft>
              <a:buClr>
                <a:srgbClr val="3796BF"/>
              </a:buClr>
              <a:buSzPts val="2400"/>
              <a:buFont typeface="Oswald" panose="00000500000000000000"/>
              <a:buChar char="○"/>
              <a:defRPr sz="2400">
                <a:solidFill>
                  <a:srgbClr val="3796BF"/>
                </a:solidFill>
                <a:latin typeface="Oswald" panose="00000500000000000000"/>
                <a:ea typeface="Oswald" panose="00000500000000000000"/>
                <a:cs typeface="Oswald" panose="00000500000000000000"/>
                <a:sym typeface="Oswald" panose="00000500000000000000"/>
              </a:defRPr>
            </a:lvl8pPr>
            <a:lvl9pPr marL="4114800" lvl="8" indent="-381000" algn="ctr">
              <a:spcBef>
                <a:spcPts val="0"/>
              </a:spcBef>
              <a:spcAft>
                <a:spcPts val="0"/>
              </a:spcAft>
              <a:buClr>
                <a:srgbClr val="3796BF"/>
              </a:buClr>
              <a:buSzPts val="2400"/>
              <a:buFont typeface="Oswald" panose="00000500000000000000"/>
              <a:buChar char="■"/>
              <a:defRPr sz="2400">
                <a:solidFill>
                  <a:srgbClr val="3796BF"/>
                </a:solidFill>
                <a:latin typeface="Oswald" panose="00000500000000000000"/>
                <a:ea typeface="Oswald" panose="00000500000000000000"/>
                <a:cs typeface="Oswald" panose="00000500000000000000"/>
                <a:sym typeface="Oswald" panose="00000500000000000000"/>
              </a:defRPr>
            </a:lvl9pPr>
          </a:lstStyle>
          <a:p>
            <a:pPr lvl="0"/>
            <a:r>
              <a:rPr lang="en-US"/>
              <a:t>Click to edit Master text styles</a:t>
            </a:r>
            <a:endParaRPr lang="en-US"/>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4"/>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4"/>
            <p:cNvSpPr/>
            <p:nvPr/>
          </p:nvSpPr>
          <p:spPr>
            <a:xfrm rot="9208678" flipH="1">
              <a:off x="6287617" y="4657701"/>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4"/>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4"/>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1pPr>
            <a:lvl2pPr lvl="1"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2pPr>
            <a:lvl3pPr lvl="2"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3pPr>
            <a:lvl4pPr lvl="3"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4pPr>
            <a:lvl5pPr lvl="4"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5pPr>
            <a:lvl6pPr lvl="5"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6pPr>
            <a:lvl7pPr lvl="6"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7pPr>
            <a:lvl8pPr lvl="7"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8pPr>
            <a:lvl9pPr lvl="8" algn="r" rtl="0">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lang="en-US"/>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pPr lvl="0"/>
            <a:r>
              <a:rPr lang="en-US"/>
              <a:t>Click to edit Master text styles</a:t>
            </a:r>
            <a:endParaRPr lang="en-US"/>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lang="en-US"/>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endParaRPr lang="en-US"/>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endParaRPr lang="en-US"/>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panose="00000500000000000000"/>
              <a:buNone/>
              <a:defRPr sz="3000" b="1">
                <a:solidFill>
                  <a:srgbClr val="3796BF"/>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rgbClr val="3796BF"/>
              </a:buClr>
              <a:buSzPts val="3000"/>
              <a:buFont typeface="Oswald" panose="00000500000000000000"/>
              <a:buNone/>
              <a:defRPr sz="3000" b="1">
                <a:solidFill>
                  <a:srgbClr val="3796BF"/>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rgbClr val="3796BF"/>
              </a:buClr>
              <a:buSzPts val="3000"/>
              <a:buFont typeface="Oswald" panose="00000500000000000000"/>
              <a:buNone/>
              <a:defRPr sz="3000" b="1">
                <a:solidFill>
                  <a:srgbClr val="3796BF"/>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rgbClr val="3796BF"/>
              </a:buClr>
              <a:buSzPts val="3000"/>
              <a:buFont typeface="Oswald" panose="00000500000000000000"/>
              <a:buNone/>
              <a:defRPr sz="3000" b="1">
                <a:solidFill>
                  <a:srgbClr val="3796BF"/>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rgbClr val="3796BF"/>
              </a:buClr>
              <a:buSzPts val="3000"/>
              <a:buFont typeface="Oswald" panose="00000500000000000000"/>
              <a:buNone/>
              <a:defRPr sz="3000" b="1">
                <a:solidFill>
                  <a:srgbClr val="3796BF"/>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rgbClr val="3796BF"/>
              </a:buClr>
              <a:buSzPts val="3000"/>
              <a:buFont typeface="Oswald" panose="00000500000000000000"/>
              <a:buNone/>
              <a:defRPr sz="3000" b="1">
                <a:solidFill>
                  <a:srgbClr val="3796BF"/>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rgbClr val="3796BF"/>
              </a:buClr>
              <a:buSzPts val="3000"/>
              <a:buFont typeface="Oswald" panose="00000500000000000000"/>
              <a:buNone/>
              <a:defRPr sz="3000" b="1">
                <a:solidFill>
                  <a:srgbClr val="3796BF"/>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rgbClr val="3796BF"/>
              </a:buClr>
              <a:buSzPts val="3000"/>
              <a:buFont typeface="Oswald" panose="00000500000000000000"/>
              <a:buNone/>
              <a:defRPr sz="3000" b="1">
                <a:solidFill>
                  <a:srgbClr val="3796BF"/>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rgbClr val="3796BF"/>
              </a:buClr>
              <a:buSzPts val="3000"/>
              <a:buFont typeface="Oswald" panose="00000500000000000000"/>
              <a:buNone/>
              <a:defRPr sz="3000" b="1">
                <a:solidFill>
                  <a:srgbClr val="3796BF"/>
                </a:solidFill>
                <a:latin typeface="Oswald" panose="00000500000000000000"/>
                <a:ea typeface="Oswald" panose="00000500000000000000"/>
                <a:cs typeface="Oswald" panose="00000500000000000000"/>
                <a:sym typeface="Oswald" panose="00000500000000000000"/>
              </a:defRPr>
            </a:lvl9pPr>
          </a:lstStyle>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panose="02000000000000000000"/>
              <a:buChar char="»"/>
              <a:defRPr sz="2000">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1pPr>
            <a:lvl2pPr marL="914400" lvl="1" indent="-355600">
              <a:spcBef>
                <a:spcPts val="0"/>
              </a:spcBef>
              <a:spcAft>
                <a:spcPts val="0"/>
              </a:spcAft>
              <a:buClr>
                <a:srgbClr val="4BB5D9"/>
              </a:buClr>
              <a:buSzPts val="2000"/>
              <a:buFont typeface="Roboto Condensed" panose="02000000000000000000"/>
              <a:buChar char="⋄"/>
              <a:defRPr sz="2000">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2pPr>
            <a:lvl3pPr marL="1371600" lvl="2" indent="-355600">
              <a:spcBef>
                <a:spcPts val="0"/>
              </a:spcBef>
              <a:spcAft>
                <a:spcPts val="0"/>
              </a:spcAft>
              <a:buClr>
                <a:srgbClr val="607896"/>
              </a:buClr>
              <a:buSzPts val="2000"/>
              <a:buFont typeface="Roboto Condensed" panose="02000000000000000000"/>
              <a:buChar char="⋄"/>
              <a:defRPr sz="2000">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3pPr>
            <a:lvl4pPr marL="1828800" lvl="3" indent="-355600">
              <a:spcBef>
                <a:spcPts val="0"/>
              </a:spcBef>
              <a:spcAft>
                <a:spcPts val="0"/>
              </a:spcAft>
              <a:buClr>
                <a:srgbClr val="607896"/>
              </a:buClr>
              <a:buSzPts val="2000"/>
              <a:buFont typeface="Roboto Condensed" panose="02000000000000000000"/>
              <a:buChar char="⋄"/>
              <a:defRPr sz="2000">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4pPr>
            <a:lvl5pPr marL="2286000" lvl="4" indent="-355600">
              <a:spcBef>
                <a:spcPts val="0"/>
              </a:spcBef>
              <a:spcAft>
                <a:spcPts val="0"/>
              </a:spcAft>
              <a:buClr>
                <a:srgbClr val="607896"/>
              </a:buClr>
              <a:buSzPts val="2000"/>
              <a:buFont typeface="Roboto Condensed" panose="02000000000000000000"/>
              <a:buChar char="⋄"/>
              <a:defRPr sz="2000">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5pPr>
            <a:lvl6pPr marL="2743200" lvl="5" indent="-355600">
              <a:spcBef>
                <a:spcPts val="0"/>
              </a:spcBef>
              <a:spcAft>
                <a:spcPts val="0"/>
              </a:spcAft>
              <a:buClr>
                <a:srgbClr val="607896"/>
              </a:buClr>
              <a:buSzPts val="2000"/>
              <a:buFont typeface="Roboto Condensed" panose="02000000000000000000"/>
              <a:buChar char="⋄"/>
              <a:defRPr sz="2000">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6pPr>
            <a:lvl7pPr marL="3200400" lvl="6" indent="-355600">
              <a:spcBef>
                <a:spcPts val="0"/>
              </a:spcBef>
              <a:spcAft>
                <a:spcPts val="0"/>
              </a:spcAft>
              <a:buClr>
                <a:srgbClr val="607896"/>
              </a:buClr>
              <a:buSzPts val="2000"/>
              <a:buFont typeface="Roboto Condensed" panose="02000000000000000000"/>
              <a:buChar char="●"/>
              <a:defRPr sz="2000">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7pPr>
            <a:lvl8pPr marL="3657600" lvl="7" indent="-355600">
              <a:spcBef>
                <a:spcPts val="0"/>
              </a:spcBef>
              <a:spcAft>
                <a:spcPts val="0"/>
              </a:spcAft>
              <a:buClr>
                <a:srgbClr val="607896"/>
              </a:buClr>
              <a:buSzPts val="2000"/>
              <a:buFont typeface="Roboto Condensed" panose="02000000000000000000"/>
              <a:buChar char="○"/>
              <a:defRPr sz="2000">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8pPr>
            <a:lvl9pPr marL="4114800" lvl="8" indent="-355600">
              <a:spcBef>
                <a:spcPts val="0"/>
              </a:spcBef>
              <a:spcAft>
                <a:spcPts val="0"/>
              </a:spcAft>
              <a:buClr>
                <a:srgbClr val="607896"/>
              </a:buClr>
              <a:buSzPts val="2000"/>
              <a:buFont typeface="Roboto Condensed" panose="02000000000000000000"/>
              <a:buChar char="■"/>
              <a:defRPr sz="2000">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300">
                <a:solidFill>
                  <a:srgbClr val="4BB5D9"/>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416859" y="1991850"/>
            <a:ext cx="567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8800"/>
              <a:t>REACT JS</a:t>
            </a:r>
            <a:endParaRPr sz="8800"/>
          </a:p>
        </p:txBody>
      </p:sp>
      <p:pic>
        <p:nvPicPr>
          <p:cNvPr id="9" name="Picture 8"/>
          <p:cNvPicPr>
            <a:picLocks noChangeAspect="1"/>
          </p:cNvPicPr>
          <p:nvPr/>
        </p:nvPicPr>
        <p:blipFill>
          <a:blip r:embed="rId1"/>
          <a:stretch>
            <a:fillRect/>
          </a:stretch>
        </p:blipFill>
        <p:spPr>
          <a:xfrm>
            <a:off x="5022058" y="1237129"/>
            <a:ext cx="2482303" cy="2158524"/>
          </a:xfrm>
          <a:prstGeom prst="rect">
            <a:avLst/>
          </a:prstGeom>
          <a:ln>
            <a:noFill/>
          </a:ln>
          <a:effectLst>
            <a:outerShdw blurRad="190500" algn="tl" rotWithShape="0">
              <a:srgbClr val="000000">
                <a:alpha val="70000"/>
              </a:srgbClr>
            </a:outerShdw>
          </a:effectLst>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352235" y="25717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7200" b="0">
                <a:solidFill>
                  <a:srgbClr val="3796BF"/>
                </a:solidFill>
              </a:rPr>
              <a:t>1. </a:t>
            </a:r>
            <a:r>
              <a:rPr lang="en-GB" sz="7200">
                <a:solidFill>
                  <a:schemeClr val="bg1"/>
                </a:solidFill>
              </a:rPr>
              <a:t>JSX</a:t>
            </a:r>
            <a:br>
              <a:rPr lang="en-US"/>
            </a:br>
            <a:r>
              <a:rPr lang="en-US"/>
              <a:t>The basic syntax of React.js</a:t>
            </a:r>
            <a:endParaRPr lang="en-US"/>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Google Shape;182;p14"/>
          <p:cNvSpPr txBox="1"/>
          <p:nvPr/>
        </p:nvSpPr>
        <p:spPr>
          <a:xfrm>
            <a:off x="112857" y="1008511"/>
            <a:ext cx="4677505"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1pPr>
            <a:lvl2pPr marL="914400" marR="0" lvl="1" indent="-355600" algn="l" rtl="0">
              <a:lnSpc>
                <a:spcPct val="100000"/>
              </a:lnSpc>
              <a:spcBef>
                <a:spcPts val="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2pPr>
            <a:lvl3pPr marL="1371600" marR="0" lvl="2"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3pPr>
            <a:lvl4pPr marL="1828800" marR="0" lvl="3"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4pPr>
            <a:lvl5pPr marL="2286000" marR="0" lvl="4"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5pPr>
            <a:lvl6pPr marL="2743200" marR="0" lvl="5"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6pPr>
            <a:lvl7pPr marL="3200400" marR="0" lvl="6"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7pPr>
            <a:lvl8pPr marL="3657600" marR="0" lvl="7"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8pPr>
            <a:lvl9pPr marL="4114800" marR="0" lvl="8"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indent="0">
              <a:lnSpc>
                <a:spcPct val="150000"/>
              </a:lnSpc>
              <a:buClr>
                <a:schemeClr val="dk1"/>
              </a:buClr>
              <a:buSzPts val="1100"/>
              <a:buFont typeface="Arial" panose="020B0604020202020204"/>
              <a:buNone/>
            </a:pPr>
            <a:r>
              <a:rPr lang="vi-VN"/>
              <a:t>JSX là một phần mở rộng cú pháp của JavaScript. Nó được sử dụng để tạo các phần tử DOM sau đó được hiển thị trong React DOM. Tệp JavaScript có chứa JSX sẽ phải được biên dịch trước khi đến trình duyệt web. Khối mã hiển thị một số mã JavaScript mẫu cần được biên dịch.</a:t>
            </a:r>
            <a:endParaRPr lang="en-US"/>
          </a:p>
        </p:txBody>
      </p:sp>
      <p:sp>
        <p:nvSpPr>
          <p:cNvPr id="6" name="Rectangle 5"/>
          <p:cNvSpPr/>
          <p:nvPr/>
        </p:nvSpPr>
        <p:spPr>
          <a:xfrm>
            <a:off x="4926843" y="340341"/>
            <a:ext cx="3009331" cy="446281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42847" y="478869"/>
            <a:ext cx="2640842" cy="3323987"/>
          </a:xfrm>
          <a:prstGeom prst="rect">
            <a:avLst/>
          </a:prstGeom>
          <a:noFill/>
        </p:spPr>
        <p:txBody>
          <a:bodyPr wrap="square" rtlCol="0">
            <a:spAutoFit/>
          </a:bodyPr>
          <a:lstStyle/>
          <a:p>
            <a:r>
              <a:rPr lang="en-US">
                <a:solidFill>
                  <a:schemeClr val="tx1"/>
                </a:solidFill>
              </a:rPr>
              <a:t>function App() { </a:t>
            </a:r>
            <a:endParaRPr lang="en-US">
              <a:solidFill>
                <a:schemeClr val="tx1"/>
              </a:solidFill>
            </a:endParaRPr>
          </a:p>
          <a:p>
            <a:r>
              <a:rPr lang="en-US">
                <a:solidFill>
                  <a:schemeClr val="tx1"/>
                </a:solidFill>
              </a:rPr>
              <a:t>  return (</a:t>
            </a:r>
            <a:endParaRPr lang="en-US">
              <a:solidFill>
                <a:schemeClr val="tx1"/>
              </a:solidFill>
            </a:endParaRPr>
          </a:p>
          <a:p>
            <a:r>
              <a:rPr lang="en-US">
                <a:solidFill>
                  <a:schemeClr val="tx1"/>
                </a:solidFill>
              </a:rPr>
              <a:t>   &lt;div className="App"&gt;</a:t>
            </a:r>
            <a:endParaRPr lang="en-US">
              <a:solidFill>
                <a:schemeClr val="tx1"/>
              </a:solidFill>
            </a:endParaRPr>
          </a:p>
          <a:p>
            <a:r>
              <a:rPr lang="en-US">
                <a:solidFill>
                  <a:schemeClr val="tx1"/>
                </a:solidFill>
              </a:rPr>
              <a:t>      &lt;header className="App-header"&gt;</a:t>
            </a:r>
            <a:endParaRPr lang="en-US">
              <a:solidFill>
                <a:schemeClr val="tx1"/>
              </a:solidFill>
            </a:endParaRPr>
          </a:p>
          <a:p>
            <a:r>
              <a:rPr lang="en-US">
                <a:solidFill>
                  <a:schemeClr val="tx1"/>
                </a:solidFill>
              </a:rPr>
              <a:t>        &lt;a</a:t>
            </a:r>
            <a:endParaRPr lang="en-US">
              <a:solidFill>
                <a:schemeClr val="tx1"/>
              </a:solidFill>
            </a:endParaRPr>
          </a:p>
          <a:p>
            <a:r>
              <a:rPr lang="en-US">
                <a:solidFill>
                  <a:schemeClr val="tx1"/>
                </a:solidFill>
              </a:rPr>
              <a:t>          className="App-link"</a:t>
            </a:r>
            <a:endParaRPr lang="en-US">
              <a:solidFill>
                <a:schemeClr val="tx1"/>
              </a:solidFill>
            </a:endParaRPr>
          </a:p>
          <a:p>
            <a:r>
              <a:rPr lang="en-US">
                <a:solidFill>
                  <a:schemeClr val="tx1"/>
                </a:solidFill>
              </a:rPr>
              <a:t>          href="https://reactjs.org"</a:t>
            </a:r>
            <a:endParaRPr lang="en-US">
              <a:solidFill>
                <a:schemeClr val="tx1"/>
              </a:solidFill>
            </a:endParaRPr>
          </a:p>
          <a:p>
            <a:r>
              <a:rPr lang="en-US">
                <a:solidFill>
                  <a:schemeClr val="tx1"/>
                </a:solidFill>
              </a:rPr>
              <a:t>          target="_blank"&gt;</a:t>
            </a:r>
            <a:endParaRPr lang="en-US">
              <a:solidFill>
                <a:schemeClr val="tx1"/>
              </a:solidFill>
            </a:endParaRPr>
          </a:p>
          <a:p>
            <a:r>
              <a:rPr lang="en-US">
                <a:solidFill>
                  <a:schemeClr val="tx1"/>
                </a:solidFill>
              </a:rPr>
              <a:t>          Learn React</a:t>
            </a:r>
            <a:endParaRPr lang="en-US">
              <a:solidFill>
                <a:schemeClr val="tx1"/>
              </a:solidFill>
            </a:endParaRPr>
          </a:p>
          <a:p>
            <a:r>
              <a:rPr lang="en-US">
                <a:solidFill>
                  <a:schemeClr val="tx1"/>
                </a:solidFill>
              </a:rPr>
              <a:t>        &lt;/a&gt;</a:t>
            </a:r>
            <a:endParaRPr lang="en-US">
              <a:solidFill>
                <a:schemeClr val="tx1"/>
              </a:solidFill>
            </a:endParaRPr>
          </a:p>
          <a:p>
            <a:r>
              <a:rPr lang="en-US">
                <a:solidFill>
                  <a:schemeClr val="tx1"/>
                </a:solidFill>
              </a:rPr>
              <a:t>      &lt;/header&gt;</a:t>
            </a:r>
            <a:endParaRPr lang="en-US">
              <a:solidFill>
                <a:schemeClr val="tx1"/>
              </a:solidFill>
            </a:endParaRPr>
          </a:p>
          <a:p>
            <a:r>
              <a:rPr lang="en-US">
                <a:solidFill>
                  <a:schemeClr val="tx1"/>
                </a:solidFill>
              </a:rPr>
              <a:t>    &lt;/div&gt;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487908" y="1357025"/>
            <a:ext cx="893587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7200" b="0">
                <a:solidFill>
                  <a:srgbClr val="3796BF"/>
                </a:solidFill>
              </a:rPr>
              <a:t>2.</a:t>
            </a:r>
            <a:r>
              <a:rPr lang="en-US" sz="7200" b="0">
                <a:solidFill>
                  <a:srgbClr val="3796BF"/>
                </a:solidFill>
              </a:rPr>
              <a:t> </a:t>
            </a:r>
            <a:r>
              <a:rPr lang="en-US" sz="7200"/>
              <a:t>React Components</a:t>
            </a:r>
            <a:endParaRPr lang="en-US" sz="7200"/>
          </a:p>
        </p:txBody>
      </p:sp>
      <p:sp>
        <p:nvSpPr>
          <p:cNvPr id="190" name="Google Shape;190;p15"/>
          <p:cNvSpPr txBox="1">
            <a:spLocks noGrp="1"/>
          </p:cNvSpPr>
          <p:nvPr>
            <p:ph type="subTitle" idx="1"/>
          </p:nvPr>
        </p:nvSpPr>
        <p:spPr>
          <a:xfrm>
            <a:off x="1320420" y="2695449"/>
            <a:ext cx="6602105"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React component have two categories including class and function</a:t>
            </a:r>
            <a:endParaRPr sz="320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body" idx="1"/>
          </p:nvPr>
        </p:nvSpPr>
        <p:spPr>
          <a:xfrm>
            <a:off x="186098" y="1542255"/>
            <a:ext cx="2544169"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b="1"/>
              <a:t>Class Component</a:t>
            </a:r>
            <a:endParaRPr lang="en-US" b="1"/>
          </a:p>
        </p:txBody>
      </p:sp>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3" name="Google Shape;182;p14"/>
          <p:cNvSpPr txBox="1"/>
          <p:nvPr/>
        </p:nvSpPr>
        <p:spPr>
          <a:xfrm>
            <a:off x="272882" y="2310778"/>
            <a:ext cx="5479649"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1pPr>
            <a:lvl2pPr marL="914400" marR="0" lvl="1" indent="-355600" algn="l" rtl="0">
              <a:lnSpc>
                <a:spcPct val="100000"/>
              </a:lnSpc>
              <a:spcBef>
                <a:spcPts val="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2pPr>
            <a:lvl3pPr marL="1371600" marR="0" lvl="2"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3pPr>
            <a:lvl4pPr marL="1828800" marR="0" lvl="3"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4pPr>
            <a:lvl5pPr marL="2286000" marR="0" lvl="4"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5pPr>
            <a:lvl6pPr marL="2743200" marR="0" lvl="5"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6pPr>
            <a:lvl7pPr marL="3200400" marR="0" lvl="6"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7pPr>
            <a:lvl8pPr marL="3657600" marR="0" lvl="7"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8pPr>
            <a:lvl9pPr marL="4114800" marR="0" lvl="8"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indent="0">
              <a:buClr>
                <a:schemeClr val="dk1"/>
              </a:buClr>
              <a:buSzPts val="1100"/>
              <a:buFont typeface="Arial" panose="020B0604020202020204"/>
              <a:buNone/>
            </a:pPr>
            <a:r>
              <a:rPr lang="vi-VN"/>
              <a:t>Một thành phần lớp phải bao gồm câu lệnh React.Component mở rộng. Câu lệnh này tạo sự kế thừa cho React.Component và cấp cho thành phần của bạn quyền truy cập vào các chức năng của React.Component.</a:t>
            </a:r>
            <a:endParaRPr lang="vi-VN"/>
          </a:p>
          <a:p>
            <a:pPr marL="0" indent="0">
              <a:buClr>
                <a:schemeClr val="dk1"/>
              </a:buClr>
              <a:buSzPts val="1100"/>
              <a:buFont typeface="Arial" panose="020B0604020202020204"/>
              <a:buNone/>
            </a:pPr>
            <a:r>
              <a:rPr lang="vi-VN"/>
              <a:t>Thành phần cũng yêu cầu một phương thức render(), phương thức này trả về HTML.</a:t>
            </a:r>
            <a:endParaRPr lang="en-US"/>
          </a:p>
        </p:txBody>
      </p:sp>
      <p:sp>
        <p:nvSpPr>
          <p:cNvPr id="9" name="Rectangle 8"/>
          <p:cNvSpPr/>
          <p:nvPr/>
        </p:nvSpPr>
        <p:spPr>
          <a:xfrm>
            <a:off x="4068507" y="393601"/>
            <a:ext cx="4077379" cy="183098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200819" y="567210"/>
            <a:ext cx="4022341" cy="1384995"/>
          </a:xfrm>
          <a:prstGeom prst="rect">
            <a:avLst/>
          </a:prstGeom>
          <a:noFill/>
        </p:spPr>
        <p:txBody>
          <a:bodyPr wrap="square" rtlCol="0">
            <a:spAutoFit/>
          </a:bodyPr>
          <a:lstStyle/>
          <a:p>
            <a:r>
              <a:rPr lang="en-US"/>
              <a:t>class MyComponent extends React.Component {</a:t>
            </a:r>
            <a:endParaRPr lang="en-US"/>
          </a:p>
          <a:p>
            <a:r>
              <a:rPr lang="en-US"/>
              <a:t>  render() {</a:t>
            </a:r>
            <a:endParaRPr lang="en-US"/>
          </a:p>
          <a:p>
            <a:r>
              <a:rPr lang="en-US"/>
              <a:t>    return &lt;h1&gt;Hello world!&lt;/h1&gt;;</a:t>
            </a:r>
            <a:endParaRPr lang="en-US"/>
          </a:p>
          <a:p>
            <a:r>
              <a:rPr lang="en-US"/>
              <a:t>  }</a:t>
            </a:r>
            <a:endParaRPr lang="en-US"/>
          </a:p>
          <a:p>
            <a:r>
              <a:rPr lang="en-US"/>
              <a:t>}</a:t>
            </a: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body" idx="1"/>
          </p:nvPr>
        </p:nvSpPr>
        <p:spPr>
          <a:xfrm>
            <a:off x="74990" y="1751850"/>
            <a:ext cx="3178863"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b="1"/>
              <a:t>Function Component</a:t>
            </a:r>
            <a:endParaRPr lang="en-US" b="1"/>
          </a:p>
        </p:txBody>
      </p:sp>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3" name="Google Shape;182;p14"/>
          <p:cNvSpPr txBox="1"/>
          <p:nvPr/>
        </p:nvSpPr>
        <p:spPr>
          <a:xfrm>
            <a:off x="286530" y="2402500"/>
            <a:ext cx="5261285"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1pPr>
            <a:lvl2pPr marL="914400" marR="0" lvl="1" indent="-355600" algn="l" rtl="0">
              <a:lnSpc>
                <a:spcPct val="100000"/>
              </a:lnSpc>
              <a:spcBef>
                <a:spcPts val="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2pPr>
            <a:lvl3pPr marL="1371600" marR="0" lvl="2"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3pPr>
            <a:lvl4pPr marL="1828800" marR="0" lvl="3"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4pPr>
            <a:lvl5pPr marL="2286000" marR="0" lvl="4"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5pPr>
            <a:lvl6pPr marL="2743200" marR="0" lvl="5"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6pPr>
            <a:lvl7pPr marL="3200400" marR="0" lvl="6"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7pPr>
            <a:lvl8pPr marL="3657600" marR="0" lvl="7"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8pPr>
            <a:lvl9pPr marL="4114800" marR="0" lvl="8"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indent="0">
              <a:buClr>
                <a:schemeClr val="dk1"/>
              </a:buClr>
              <a:buSzPts val="1100"/>
              <a:buFont typeface="Arial" panose="020B0604020202020204"/>
              <a:buNone/>
            </a:pPr>
            <a:r>
              <a:rPr lang="vi-VN" sz="1800"/>
              <a:t>Đây là ví dụ tương tự như lớp, nhưng được tạo bằng cách sử dụng một thành phần Hàm để thay thế.</a:t>
            </a:r>
            <a:endParaRPr lang="vi-VN" sz="1800"/>
          </a:p>
          <a:p>
            <a:pPr marL="0" indent="0">
              <a:buClr>
                <a:schemeClr val="dk1"/>
              </a:buClr>
              <a:buSzPts val="1100"/>
              <a:buFont typeface="Arial" panose="020B0604020202020204"/>
              <a:buNone/>
            </a:pPr>
            <a:r>
              <a:rPr lang="vi-VN" sz="1800"/>
              <a:t>Một </a:t>
            </a:r>
            <a:r>
              <a:rPr lang="en-US" sz="1800"/>
              <a:t>Function Component </a:t>
            </a:r>
            <a:r>
              <a:rPr lang="vi-VN" sz="1800"/>
              <a:t>cũng trả về HTML và hoạt động giống như một </a:t>
            </a:r>
            <a:r>
              <a:rPr lang="en-US" sz="1800"/>
              <a:t>Class Component</a:t>
            </a:r>
            <a:r>
              <a:rPr lang="vi-VN" sz="1800"/>
              <a:t>, nhưng các </a:t>
            </a:r>
            <a:r>
              <a:rPr lang="en-US" sz="1800"/>
              <a:t>Function Component</a:t>
            </a:r>
            <a:r>
              <a:rPr lang="vi-VN" sz="1800"/>
              <a:t> có thể được viết bằng cách sử dụng ít mã hơn, dễ hiểu hơn</a:t>
            </a:r>
            <a:r>
              <a:rPr lang="en-US" sz="1800"/>
              <a:t>.</a:t>
            </a:r>
            <a:endParaRPr lang="en-US" sz="1800"/>
          </a:p>
        </p:txBody>
      </p:sp>
      <p:sp>
        <p:nvSpPr>
          <p:cNvPr id="9" name="Rectangle 8"/>
          <p:cNvSpPr/>
          <p:nvPr/>
        </p:nvSpPr>
        <p:spPr>
          <a:xfrm>
            <a:off x="3465393" y="268565"/>
            <a:ext cx="5056134" cy="132822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21374" y="532262"/>
            <a:ext cx="4926842" cy="738664"/>
          </a:xfrm>
          <a:prstGeom prst="rect">
            <a:avLst/>
          </a:prstGeom>
          <a:noFill/>
        </p:spPr>
        <p:txBody>
          <a:bodyPr wrap="square" rtlCol="0">
            <a:spAutoFit/>
          </a:bodyPr>
          <a:lstStyle/>
          <a:p>
            <a:r>
              <a:rPr lang="en-US"/>
              <a:t>function MyFunctionComponent() {</a:t>
            </a:r>
            <a:endParaRPr lang="en-US"/>
          </a:p>
          <a:p>
            <a:r>
              <a:rPr lang="en-US"/>
              <a:t>  return &lt;h1&gt;Hello from a function component!&lt;/h1&gt;;</a:t>
            </a:r>
            <a:endParaRPr lang="en-US"/>
          </a:p>
          <a:p>
            <a:r>
              <a:rPr lang="en-US"/>
              <a:t>}</a:t>
            </a: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474671" y="1850406"/>
            <a:ext cx="56497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7200" b="0">
                <a:solidFill>
                  <a:srgbClr val="3796BF"/>
                </a:solidFill>
              </a:rPr>
              <a:t>3.</a:t>
            </a:r>
            <a:r>
              <a:rPr lang="en-US" sz="7200" b="0">
                <a:solidFill>
                  <a:srgbClr val="3796BF"/>
                </a:solidFill>
              </a:rPr>
              <a:t> </a:t>
            </a:r>
            <a:r>
              <a:rPr lang="en-US" sz="7200"/>
              <a:t>React Props</a:t>
            </a:r>
            <a:endParaRPr lang="en-US" sz="720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Google Shape;182;p14"/>
          <p:cNvSpPr txBox="1"/>
          <p:nvPr/>
        </p:nvSpPr>
        <p:spPr>
          <a:xfrm>
            <a:off x="1444331" y="1084335"/>
            <a:ext cx="5261285"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1pPr>
            <a:lvl2pPr marL="914400" marR="0" lvl="1" indent="-355600" algn="l" rtl="0">
              <a:lnSpc>
                <a:spcPct val="100000"/>
              </a:lnSpc>
              <a:spcBef>
                <a:spcPts val="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2pPr>
            <a:lvl3pPr marL="1371600" marR="0" lvl="2"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3pPr>
            <a:lvl4pPr marL="1828800" marR="0" lvl="3"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4pPr>
            <a:lvl5pPr marL="2286000" marR="0" lvl="4"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5pPr>
            <a:lvl6pPr marL="2743200" marR="0" lvl="5"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6pPr>
            <a:lvl7pPr marL="3200400" marR="0" lvl="6"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7pPr>
            <a:lvl8pPr marL="3657600" marR="0" lvl="7"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8pPr>
            <a:lvl9pPr marL="4114800" marR="0" lvl="8"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indent="0">
              <a:buClr>
                <a:schemeClr val="dk1"/>
              </a:buClr>
              <a:buSzPts val="1100"/>
              <a:buFont typeface="Arial" panose="020B0604020202020204"/>
              <a:buNone/>
            </a:pPr>
            <a:r>
              <a:rPr lang="vi-VN" sz="1800"/>
              <a:t>Props là các đối số được truyền vào các thành phần React.</a:t>
            </a:r>
            <a:endParaRPr lang="vi-VN" sz="1800"/>
          </a:p>
          <a:p>
            <a:pPr marL="0" indent="0">
              <a:buClr>
                <a:schemeClr val="dk1"/>
              </a:buClr>
              <a:buSzPts val="1100"/>
              <a:buFont typeface="Arial" panose="020B0604020202020204"/>
              <a:buNone/>
            </a:pPr>
            <a:r>
              <a:rPr lang="vi-VN" sz="1800"/>
              <a:t>React Props giống như các đối số hàm trong JavaScript và các thuộc tính trong HTML.</a:t>
            </a:r>
            <a:endParaRPr lang="vi-VN" sz="1800"/>
          </a:p>
          <a:p>
            <a:pPr marL="0" indent="0">
              <a:buClr>
                <a:schemeClr val="dk1"/>
              </a:buClr>
              <a:buSzPts val="1100"/>
              <a:buFont typeface="Arial" panose="020B0604020202020204"/>
              <a:buNone/>
            </a:pPr>
            <a:r>
              <a:rPr lang="vi-VN" sz="1800"/>
              <a:t>Để gửi các đạo cụ vào một thành phần, hãy sử dụng cú pháp giống như các thuộc tính HTML:</a:t>
            </a:r>
            <a:endParaRPr lang="en-US" sz="1800"/>
          </a:p>
        </p:txBody>
      </p:sp>
      <p:sp>
        <p:nvSpPr>
          <p:cNvPr id="4" name="Rectangle 3"/>
          <p:cNvSpPr/>
          <p:nvPr/>
        </p:nvSpPr>
        <p:spPr>
          <a:xfrm>
            <a:off x="1539350" y="3177376"/>
            <a:ext cx="4032570" cy="1131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16966" y="3381139"/>
            <a:ext cx="4243079" cy="737235"/>
          </a:xfrm>
          <a:prstGeom prst="rect">
            <a:avLst/>
          </a:prstGeom>
          <a:noFill/>
        </p:spPr>
        <p:txBody>
          <a:bodyPr wrap="square" rtlCol="0">
            <a:spAutoFit/>
          </a:bodyPr>
          <a:lstStyle/>
          <a:p>
            <a:r>
              <a:rPr lang="en-US"/>
              <a:t>function Car(props) {</a:t>
            </a:r>
            <a:endParaRPr lang="en-US"/>
          </a:p>
          <a:p>
            <a:r>
              <a:rPr lang="en-US"/>
              <a:t>  return &lt;h2&gt;I am a { props.brand }!&lt;/h2&gt;;</a:t>
            </a:r>
            <a:endParaRPr lang="en-US"/>
          </a:p>
          <a:p>
            <a:r>
              <a:rPr lang="en-US"/>
              <a:t>}</a:t>
            </a: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474671" y="1850406"/>
            <a:ext cx="56497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7200" b="0">
                <a:solidFill>
                  <a:srgbClr val="3796BF"/>
                </a:solidFill>
              </a:rPr>
              <a:t>4.</a:t>
            </a:r>
            <a:r>
              <a:rPr lang="en-US" sz="7200" b="0">
                <a:solidFill>
                  <a:srgbClr val="3796BF"/>
                </a:solidFill>
              </a:rPr>
              <a:t> </a:t>
            </a:r>
            <a:r>
              <a:rPr lang="en-US" sz="7200"/>
              <a:t>React State</a:t>
            </a:r>
            <a:endParaRPr lang="en-US" sz="720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Google Shape;182;p14"/>
          <p:cNvSpPr txBox="1"/>
          <p:nvPr/>
        </p:nvSpPr>
        <p:spPr>
          <a:xfrm>
            <a:off x="385786" y="1097035"/>
            <a:ext cx="5261285"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1pPr>
            <a:lvl2pPr marL="914400" marR="0" lvl="1" indent="-355600" algn="l" rtl="0">
              <a:lnSpc>
                <a:spcPct val="100000"/>
              </a:lnSpc>
              <a:spcBef>
                <a:spcPts val="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2pPr>
            <a:lvl3pPr marL="1371600" marR="0" lvl="2"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3pPr>
            <a:lvl4pPr marL="1828800" marR="0" lvl="3"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4pPr>
            <a:lvl5pPr marL="2286000" marR="0" lvl="4"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5pPr>
            <a:lvl6pPr marL="2743200" marR="0" lvl="5"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6pPr>
            <a:lvl7pPr marL="3200400" marR="0" lvl="6"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7pPr>
            <a:lvl8pPr marL="3657600" marR="0" lvl="7"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8pPr>
            <a:lvl9pPr marL="4114800" marR="0" lvl="8"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indent="0">
              <a:buClr>
                <a:schemeClr val="dk1"/>
              </a:buClr>
              <a:buSzPts val="1100"/>
              <a:buFont typeface="Arial" panose="020B0604020202020204"/>
              <a:buNone/>
            </a:pPr>
            <a:r>
              <a:rPr lang="en-US" altLang="vi-VN" sz="1800"/>
              <a:t>State </a:t>
            </a:r>
            <a:r>
              <a:rPr lang="vi-VN" sz="1800"/>
              <a:t>là các </a:t>
            </a:r>
            <a:r>
              <a:rPr lang="en-US" altLang="vi-VN" sz="1800"/>
              <a:t>dữ liệu được sử dụng chỉ ở component hiện tại.</a:t>
            </a:r>
            <a:endParaRPr lang="vi-VN" sz="1800"/>
          </a:p>
          <a:p>
            <a:pPr marL="0" indent="0">
              <a:buClr>
                <a:schemeClr val="dk1"/>
              </a:buClr>
              <a:buSzPts val="1100"/>
              <a:buFont typeface="Arial" panose="020B0604020202020204"/>
              <a:buNone/>
            </a:pPr>
            <a:r>
              <a:rPr lang="vi-VN" sz="1800"/>
              <a:t>React </a:t>
            </a:r>
            <a:r>
              <a:rPr lang="en-US" altLang="vi-VN" sz="1800"/>
              <a:t>State thường áp dụng rất các project lớn như là ToDo List.</a:t>
            </a:r>
            <a:endParaRPr lang="vi-VN" sz="1800"/>
          </a:p>
          <a:p>
            <a:pPr marL="0" indent="0">
              <a:buClr>
                <a:schemeClr val="dk1"/>
              </a:buClr>
              <a:buSzPts val="1100"/>
              <a:buFont typeface="Arial" panose="020B0604020202020204"/>
              <a:buNone/>
            </a:pPr>
            <a:r>
              <a:rPr lang="vi-VN" sz="1800"/>
              <a:t>Để gửi các đạo cụ vào một thành phần, hãy sử dụng cú pháp giống như các thuộc tính HTML:</a:t>
            </a:r>
            <a:endParaRPr lang="en-US" sz="1800"/>
          </a:p>
        </p:txBody>
      </p:sp>
      <p:sp>
        <p:nvSpPr>
          <p:cNvPr id="4" name="Rectangle 3"/>
          <p:cNvSpPr/>
          <p:nvPr/>
        </p:nvSpPr>
        <p:spPr>
          <a:xfrm>
            <a:off x="4201795" y="2748915"/>
            <a:ext cx="4422775" cy="223710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702101" y="2802654"/>
            <a:ext cx="4243079" cy="2245360"/>
          </a:xfrm>
          <a:prstGeom prst="rect">
            <a:avLst/>
          </a:prstGeom>
          <a:noFill/>
        </p:spPr>
        <p:txBody>
          <a:bodyPr wrap="square" rtlCol="0">
            <a:spAutoFit/>
          </a:bodyPr>
          <a:lstStyle/>
          <a:p>
            <a:r>
              <a:rPr lang="en-US"/>
              <a:t>class car extends React.Component{</a:t>
            </a:r>
            <a:endParaRPr lang="en-US"/>
          </a:p>
          <a:p>
            <a:r>
              <a:rPr lang="en-US"/>
              <a:t>   state = {</a:t>
            </a:r>
            <a:endParaRPr lang="en-US"/>
          </a:p>
          <a:p>
            <a:r>
              <a:rPr lang="en-US"/>
              <a:t>    name: ‘supra’</a:t>
            </a:r>
            <a:endParaRPr lang="en-US"/>
          </a:p>
          <a:p>
            <a:r>
              <a:rPr lang="en-US"/>
              <a:t>    }</a:t>
            </a:r>
            <a:endParaRPr lang="en-US"/>
          </a:p>
          <a:p>
            <a:r>
              <a:rPr lang="en-US"/>
              <a:t>     render(</a:t>
            </a:r>
            <a:endParaRPr lang="en-US"/>
          </a:p>
          <a:p>
            <a:r>
              <a:rPr lang="en-US"/>
              <a:t>        return(</a:t>
            </a:r>
            <a:endParaRPr lang="en-US"/>
          </a:p>
          <a:p>
            <a:r>
              <a:rPr lang="en-US"/>
              <a:t>	&lt;p&gt;{this.state.name}&lt;/p&gt;</a:t>
            </a:r>
            <a:endParaRPr lang="en-US"/>
          </a:p>
          <a:p>
            <a:r>
              <a:rPr lang="en-US"/>
              <a:t>	)</a:t>
            </a:r>
            <a:endParaRPr lang="en-US"/>
          </a:p>
          <a:p>
            <a:r>
              <a:rPr lang="en-US"/>
              <a:t>   )</a:t>
            </a:r>
            <a:endParaRPr lang="en-US"/>
          </a:p>
          <a:p>
            <a:r>
              <a:rPr lang="en-US"/>
              <a:t>}</a:t>
            </a: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487828" y="1791200"/>
            <a:ext cx="658389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7200" b="0">
                <a:solidFill>
                  <a:srgbClr val="3796BF"/>
                </a:solidFill>
              </a:rPr>
              <a:t>5.</a:t>
            </a:r>
            <a:r>
              <a:rPr lang="en-US" sz="7200" b="0">
                <a:solidFill>
                  <a:srgbClr val="3796BF"/>
                </a:solidFill>
              </a:rPr>
              <a:t> </a:t>
            </a:r>
            <a:r>
              <a:rPr lang="en-US" sz="7200"/>
              <a:t>React Events</a:t>
            </a:r>
            <a:endParaRPr lang="en-US" sz="720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031425" y="1149725"/>
            <a:ext cx="2796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MEMBER</a:t>
            </a:r>
            <a:endParaRPr lang="en-GB"/>
          </a:p>
        </p:txBody>
      </p:sp>
      <p:sp>
        <p:nvSpPr>
          <p:cNvPr id="175" name="Google Shape;175;p13"/>
          <p:cNvSpPr txBox="1">
            <a:spLocks noGrp="1"/>
          </p:cNvSpPr>
          <p:nvPr>
            <p:ph type="body" idx="1"/>
          </p:nvPr>
        </p:nvSpPr>
        <p:spPr>
          <a:xfrm>
            <a:off x="1031425" y="1949449"/>
            <a:ext cx="2796000" cy="203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US" sz="2000"/>
              <a:t>ĐẶNG NHẬT KHANG</a:t>
            </a:r>
            <a:endParaRPr lang="en-US" sz="2000"/>
          </a:p>
          <a:p>
            <a:pPr marL="0" lvl="0" indent="0" algn="l" rtl="0">
              <a:spcBef>
                <a:spcPts val="600"/>
              </a:spcBef>
              <a:spcAft>
                <a:spcPts val="0"/>
              </a:spcAft>
              <a:buClr>
                <a:schemeClr val="dk1"/>
              </a:buClr>
              <a:buSzPts val="1100"/>
              <a:buFont typeface="Arial" panose="020B0604020202020204"/>
              <a:buNone/>
            </a:pPr>
            <a:r>
              <a:rPr lang="en-US" sz="2000"/>
              <a:t>TRƯƠNG PHÚC NGUYÊN</a:t>
            </a:r>
            <a:endParaRPr lang="en-US" sz="2000"/>
          </a:p>
          <a:p>
            <a:pPr marL="0" lvl="0" indent="0" algn="l" rtl="0">
              <a:spcBef>
                <a:spcPts val="600"/>
              </a:spcBef>
              <a:spcAft>
                <a:spcPts val="0"/>
              </a:spcAft>
              <a:buClr>
                <a:schemeClr val="dk1"/>
              </a:buClr>
              <a:buSzPts val="1100"/>
              <a:buFont typeface="Arial" panose="020B0604020202020204"/>
              <a:buNone/>
            </a:pPr>
            <a:r>
              <a:rPr lang="en-US" sz="2000"/>
              <a:t>ĐOÀN THẾ KHÔI NGUYÊN</a:t>
            </a:r>
            <a:endParaRPr lang="en-US" sz="2000"/>
          </a:p>
          <a:p>
            <a:pPr marL="0" lvl="0" indent="0" algn="l" rtl="0">
              <a:spcBef>
                <a:spcPts val="600"/>
              </a:spcBef>
              <a:spcAft>
                <a:spcPts val="0"/>
              </a:spcAft>
              <a:buClr>
                <a:schemeClr val="dk1"/>
              </a:buClr>
              <a:buSzPts val="1100"/>
              <a:buFont typeface="Arial" panose="020B0604020202020204"/>
              <a:buNone/>
            </a:pPr>
            <a:r>
              <a:rPr lang="en-US" sz="2000"/>
              <a:t>PHẠM PHƯỚC TẤN</a:t>
            </a:r>
            <a:endParaRPr sz="2000"/>
          </a:p>
          <a:p>
            <a:pPr marL="0" lvl="0" indent="0" algn="l" rtl="0">
              <a:spcBef>
                <a:spcPts val="600"/>
              </a:spcBef>
              <a:spcAft>
                <a:spcPts val="0"/>
              </a:spcAft>
              <a:buNone/>
            </a:pPr>
            <a:endParaRPr sz="200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1" name="Google Shape;172;p13"/>
          <p:cNvSpPr txBox="1"/>
          <p:nvPr/>
        </p:nvSpPr>
        <p:spPr>
          <a:xfrm>
            <a:off x="123852" y="4412844"/>
            <a:ext cx="4145449"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1pPr>
            <a:lvl2pPr marR="0" lvl="1"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2pPr>
            <a:lvl3pPr marR="0" lvl="2"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3pPr>
            <a:lvl4pPr marR="0" lvl="3"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4pPr>
            <a:lvl5pPr marR="0" lvl="4"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5pPr>
            <a:lvl6pPr marR="0" lvl="5"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6pPr>
            <a:lvl7pPr marR="0" lvl="6"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7pPr>
            <a:lvl8pPr marR="0" lvl="7"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8pPr>
            <a:lvl9pPr marR="0" lvl="8"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9pPr>
          </a:lstStyle>
          <a:p>
            <a:r>
              <a:rPr lang="en-US" sz="1800"/>
              <a:t>Web and App Programming - Group 20</a:t>
            </a:r>
            <a:endParaRPr lang="en-US" sz="1800"/>
          </a:p>
        </p:txBody>
      </p:sp>
      <p:sp>
        <p:nvSpPr>
          <p:cNvPr id="12" name="Google Shape;175;p13"/>
          <p:cNvSpPr txBox="1"/>
          <p:nvPr/>
        </p:nvSpPr>
        <p:spPr>
          <a:xfrm>
            <a:off x="5129231" y="1830425"/>
            <a:ext cx="2796000" cy="203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panose="02000000000000000000"/>
              <a:buChar char="»"/>
              <a:defRPr sz="18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1pPr>
            <a:lvl2pPr marL="914400" marR="0" lvl="1" indent="-342900" algn="l" rtl="0">
              <a:lnSpc>
                <a:spcPct val="100000"/>
              </a:lnSpc>
              <a:spcBef>
                <a:spcPts val="0"/>
              </a:spcBef>
              <a:spcAft>
                <a:spcPts val="0"/>
              </a:spcAft>
              <a:buClr>
                <a:srgbClr val="4BB5D9"/>
              </a:buClr>
              <a:buSzPts val="1800"/>
              <a:buFont typeface="Roboto Condensed" panose="02000000000000000000"/>
              <a:buChar char="⋄"/>
              <a:defRPr sz="18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2pPr>
            <a:lvl3pPr marL="1371600" marR="0" lvl="2" indent="-342900" algn="l" rtl="0">
              <a:lnSpc>
                <a:spcPct val="100000"/>
              </a:lnSpc>
              <a:spcBef>
                <a:spcPts val="0"/>
              </a:spcBef>
              <a:spcAft>
                <a:spcPts val="0"/>
              </a:spcAft>
              <a:buClr>
                <a:srgbClr val="607896"/>
              </a:buClr>
              <a:buSzPts val="1800"/>
              <a:buFont typeface="Roboto Condensed" panose="02000000000000000000"/>
              <a:buChar char="⋄"/>
              <a:defRPr sz="18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3pPr>
            <a:lvl4pPr marL="1828800" marR="0" lvl="3" indent="-342900" algn="l" rtl="0">
              <a:lnSpc>
                <a:spcPct val="100000"/>
              </a:lnSpc>
              <a:spcBef>
                <a:spcPts val="0"/>
              </a:spcBef>
              <a:spcAft>
                <a:spcPts val="0"/>
              </a:spcAft>
              <a:buClr>
                <a:srgbClr val="607896"/>
              </a:buClr>
              <a:buSzPts val="1800"/>
              <a:buFont typeface="Roboto Condensed" panose="02000000000000000000"/>
              <a:buChar char="⋄"/>
              <a:defRPr sz="18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4pPr>
            <a:lvl5pPr marL="2286000" marR="0" lvl="4" indent="-342900" algn="l" rtl="0">
              <a:lnSpc>
                <a:spcPct val="100000"/>
              </a:lnSpc>
              <a:spcBef>
                <a:spcPts val="0"/>
              </a:spcBef>
              <a:spcAft>
                <a:spcPts val="0"/>
              </a:spcAft>
              <a:buClr>
                <a:srgbClr val="607896"/>
              </a:buClr>
              <a:buSzPts val="1800"/>
              <a:buFont typeface="Roboto Condensed" panose="02000000000000000000"/>
              <a:buChar char="⋄"/>
              <a:defRPr sz="18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5pPr>
            <a:lvl6pPr marL="2743200" marR="0" lvl="5" indent="-342900" algn="l" rtl="0">
              <a:lnSpc>
                <a:spcPct val="100000"/>
              </a:lnSpc>
              <a:spcBef>
                <a:spcPts val="0"/>
              </a:spcBef>
              <a:spcAft>
                <a:spcPts val="0"/>
              </a:spcAft>
              <a:buClr>
                <a:srgbClr val="607896"/>
              </a:buClr>
              <a:buSzPts val="1800"/>
              <a:buFont typeface="Roboto Condensed" panose="02000000000000000000"/>
              <a:buChar char="⋄"/>
              <a:defRPr sz="18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6pPr>
            <a:lvl7pPr marL="3200400" marR="0" lvl="6" indent="-342900" algn="l" rtl="0">
              <a:lnSpc>
                <a:spcPct val="100000"/>
              </a:lnSpc>
              <a:spcBef>
                <a:spcPts val="0"/>
              </a:spcBef>
              <a:spcAft>
                <a:spcPts val="0"/>
              </a:spcAft>
              <a:buClr>
                <a:srgbClr val="607896"/>
              </a:buClr>
              <a:buSzPts val="1800"/>
              <a:buFont typeface="Roboto Condensed" panose="02000000000000000000"/>
              <a:buChar char="●"/>
              <a:defRPr sz="18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7pPr>
            <a:lvl8pPr marL="3657600" marR="0" lvl="7" indent="-342900" algn="l" rtl="0">
              <a:lnSpc>
                <a:spcPct val="100000"/>
              </a:lnSpc>
              <a:spcBef>
                <a:spcPts val="0"/>
              </a:spcBef>
              <a:spcAft>
                <a:spcPts val="0"/>
              </a:spcAft>
              <a:buClr>
                <a:srgbClr val="607896"/>
              </a:buClr>
              <a:buSzPts val="1800"/>
              <a:buFont typeface="Roboto Condensed" panose="02000000000000000000"/>
              <a:buChar char="○"/>
              <a:defRPr sz="18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8pPr>
            <a:lvl9pPr marL="4114800" marR="0" lvl="8" indent="-342900" algn="l" rtl="0">
              <a:lnSpc>
                <a:spcPct val="100000"/>
              </a:lnSpc>
              <a:spcBef>
                <a:spcPts val="0"/>
              </a:spcBef>
              <a:spcAft>
                <a:spcPts val="0"/>
              </a:spcAft>
              <a:buClr>
                <a:srgbClr val="607896"/>
              </a:buClr>
              <a:buSzPts val="1800"/>
              <a:buFont typeface="Roboto Condensed" panose="02000000000000000000"/>
              <a:buChar char="■"/>
              <a:defRPr sz="18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indent="0">
              <a:buClr>
                <a:schemeClr val="dk1"/>
              </a:buClr>
              <a:buSzPts val="1100"/>
              <a:buFont typeface="Arial" panose="020B0604020202020204"/>
              <a:buNone/>
            </a:pPr>
            <a:r>
              <a:rPr lang="en-US" sz="2000"/>
              <a:t>NGUYỄN VĨNH KHA</a:t>
            </a:r>
            <a:endParaRPr lang="vi-VN" sz="2000"/>
          </a:p>
        </p:txBody>
      </p:sp>
      <p:sp>
        <p:nvSpPr>
          <p:cNvPr id="15" name="Google Shape;172;p13"/>
          <p:cNvSpPr txBox="1"/>
          <p:nvPr/>
        </p:nvSpPr>
        <p:spPr>
          <a:xfrm>
            <a:off x="5049619" y="1149725"/>
            <a:ext cx="2002874"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1pPr>
            <a:lvl2pPr marR="0" lvl="1"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2pPr>
            <a:lvl3pPr marR="0" lvl="2"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3pPr>
            <a:lvl4pPr marR="0" lvl="3"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4pPr>
            <a:lvl5pPr marR="0" lvl="4"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5pPr>
            <a:lvl6pPr marR="0" lvl="5"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6pPr>
            <a:lvl7pPr marR="0" lvl="6"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7pPr>
            <a:lvl8pPr marR="0" lvl="7"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8pPr>
            <a:lvl9pPr marR="0" lvl="8" algn="l" rtl="0">
              <a:lnSpc>
                <a:spcPct val="100000"/>
              </a:lnSpc>
              <a:spcBef>
                <a:spcPts val="0"/>
              </a:spcBef>
              <a:spcAft>
                <a:spcPts val="0"/>
              </a:spcAft>
              <a:buClr>
                <a:srgbClr val="3796BF"/>
              </a:buClr>
              <a:buSzPts val="3000"/>
              <a:buFont typeface="Oswald" panose="00000500000000000000"/>
              <a:buNone/>
              <a:defRPr sz="3000" b="1" i="0" u="none" strike="noStrike" cap="none">
                <a:solidFill>
                  <a:srgbClr val="3796BF"/>
                </a:solidFill>
                <a:latin typeface="Oswald" panose="00000500000000000000"/>
                <a:ea typeface="Oswald" panose="00000500000000000000"/>
                <a:cs typeface="Oswald" panose="00000500000000000000"/>
                <a:sym typeface="Oswald" panose="00000500000000000000"/>
              </a:defRPr>
            </a:lvl9pPr>
          </a:lstStyle>
          <a:p>
            <a:r>
              <a:rPr lang="en-US"/>
              <a:t>TEACHER</a:t>
            </a:r>
            <a:endParaRPr lang="en-US"/>
          </a:p>
        </p:txBody>
      </p:sp>
      <p:pic>
        <p:nvPicPr>
          <p:cNvPr id="3" name="Picture 2"/>
          <p:cNvPicPr>
            <a:picLocks noChangeAspect="1"/>
          </p:cNvPicPr>
          <p:nvPr/>
        </p:nvPicPr>
        <p:blipFill>
          <a:blip r:embed="rId1"/>
          <a:stretch>
            <a:fillRect/>
          </a:stretch>
        </p:blipFill>
        <p:spPr>
          <a:xfrm>
            <a:off x="2448284" y="0"/>
            <a:ext cx="1149725" cy="1149725"/>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Google Shape;182;p14"/>
          <p:cNvSpPr txBox="1"/>
          <p:nvPr/>
        </p:nvSpPr>
        <p:spPr>
          <a:xfrm>
            <a:off x="1893195" y="166976"/>
            <a:ext cx="7141335" cy="30802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1pPr>
            <a:lvl2pPr marL="914400" marR="0" lvl="1" indent="-355600" algn="l" rtl="0">
              <a:lnSpc>
                <a:spcPct val="100000"/>
              </a:lnSpc>
              <a:spcBef>
                <a:spcPts val="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2pPr>
            <a:lvl3pPr marL="1371600" marR="0" lvl="2"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3pPr>
            <a:lvl4pPr marL="1828800" marR="0" lvl="3"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4pPr>
            <a:lvl5pPr marL="2286000" marR="0" lvl="4"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5pPr>
            <a:lvl6pPr marL="2743200" marR="0" lvl="5"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6pPr>
            <a:lvl7pPr marL="3200400" marR="0" lvl="6"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7pPr>
            <a:lvl8pPr marL="3657600" marR="0" lvl="7"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8pPr>
            <a:lvl9pPr marL="4114800" marR="0" lvl="8" indent="-355600" algn="l" rtl="0">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indent="0">
              <a:buClr>
                <a:schemeClr val="dk1"/>
              </a:buClr>
              <a:buSzPts val="1100"/>
              <a:buFont typeface="Arial" panose="020B0604020202020204"/>
              <a:buNone/>
            </a:pPr>
            <a:r>
              <a:rPr lang="vi-VN" sz="1800"/>
              <a:t>Cũng giống như các </a:t>
            </a:r>
            <a:r>
              <a:rPr lang="en-US" sz="1800"/>
              <a:t>event </a:t>
            </a:r>
            <a:r>
              <a:rPr lang="vi-VN" sz="1800"/>
              <a:t>HTML DOM, React có thể thực hiện các hành động dựa trên các </a:t>
            </a:r>
            <a:r>
              <a:rPr lang="en-US" sz="1800"/>
              <a:t>event </a:t>
            </a:r>
            <a:r>
              <a:rPr lang="vi-VN" sz="1800"/>
              <a:t>của người dùng.</a:t>
            </a:r>
            <a:endParaRPr lang="vi-VN" sz="1800"/>
          </a:p>
          <a:p>
            <a:pPr marL="0" indent="0">
              <a:buClr>
                <a:schemeClr val="dk1"/>
              </a:buClr>
              <a:buSzPts val="1100"/>
              <a:buFont typeface="Arial" panose="020B0604020202020204"/>
              <a:buNone/>
            </a:pPr>
            <a:r>
              <a:rPr lang="vi-VN" sz="1800"/>
              <a:t>React có các sự kiện tương tự như HTML: nhấp chuột, thay đổi,</a:t>
            </a:r>
            <a:r>
              <a:rPr lang="en-US" sz="1800"/>
              <a:t>..</a:t>
            </a:r>
            <a:r>
              <a:rPr lang="vi-VN" sz="1800"/>
              <a:t> </a:t>
            </a:r>
            <a:r>
              <a:rPr lang="en-US" sz="1800" i="1" u="sng"/>
              <a:t>Notes</a:t>
            </a:r>
            <a:r>
              <a:rPr lang="en-US" sz="1800"/>
              <a:t>:</a:t>
            </a:r>
            <a:endParaRPr lang="vi-VN" sz="1800"/>
          </a:p>
          <a:p>
            <a:pPr marL="0" indent="0">
              <a:buClr>
                <a:schemeClr val="dk1"/>
              </a:buClr>
              <a:buSzPts val="1100"/>
              <a:buFont typeface="Arial" panose="020B0604020202020204"/>
              <a:buNone/>
            </a:pPr>
            <a:r>
              <a:rPr lang="vi-VN" sz="1800"/>
              <a:t>Các </a:t>
            </a:r>
            <a:r>
              <a:rPr lang="en-US" sz="1800"/>
              <a:t>event </a:t>
            </a:r>
            <a:r>
              <a:rPr lang="vi-VN" sz="1800"/>
              <a:t>React được viết theo cú pháp camelCase: onClick thay vì onclick.</a:t>
            </a:r>
            <a:endParaRPr lang="vi-VN" sz="1800"/>
          </a:p>
          <a:p>
            <a:pPr marL="0" indent="0">
              <a:buClr>
                <a:schemeClr val="dk1"/>
              </a:buClr>
              <a:buSzPts val="1100"/>
              <a:buFont typeface="Arial" panose="020B0604020202020204"/>
              <a:buNone/>
            </a:pPr>
            <a:r>
              <a:rPr lang="vi-VN" sz="1800"/>
              <a:t>Các trình xử lý sự kiện React được viết bên trong dấu ngoặc nhọn:</a:t>
            </a:r>
            <a:endParaRPr lang="vi-VN" sz="1800"/>
          </a:p>
          <a:p>
            <a:pPr marL="0" indent="0">
              <a:buClr>
                <a:schemeClr val="dk1"/>
              </a:buClr>
              <a:buSzPts val="1100"/>
              <a:buFont typeface="Arial" panose="020B0604020202020204"/>
              <a:buNone/>
            </a:pPr>
            <a:r>
              <a:rPr lang="vi-VN" sz="1800"/>
              <a:t>onClick = {shoot} thay vì onClick = "shoot ()".</a:t>
            </a:r>
            <a:endParaRPr lang="en-US" sz="1800"/>
          </a:p>
        </p:txBody>
      </p:sp>
      <p:sp>
        <p:nvSpPr>
          <p:cNvPr id="4" name="Rectangle 3"/>
          <p:cNvSpPr/>
          <p:nvPr/>
        </p:nvSpPr>
        <p:spPr>
          <a:xfrm>
            <a:off x="429805" y="2681633"/>
            <a:ext cx="4666731" cy="235002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8797" y="2784888"/>
            <a:ext cx="4243079" cy="2246769"/>
          </a:xfrm>
          <a:prstGeom prst="rect">
            <a:avLst/>
          </a:prstGeom>
          <a:noFill/>
        </p:spPr>
        <p:txBody>
          <a:bodyPr wrap="square" rtlCol="0">
            <a:spAutoFit/>
          </a:bodyPr>
          <a:lstStyle/>
          <a:p>
            <a:r>
              <a:rPr lang="en-US"/>
              <a:t>function Football() {</a:t>
            </a:r>
            <a:endParaRPr lang="en-US"/>
          </a:p>
          <a:p>
            <a:r>
              <a:rPr lang="en-US"/>
              <a:t>  const shoot = (a) =&gt; {</a:t>
            </a:r>
            <a:endParaRPr lang="en-US"/>
          </a:p>
          <a:p>
            <a:r>
              <a:rPr lang="en-US"/>
              <a:t>    alert(a);</a:t>
            </a:r>
            <a:endParaRPr lang="en-US"/>
          </a:p>
          <a:p>
            <a:r>
              <a:rPr lang="en-US"/>
              <a:t>  }</a:t>
            </a:r>
            <a:endParaRPr lang="en-US"/>
          </a:p>
          <a:p>
            <a:endParaRPr lang="en-US"/>
          </a:p>
          <a:p>
            <a:r>
              <a:rPr lang="en-US"/>
              <a:t>  return (</a:t>
            </a:r>
            <a:endParaRPr lang="en-US"/>
          </a:p>
          <a:p>
            <a:r>
              <a:rPr lang="en-US"/>
              <a:t>    &lt;button onClick={() =&gt; shoot("Goal!")}&gt;Take the shot!&lt;/button&gt;</a:t>
            </a:r>
            <a:endParaRPr lang="en-US"/>
          </a:p>
          <a:p>
            <a:r>
              <a:rPr lang="en-US"/>
              <a:t>  );</a:t>
            </a:r>
            <a:endParaRPr lang="en-US"/>
          </a:p>
          <a:p>
            <a:r>
              <a:rPr lang="en-US"/>
              <a:t>}</a:t>
            </a: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280055" y="3350285"/>
            <a:ext cx="658389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7200" b="0">
                <a:solidFill>
                  <a:srgbClr val="3796BF"/>
                </a:solidFill>
              </a:rPr>
              <a:t>6.</a:t>
            </a:r>
            <a:r>
              <a:rPr lang="en-US" sz="7200" b="0">
                <a:solidFill>
                  <a:srgbClr val="3796BF"/>
                </a:solidFill>
              </a:rPr>
              <a:t> </a:t>
            </a:r>
            <a:br>
              <a:rPr lang="en-US" sz="7200" b="0">
                <a:solidFill>
                  <a:srgbClr val="3796BF"/>
                </a:solidFill>
              </a:rPr>
            </a:br>
            <a:r>
              <a:rPr lang="en-US" sz="7200"/>
              <a:t>Styling React Using CSS</a:t>
            </a:r>
            <a:endParaRPr lang="en-US" sz="720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426129" y="1637475"/>
            <a:ext cx="5760300" cy="2521200"/>
          </a:xfrm>
        </p:spPr>
        <p:txBody>
          <a:bodyPr/>
          <a:lstStyle/>
          <a:p>
            <a:pPr marL="101600" indent="0">
              <a:buNone/>
            </a:pPr>
            <a:r>
              <a:rPr lang="vi-VN"/>
              <a:t>Có nhiều cách để tạo kiểu React với CSS, ba cách phổ biến:</a:t>
            </a:r>
            <a:endParaRPr lang="en-US"/>
          </a:p>
          <a:p>
            <a:pPr marL="101600" indent="0">
              <a:buNone/>
            </a:pPr>
            <a:endParaRPr lang="en-US"/>
          </a:p>
          <a:p>
            <a:pPr lvl="1"/>
            <a:r>
              <a:rPr lang="en-US"/>
              <a:t>Inline styling</a:t>
            </a:r>
            <a:endParaRPr lang="en-US"/>
          </a:p>
          <a:p>
            <a:pPr lvl="1"/>
            <a:r>
              <a:rPr lang="en-US"/>
              <a:t>CSS stylesheets</a:t>
            </a:r>
            <a:endParaRPr lang="en-US"/>
          </a:p>
          <a:p>
            <a:pPr lvl="1"/>
            <a:r>
              <a:rPr lang="en-US"/>
              <a:t>CSS Modules</a:t>
            </a:r>
            <a:endParaRPr lang="en-US"/>
          </a:p>
          <a:p>
            <a:pPr marL="558800" lvl="1" indent="0">
              <a:buNone/>
            </a:pP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ctrTitle" idx="4294967295"/>
          </p:nvPr>
        </p:nvSpPr>
        <p:spPr>
          <a:xfrm>
            <a:off x="384286" y="2532981"/>
            <a:ext cx="5837388" cy="16447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8000">
                <a:solidFill>
                  <a:srgbClr val="81D1EC"/>
                </a:solidFill>
              </a:rPr>
              <a:t>THANKS FOR WATCHING</a:t>
            </a:r>
            <a:endParaRPr sz="8000">
              <a:solidFill>
                <a:srgbClr val="81D1EC"/>
              </a:solidFill>
            </a:endParaRPr>
          </a:p>
        </p:txBody>
      </p:sp>
      <p:sp>
        <p:nvSpPr>
          <p:cNvPr id="211" name="Google Shape;211;p18"/>
          <p:cNvSpPr/>
          <p:nvPr/>
        </p:nvSpPr>
        <p:spPr>
          <a:xfrm>
            <a:off x="7341167" y="2545415"/>
            <a:ext cx="282133" cy="26939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2" name="Google Shape;212;p18"/>
          <p:cNvGrpSpPr/>
          <p:nvPr/>
        </p:nvGrpSpPr>
        <p:grpSpPr>
          <a:xfrm>
            <a:off x="7040751" y="990303"/>
            <a:ext cx="1208686" cy="1209005"/>
            <a:chOff x="6654650" y="3665275"/>
            <a:chExt cx="409100" cy="409125"/>
          </a:xfrm>
        </p:grpSpPr>
        <p:sp>
          <p:nvSpPr>
            <p:cNvPr id="213" name="Google Shape;213;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 name="Google Shape;215;p18"/>
          <p:cNvGrpSpPr/>
          <p:nvPr/>
        </p:nvGrpSpPr>
        <p:grpSpPr>
          <a:xfrm rot="1057032">
            <a:off x="5943148" y="3102156"/>
            <a:ext cx="798554" cy="798615"/>
            <a:chOff x="570875" y="4322250"/>
            <a:chExt cx="443300" cy="443325"/>
          </a:xfrm>
        </p:grpSpPr>
        <p:sp>
          <p:nvSpPr>
            <p:cNvPr id="216" name="Google Shape;216;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0" name="Google Shape;220;p18"/>
          <p:cNvSpPr/>
          <p:nvPr/>
        </p:nvSpPr>
        <p:spPr>
          <a:xfrm rot="2466689">
            <a:off x="5915749" y="1266984"/>
            <a:ext cx="392001" cy="3742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8"/>
          <p:cNvSpPr/>
          <p:nvPr/>
        </p:nvSpPr>
        <p:spPr>
          <a:xfrm rot="-1609379">
            <a:off x="6489015" y="1502477"/>
            <a:ext cx="282082" cy="26934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8"/>
          <p:cNvSpPr/>
          <p:nvPr/>
        </p:nvSpPr>
        <p:spPr>
          <a:xfrm rot="2925831">
            <a:off x="8199418" y="1715854"/>
            <a:ext cx="211251" cy="2017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8"/>
          <p:cNvSpPr/>
          <p:nvPr/>
        </p:nvSpPr>
        <p:spPr>
          <a:xfrm rot="-1609195">
            <a:off x="4898407" y="542290"/>
            <a:ext cx="190312" cy="18171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ctrTitle" idx="4294967295"/>
          </p:nvPr>
        </p:nvSpPr>
        <p:spPr>
          <a:xfrm>
            <a:off x="2845211" y="815755"/>
            <a:ext cx="3087940" cy="22103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9600">
                <a:solidFill>
                  <a:srgbClr val="81D1EC"/>
                </a:solidFill>
              </a:rPr>
              <a:t>Q&amp;A </a:t>
            </a:r>
            <a:endParaRPr sz="9600">
              <a:solidFill>
                <a:srgbClr val="81D1EC"/>
              </a:solidFill>
            </a:endParaRPr>
          </a:p>
        </p:txBody>
      </p:sp>
      <p:sp>
        <p:nvSpPr>
          <p:cNvPr id="224" name="Google Shape;224;p1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8251" y="1323939"/>
            <a:ext cx="5531789"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5400">
                <a:solidFill>
                  <a:srgbClr val="FF9900"/>
                </a:solidFill>
              </a:rPr>
              <a:t>What is ReactJS ?</a:t>
            </a:r>
            <a:endParaRPr sz="5400">
              <a:solidFill>
                <a:srgbClr val="FF9900"/>
              </a:solidFill>
            </a:endParaRPr>
          </a:p>
        </p:txBody>
      </p:sp>
      <p:sp>
        <p:nvSpPr>
          <p:cNvPr id="182" name="Google Shape;182;p14"/>
          <p:cNvSpPr txBox="1">
            <a:spLocks noGrp="1"/>
          </p:cNvSpPr>
          <p:nvPr>
            <p:ph type="subTitle" idx="4294967295"/>
          </p:nvPr>
        </p:nvSpPr>
        <p:spPr>
          <a:xfrm>
            <a:off x="248251" y="2043039"/>
            <a:ext cx="4924200" cy="19533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a:t>React là một thư viện JavaScript để xây dựng giao diện người dùng.</a:t>
            </a:r>
            <a:endParaRPr lang="vi-VN"/>
          </a:p>
          <a:p>
            <a:pPr marL="0" lvl="0" indent="0">
              <a:buClr>
                <a:schemeClr val="dk1"/>
              </a:buClr>
              <a:buSzPts val="1100"/>
              <a:buNone/>
            </a:pPr>
            <a:r>
              <a:rPr lang="vi-VN"/>
              <a:t>Nó được phát triển bởi Facebook.</a:t>
            </a:r>
            <a:endParaRPr lang="vi-VN"/>
          </a:p>
          <a:p>
            <a:pPr marL="0" lvl="0" indent="0">
              <a:buClr>
                <a:schemeClr val="dk1"/>
              </a:buClr>
              <a:buSzPts val="1100"/>
              <a:buNone/>
            </a:pPr>
            <a:r>
              <a:rPr lang="vi-VN"/>
              <a:t>Nó rất phổ biến hiện nay vì nó tạo giao diện người dùng đơn giản để dễ dàng phát triển và chỉnh sửa.</a:t>
            </a:r>
            <a:endParaRPr lang="en-US"/>
          </a:p>
        </p:txBody>
      </p:sp>
      <p:pic>
        <p:nvPicPr>
          <p:cNvPr id="183" name="Google Shape;183;p14" descr="photo-1434030216411-0b793f4b4173.jpg"/>
          <p:cNvPicPr preferRelativeResize="0"/>
          <p:nvPr/>
        </p:nvPicPr>
        <p:blipFill rotWithShape="1">
          <a:blip r:embed="rId1"/>
          <a:srcRect l="18591" r="15761"/>
          <a:stretch>
            <a:fillRect/>
          </a:stretch>
        </p:blipFill>
        <p:spPr>
          <a:xfrm>
            <a:off x="5767475" y="0"/>
            <a:ext cx="3376525" cy="5143500"/>
          </a:xfrm>
          <a:prstGeom prst="rect">
            <a:avLst/>
          </a:prstGeom>
          <a:noFill/>
          <a:ln>
            <a:noFill/>
          </a:ln>
        </p:spPr>
      </p:pic>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solidFill>
                  <a:srgbClr val="FFFFFF"/>
                </a:solidFill>
              </a:rPr>
            </a:fld>
            <a:endParaRPr>
              <a:solidFill>
                <a:srgbClr val="FFFFFF"/>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1000"/>
                                        <p:tgtEl>
                                          <p:spTgt spid="182">
                                            <p:txEl>
                                              <p:pRg st="0" end="0"/>
                                            </p:txEl>
                                          </p:spTgt>
                                        </p:tgtEl>
                                      </p:cBhvr>
                                    </p:animEffect>
                                    <p:anim calcmode="lin" valueType="num">
                                      <p:cBhvr>
                                        <p:cTn id="8" dur="1000" fill="hold"/>
                                        <p:tgtEl>
                                          <p:spTgt spid="18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2">
                                            <p:txEl>
                                              <p:pRg st="1" end="1"/>
                                            </p:txEl>
                                          </p:spTgt>
                                        </p:tgtEl>
                                        <p:attrNameLst>
                                          <p:attrName>style.visibility</p:attrName>
                                        </p:attrNameLst>
                                      </p:cBhvr>
                                      <p:to>
                                        <p:strVal val="visible"/>
                                      </p:to>
                                    </p:set>
                                    <p:animEffect transition="in" filter="fade">
                                      <p:cBhvr>
                                        <p:cTn id="14" dur="1000"/>
                                        <p:tgtEl>
                                          <p:spTgt spid="182">
                                            <p:txEl>
                                              <p:pRg st="1" end="1"/>
                                            </p:txEl>
                                          </p:spTgt>
                                        </p:tgtEl>
                                      </p:cBhvr>
                                    </p:animEffect>
                                    <p:anim calcmode="lin" valueType="num">
                                      <p:cBhvr>
                                        <p:cTn id="15" dur="1000" fill="hold"/>
                                        <p:tgtEl>
                                          <p:spTgt spid="18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2">
                                            <p:txEl>
                                              <p:pRg st="2" end="2"/>
                                            </p:txEl>
                                          </p:spTgt>
                                        </p:tgtEl>
                                        <p:attrNameLst>
                                          <p:attrName>style.visibility</p:attrName>
                                        </p:attrNameLst>
                                      </p:cBhvr>
                                      <p:to>
                                        <p:strVal val="visible"/>
                                      </p:to>
                                    </p:set>
                                    <p:animEffect transition="in" filter="fade">
                                      <p:cBhvr>
                                        <p:cTn id="21" dur="1000"/>
                                        <p:tgtEl>
                                          <p:spTgt spid="182">
                                            <p:txEl>
                                              <p:pRg st="2" end="2"/>
                                            </p:txEl>
                                          </p:spTgt>
                                        </p:tgtEl>
                                      </p:cBhvr>
                                    </p:animEffect>
                                    <p:anim calcmode="lin" valueType="num">
                                      <p:cBhvr>
                                        <p:cTn id="22" dur="1000" fill="hold"/>
                                        <p:tgtEl>
                                          <p:spTgt spid="18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14"/>
          <p:cNvSpPr txBox="1">
            <a:spLocks noGrp="1"/>
          </p:cNvSpPr>
          <p:nvPr>
            <p:ph type="subTitle" idx="4294967295"/>
          </p:nvPr>
        </p:nvSpPr>
        <p:spPr>
          <a:xfrm>
            <a:off x="1885637" y="1262241"/>
            <a:ext cx="5372725" cy="195330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Clr>
                <a:schemeClr val="dk1"/>
              </a:buClr>
              <a:buSzPts val="1100"/>
              <a:buFont typeface="Arial" panose="020B0604020202020204"/>
              <a:buNone/>
            </a:pPr>
            <a:r>
              <a:rPr lang="vi-VN"/>
              <a:t>Bạn sẽ hiểu rõ hơn về các khái niệm cơ bản nhất của React:</a:t>
            </a:r>
            <a:r>
              <a:rPr lang="en-US"/>
              <a:t> </a:t>
            </a:r>
            <a:endParaRPr lang="en-US"/>
          </a:p>
          <a:p>
            <a:pPr marL="0" lvl="0" indent="0" algn="l" rtl="0">
              <a:lnSpc>
                <a:spcPct val="150000"/>
              </a:lnSpc>
              <a:spcBef>
                <a:spcPts val="600"/>
              </a:spcBef>
              <a:spcAft>
                <a:spcPts val="0"/>
              </a:spcAft>
              <a:buClr>
                <a:schemeClr val="dk1"/>
              </a:buClr>
              <a:buSzPts val="1100"/>
              <a:buFont typeface="Arial" panose="020B0604020202020204"/>
              <a:buNone/>
            </a:pPr>
            <a:r>
              <a:rPr lang="en-US"/>
              <a:t>JSX, class and function components, props, state, lifecycle methods, and hooks</a:t>
            </a:r>
            <a:endParaRPr lang="en-US"/>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solidFill>
                  <a:srgbClr val="FFFFFF"/>
                </a:solidFill>
              </a:rPr>
            </a:fld>
            <a:endParaRPr>
              <a:solidFill>
                <a:srgbClr val="FFFFFF"/>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070227" y="1078279"/>
            <a:ext cx="5531789"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a:solidFill>
                  <a:srgbClr val="FF9900"/>
                </a:solidFill>
              </a:rPr>
              <a:t>Advantages</a:t>
            </a:r>
            <a:endParaRPr sz="5400">
              <a:solidFill>
                <a:srgbClr val="FF9900"/>
              </a:solidFill>
            </a:endParaRPr>
          </a:p>
        </p:txBody>
      </p:sp>
      <p:sp>
        <p:nvSpPr>
          <p:cNvPr id="182" name="Google Shape;182;p14"/>
          <p:cNvSpPr txBox="1">
            <a:spLocks noGrp="1"/>
          </p:cNvSpPr>
          <p:nvPr>
            <p:ph type="subTitle" idx="4294967295"/>
          </p:nvPr>
        </p:nvSpPr>
        <p:spPr>
          <a:xfrm>
            <a:off x="218941" y="1806902"/>
            <a:ext cx="6775486" cy="19533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a:t>ReactJS giúp cho việc viết các đoạn code Javascript sẽ trở nên dễ dàng hơn vì nó sử dụng một cú pháp đặc biệt đó chính là cú pháp JSX. Thông qua JSX cho phép nhúng code HTML và Javascript.</a:t>
            </a:r>
            <a:endParaRPr lang="vi-VN"/>
          </a:p>
          <a:p>
            <a:pPr marL="0" lvl="0" indent="0">
              <a:buClr>
                <a:schemeClr val="dk1"/>
              </a:buClr>
              <a:buSzPts val="1100"/>
              <a:buNone/>
            </a:pPr>
            <a:r>
              <a:rPr lang="vi-VN"/>
              <a:t>ReactJS cho phép Developer phá vỡ những cấu tạo UI phức tạp thành những component độc lập. Dev sẽ không phải lo lắng về tổng thể ứng dụng web, giờ đây Developer dễ dàng chia nhỏ các cấu trúc UI/UX phức tạp thành từng component đơn giản hơn. </a:t>
            </a:r>
            <a:endParaRPr lang="en-US"/>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solidFill>
                  <a:srgbClr val="FFFFFF"/>
                </a:solidFill>
              </a:rPr>
            </a:fld>
            <a:endParaRPr>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500"/>
                                        <p:tgtEl>
                                          <p:spTgt spid="1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2">
                                            <p:txEl>
                                              <p:pRg st="1" end="1"/>
                                            </p:txEl>
                                          </p:spTgt>
                                        </p:tgtEl>
                                        <p:attrNameLst>
                                          <p:attrName>style.visibility</p:attrName>
                                        </p:attrNameLst>
                                      </p:cBhvr>
                                      <p:to>
                                        <p:strVal val="visible"/>
                                      </p:to>
                                    </p:set>
                                    <p:animEffect transition="in" filter="fade">
                                      <p:cBhvr>
                                        <p:cTn id="12" dur="500"/>
                                        <p:tgtEl>
                                          <p:spTgt spid="1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Google Shape;182;p14"/>
          <p:cNvSpPr txBox="1"/>
          <p:nvPr/>
        </p:nvSpPr>
        <p:spPr>
          <a:xfrm>
            <a:off x="985234" y="1343262"/>
            <a:ext cx="6775486"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1pPr>
            <a:lvl2pPr marL="914400" marR="0" lvl="1" indent="-355600" algn="l" rtl="0" eaLnBrk="1" hangingPunct="1">
              <a:lnSpc>
                <a:spcPct val="100000"/>
              </a:lnSpc>
              <a:spcBef>
                <a:spcPts val="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2pPr>
            <a:lvl3pPr marL="1371600" marR="0" lvl="2"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3pPr>
            <a:lvl4pPr marL="1828800" marR="0" lvl="3"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4pPr>
            <a:lvl5pPr marL="2286000" marR="0" lvl="4"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5pPr>
            <a:lvl6pPr marL="2743200" marR="0" lvl="5"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6pPr>
            <a:lvl7pPr marL="3200400" marR="0" lvl="6"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7pPr>
            <a:lvl8pPr marL="3657600" marR="0" lvl="7"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8pPr>
            <a:lvl9pPr marL="4114800" marR="0" lvl="8"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indent="0">
              <a:buClr>
                <a:schemeClr val="dk1"/>
              </a:buClr>
              <a:buSzPts val="1100"/>
              <a:buNone/>
            </a:pPr>
            <a:r>
              <a:rPr lang="vi-VN"/>
              <a:t>Đi kèm với ReactJS là rất nhiều các công cụ phát triển giúp cho việc  debug code một cách dễ dàng hơn.</a:t>
            </a:r>
            <a:endParaRPr lang="vi-VN"/>
          </a:p>
          <a:p>
            <a:pPr marL="0" indent="0">
              <a:buClr>
                <a:schemeClr val="dk1"/>
              </a:buClr>
              <a:buSzPts val="1100"/>
              <a:buNone/>
            </a:pPr>
            <a:r>
              <a:rPr lang="vi-VN"/>
              <a:t>Một trong những ưu điểm nữa của ReactJS đó là sự thân thiện với SEO. Hầu như các JS Frameworks không thân thiện với các tìm kiếm mặc dù đã được cải thiện nhiều nhưng dưới sự hỗ trợ của các render dữ liệu trả về dưới dạng web page giúp cho SEO chuẩn hơn.</a:t>
            </a: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267185" y="753491"/>
            <a:ext cx="5531789"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a:solidFill>
                  <a:srgbClr val="FF9900"/>
                </a:solidFill>
              </a:rPr>
              <a:t>Disadvantages</a:t>
            </a:r>
            <a:endParaRPr sz="5400">
              <a:solidFill>
                <a:srgbClr val="FF9900"/>
              </a:solidFill>
            </a:endParaRPr>
          </a:p>
        </p:txBody>
      </p:sp>
      <p:sp>
        <p:nvSpPr>
          <p:cNvPr id="182" name="Google Shape;182;p14"/>
          <p:cNvSpPr txBox="1">
            <a:spLocks noGrp="1"/>
          </p:cNvSpPr>
          <p:nvPr>
            <p:ph type="subTitle" idx="4294967295"/>
          </p:nvPr>
        </p:nvSpPr>
        <p:spPr>
          <a:xfrm>
            <a:off x="701898" y="1595100"/>
            <a:ext cx="6476607" cy="19533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a:t>Tốc độ phát triển cao vừa có ưu điểm vừa có nhược điểm. Trong trường hợp bất lợi, vì môi trường liên tục thay đổi quá nhanh, một số nhà phát triển không cảm thấy thoải mái khi thường xuyên học lại các cách làm việc mới.</a:t>
            </a:r>
            <a:endParaRPr lang="en-US"/>
          </a:p>
          <a:p>
            <a:pPr marL="0" lvl="0" indent="0">
              <a:buClr>
                <a:schemeClr val="dk1"/>
              </a:buClr>
              <a:buSzPts val="1100"/>
              <a:buNone/>
            </a:pPr>
            <a:endParaRPr lang="en-US"/>
          </a:p>
          <a:p>
            <a:pPr marL="0" lvl="0" indent="0">
              <a:buClr>
                <a:schemeClr val="dk1"/>
              </a:buClr>
              <a:buSzPts val="1100"/>
              <a:buNone/>
            </a:pPr>
            <a:r>
              <a:rPr lang="vi-VN"/>
              <a:t>Họ có thể khó chấp nhận tất cả những thay đổi này với tất cả các bản cập nhật liên tục. Họ cần phải luôn được cập nhật các kỹ năng của mình và học những cách làm mới.</a:t>
            </a:r>
            <a:endParaRPr lang="en-US"/>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solidFill>
                  <a:srgbClr val="FFFFFF"/>
                </a:solidFill>
              </a:rPr>
            </a:fld>
            <a:endParaRPr>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500"/>
                                        <p:tgtEl>
                                          <p:spTgt spid="1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2">
                                            <p:txEl>
                                              <p:pRg st="2" end="2"/>
                                            </p:txEl>
                                          </p:spTgt>
                                        </p:tgtEl>
                                        <p:attrNameLst>
                                          <p:attrName>style.visibility</p:attrName>
                                        </p:attrNameLst>
                                      </p:cBhvr>
                                      <p:to>
                                        <p:strVal val="visible"/>
                                      </p:to>
                                    </p:set>
                                    <p:animEffect transition="in" filter="fade">
                                      <p:cBhvr>
                                        <p:cTn id="12" dur="500"/>
                                        <p:tgtEl>
                                          <p:spTgt spid="1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Google Shape;182;p14"/>
          <p:cNvSpPr txBox="1"/>
          <p:nvPr/>
        </p:nvSpPr>
        <p:spPr>
          <a:xfrm>
            <a:off x="1178417" y="1479190"/>
            <a:ext cx="6431530" cy="195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eaLnBrk="1" hangingPunct="1">
              <a:lnSpc>
                <a:spcPct val="100000"/>
              </a:lnSpc>
              <a:spcBef>
                <a:spcPts val="60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1pPr>
            <a:lvl2pPr marL="914400" marR="0" lvl="1" indent="-355600" algn="l" rtl="0" eaLnBrk="1" hangingPunct="1">
              <a:lnSpc>
                <a:spcPct val="100000"/>
              </a:lnSpc>
              <a:spcBef>
                <a:spcPts val="0"/>
              </a:spcBef>
              <a:spcAft>
                <a:spcPts val="0"/>
              </a:spcAft>
              <a:buClr>
                <a:srgbClr val="4BB5D9"/>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2pPr>
            <a:lvl3pPr marL="1371600" marR="0" lvl="2"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3pPr>
            <a:lvl4pPr marL="1828800" marR="0" lvl="3"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4pPr>
            <a:lvl5pPr marL="2286000" marR="0" lvl="4"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5pPr>
            <a:lvl6pPr marL="2743200" marR="0" lvl="5"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6pPr>
            <a:lvl7pPr marL="3200400" marR="0" lvl="6"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7pPr>
            <a:lvl8pPr marL="3657600" marR="0" lvl="7"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8pPr>
            <a:lvl9pPr marL="4114800" marR="0" lvl="8" indent="-355600" algn="l" rtl="0" eaLnBrk="1" hangingPunct="1">
              <a:lnSpc>
                <a:spcPct val="100000"/>
              </a:lnSpc>
              <a:spcBef>
                <a:spcPts val="0"/>
              </a:spcBef>
              <a:spcAft>
                <a:spcPts val="0"/>
              </a:spcAft>
              <a:buClr>
                <a:srgbClr val="607896"/>
              </a:buClr>
              <a:buSzPts val="2000"/>
              <a:buFont typeface="Roboto Condensed" panose="02000000000000000000"/>
              <a:buChar char="■"/>
              <a:defRPr sz="2000" b="0" i="0" u="none" strike="noStrike" cap="none">
                <a:solidFill>
                  <a:srgbClr val="607896"/>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indent="0">
              <a:buClr>
                <a:schemeClr val="dk1"/>
              </a:buClr>
              <a:buSzPts val="1100"/>
              <a:buNone/>
            </a:pPr>
            <a:r>
              <a:rPr lang="vi-VN"/>
              <a:t>Các công nghệ React cập nhật và tăng tốc nhanh đến mức không có thời gian để tạo tài liệu thích hợp. </a:t>
            </a:r>
            <a:endParaRPr lang="en-US"/>
          </a:p>
          <a:p>
            <a:pPr marL="0" indent="0">
              <a:buClr>
                <a:schemeClr val="dk1"/>
              </a:buClr>
              <a:buSzPts val="1100"/>
              <a:buNone/>
            </a:pPr>
            <a:r>
              <a:rPr lang="vi-VN"/>
              <a:t>ReactJS chỉ bao gồm các Lớp giao diện người dùng của ứng dụng và không có gì khác. Vì vậy bạn vẫn cần lựa chọn một số công nghệ khác để có được một bộ công cụ hoàn chỉnh để phát triển trong dự án.</a:t>
            </a:r>
            <a:endParaRPr lang="en-US"/>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49234" y="847072"/>
            <a:ext cx="5760300" cy="680700"/>
          </a:xfrm>
        </p:spPr>
        <p:txBody>
          <a:bodyPr/>
          <a:lstStyle/>
          <a:p>
            <a:r>
              <a:rPr lang="vi-VN"/>
              <a:t>JSX như một rào cản</a:t>
            </a:r>
            <a:endParaRPr lang="en-US"/>
          </a:p>
        </p:txBody>
      </p:sp>
      <p:sp>
        <p:nvSpPr>
          <p:cNvPr id="5" name="Text Placeholder 4"/>
          <p:cNvSpPr>
            <a:spLocks noGrp="1"/>
          </p:cNvSpPr>
          <p:nvPr>
            <p:ph type="body" idx="1"/>
          </p:nvPr>
        </p:nvSpPr>
        <p:spPr>
          <a:xfrm>
            <a:off x="651499" y="1321710"/>
            <a:ext cx="5760300" cy="3064800"/>
          </a:xfrm>
        </p:spPr>
        <p:txBody>
          <a:bodyPr/>
          <a:lstStyle/>
          <a:p>
            <a:endParaRPr lang="vi-VN"/>
          </a:p>
          <a:p>
            <a:pPr marL="114300" indent="0">
              <a:buNone/>
            </a:pPr>
            <a:r>
              <a:rPr lang="vi-VN"/>
              <a:t>ReactJS sử dụng JSX. </a:t>
            </a:r>
            <a:endParaRPr lang="en-US"/>
          </a:p>
          <a:p>
            <a:pPr marL="114300" indent="0">
              <a:buNone/>
            </a:pPr>
            <a:r>
              <a:rPr lang="vi-VN"/>
              <a:t>Đó là một phần mở rộng cú pháp cho phép trộn HTML với JavaScript với nhau. </a:t>
            </a:r>
            <a:endParaRPr lang="en-US"/>
          </a:p>
          <a:p>
            <a:pPr marL="114300" indent="0">
              <a:buNone/>
            </a:pPr>
            <a:r>
              <a:rPr lang="vi-VN"/>
              <a:t>Cách tiếp cận này có những lợi ích riêng, nhưng một số thành viên của cộng đồng phát triển coi JSX như một rào cản, đặc biệt là đối với các nhà phát triển mới. </a:t>
            </a:r>
            <a:endParaRPr lang="en-US"/>
          </a:p>
          <a:p>
            <a:pPr marL="114300" indent="0">
              <a:buNone/>
            </a:pPr>
            <a:r>
              <a:rPr lang="vi-VN"/>
              <a:t>Các nhà phát triển phàn nàn về sự phức tạp của nó trong đường cong học tập.</a:t>
            </a:r>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5065</Words>
  <Application>WPS Presentation</Application>
  <PresentationFormat>On-screen Show (16:9)</PresentationFormat>
  <Paragraphs>196</Paragraphs>
  <Slides>24</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Arial</vt:lpstr>
      <vt:lpstr>Oswald</vt:lpstr>
      <vt:lpstr>Roboto Condensed</vt:lpstr>
      <vt:lpstr>Microsoft YaHei</vt:lpstr>
      <vt:lpstr>Arial Unicode MS</vt:lpstr>
      <vt:lpstr>Wolsey template</vt:lpstr>
      <vt:lpstr>REACT JS</vt:lpstr>
      <vt:lpstr>MEMBER</vt:lpstr>
      <vt:lpstr>What is ReactJS ?</vt:lpstr>
      <vt:lpstr>PowerPoint 演示文稿</vt:lpstr>
      <vt:lpstr>Advantages</vt:lpstr>
      <vt:lpstr>PowerPoint 演示文稿</vt:lpstr>
      <vt:lpstr>Disadvantages</vt:lpstr>
      <vt:lpstr>PowerPoint 演示文稿</vt:lpstr>
      <vt:lpstr>JSX như một rào cản</vt:lpstr>
      <vt:lpstr>1. JSX The basic syntax of React.js</vt:lpstr>
      <vt:lpstr>PowerPoint 演示文稿</vt:lpstr>
      <vt:lpstr>2. React Components</vt:lpstr>
      <vt:lpstr>PowerPoint 演示文稿</vt:lpstr>
      <vt:lpstr>PowerPoint 演示文稿</vt:lpstr>
      <vt:lpstr>3. React Props</vt:lpstr>
      <vt:lpstr>PowerPoint 演示文稿</vt:lpstr>
      <vt:lpstr>4. React State</vt:lpstr>
      <vt:lpstr>PowerPoint 演示文稿</vt:lpstr>
      <vt:lpstr>5. React Events</vt:lpstr>
      <vt:lpstr>PowerPoint 演示文稿</vt:lpstr>
      <vt:lpstr>6.  Styling React Using CSS</vt:lpstr>
      <vt:lpstr>PowerPoint 演示文稿</vt:lpstr>
      <vt:lpstr>THANKS FOR WATCHING</vt:lpstr>
      <vt:lpstr>Q&amp;A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Phúc Nguyên Trương</dc:creator>
  <cp:lastModifiedBy>PHUOCTAN</cp:lastModifiedBy>
  <cp:revision>25</cp:revision>
  <dcterms:created xsi:type="dcterms:W3CDTF">2022-05-05T15:08:00Z</dcterms:created>
  <dcterms:modified xsi:type="dcterms:W3CDTF">2022-05-06T09:52:27Z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4AF7D87AEBC04487BDEEAC66379DB23B</vt:lpwstr>
  </property>
  <property fmtid="{D5CDD505-2E9C-101B-9397-08002B2CF9AE}" pid="3" name="KSOProductBuildVer">
    <vt:lpwstr>1033-11.2.0.11074</vt:lpwstr>
  </property>
</Properties>
</file>